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94"/>
  </p:notesMasterIdLst>
  <p:sldIdLst>
    <p:sldId id="256" r:id="rId2"/>
    <p:sldId id="416" r:id="rId3"/>
    <p:sldId id="420" r:id="rId4"/>
    <p:sldId id="418" r:id="rId5"/>
    <p:sldId id="798" r:id="rId6"/>
    <p:sldId id="758" r:id="rId7"/>
    <p:sldId id="760" r:id="rId8"/>
    <p:sldId id="761" r:id="rId9"/>
    <p:sldId id="785" r:id="rId10"/>
    <p:sldId id="754" r:id="rId11"/>
    <p:sldId id="593" r:id="rId12"/>
    <p:sldId id="762" r:id="rId13"/>
    <p:sldId id="786" r:id="rId14"/>
    <p:sldId id="262" r:id="rId15"/>
    <p:sldId id="263" r:id="rId16"/>
    <p:sldId id="264" r:id="rId17"/>
    <p:sldId id="265" r:id="rId18"/>
    <p:sldId id="594" r:id="rId19"/>
    <p:sldId id="595" r:id="rId20"/>
    <p:sldId id="528" r:id="rId21"/>
    <p:sldId id="463" r:id="rId22"/>
    <p:sldId id="596" r:id="rId23"/>
    <p:sldId id="597" r:id="rId24"/>
    <p:sldId id="527" r:id="rId25"/>
    <p:sldId id="266" r:id="rId26"/>
    <p:sldId id="267" r:id="rId27"/>
    <p:sldId id="268" r:id="rId28"/>
    <p:sldId id="269" r:id="rId29"/>
    <p:sldId id="270" r:id="rId30"/>
    <p:sldId id="631" r:id="rId31"/>
    <p:sldId id="772" r:id="rId32"/>
    <p:sldId id="799" r:id="rId33"/>
    <p:sldId id="776" r:id="rId34"/>
    <p:sldId id="779" r:id="rId35"/>
    <p:sldId id="778" r:id="rId36"/>
    <p:sldId id="777" r:id="rId37"/>
    <p:sldId id="636" r:id="rId38"/>
    <p:sldId id="780" r:id="rId39"/>
    <p:sldId id="768" r:id="rId40"/>
    <p:sldId id="769" r:id="rId41"/>
    <p:sldId id="783" r:id="rId42"/>
    <p:sldId id="784" r:id="rId43"/>
    <p:sldId id="770" r:id="rId44"/>
    <p:sldId id="757" r:id="rId45"/>
    <p:sldId id="639" r:id="rId46"/>
    <p:sldId id="635" r:id="rId47"/>
    <p:sldId id="633" r:id="rId48"/>
    <p:sldId id="276" r:id="rId49"/>
    <p:sldId id="277" r:id="rId50"/>
    <p:sldId id="278" r:id="rId51"/>
    <p:sldId id="279" r:id="rId52"/>
    <p:sldId id="432" r:id="rId53"/>
    <p:sldId id="530" r:id="rId54"/>
    <p:sldId id="529" r:id="rId55"/>
    <p:sldId id="787" r:id="rId56"/>
    <p:sldId id="800" r:id="rId57"/>
    <p:sldId id="280" r:id="rId58"/>
    <p:sldId id="281" r:id="rId59"/>
    <p:sldId id="282" r:id="rId60"/>
    <p:sldId id="283" r:id="rId61"/>
    <p:sldId id="284" r:id="rId62"/>
    <p:sldId id="454" r:id="rId63"/>
    <p:sldId id="285" r:id="rId64"/>
    <p:sldId id="286" r:id="rId65"/>
    <p:sldId id="287" r:id="rId66"/>
    <p:sldId id="539" r:id="rId67"/>
    <p:sldId id="455" r:id="rId68"/>
    <p:sldId id="456" r:id="rId69"/>
    <p:sldId id="462" r:id="rId70"/>
    <p:sldId id="461" r:id="rId71"/>
    <p:sldId id="460" r:id="rId72"/>
    <p:sldId id="459" r:id="rId73"/>
    <p:sldId id="642" r:id="rId74"/>
    <p:sldId id="458" r:id="rId75"/>
    <p:sldId id="457" r:id="rId76"/>
    <p:sldId id="299" r:id="rId77"/>
    <p:sldId id="545" r:id="rId78"/>
    <p:sldId id="305" r:id="rId79"/>
    <p:sldId id="546" r:id="rId80"/>
    <p:sldId id="547" r:id="rId81"/>
    <p:sldId id="306" r:id="rId82"/>
    <p:sldId id="307" r:id="rId83"/>
    <p:sldId id="308" r:id="rId84"/>
    <p:sldId id="309" r:id="rId85"/>
    <p:sldId id="550" r:id="rId86"/>
    <p:sldId id="551" r:id="rId87"/>
    <p:sldId id="548" r:id="rId88"/>
    <p:sldId id="640" r:id="rId89"/>
    <p:sldId id="751" r:id="rId90"/>
    <p:sldId id="552" r:id="rId91"/>
    <p:sldId id="464" r:id="rId92"/>
    <p:sldId id="643" r:id="rId93"/>
    <p:sldId id="647" r:id="rId94"/>
    <p:sldId id="646" r:id="rId95"/>
    <p:sldId id="644" r:id="rId96"/>
    <p:sldId id="645" r:id="rId97"/>
    <p:sldId id="485" r:id="rId98"/>
    <p:sldId id="469" r:id="rId99"/>
    <p:sldId id="480" r:id="rId100"/>
    <p:sldId id="473" r:id="rId101"/>
    <p:sldId id="472" r:id="rId102"/>
    <p:sldId id="474" r:id="rId103"/>
    <p:sldId id="475" r:id="rId104"/>
    <p:sldId id="476" r:id="rId105"/>
    <p:sldId id="477" r:id="rId106"/>
    <p:sldId id="478" r:id="rId107"/>
    <p:sldId id="479" r:id="rId108"/>
    <p:sldId id="483" r:id="rId109"/>
    <p:sldId id="609" r:id="rId110"/>
    <p:sldId id="610" r:id="rId111"/>
    <p:sldId id="611" r:id="rId112"/>
    <p:sldId id="554" r:id="rId113"/>
    <p:sldId id="555" r:id="rId114"/>
    <p:sldId id="801" r:id="rId115"/>
    <p:sldId id="488" r:id="rId116"/>
    <p:sldId id="650" r:id="rId117"/>
    <p:sldId id="652" r:id="rId118"/>
    <p:sldId id="657" r:id="rId119"/>
    <p:sldId id="802" r:id="rId120"/>
    <p:sldId id="656" r:id="rId121"/>
    <p:sldId id="649" r:id="rId122"/>
    <p:sldId id="558" r:id="rId123"/>
    <p:sldId id="556" r:id="rId124"/>
    <p:sldId id="494" r:id="rId125"/>
    <p:sldId id="489" r:id="rId126"/>
    <p:sldId id="490" r:id="rId127"/>
    <p:sldId id="500" r:id="rId128"/>
    <p:sldId id="803" r:id="rId129"/>
    <p:sldId id="804" r:id="rId130"/>
    <p:sldId id="502" r:id="rId131"/>
    <p:sldId id="813" r:id="rId132"/>
    <p:sldId id="666" r:id="rId133"/>
    <p:sldId id="674" r:id="rId134"/>
    <p:sldId id="675" r:id="rId135"/>
    <p:sldId id="676" r:id="rId136"/>
    <p:sldId id="673" r:id="rId137"/>
    <p:sldId id="672" r:id="rId138"/>
    <p:sldId id="671" r:id="rId139"/>
    <p:sldId id="669" r:id="rId140"/>
    <p:sldId id="677" r:id="rId141"/>
    <p:sldId id="668" r:id="rId142"/>
    <p:sldId id="678" r:id="rId143"/>
    <p:sldId id="679" r:id="rId144"/>
    <p:sldId id="503" r:id="rId145"/>
    <p:sldId id="522" r:id="rId146"/>
    <p:sldId id="560" r:id="rId147"/>
    <p:sldId id="736" r:id="rId148"/>
    <p:sldId id="682" r:id="rId149"/>
    <p:sldId id="685" r:id="rId150"/>
    <p:sldId id="684" r:id="rId151"/>
    <p:sldId id="683" r:id="rId152"/>
    <p:sldId id="358" r:id="rId153"/>
    <p:sldId id="686" r:id="rId154"/>
    <p:sldId id="359" r:id="rId155"/>
    <p:sldId id="360" r:id="rId156"/>
    <p:sldId id="361" r:id="rId157"/>
    <p:sldId id="362" r:id="rId158"/>
    <p:sldId id="363" r:id="rId159"/>
    <p:sldId id="687" r:id="rId160"/>
    <p:sldId id="688" r:id="rId161"/>
    <p:sldId id="344" r:id="rId162"/>
    <p:sldId id="345" r:id="rId163"/>
    <p:sldId id="346" r:id="rId164"/>
    <p:sldId id="348" r:id="rId165"/>
    <p:sldId id="349" r:id="rId166"/>
    <p:sldId id="350" r:id="rId167"/>
    <p:sldId id="351" r:id="rId168"/>
    <p:sldId id="352" r:id="rId169"/>
    <p:sldId id="513" r:id="rId170"/>
    <p:sldId id="514" r:id="rId171"/>
    <p:sldId id="628" r:id="rId172"/>
    <p:sldId id="516" r:id="rId173"/>
    <p:sldId id="517" r:id="rId174"/>
    <p:sldId id="805" r:id="rId175"/>
    <p:sldId id="481" r:id="rId176"/>
    <p:sldId id="562" r:id="rId177"/>
    <p:sldId id="689" r:id="rId178"/>
    <p:sldId id="561" r:id="rId179"/>
    <p:sldId id="690" r:id="rId180"/>
    <p:sldId id="466" r:id="rId181"/>
    <p:sldId id="564" r:id="rId182"/>
    <p:sldId id="563" r:id="rId183"/>
    <p:sldId id="565" r:id="rId184"/>
    <p:sldId id="566" r:id="rId185"/>
    <p:sldId id="816" r:id="rId186"/>
    <p:sldId id="817" r:id="rId187"/>
    <p:sldId id="568" r:id="rId188"/>
    <p:sldId id="573" r:id="rId189"/>
    <p:sldId id="629" r:id="rId190"/>
    <p:sldId id="572" r:id="rId191"/>
    <p:sldId id="574" r:id="rId192"/>
    <p:sldId id="576" r:id="rId193"/>
    <p:sldId id="575" r:id="rId194"/>
    <p:sldId id="578" r:id="rId195"/>
    <p:sldId id="579" r:id="rId196"/>
    <p:sldId id="577" r:id="rId197"/>
    <p:sldId id="581" r:id="rId198"/>
    <p:sldId id="580" r:id="rId199"/>
    <p:sldId id="570" r:id="rId200"/>
    <p:sldId id="693" r:id="rId201"/>
    <p:sldId id="582" r:id="rId202"/>
    <p:sldId id="583" r:id="rId203"/>
    <p:sldId id="571" r:id="rId204"/>
    <p:sldId id="584" r:id="rId205"/>
    <p:sldId id="694" r:id="rId206"/>
    <p:sldId id="735" r:id="rId207"/>
    <p:sldId id="695" r:id="rId208"/>
    <p:sldId id="737" r:id="rId209"/>
    <p:sldId id="818" r:id="rId210"/>
    <p:sldId id="771" r:id="rId211"/>
    <p:sldId id="791" r:id="rId212"/>
    <p:sldId id="790" r:id="rId213"/>
    <p:sldId id="793" r:id="rId214"/>
    <p:sldId id="792" r:id="rId215"/>
    <p:sldId id="794" r:id="rId216"/>
    <p:sldId id="789" r:id="rId217"/>
    <p:sldId id="795" r:id="rId218"/>
    <p:sldId id="796" r:id="rId219"/>
    <p:sldId id="797" r:id="rId220"/>
    <p:sldId id="602" r:id="rId221"/>
    <p:sldId id="607" r:id="rId222"/>
    <p:sldId id="608" r:id="rId223"/>
    <p:sldId id="601" r:id="rId224"/>
    <p:sldId id="750" r:id="rId225"/>
    <p:sldId id="605" r:id="rId226"/>
    <p:sldId id="788" r:id="rId227"/>
    <p:sldId id="730" r:id="rId228"/>
    <p:sldId id="738" r:id="rId229"/>
    <p:sldId id="731" r:id="rId230"/>
    <p:sldId id="732" r:id="rId231"/>
    <p:sldId id="733" r:id="rId232"/>
    <p:sldId id="819" r:id="rId233"/>
    <p:sldId id="820" r:id="rId234"/>
    <p:sldId id="585" r:id="rId235"/>
    <p:sldId id="739" r:id="rId236"/>
    <p:sldId id="734" r:id="rId237"/>
    <p:sldId id="467" r:id="rId238"/>
    <p:sldId id="519" r:id="rId239"/>
    <p:sldId id="425" r:id="rId240"/>
    <p:sldId id="587" r:id="rId241"/>
    <p:sldId id="586" r:id="rId242"/>
    <p:sldId id="821" r:id="rId243"/>
    <p:sldId id="741" r:id="rId244"/>
    <p:sldId id="742" r:id="rId245"/>
    <p:sldId id="743" r:id="rId246"/>
    <p:sldId id="744" r:id="rId247"/>
    <p:sldId id="745" r:id="rId248"/>
    <p:sldId id="746" r:id="rId249"/>
    <p:sldId id="747" r:id="rId250"/>
    <p:sldId id="700" r:id="rId251"/>
    <p:sldId id="701" r:id="rId252"/>
    <p:sldId id="705" r:id="rId253"/>
    <p:sldId id="704" r:id="rId254"/>
    <p:sldId id="706" r:id="rId255"/>
    <p:sldId id="707" r:id="rId256"/>
    <p:sldId id="702" r:id="rId257"/>
    <p:sldId id="709" r:id="rId258"/>
    <p:sldId id="708" r:id="rId259"/>
    <p:sldId id="711" r:id="rId260"/>
    <p:sldId id="712" r:id="rId261"/>
    <p:sldId id="713" r:id="rId262"/>
    <p:sldId id="714" r:id="rId263"/>
    <p:sldId id="715" r:id="rId264"/>
    <p:sldId id="717" r:id="rId265"/>
    <p:sldId id="719" r:id="rId266"/>
    <p:sldId id="721" r:id="rId267"/>
    <p:sldId id="726" r:id="rId268"/>
    <p:sldId id="727" r:id="rId269"/>
    <p:sldId id="728" r:id="rId270"/>
    <p:sldId id="406" r:id="rId271"/>
    <p:sldId id="740" r:id="rId272"/>
    <p:sldId id="725" r:id="rId273"/>
    <p:sldId id="723" r:id="rId274"/>
    <p:sldId id="749" r:id="rId275"/>
    <p:sldId id="748" r:id="rId276"/>
    <p:sldId id="724" r:id="rId277"/>
    <p:sldId id="590" r:id="rId278"/>
    <p:sldId id="698" r:id="rId279"/>
    <p:sldId id="699" r:id="rId280"/>
    <p:sldId id="697" r:id="rId281"/>
    <p:sldId id="591" r:id="rId282"/>
    <p:sldId id="814" r:id="rId283"/>
    <p:sldId id="815" r:id="rId284"/>
    <p:sldId id="729" r:id="rId285"/>
    <p:sldId id="811" r:id="rId286"/>
    <p:sldId id="409" r:id="rId287"/>
    <p:sldId id="809" r:id="rId288"/>
    <p:sldId id="722" r:id="rId289"/>
    <p:sldId id="720" r:id="rId290"/>
    <p:sldId id="407" r:id="rId291"/>
    <p:sldId id="369" r:id="rId292"/>
    <p:sldId id="370" r:id="rId293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0" autoAdjust="0"/>
    <p:restoredTop sz="81007" autoAdjust="0"/>
  </p:normalViewPr>
  <p:slideViewPr>
    <p:cSldViewPr snapToGrid="0">
      <p:cViewPr varScale="1">
        <p:scale>
          <a:sx n="169" d="100"/>
          <a:sy n="169" d="100"/>
        </p:scale>
        <p:origin x="1428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tableStyles" Target="tableStyles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notesMaster" Target="notesMasters/notesMaster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commentAuthors" Target="commentAuthor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presProps" Target="presProps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viewProps" Target="viewProps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theme" Target="theme/theme1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86972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4" name="Shape 3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1813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4" name="Shape 3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2687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4" name="Shape 3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7738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4" name="Shape 3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1351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422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0962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8" name="Shape 5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1659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8" name="Shape 5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0234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8" name="Shape 5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5229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8" name="Shape 5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6440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1194643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8" name="Shape 5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89040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8" name="Shape 5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9151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8" name="Shape 5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1928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8" name="Shape 5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77894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8" name="Shape 5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39107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8" name="Shape 5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01217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8" name="Shape 5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03393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8" name="Shape 5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5239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8" name="Shape 5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59110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8" name="Shape 5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8808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6511944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8" name="Shape 5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182765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8" name="Shape 5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89175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8" name="Shape 5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66074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8" name="Shape 6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36125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8" name="Shape 6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03830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8" name="Shape 6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9218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8" name="Shape 6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83352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8" name="Shape 6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58088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8015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678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8740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Shape 10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34" name="Shape 10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37566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Shape 10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34" name="Shape 10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34684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Shape 10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34" name="Shape 10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28934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Shape 10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34" name="Shape 10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30112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Shape 10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34" name="Shape 10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94296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Shape 10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1" name="Shape 10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09626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Shape 10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1" name="Shape 10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66415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Shape 10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1" name="Shape 10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1519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Shape 10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41" name="Shape 10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6922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284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1" name="Shape 3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endParaRPr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4489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204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7542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208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53043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8537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3284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2946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18750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383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0" name="Shape 3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endParaRPr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3729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35415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92986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85842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17814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4" name="Shape 3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546591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4" name="Shape 3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5954832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4" name="Shape 3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317491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85070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719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1" name="Shape 3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4" name="Shape 3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4" name="Shape 3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1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877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Google Shape;23;p5"/>
          <p:cNvSpPr txBox="1">
            <a:spLocks noGrp="1"/>
          </p:cNvSpPr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>
              <a:buSzPts val="1400"/>
              <a:defRPr sz="1400"/>
            </a:pP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Text"/>
          <p:cNvSpPr txBox="1">
            <a:spLocks noGrp="1"/>
          </p:cNvSpPr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Title Text</a:t>
            </a:r>
          </a:p>
        </p:txBody>
      </p:sp>
      <p:sp>
        <p:nvSpPr>
          <p:cNvPr id="5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 txBox="1">
            <a:spLocks noGrp="1"/>
          </p:cNvSpPr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Title Text</a:t>
            </a:r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itle Text"/>
          <p:cNvSpPr txBox="1">
            <a:spLocks noGrp="1"/>
          </p:cNvSpPr>
          <p:nvPr>
            <p:ph type="title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Title Text</a:t>
            </a:r>
          </a:p>
        </p:txBody>
      </p:sp>
      <p:sp>
        <p:nvSpPr>
          <p:cNvPr id="9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7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7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7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7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users/simon-3/?utm_source=link-attribution&amp;amp;utm_medium=referral&amp;amp;utm_campaign=image&amp;amp;utm_content=382008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?utm_source=link-attribution&amp;amp;utm_medium=referral&amp;amp;utm_campaign=image&amp;amp;utm_content=382008" TargetMode="Externa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?utm_source=link-attribution&amp;amp;utm_medium=referral&amp;amp;utm_campaign=image&amp;amp;utm_content=382008" TargetMode="External"/><Relationship Id="rId4" Type="http://schemas.openxmlformats.org/officeDocument/2006/relationships/hyperlink" Target="https://pixabay.com/users/simon-3/?utm_source=link-attribution&amp;amp;utm_medium=referral&amp;amp;utm_campaign=image&amp;amp;utm_content=382008" TargetMode="Externa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?utm_source=link-attribution&amp;amp;utm_medium=referral&amp;amp;utm_campaign=image&amp;amp;utm_content=382008" TargetMode="External"/><Relationship Id="rId4" Type="http://schemas.openxmlformats.org/officeDocument/2006/relationships/hyperlink" Target="https://pixabay.com/users/simon-3/?utm_source=link-attribution&amp;amp;utm_medium=referral&amp;amp;utm_campaign=image&amp;amp;utm_content=382008" TargetMode="Externa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7.png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67.png"/><Relationship Id="rId4" Type="http://schemas.openxmlformats.org/officeDocument/2006/relationships/image" Target="../media/image5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?utm_source=link-attribution&amp;amp;utm_medium=referral&amp;amp;utm_campaign=image&amp;amp;utm_content=382008" TargetMode="External"/><Relationship Id="rId4" Type="http://schemas.openxmlformats.org/officeDocument/2006/relationships/hyperlink" Target="https://pixabay.com/users/simon-3/?utm_source=link-attribution&amp;amp;utm_medium=referral&amp;amp;utm_campaign=image&amp;amp;utm_content=382008" TargetMode="Externa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67.png"/><Relationship Id="rId4" Type="http://schemas.openxmlformats.org/officeDocument/2006/relationships/image" Target="../media/image550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67.png"/><Relationship Id="rId4" Type="http://schemas.openxmlformats.org/officeDocument/2006/relationships/image" Target="../media/image550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67.png"/><Relationship Id="rId4" Type="http://schemas.openxmlformats.org/officeDocument/2006/relationships/image" Target="../media/image550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67.png"/><Relationship Id="rId4" Type="http://schemas.openxmlformats.org/officeDocument/2006/relationships/image" Target="../media/image550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40.png"/><Relationship Id="rId4" Type="http://schemas.openxmlformats.org/officeDocument/2006/relationships/image" Target="../media/image530.png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?utm_source=link-attribution&amp;amp;utm_medium=referral&amp;amp;utm_campaign=image&amp;amp;utm_content=382008" TargetMode="External"/><Relationship Id="rId4" Type="http://schemas.openxmlformats.org/officeDocument/2006/relationships/hyperlink" Target="https://pixabay.com/users/simon-3/?utm_source=link-attribution&amp;amp;utm_medium=referral&amp;amp;utm_campaign=image&amp;amp;utm_content=382008" TargetMode="Externa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0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0.png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?utm_source=link-attribution&amp;amp;utm_medium=referral&amp;amp;utm_campaign=image&amp;amp;utm_content=382008" TargetMode="External"/><Relationship Id="rId4" Type="http://schemas.openxmlformats.org/officeDocument/2006/relationships/hyperlink" Target="https://pixabay.com/users/simon-3/?utm_source=link-attribution&amp;amp;utm_medium=referral&amp;amp;utm_campaign=image&amp;amp;utm_content=382008" TargetMode="Externa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22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47.png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?utm_source=link-attribution&amp;amp;utm_medium=referral&amp;amp;utm_campaign=image&amp;amp;utm_content=382008" TargetMode="External"/><Relationship Id="rId5" Type="http://schemas.openxmlformats.org/officeDocument/2006/relationships/hyperlink" Target="https://pixabay.com/users/simon-3/?utm_source=link-attribution&amp;amp;utm_medium=referral&amp;amp;utm_campaign=image&amp;amp;utm_content=382008" TargetMode="External"/><Relationship Id="rId4" Type="http://schemas.openxmlformats.org/officeDocument/2006/relationships/image" Target="../media/image6.jpeg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pixabay.com/?utm_source=link-attribution&amp;amp;utm_medium=referral&amp;amp;utm_campaign=image&amp;amp;utm_content=382008" TargetMode="External"/><Relationship Id="rId4" Type="http://schemas.openxmlformats.org/officeDocument/2006/relationships/hyperlink" Target="https://pixabay.com/users/simon-3/?utm_source=link-attribution&amp;amp;utm_medium=referral&amp;amp;utm_campaign=image&amp;amp;utm_content=382008" TargetMode="Externa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6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pixabay.com/?utm_source=link-attribution&amp;amp;utm_medium=referral&amp;amp;utm_campaign=image&amp;amp;utm_content=382008" TargetMode="External"/><Relationship Id="rId4" Type="http://schemas.openxmlformats.org/officeDocument/2006/relationships/hyperlink" Target="https://pixabay.com/users/simon-3/?utm_source=link-attribution&amp;amp;utm_medium=referral&amp;amp;utm_campaign=image&amp;amp;utm_content=382008" TargetMode="Externa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pixabay.com/?utm_source=link-attribution&amp;amp;utm_medium=referral&amp;amp;utm_campaign=image&amp;amp;utm_content=382008" TargetMode="External"/><Relationship Id="rId4" Type="http://schemas.openxmlformats.org/officeDocument/2006/relationships/hyperlink" Target="https://pixabay.com/users/simon-3/?utm_source=link-attribution&amp;amp;utm_medium=referral&amp;amp;utm_campaign=image&amp;amp;utm_content=382008" TargetMode="Externa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?utm_source=link-attribution&amp;amp;utm_medium=referral&amp;amp;utm_campaign=image&amp;amp;utm_content=382008" TargetMode="External"/><Relationship Id="rId4" Type="http://schemas.openxmlformats.org/officeDocument/2006/relationships/hyperlink" Target="https://pixabay.com/users/simon-3/?utm_source=link-attribution&amp;amp;utm_medium=referral&amp;amp;utm_campaign=image&amp;amp;utm_content=382008" TargetMode="Externa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?utm_source=link-attribution&amp;amp;utm_medium=referral&amp;amp;utm_campaign=image&amp;amp;utm_content=382008" TargetMode="External"/><Relationship Id="rId4" Type="http://schemas.openxmlformats.org/officeDocument/2006/relationships/hyperlink" Target="https://pixabay.com/users/simon-3/?utm_source=link-attribution&amp;amp;utm_medium=referral&amp;amp;utm_campaign=image&amp;amp;utm_content=382008" TargetMode="Externa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2.jpeg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0.png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55;p13"/>
          <p:cNvSpPr txBox="1">
            <a:spLocks noGrp="1"/>
          </p:cNvSpPr>
          <p:nvPr>
            <p:ph type="subTitle" sz="half" idx="1"/>
          </p:nvPr>
        </p:nvSpPr>
        <p:spPr>
          <a:xfrm>
            <a:off x="295088" y="3541846"/>
            <a:ext cx="7817223" cy="15266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defRPr sz="4800">
                <a:solidFill>
                  <a:schemeClr val="accent2">
                    <a:lumOff val="-2588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200" dirty="0"/>
              <a:t>Niv Haim</a:t>
            </a:r>
            <a:endParaRPr lang="en-US" sz="3200" dirty="0"/>
          </a:p>
          <a:p>
            <a:pPr marL="0" indent="0">
              <a:defRPr sz="4800">
                <a:solidFill>
                  <a:schemeClr val="accent2">
                    <a:lumOff val="-2588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00" dirty="0"/>
          </a:p>
          <a:p>
            <a:pPr marL="0" indent="0">
              <a:defRPr sz="3100">
                <a:solidFill>
                  <a:schemeClr val="accent2">
                    <a:lumOff val="-2588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2600" dirty="0"/>
              <a:t>Weizmann Institute</a:t>
            </a:r>
            <a:endParaRPr lang="en-US" sz="2600" dirty="0"/>
          </a:p>
          <a:p>
            <a:pPr marL="0" indent="0">
              <a:defRPr sz="3100">
                <a:solidFill>
                  <a:schemeClr val="accent2">
                    <a:lumOff val="-2588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600" dirty="0"/>
              <a:t>DL4CV Course Winter 2023/2024 (</a:t>
            </a:r>
            <a:r>
              <a:rPr lang="en-IL" sz="2600" dirty="0"/>
              <a:t>202</a:t>
            </a:r>
            <a:r>
              <a:rPr lang="en-US" sz="2600" dirty="0"/>
              <a:t>2</a:t>
            </a:r>
            <a:r>
              <a:rPr lang="en-IL" sz="2600" dirty="0"/>
              <a:t>4182</a:t>
            </a:r>
            <a:r>
              <a:rPr lang="en-US" sz="2600" dirty="0"/>
              <a:t>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11726" cy="894377"/>
          </a:xfrm>
          <a:prstGeom prst="rect">
            <a:avLst/>
          </a:prstGeom>
        </p:spPr>
      </p:pic>
      <p:sp>
        <p:nvSpPr>
          <p:cNvPr id="109" name="Google Shape;54;p13"/>
          <p:cNvSpPr txBox="1">
            <a:spLocks noGrp="1"/>
          </p:cNvSpPr>
          <p:nvPr>
            <p:ph type="ctrTitle"/>
          </p:nvPr>
        </p:nvSpPr>
        <p:spPr>
          <a:xfrm>
            <a:off x="70033" y="1617539"/>
            <a:ext cx="8520602" cy="1223290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758951">
              <a:defRPr sz="4316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Adversarial Examples</a:t>
            </a:r>
          </a:p>
        </p:txBody>
      </p:sp>
      <p:sp>
        <p:nvSpPr>
          <p:cNvPr id="14" name="Google Shape;55;p13"/>
          <p:cNvSpPr txBox="1">
            <a:spLocks/>
          </p:cNvSpPr>
          <p:nvPr/>
        </p:nvSpPr>
        <p:spPr>
          <a:xfrm>
            <a:off x="3522690" y="75039"/>
            <a:ext cx="1831188" cy="57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 fontScale="77500" lnSpcReduction="20000"/>
          </a:bodyPr>
          <a:lstStyle>
            <a:lvl1pPr marL="342900" marR="0" indent="-228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342900" marR="0" indent="2540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342900" marR="0" indent="7112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342900" marR="0" indent="11684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342900" marR="0" indent="162560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marL="0" indent="0" hangingPunct="1">
              <a:defRPr sz="4800">
                <a:solidFill>
                  <a:schemeClr val="accent2">
                    <a:lumOff val="-2588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3500" dirty="0">
                <a:solidFill>
                  <a:schemeClr val="accent2">
                    <a:lumOff val="-2588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15/01/2024</a:t>
            </a:r>
            <a:endParaRPr lang="en-US" sz="3100" dirty="0">
              <a:solidFill>
                <a:schemeClr val="accent2">
                  <a:lumOff val="-2588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" name="Google Shape;501;p62" descr="Google Shape;501;p62">
            <a:extLst>
              <a:ext uri="{FF2B5EF4-FFF2-40B4-BE49-F238E27FC236}">
                <a16:creationId xmlns:a16="http://schemas.microsoft.com/office/drawing/2014/main" id="{8362A3FA-B1D7-4B3F-81A7-C8F75FBB2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049" y="0"/>
            <a:ext cx="2610951" cy="18235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</a:rPr>
              <a:t>Today we will: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See Adversarial Example</a:t>
            </a:r>
          </a:p>
        </p:txBody>
      </p:sp>
    </p:spTree>
    <p:extLst>
      <p:ext uri="{BB962C8B-B14F-4D97-AF65-F5344CB8AC3E}">
        <p14:creationId xmlns:p14="http://schemas.microsoft.com/office/powerpoint/2010/main" val="894440266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241;p33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96111">
              <a:defRPr sz="274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Adversarial Training</a:t>
            </a:r>
          </a:p>
        </p:txBody>
      </p:sp>
      <p:sp>
        <p:nvSpPr>
          <p:cNvPr id="586" name="Google Shape;242;p33"/>
          <p:cNvSpPr txBox="1">
            <a:spLocks noGrp="1"/>
          </p:cNvSpPr>
          <p:nvPr>
            <p:ph type="body" idx="1"/>
          </p:nvPr>
        </p:nvSpPr>
        <p:spPr>
          <a:xfrm>
            <a:off x="311699" y="867499"/>
            <a:ext cx="8520602" cy="414594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Train on adversarial examples (kind of augmentation)</a:t>
            </a:r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pic>
        <p:nvPicPr>
          <p:cNvPr id="4" name="Google Shape;104;p19" descr="Google Shape;104;p19"/>
          <p:cNvPicPr>
            <a:picLocks noChangeAspect="1"/>
          </p:cNvPicPr>
          <p:nvPr/>
        </p:nvPicPr>
        <p:blipFill>
          <a:blip r:embed="rId3"/>
          <a:srcRect r="1040" b="6099"/>
          <a:stretch>
            <a:fillRect/>
          </a:stretch>
        </p:blipFill>
        <p:spPr>
          <a:xfrm>
            <a:off x="4625396" y="2464881"/>
            <a:ext cx="3996656" cy="110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oogle Shape;105;p19"/>
          <p:cNvGrpSpPr/>
          <p:nvPr/>
        </p:nvGrpSpPr>
        <p:grpSpPr>
          <a:xfrm>
            <a:off x="5899875" y="2402071"/>
            <a:ext cx="1224645" cy="1292629"/>
            <a:chOff x="0" y="42281"/>
            <a:chExt cx="614400" cy="949654"/>
          </a:xfrm>
        </p:grpSpPr>
        <p:sp>
          <p:nvSpPr>
            <p:cNvPr id="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7" name="fθ"/>
            <p:cNvSpPr txBox="1"/>
            <p:nvPr/>
          </p:nvSpPr>
          <p:spPr>
            <a:xfrm>
              <a:off x="0" y="42281"/>
              <a:ext cx="614400" cy="94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sz="7200" dirty="0"/>
                <a:t>f</a:t>
              </a:r>
              <a:r>
                <a:rPr sz="4000" dirty="0"/>
                <a:t>θ</a:t>
              </a:r>
              <a:r>
                <a:rPr lang="en-US" sz="2000" dirty="0"/>
                <a:t>1</a:t>
              </a:r>
              <a:endParaRPr sz="44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8901"/>
            <a:ext cx="4150696" cy="10791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6" y="3731798"/>
            <a:ext cx="4035248" cy="1049164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1408309" y="2460368"/>
            <a:ext cx="13349" cy="1370419"/>
          </a:xfrm>
          <a:prstGeom prst="straightConnector1">
            <a:avLst/>
          </a:prstGeom>
          <a:noFill/>
          <a:ln w="762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11" y="2921020"/>
            <a:ext cx="2375142" cy="49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97258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241;p33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96111">
              <a:defRPr sz="274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Adversarial Training</a:t>
            </a:r>
          </a:p>
        </p:txBody>
      </p:sp>
      <p:sp>
        <p:nvSpPr>
          <p:cNvPr id="586" name="Google Shape;242;p33"/>
          <p:cNvSpPr txBox="1">
            <a:spLocks noGrp="1"/>
          </p:cNvSpPr>
          <p:nvPr>
            <p:ph type="body" idx="1"/>
          </p:nvPr>
        </p:nvSpPr>
        <p:spPr>
          <a:xfrm>
            <a:off x="311699" y="867499"/>
            <a:ext cx="8520602" cy="414594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Train on adversarial examples (kind of augmentation)</a:t>
            </a:r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pic>
        <p:nvPicPr>
          <p:cNvPr id="4" name="Google Shape;104;p19" descr="Google Shape;104;p19"/>
          <p:cNvPicPr>
            <a:picLocks noChangeAspect="1"/>
          </p:cNvPicPr>
          <p:nvPr/>
        </p:nvPicPr>
        <p:blipFill>
          <a:blip r:embed="rId3"/>
          <a:srcRect r="1040" b="6099"/>
          <a:stretch>
            <a:fillRect/>
          </a:stretch>
        </p:blipFill>
        <p:spPr>
          <a:xfrm>
            <a:off x="4625396" y="2464881"/>
            <a:ext cx="3996656" cy="110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oogle Shape;105;p19"/>
          <p:cNvGrpSpPr/>
          <p:nvPr/>
        </p:nvGrpSpPr>
        <p:grpSpPr>
          <a:xfrm>
            <a:off x="5899875" y="2402071"/>
            <a:ext cx="1224645" cy="1292629"/>
            <a:chOff x="0" y="42281"/>
            <a:chExt cx="614400" cy="949654"/>
          </a:xfrm>
        </p:grpSpPr>
        <p:sp>
          <p:nvSpPr>
            <p:cNvPr id="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7" name="fθ"/>
            <p:cNvSpPr txBox="1"/>
            <p:nvPr/>
          </p:nvSpPr>
          <p:spPr>
            <a:xfrm>
              <a:off x="0" y="42281"/>
              <a:ext cx="614400" cy="94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sz="7200" dirty="0"/>
                <a:t>f</a:t>
              </a:r>
              <a:r>
                <a:rPr sz="4000" dirty="0"/>
                <a:t>θ</a:t>
              </a:r>
              <a:r>
                <a:rPr lang="en-US" sz="2000" dirty="0"/>
                <a:t>1</a:t>
              </a:r>
              <a:endParaRPr sz="44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8901"/>
            <a:ext cx="4150696" cy="10791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6" y="3731798"/>
            <a:ext cx="4035248" cy="104916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156846" y="1652122"/>
            <a:ext cx="4188223" cy="787586"/>
          </a:xfrm>
          <a:prstGeom prst="line">
            <a:avLst/>
          </a:prstGeom>
          <a:noFill/>
          <a:ln w="76200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Arrow Connector 10"/>
          <p:cNvCxnSpPr/>
          <p:nvPr/>
        </p:nvCxnSpPr>
        <p:spPr>
          <a:xfrm flipV="1">
            <a:off x="4251626" y="3170366"/>
            <a:ext cx="574003" cy="680793"/>
          </a:xfrm>
          <a:prstGeom prst="straightConnector1">
            <a:avLst/>
          </a:prstGeom>
          <a:noFill/>
          <a:ln w="76200" cap="flat">
            <a:solidFill>
              <a:srgbClr val="00B05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Arrow Connector 15"/>
          <p:cNvCxnSpPr/>
          <p:nvPr/>
        </p:nvCxnSpPr>
        <p:spPr>
          <a:xfrm flipH="1">
            <a:off x="1408309" y="2460368"/>
            <a:ext cx="13349" cy="1370419"/>
          </a:xfrm>
          <a:prstGeom prst="straightConnector1">
            <a:avLst/>
          </a:prstGeom>
          <a:noFill/>
          <a:ln w="762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11" y="2921020"/>
            <a:ext cx="2375142" cy="49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16331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241;p33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96111">
              <a:defRPr sz="274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Adversarial Training</a:t>
            </a:r>
          </a:p>
        </p:txBody>
      </p:sp>
      <p:sp>
        <p:nvSpPr>
          <p:cNvPr id="586" name="Google Shape;242;p33"/>
          <p:cNvSpPr txBox="1">
            <a:spLocks noGrp="1"/>
          </p:cNvSpPr>
          <p:nvPr>
            <p:ph type="body" idx="1"/>
          </p:nvPr>
        </p:nvSpPr>
        <p:spPr>
          <a:xfrm>
            <a:off x="311699" y="867499"/>
            <a:ext cx="8520602" cy="414594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Train on adversarial examples (kind of augmentation)</a:t>
            </a:r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pic>
        <p:nvPicPr>
          <p:cNvPr id="4" name="Google Shape;104;p19" descr="Google Shape;104;p19"/>
          <p:cNvPicPr>
            <a:picLocks noChangeAspect="1"/>
          </p:cNvPicPr>
          <p:nvPr/>
        </p:nvPicPr>
        <p:blipFill>
          <a:blip r:embed="rId3"/>
          <a:srcRect r="1040" b="6099"/>
          <a:stretch>
            <a:fillRect/>
          </a:stretch>
        </p:blipFill>
        <p:spPr>
          <a:xfrm>
            <a:off x="4625396" y="2464881"/>
            <a:ext cx="3996656" cy="110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oogle Shape;105;p19"/>
          <p:cNvGrpSpPr/>
          <p:nvPr/>
        </p:nvGrpSpPr>
        <p:grpSpPr>
          <a:xfrm>
            <a:off x="5899875" y="2402071"/>
            <a:ext cx="1224645" cy="1292629"/>
            <a:chOff x="0" y="42281"/>
            <a:chExt cx="614400" cy="949654"/>
          </a:xfrm>
        </p:grpSpPr>
        <p:sp>
          <p:nvSpPr>
            <p:cNvPr id="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7" name="fθ"/>
            <p:cNvSpPr txBox="1"/>
            <p:nvPr/>
          </p:nvSpPr>
          <p:spPr>
            <a:xfrm>
              <a:off x="0" y="42281"/>
              <a:ext cx="614400" cy="94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sz="7200" dirty="0"/>
                <a:t>f</a:t>
              </a:r>
              <a:r>
                <a:rPr sz="4000" dirty="0"/>
                <a:t>θ</a:t>
              </a:r>
              <a:r>
                <a:rPr lang="en-US" sz="2000" dirty="0"/>
                <a:t>2</a:t>
              </a:r>
              <a:endParaRPr sz="4400" dirty="0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6661104" y="3123644"/>
            <a:ext cx="253629" cy="320374"/>
          </a:xfrm>
          <a:prstGeom prst="rect">
            <a:avLst/>
          </a:prstGeom>
          <a:noFill/>
          <a:ln w="5715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3420322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2" y="1495177"/>
            <a:ext cx="4236447" cy="1101476"/>
          </a:xfrm>
          <a:prstGeom prst="rect">
            <a:avLst/>
          </a:prstGeom>
        </p:spPr>
      </p:pic>
      <p:sp>
        <p:nvSpPr>
          <p:cNvPr id="585" name="Google Shape;241;p33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96111">
              <a:defRPr sz="274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Adversarial Training</a:t>
            </a:r>
          </a:p>
        </p:txBody>
      </p:sp>
      <p:sp>
        <p:nvSpPr>
          <p:cNvPr id="586" name="Google Shape;242;p33"/>
          <p:cNvSpPr txBox="1">
            <a:spLocks noGrp="1"/>
          </p:cNvSpPr>
          <p:nvPr>
            <p:ph type="body" idx="1"/>
          </p:nvPr>
        </p:nvSpPr>
        <p:spPr>
          <a:xfrm>
            <a:off x="311699" y="867499"/>
            <a:ext cx="8520602" cy="414594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Train on adversarial examples (kind of augmentation)</a:t>
            </a:r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pic>
        <p:nvPicPr>
          <p:cNvPr id="4" name="Google Shape;104;p19" descr="Google Shape;104;p19"/>
          <p:cNvPicPr>
            <a:picLocks noChangeAspect="1"/>
          </p:cNvPicPr>
          <p:nvPr/>
        </p:nvPicPr>
        <p:blipFill>
          <a:blip r:embed="rId4"/>
          <a:srcRect r="1040" b="6099"/>
          <a:stretch>
            <a:fillRect/>
          </a:stretch>
        </p:blipFill>
        <p:spPr>
          <a:xfrm>
            <a:off x="4625396" y="2464881"/>
            <a:ext cx="3996656" cy="110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oogle Shape;105;p19"/>
          <p:cNvGrpSpPr/>
          <p:nvPr/>
        </p:nvGrpSpPr>
        <p:grpSpPr>
          <a:xfrm>
            <a:off x="5899875" y="2402071"/>
            <a:ext cx="1224645" cy="1292629"/>
            <a:chOff x="0" y="42281"/>
            <a:chExt cx="614400" cy="949654"/>
          </a:xfrm>
        </p:grpSpPr>
        <p:sp>
          <p:nvSpPr>
            <p:cNvPr id="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7" name="fθ"/>
            <p:cNvSpPr txBox="1"/>
            <p:nvPr/>
          </p:nvSpPr>
          <p:spPr>
            <a:xfrm>
              <a:off x="0" y="42281"/>
              <a:ext cx="614400" cy="94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sz="7200" dirty="0"/>
                <a:t>f</a:t>
              </a:r>
              <a:r>
                <a:rPr sz="4000" dirty="0"/>
                <a:t>θ</a:t>
              </a:r>
              <a:r>
                <a:rPr lang="en-US" sz="2000" dirty="0"/>
                <a:t>2</a:t>
              </a:r>
              <a:endParaRPr sz="4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79061609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2" y="1495177"/>
            <a:ext cx="4236447" cy="1101476"/>
          </a:xfrm>
          <a:prstGeom prst="rect">
            <a:avLst/>
          </a:prstGeom>
        </p:spPr>
      </p:pic>
      <p:sp>
        <p:nvSpPr>
          <p:cNvPr id="585" name="Google Shape;241;p33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96111">
              <a:defRPr sz="274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Adversarial Training</a:t>
            </a:r>
          </a:p>
        </p:txBody>
      </p:sp>
      <p:sp>
        <p:nvSpPr>
          <p:cNvPr id="586" name="Google Shape;242;p33"/>
          <p:cNvSpPr txBox="1">
            <a:spLocks noGrp="1"/>
          </p:cNvSpPr>
          <p:nvPr>
            <p:ph type="body" idx="1"/>
          </p:nvPr>
        </p:nvSpPr>
        <p:spPr>
          <a:xfrm>
            <a:off x="311699" y="867499"/>
            <a:ext cx="8520602" cy="414594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Train on adversarial examples (kind of augmentation)</a:t>
            </a:r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pic>
        <p:nvPicPr>
          <p:cNvPr id="4" name="Google Shape;104;p19" descr="Google Shape;104;p19"/>
          <p:cNvPicPr>
            <a:picLocks noChangeAspect="1"/>
          </p:cNvPicPr>
          <p:nvPr/>
        </p:nvPicPr>
        <p:blipFill>
          <a:blip r:embed="rId4"/>
          <a:srcRect r="1040" b="6099"/>
          <a:stretch>
            <a:fillRect/>
          </a:stretch>
        </p:blipFill>
        <p:spPr>
          <a:xfrm>
            <a:off x="4625396" y="2464881"/>
            <a:ext cx="3996656" cy="110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oogle Shape;105;p19"/>
          <p:cNvGrpSpPr/>
          <p:nvPr/>
        </p:nvGrpSpPr>
        <p:grpSpPr>
          <a:xfrm>
            <a:off x="5899875" y="2402071"/>
            <a:ext cx="1224645" cy="1292629"/>
            <a:chOff x="0" y="42281"/>
            <a:chExt cx="614400" cy="949654"/>
          </a:xfrm>
        </p:grpSpPr>
        <p:sp>
          <p:nvSpPr>
            <p:cNvPr id="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7" name="fθ"/>
            <p:cNvSpPr txBox="1"/>
            <p:nvPr/>
          </p:nvSpPr>
          <p:spPr>
            <a:xfrm>
              <a:off x="0" y="42281"/>
              <a:ext cx="614400" cy="94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sz="7200" dirty="0"/>
                <a:t>f</a:t>
              </a:r>
              <a:r>
                <a:rPr sz="4000" dirty="0"/>
                <a:t>θ</a:t>
              </a:r>
              <a:r>
                <a:rPr lang="en-US" sz="2000" dirty="0"/>
                <a:t>2</a:t>
              </a:r>
              <a:endParaRPr sz="4400" dirty="0"/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 flipH="1">
            <a:off x="1408309" y="2460368"/>
            <a:ext cx="13349" cy="1370419"/>
          </a:xfrm>
          <a:prstGeom prst="straightConnector1">
            <a:avLst/>
          </a:prstGeom>
          <a:noFill/>
          <a:ln w="762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50" y="2797878"/>
            <a:ext cx="2394674" cy="5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61987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2" y="1495177"/>
            <a:ext cx="4236447" cy="1101476"/>
          </a:xfrm>
          <a:prstGeom prst="rect">
            <a:avLst/>
          </a:prstGeom>
        </p:spPr>
      </p:pic>
      <p:sp>
        <p:nvSpPr>
          <p:cNvPr id="585" name="Google Shape;241;p33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96111">
              <a:defRPr sz="274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Adversarial Training</a:t>
            </a:r>
          </a:p>
        </p:txBody>
      </p:sp>
      <p:sp>
        <p:nvSpPr>
          <p:cNvPr id="586" name="Google Shape;242;p33"/>
          <p:cNvSpPr txBox="1">
            <a:spLocks noGrp="1"/>
          </p:cNvSpPr>
          <p:nvPr>
            <p:ph type="body" idx="1"/>
          </p:nvPr>
        </p:nvSpPr>
        <p:spPr>
          <a:xfrm>
            <a:off x="311699" y="867499"/>
            <a:ext cx="8520602" cy="414594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Train on adversarial examples (kind of augmentation)</a:t>
            </a:r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pic>
        <p:nvPicPr>
          <p:cNvPr id="4" name="Google Shape;104;p19" descr="Google Shape;104;p19"/>
          <p:cNvPicPr>
            <a:picLocks noChangeAspect="1"/>
          </p:cNvPicPr>
          <p:nvPr/>
        </p:nvPicPr>
        <p:blipFill>
          <a:blip r:embed="rId4"/>
          <a:srcRect r="1040" b="6099"/>
          <a:stretch>
            <a:fillRect/>
          </a:stretch>
        </p:blipFill>
        <p:spPr>
          <a:xfrm>
            <a:off x="4625396" y="2464881"/>
            <a:ext cx="3996656" cy="110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oogle Shape;105;p19"/>
          <p:cNvGrpSpPr/>
          <p:nvPr/>
        </p:nvGrpSpPr>
        <p:grpSpPr>
          <a:xfrm>
            <a:off x="5899875" y="2402071"/>
            <a:ext cx="1224645" cy="1292629"/>
            <a:chOff x="0" y="42281"/>
            <a:chExt cx="614400" cy="949654"/>
          </a:xfrm>
        </p:grpSpPr>
        <p:sp>
          <p:nvSpPr>
            <p:cNvPr id="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7" name="fθ"/>
            <p:cNvSpPr txBox="1"/>
            <p:nvPr/>
          </p:nvSpPr>
          <p:spPr>
            <a:xfrm>
              <a:off x="0" y="42281"/>
              <a:ext cx="614400" cy="94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sz="7200" dirty="0"/>
                <a:t>f</a:t>
              </a:r>
              <a:r>
                <a:rPr sz="4000" dirty="0"/>
                <a:t>θ</a:t>
              </a:r>
              <a:r>
                <a:rPr lang="en-US" sz="2000" dirty="0"/>
                <a:t>2</a:t>
              </a:r>
              <a:endParaRPr sz="4400" dirty="0"/>
            </a:p>
          </p:txBody>
        </p:sp>
      </p:grpSp>
      <p:cxnSp>
        <p:nvCxnSpPr>
          <p:cNvPr id="9" name="Straight Connector 8"/>
          <p:cNvCxnSpPr/>
          <p:nvPr/>
        </p:nvCxnSpPr>
        <p:spPr>
          <a:xfrm flipV="1">
            <a:off x="156846" y="1652122"/>
            <a:ext cx="4188223" cy="787586"/>
          </a:xfrm>
          <a:prstGeom prst="line">
            <a:avLst/>
          </a:prstGeom>
          <a:noFill/>
          <a:ln w="76200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Arrow Connector 10"/>
          <p:cNvCxnSpPr/>
          <p:nvPr/>
        </p:nvCxnSpPr>
        <p:spPr>
          <a:xfrm flipV="1">
            <a:off x="4251626" y="3170366"/>
            <a:ext cx="574003" cy="680793"/>
          </a:xfrm>
          <a:prstGeom prst="straightConnector1">
            <a:avLst/>
          </a:prstGeom>
          <a:noFill/>
          <a:ln w="76200" cap="flat">
            <a:solidFill>
              <a:srgbClr val="00B05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Arrow Connector 15"/>
          <p:cNvCxnSpPr/>
          <p:nvPr/>
        </p:nvCxnSpPr>
        <p:spPr>
          <a:xfrm flipH="1">
            <a:off x="1408309" y="2460368"/>
            <a:ext cx="13349" cy="1370419"/>
          </a:xfrm>
          <a:prstGeom prst="straightConnector1">
            <a:avLst/>
          </a:prstGeom>
          <a:noFill/>
          <a:ln w="762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4" y="3742380"/>
            <a:ext cx="3994663" cy="10386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50" y="2797878"/>
            <a:ext cx="2394674" cy="5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71027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2" y="1495177"/>
            <a:ext cx="4236447" cy="1101476"/>
          </a:xfrm>
          <a:prstGeom prst="rect">
            <a:avLst/>
          </a:prstGeom>
        </p:spPr>
      </p:pic>
      <p:sp>
        <p:nvSpPr>
          <p:cNvPr id="585" name="Google Shape;241;p33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96111">
              <a:defRPr sz="274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Adversarial Training</a:t>
            </a:r>
          </a:p>
        </p:txBody>
      </p:sp>
      <p:sp>
        <p:nvSpPr>
          <p:cNvPr id="586" name="Google Shape;242;p33"/>
          <p:cNvSpPr txBox="1">
            <a:spLocks noGrp="1"/>
          </p:cNvSpPr>
          <p:nvPr>
            <p:ph type="body" idx="1"/>
          </p:nvPr>
        </p:nvSpPr>
        <p:spPr>
          <a:xfrm>
            <a:off x="311699" y="867499"/>
            <a:ext cx="8520602" cy="414594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Train on adversarial examples (kind of augmentation)</a:t>
            </a:r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pic>
        <p:nvPicPr>
          <p:cNvPr id="4" name="Google Shape;104;p19" descr="Google Shape;104;p19"/>
          <p:cNvPicPr>
            <a:picLocks noChangeAspect="1"/>
          </p:cNvPicPr>
          <p:nvPr/>
        </p:nvPicPr>
        <p:blipFill>
          <a:blip r:embed="rId4"/>
          <a:srcRect r="1040" b="6099"/>
          <a:stretch>
            <a:fillRect/>
          </a:stretch>
        </p:blipFill>
        <p:spPr>
          <a:xfrm>
            <a:off x="4625396" y="2464881"/>
            <a:ext cx="3996656" cy="110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oogle Shape;105;p19"/>
          <p:cNvGrpSpPr/>
          <p:nvPr/>
        </p:nvGrpSpPr>
        <p:grpSpPr>
          <a:xfrm>
            <a:off x="5899875" y="2402071"/>
            <a:ext cx="1224645" cy="1292629"/>
            <a:chOff x="0" y="42281"/>
            <a:chExt cx="614400" cy="949654"/>
          </a:xfrm>
        </p:grpSpPr>
        <p:sp>
          <p:nvSpPr>
            <p:cNvPr id="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7" name="fθ"/>
            <p:cNvSpPr txBox="1"/>
            <p:nvPr/>
          </p:nvSpPr>
          <p:spPr>
            <a:xfrm>
              <a:off x="0" y="42281"/>
              <a:ext cx="614400" cy="94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sz="7200" dirty="0"/>
                <a:t>f</a:t>
              </a:r>
              <a:r>
                <a:rPr sz="4000" dirty="0"/>
                <a:t>θ</a:t>
              </a:r>
              <a:r>
                <a:rPr lang="en-US" sz="2000" dirty="0"/>
                <a:t>2</a:t>
              </a:r>
              <a:endParaRPr sz="4400" dirty="0"/>
            </a:p>
          </p:txBody>
        </p:sp>
      </p:grpSp>
      <p:cxnSp>
        <p:nvCxnSpPr>
          <p:cNvPr id="9" name="Straight Connector 8"/>
          <p:cNvCxnSpPr/>
          <p:nvPr/>
        </p:nvCxnSpPr>
        <p:spPr>
          <a:xfrm flipV="1">
            <a:off x="156846" y="1652122"/>
            <a:ext cx="4188223" cy="787586"/>
          </a:xfrm>
          <a:prstGeom prst="line">
            <a:avLst/>
          </a:prstGeom>
          <a:noFill/>
          <a:ln w="76200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Arrow Connector 10"/>
          <p:cNvCxnSpPr/>
          <p:nvPr/>
        </p:nvCxnSpPr>
        <p:spPr>
          <a:xfrm flipV="1">
            <a:off x="4251626" y="3170366"/>
            <a:ext cx="574003" cy="680793"/>
          </a:xfrm>
          <a:prstGeom prst="straightConnector1">
            <a:avLst/>
          </a:prstGeom>
          <a:noFill/>
          <a:ln w="76200" cap="flat">
            <a:solidFill>
              <a:srgbClr val="00B05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Arrow Connector 15"/>
          <p:cNvCxnSpPr/>
          <p:nvPr/>
        </p:nvCxnSpPr>
        <p:spPr>
          <a:xfrm flipH="1">
            <a:off x="1408309" y="2460368"/>
            <a:ext cx="13349" cy="1370419"/>
          </a:xfrm>
          <a:prstGeom prst="straightConnector1">
            <a:avLst/>
          </a:prstGeom>
          <a:noFill/>
          <a:ln w="762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Rectangle 13"/>
          <p:cNvSpPr/>
          <p:nvPr/>
        </p:nvSpPr>
        <p:spPr>
          <a:xfrm>
            <a:off x="6661104" y="3123644"/>
            <a:ext cx="253629" cy="320374"/>
          </a:xfrm>
          <a:prstGeom prst="rect">
            <a:avLst/>
          </a:prstGeom>
          <a:noFill/>
          <a:ln w="5715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4" y="3742380"/>
            <a:ext cx="3994663" cy="103861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470715" y="2943434"/>
            <a:ext cx="370603" cy="386269"/>
          </a:xfrm>
          <a:prstGeom prst="rect">
            <a:avLst/>
          </a:prstGeom>
          <a:noFill/>
          <a:ln w="5715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150" y="2797878"/>
            <a:ext cx="2394674" cy="5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99545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21" y="1427665"/>
            <a:ext cx="4396752" cy="1143156"/>
          </a:xfrm>
          <a:prstGeom prst="rect">
            <a:avLst/>
          </a:prstGeom>
        </p:spPr>
      </p:pic>
      <p:sp>
        <p:nvSpPr>
          <p:cNvPr id="585" name="Google Shape;241;p33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96111">
              <a:defRPr sz="274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Adversarial Training</a:t>
            </a:r>
          </a:p>
        </p:txBody>
      </p:sp>
      <p:sp>
        <p:nvSpPr>
          <p:cNvPr id="586" name="Google Shape;242;p33"/>
          <p:cNvSpPr txBox="1">
            <a:spLocks noGrp="1"/>
          </p:cNvSpPr>
          <p:nvPr>
            <p:ph type="body" idx="1"/>
          </p:nvPr>
        </p:nvSpPr>
        <p:spPr>
          <a:xfrm>
            <a:off x="311699" y="867499"/>
            <a:ext cx="8520602" cy="414594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Train on adversarial examples (kind of augmentation)</a:t>
            </a:r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pic>
        <p:nvPicPr>
          <p:cNvPr id="4" name="Google Shape;104;p19" descr="Google Shape;104;p19"/>
          <p:cNvPicPr>
            <a:picLocks noChangeAspect="1"/>
          </p:cNvPicPr>
          <p:nvPr/>
        </p:nvPicPr>
        <p:blipFill>
          <a:blip r:embed="rId4"/>
          <a:srcRect r="1040" b="6099"/>
          <a:stretch>
            <a:fillRect/>
          </a:stretch>
        </p:blipFill>
        <p:spPr>
          <a:xfrm>
            <a:off x="4625396" y="2464881"/>
            <a:ext cx="3996656" cy="110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oogle Shape;105;p19"/>
          <p:cNvGrpSpPr/>
          <p:nvPr/>
        </p:nvGrpSpPr>
        <p:grpSpPr>
          <a:xfrm>
            <a:off x="5899875" y="2402071"/>
            <a:ext cx="1224645" cy="1292629"/>
            <a:chOff x="0" y="42281"/>
            <a:chExt cx="614400" cy="949654"/>
          </a:xfrm>
        </p:grpSpPr>
        <p:sp>
          <p:nvSpPr>
            <p:cNvPr id="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7" name="fθ"/>
            <p:cNvSpPr txBox="1"/>
            <p:nvPr/>
          </p:nvSpPr>
          <p:spPr>
            <a:xfrm>
              <a:off x="0" y="42281"/>
              <a:ext cx="614400" cy="94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sz="7200" dirty="0" err="1"/>
                <a:t>f</a:t>
              </a:r>
              <a:r>
                <a:rPr sz="4000" dirty="0" err="1"/>
                <a:t>θ</a:t>
              </a:r>
              <a:r>
                <a:rPr lang="en-US" sz="2000" dirty="0" err="1"/>
                <a:t>n</a:t>
              </a:r>
              <a:endParaRPr sz="4400" dirty="0"/>
            </a:p>
          </p:txBody>
        </p:sp>
      </p:grpSp>
      <p:cxnSp>
        <p:nvCxnSpPr>
          <p:cNvPr id="9" name="Straight Connector 8"/>
          <p:cNvCxnSpPr/>
          <p:nvPr/>
        </p:nvCxnSpPr>
        <p:spPr>
          <a:xfrm flipV="1">
            <a:off x="156846" y="1652122"/>
            <a:ext cx="4188223" cy="787586"/>
          </a:xfrm>
          <a:prstGeom prst="line">
            <a:avLst/>
          </a:prstGeom>
          <a:noFill/>
          <a:ln w="76200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Arrow Connector 10"/>
          <p:cNvCxnSpPr/>
          <p:nvPr/>
        </p:nvCxnSpPr>
        <p:spPr>
          <a:xfrm flipV="1">
            <a:off x="4251626" y="3170366"/>
            <a:ext cx="574003" cy="680793"/>
          </a:xfrm>
          <a:prstGeom prst="straightConnector1">
            <a:avLst/>
          </a:prstGeom>
          <a:noFill/>
          <a:ln w="76200" cap="flat">
            <a:solidFill>
              <a:srgbClr val="00B05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Arrow Connector 15"/>
          <p:cNvCxnSpPr/>
          <p:nvPr/>
        </p:nvCxnSpPr>
        <p:spPr>
          <a:xfrm flipH="1">
            <a:off x="1408309" y="2460368"/>
            <a:ext cx="13349" cy="1370419"/>
          </a:xfrm>
          <a:prstGeom prst="straightConnector1">
            <a:avLst/>
          </a:prstGeom>
          <a:noFill/>
          <a:ln w="762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Rectangle 13"/>
          <p:cNvSpPr/>
          <p:nvPr/>
        </p:nvSpPr>
        <p:spPr>
          <a:xfrm>
            <a:off x="6661104" y="3123644"/>
            <a:ext cx="253629" cy="320374"/>
          </a:xfrm>
          <a:prstGeom prst="rect">
            <a:avLst/>
          </a:prstGeom>
          <a:noFill/>
          <a:ln w="5715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70715" y="2943434"/>
            <a:ext cx="370603" cy="386269"/>
          </a:xfrm>
          <a:prstGeom prst="rect">
            <a:avLst/>
          </a:prstGeom>
          <a:noFill/>
          <a:ln w="5715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82" y="2803271"/>
            <a:ext cx="2435555" cy="4930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6" y="3760383"/>
            <a:ext cx="3981623" cy="10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4158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241;p33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96111">
              <a:defRPr sz="274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Adversarial Training - MNIST</a:t>
            </a:r>
            <a:endParaRPr dirty="0"/>
          </a:p>
        </p:txBody>
      </p:sp>
      <p:sp>
        <p:nvSpPr>
          <p:cNvPr id="605" name="Google Shape;242;p33"/>
          <p:cNvSpPr txBox="1">
            <a:spLocks noGrp="1"/>
          </p:cNvSpPr>
          <p:nvPr>
            <p:ph type="body" idx="1"/>
          </p:nvPr>
        </p:nvSpPr>
        <p:spPr>
          <a:xfrm>
            <a:off x="311699" y="867499"/>
            <a:ext cx="8520602" cy="393758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1828800">
              <a:lnSpc>
                <a:spcPct val="100000"/>
              </a:lnSpc>
              <a:buSz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graphicFrame>
        <p:nvGraphicFramePr>
          <p:cNvPr id="6" name="Google Shape;243;p33"/>
          <p:cNvGraphicFramePr/>
          <p:nvPr>
            <p:extLst>
              <p:ext uri="{D42A27DB-BD31-4B8C-83A1-F6EECF244321}">
                <p14:modId xmlns:p14="http://schemas.microsoft.com/office/powerpoint/2010/main" val="213728829"/>
              </p:ext>
            </p:extLst>
          </p:nvPr>
        </p:nvGraphicFramePr>
        <p:xfrm>
          <a:off x="1037610" y="1676713"/>
          <a:ext cx="4206165" cy="91434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406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9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363">
                <a:tc>
                  <a:txBody>
                    <a:bodyPr/>
                    <a:lstStyle/>
                    <a:p>
                      <a:pPr algn="l">
                        <a:def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dirty="0"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Test Accuracy</a:t>
                      </a: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36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Standard Training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98.7%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ctangle"/>
          <p:cNvSpPr/>
          <p:nvPr/>
        </p:nvSpPr>
        <p:spPr>
          <a:xfrm>
            <a:off x="1037610" y="2133883"/>
            <a:ext cx="4206165" cy="472568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7415349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241;p33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96111">
              <a:defRPr sz="274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Adversarial Training - MNIST</a:t>
            </a:r>
            <a:endParaRPr dirty="0"/>
          </a:p>
        </p:txBody>
      </p:sp>
      <p:sp>
        <p:nvSpPr>
          <p:cNvPr id="605" name="Google Shape;242;p33"/>
          <p:cNvSpPr txBox="1">
            <a:spLocks noGrp="1"/>
          </p:cNvSpPr>
          <p:nvPr>
            <p:ph type="body" idx="1"/>
          </p:nvPr>
        </p:nvSpPr>
        <p:spPr>
          <a:xfrm>
            <a:off x="311699" y="867499"/>
            <a:ext cx="8520602" cy="393758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1828800">
              <a:lnSpc>
                <a:spcPct val="100000"/>
              </a:lnSpc>
              <a:buSz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graphicFrame>
        <p:nvGraphicFramePr>
          <p:cNvPr id="6" name="Google Shape;243;p33"/>
          <p:cNvGraphicFramePr/>
          <p:nvPr>
            <p:extLst>
              <p:ext uri="{D42A27DB-BD31-4B8C-83A1-F6EECF244321}">
                <p14:modId xmlns:p14="http://schemas.microsoft.com/office/powerpoint/2010/main" val="3637429286"/>
              </p:ext>
            </p:extLst>
          </p:nvPr>
        </p:nvGraphicFramePr>
        <p:xfrm>
          <a:off x="1037610" y="1676713"/>
          <a:ext cx="6109422" cy="91434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406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9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3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363">
                <a:tc>
                  <a:txBody>
                    <a:bodyPr/>
                    <a:lstStyle/>
                    <a:p>
                      <a:pPr algn="l">
                        <a:def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dirty="0"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Test Accuracy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FGSM Accuracy</a:t>
                      </a: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36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Standard Training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98.7%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40.7%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Rectangle"/>
          <p:cNvSpPr/>
          <p:nvPr/>
        </p:nvSpPr>
        <p:spPr>
          <a:xfrm>
            <a:off x="1037610" y="2133883"/>
            <a:ext cx="6109422" cy="472568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980588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</a:rPr>
              <a:t>Today we will: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See Adversarial Example</a:t>
            </a:r>
          </a:p>
          <a:p>
            <a:r>
              <a:rPr lang="en-US" dirty="0">
                <a:solidFill>
                  <a:schemeClr val="tx1"/>
                </a:solidFill>
              </a:rPr>
              <a:t>Learn how to generate them</a:t>
            </a:r>
          </a:p>
          <a:p>
            <a:r>
              <a:rPr lang="en-US" dirty="0">
                <a:solidFill>
                  <a:schemeClr val="tx1"/>
                </a:solidFill>
              </a:rPr>
              <a:t>Learn how to defend against them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605601" y="1152475"/>
            <a:ext cx="1366830" cy="962314"/>
            <a:chOff x="2797992" y="517210"/>
            <a:chExt cx="1366830" cy="962314"/>
          </a:xfrm>
        </p:grpSpPr>
        <p:pic>
          <p:nvPicPr>
            <p:cNvPr id="6" name="Google Shape;485;p61" descr="Google Shape;485;p6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97992" y="710044"/>
              <a:ext cx="1366830" cy="76948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797992" y="517210"/>
              <a:ext cx="629478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airliner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58883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241;p33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96111">
              <a:defRPr sz="274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Adversarial Training - MNIST</a:t>
            </a:r>
            <a:endParaRPr dirty="0"/>
          </a:p>
        </p:txBody>
      </p:sp>
      <p:sp>
        <p:nvSpPr>
          <p:cNvPr id="605" name="Google Shape;242;p33"/>
          <p:cNvSpPr txBox="1">
            <a:spLocks noGrp="1"/>
          </p:cNvSpPr>
          <p:nvPr>
            <p:ph type="body" idx="1"/>
          </p:nvPr>
        </p:nvSpPr>
        <p:spPr>
          <a:xfrm>
            <a:off x="311699" y="867499"/>
            <a:ext cx="8520602" cy="393758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1828800">
              <a:lnSpc>
                <a:spcPct val="100000"/>
              </a:lnSpc>
              <a:buSz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1828800">
              <a:lnSpc>
                <a:spcPct val="100000"/>
              </a:lnSpc>
              <a:buSz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graphicFrame>
        <p:nvGraphicFramePr>
          <p:cNvPr id="6" name="Google Shape;243;p33"/>
          <p:cNvGraphicFramePr/>
          <p:nvPr>
            <p:extLst>
              <p:ext uri="{D42A27DB-BD31-4B8C-83A1-F6EECF244321}">
                <p14:modId xmlns:p14="http://schemas.microsoft.com/office/powerpoint/2010/main" val="3728083725"/>
              </p:ext>
            </p:extLst>
          </p:nvPr>
        </p:nvGraphicFramePr>
        <p:xfrm>
          <a:off x="1037610" y="1676713"/>
          <a:ext cx="6109422" cy="137151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406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9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3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363">
                <a:tc>
                  <a:txBody>
                    <a:bodyPr/>
                    <a:lstStyle/>
                    <a:p>
                      <a:pPr algn="l">
                        <a:def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dirty="0"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Test Accuracy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FGSM Accuracy</a:t>
                      </a: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36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Standard Training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98.7%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40.7%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36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Adv. Training (FGSM)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97.2%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94.0%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"/>
          <p:cNvSpPr/>
          <p:nvPr/>
        </p:nvSpPr>
        <p:spPr>
          <a:xfrm>
            <a:off x="3444018" y="2600006"/>
            <a:ext cx="1802102" cy="448217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924152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241;p33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96111">
              <a:defRPr sz="274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Adversarial Training - MNIST</a:t>
            </a:r>
            <a:endParaRPr dirty="0"/>
          </a:p>
        </p:txBody>
      </p:sp>
      <p:sp>
        <p:nvSpPr>
          <p:cNvPr id="605" name="Google Shape;242;p33"/>
          <p:cNvSpPr txBox="1">
            <a:spLocks noGrp="1"/>
          </p:cNvSpPr>
          <p:nvPr>
            <p:ph type="body" idx="1"/>
          </p:nvPr>
        </p:nvSpPr>
        <p:spPr>
          <a:xfrm>
            <a:off x="311699" y="867499"/>
            <a:ext cx="8520602" cy="393758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1828800">
              <a:lnSpc>
                <a:spcPct val="100000"/>
              </a:lnSpc>
              <a:buSz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1828800">
              <a:lnSpc>
                <a:spcPct val="100000"/>
              </a:lnSpc>
              <a:buSz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graphicFrame>
        <p:nvGraphicFramePr>
          <p:cNvPr id="6" name="Google Shape;243;p33"/>
          <p:cNvGraphicFramePr/>
          <p:nvPr>
            <p:extLst>
              <p:ext uri="{D42A27DB-BD31-4B8C-83A1-F6EECF244321}">
                <p14:modId xmlns:p14="http://schemas.microsoft.com/office/powerpoint/2010/main" val="3728083725"/>
              </p:ext>
            </p:extLst>
          </p:nvPr>
        </p:nvGraphicFramePr>
        <p:xfrm>
          <a:off x="1037610" y="1676713"/>
          <a:ext cx="6109422" cy="137151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406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9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3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363">
                <a:tc>
                  <a:txBody>
                    <a:bodyPr/>
                    <a:lstStyle/>
                    <a:p>
                      <a:pPr algn="l">
                        <a:def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dirty="0"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Test Accuracy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FGSM Accuracy</a:t>
                      </a: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36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Standard Training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98.7%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40.7%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36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Adv. Training (FGSM)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97.2%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94.0%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"/>
          <p:cNvSpPr/>
          <p:nvPr/>
        </p:nvSpPr>
        <p:spPr>
          <a:xfrm>
            <a:off x="5252795" y="2586657"/>
            <a:ext cx="1902218" cy="448217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3290098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241;p33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96111">
              <a:defRPr sz="274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Adversarial Training - MNIST</a:t>
            </a:r>
            <a:endParaRPr dirty="0"/>
          </a:p>
        </p:txBody>
      </p:sp>
      <p:sp>
        <p:nvSpPr>
          <p:cNvPr id="605" name="Google Shape;242;p33"/>
          <p:cNvSpPr txBox="1">
            <a:spLocks noGrp="1"/>
          </p:cNvSpPr>
          <p:nvPr>
            <p:ph type="body" idx="1"/>
          </p:nvPr>
        </p:nvSpPr>
        <p:spPr>
          <a:xfrm>
            <a:off x="311699" y="867499"/>
            <a:ext cx="8520602" cy="393758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1828800">
              <a:lnSpc>
                <a:spcPct val="100000"/>
              </a:lnSpc>
              <a:buSz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1828800">
              <a:lnSpc>
                <a:spcPct val="100000"/>
              </a:lnSpc>
              <a:buSz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000" dirty="0"/>
          </a:p>
          <a:p>
            <a:pPr marL="0" indent="1828800">
              <a:lnSpc>
                <a:spcPct val="100000"/>
              </a:lnSpc>
              <a:buSz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Did we solve the problem?</a:t>
            </a:r>
          </a:p>
        </p:txBody>
      </p:sp>
      <p:graphicFrame>
        <p:nvGraphicFramePr>
          <p:cNvPr id="6" name="Google Shape;243;p33"/>
          <p:cNvGraphicFramePr/>
          <p:nvPr>
            <p:extLst>
              <p:ext uri="{D42A27DB-BD31-4B8C-83A1-F6EECF244321}">
                <p14:modId xmlns:p14="http://schemas.microsoft.com/office/powerpoint/2010/main" val="3728083725"/>
              </p:ext>
            </p:extLst>
          </p:nvPr>
        </p:nvGraphicFramePr>
        <p:xfrm>
          <a:off x="1037610" y="1676713"/>
          <a:ext cx="6109422" cy="137151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406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9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3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363">
                <a:tc>
                  <a:txBody>
                    <a:bodyPr/>
                    <a:lstStyle/>
                    <a:p>
                      <a:pPr algn="l">
                        <a:def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dirty="0"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Test Accuracy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FGSM Accuracy</a:t>
                      </a: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36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Standard Training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98.7%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40.7%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36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Adv. Training (FGSM)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97.2%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94.0%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3349278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See Adversarial Example</a:t>
            </a:r>
          </a:p>
          <a:p>
            <a:r>
              <a:rPr lang="en-US" dirty="0">
                <a:solidFill>
                  <a:srgbClr val="00B050"/>
                </a:solidFill>
              </a:rPr>
              <a:t>How to attack: FGSM</a:t>
            </a:r>
          </a:p>
          <a:p>
            <a:r>
              <a:rPr lang="en-US" dirty="0">
                <a:solidFill>
                  <a:srgbClr val="00B050"/>
                </a:solidFill>
              </a:rPr>
              <a:t>How to defend: Adversarial training (AT)</a:t>
            </a:r>
          </a:p>
          <a:p>
            <a:pPr lvl="3"/>
            <a:r>
              <a:rPr lang="en-US" dirty="0">
                <a:solidFill>
                  <a:schemeClr val="tx1"/>
                </a:solidFill>
              </a:rPr>
              <a:t>Next: visualizing AE / AT</a:t>
            </a:r>
          </a:p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Learn about properties and advantages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8032" y="1837037"/>
            <a:ext cx="4249271" cy="681317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6546572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See Adversarial Example</a:t>
            </a:r>
          </a:p>
          <a:p>
            <a:r>
              <a:rPr lang="en-US" dirty="0">
                <a:solidFill>
                  <a:srgbClr val="00B050"/>
                </a:solidFill>
              </a:rPr>
              <a:t>How to attack: FGSM</a:t>
            </a:r>
          </a:p>
          <a:p>
            <a:r>
              <a:rPr lang="en-US" dirty="0">
                <a:solidFill>
                  <a:srgbClr val="00B050"/>
                </a:solidFill>
              </a:rPr>
              <a:t>How to defend: Adversarial training (AT)</a:t>
            </a:r>
          </a:p>
          <a:p>
            <a:pPr lvl="3"/>
            <a:r>
              <a:rPr lang="en-US" dirty="0">
                <a:solidFill>
                  <a:schemeClr val="tx1"/>
                </a:solidFill>
              </a:rPr>
              <a:t>Next: visualizing AE / AT</a:t>
            </a:r>
          </a:p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Learn about properties and advantages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52627" y="2518149"/>
            <a:ext cx="2686468" cy="342526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9699506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12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(pictorially)</a:t>
            </a:r>
            <a:endParaRPr dirty="0"/>
          </a:p>
        </p:txBody>
      </p:sp>
      <p:pic>
        <p:nvPicPr>
          <p:cNvPr id="29" name="mnist4_orig.png" descr="mnist4_orig.png"/>
          <p:cNvPicPr>
            <a:picLocks noChangeAspect="1"/>
          </p:cNvPicPr>
          <p:nvPr/>
        </p:nvPicPr>
        <p:blipFill>
          <a:blip r:embed="rId2"/>
          <a:srcRect l="28335" t="13869" r="28335" b="13869"/>
          <a:stretch>
            <a:fillRect/>
          </a:stretch>
        </p:blipFill>
        <p:spPr>
          <a:xfrm>
            <a:off x="1578626" y="2395451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52EF25-A308-438D-BBF5-618CFAD2F8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0609" y="1026813"/>
            <a:ext cx="727091" cy="747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BBF37F-0039-4BBC-A604-4EF7EEDC4D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0" t="14090" r="60647" b="15035"/>
          <a:stretch/>
        </p:blipFill>
        <p:spPr>
          <a:xfrm>
            <a:off x="6460661" y="1497851"/>
            <a:ext cx="690234" cy="6811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DED9B8-5376-4441-B488-64D0B87C3F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5" t="13145" r="40000" b="13145"/>
          <a:stretch/>
        </p:blipFill>
        <p:spPr>
          <a:xfrm>
            <a:off x="3392424" y="3996976"/>
            <a:ext cx="711232" cy="7112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F3F430-093C-41DE-AA52-B7F4310AD2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5190" y="3245618"/>
            <a:ext cx="731322" cy="751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84D8B8-FEDF-440E-B18C-EB55B7E6F856}"/>
              </a:ext>
            </a:extLst>
          </p:cNvPr>
          <p:cNvCxnSpPr>
            <a:cxnSpLocks/>
          </p:cNvCxnSpPr>
          <p:nvPr/>
        </p:nvCxnSpPr>
        <p:spPr>
          <a:xfrm flipH="1">
            <a:off x="1083965" y="814318"/>
            <a:ext cx="33374" cy="420773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092C8C-4D72-4081-B0AC-4E81D399D610}"/>
              </a:ext>
            </a:extLst>
          </p:cNvPr>
          <p:cNvCxnSpPr>
            <a:cxnSpLocks/>
          </p:cNvCxnSpPr>
          <p:nvPr/>
        </p:nvCxnSpPr>
        <p:spPr>
          <a:xfrm flipH="1">
            <a:off x="980014" y="4938225"/>
            <a:ext cx="737103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100906528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12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(pictorially)</a:t>
            </a:r>
            <a:endParaRPr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84D8B8-FEDF-440E-B18C-EB55B7E6F856}"/>
              </a:ext>
            </a:extLst>
          </p:cNvPr>
          <p:cNvCxnSpPr>
            <a:cxnSpLocks/>
          </p:cNvCxnSpPr>
          <p:nvPr/>
        </p:nvCxnSpPr>
        <p:spPr>
          <a:xfrm flipH="1">
            <a:off x="1083965" y="814318"/>
            <a:ext cx="33374" cy="420773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092C8C-4D72-4081-B0AC-4E81D399D610}"/>
              </a:ext>
            </a:extLst>
          </p:cNvPr>
          <p:cNvCxnSpPr>
            <a:cxnSpLocks/>
          </p:cNvCxnSpPr>
          <p:nvPr/>
        </p:nvCxnSpPr>
        <p:spPr>
          <a:xfrm flipH="1">
            <a:off x="980014" y="4938225"/>
            <a:ext cx="737103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Google Shape;435;p54">
            <a:extLst>
              <a:ext uri="{FF2B5EF4-FFF2-40B4-BE49-F238E27FC236}">
                <a16:creationId xmlns:a16="http://schemas.microsoft.com/office/drawing/2014/main" id="{EB5387B1-E614-4330-B60A-CE35D8511677}"/>
              </a:ext>
            </a:extLst>
          </p:cNvPr>
          <p:cNvSpPr/>
          <p:nvPr/>
        </p:nvSpPr>
        <p:spPr>
          <a:xfrm>
            <a:off x="3611984" y="4221700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" name="Google Shape;435;p54">
            <a:extLst>
              <a:ext uri="{FF2B5EF4-FFF2-40B4-BE49-F238E27FC236}">
                <a16:creationId xmlns:a16="http://schemas.microsoft.com/office/drawing/2014/main" id="{408CF9C2-2882-43F4-8287-CDB941BC8B48}"/>
              </a:ext>
            </a:extLst>
          </p:cNvPr>
          <p:cNvSpPr/>
          <p:nvPr/>
        </p:nvSpPr>
        <p:spPr>
          <a:xfrm>
            <a:off x="4025574" y="1327525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" name="Google Shape;435;p54">
            <a:extLst>
              <a:ext uri="{FF2B5EF4-FFF2-40B4-BE49-F238E27FC236}">
                <a16:creationId xmlns:a16="http://schemas.microsoft.com/office/drawing/2014/main" id="{2820172E-BA39-4E9A-A54B-B8E5F6EAAC98}"/>
              </a:ext>
            </a:extLst>
          </p:cNvPr>
          <p:cNvSpPr/>
          <p:nvPr/>
        </p:nvSpPr>
        <p:spPr>
          <a:xfrm>
            <a:off x="6732880" y="1750379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0" name="Google Shape;435;p54">
            <a:extLst>
              <a:ext uri="{FF2B5EF4-FFF2-40B4-BE49-F238E27FC236}">
                <a16:creationId xmlns:a16="http://schemas.microsoft.com/office/drawing/2014/main" id="{D982199F-92C4-48EA-AF8A-0F48DCCCF19C}"/>
              </a:ext>
            </a:extLst>
          </p:cNvPr>
          <p:cNvSpPr/>
          <p:nvPr/>
        </p:nvSpPr>
        <p:spPr>
          <a:xfrm>
            <a:off x="5941992" y="3525472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3" name="Google Shape;435;p54">
            <a:extLst>
              <a:ext uri="{FF2B5EF4-FFF2-40B4-BE49-F238E27FC236}">
                <a16:creationId xmlns:a16="http://schemas.microsoft.com/office/drawing/2014/main" id="{8542125E-DF01-46A1-90A0-4688472F8145}"/>
              </a:ext>
            </a:extLst>
          </p:cNvPr>
          <p:cNvSpPr/>
          <p:nvPr/>
        </p:nvSpPr>
        <p:spPr>
          <a:xfrm>
            <a:off x="1878435" y="2681032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endParaRPr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714220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12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(pictorially)</a:t>
            </a:r>
            <a:endParaRPr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84D8B8-FEDF-440E-B18C-EB55B7E6F856}"/>
              </a:ext>
            </a:extLst>
          </p:cNvPr>
          <p:cNvCxnSpPr>
            <a:cxnSpLocks/>
          </p:cNvCxnSpPr>
          <p:nvPr/>
        </p:nvCxnSpPr>
        <p:spPr>
          <a:xfrm flipH="1">
            <a:off x="1083965" y="814318"/>
            <a:ext cx="33374" cy="420773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092C8C-4D72-4081-B0AC-4E81D399D610}"/>
              </a:ext>
            </a:extLst>
          </p:cNvPr>
          <p:cNvCxnSpPr>
            <a:cxnSpLocks/>
          </p:cNvCxnSpPr>
          <p:nvPr/>
        </p:nvCxnSpPr>
        <p:spPr>
          <a:xfrm flipH="1">
            <a:off x="980014" y="4938225"/>
            <a:ext cx="737103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Google Shape;435;p54">
            <a:extLst>
              <a:ext uri="{FF2B5EF4-FFF2-40B4-BE49-F238E27FC236}">
                <a16:creationId xmlns:a16="http://schemas.microsoft.com/office/drawing/2014/main" id="{EB5387B1-E614-4330-B60A-CE35D8511677}"/>
              </a:ext>
            </a:extLst>
          </p:cNvPr>
          <p:cNvSpPr/>
          <p:nvPr/>
        </p:nvSpPr>
        <p:spPr>
          <a:xfrm>
            <a:off x="3611984" y="4221700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" name="Google Shape;435;p54">
            <a:extLst>
              <a:ext uri="{FF2B5EF4-FFF2-40B4-BE49-F238E27FC236}">
                <a16:creationId xmlns:a16="http://schemas.microsoft.com/office/drawing/2014/main" id="{408CF9C2-2882-43F4-8287-CDB941BC8B48}"/>
              </a:ext>
            </a:extLst>
          </p:cNvPr>
          <p:cNvSpPr/>
          <p:nvPr/>
        </p:nvSpPr>
        <p:spPr>
          <a:xfrm>
            <a:off x="4025574" y="1327525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" name="Google Shape;435;p54">
            <a:extLst>
              <a:ext uri="{FF2B5EF4-FFF2-40B4-BE49-F238E27FC236}">
                <a16:creationId xmlns:a16="http://schemas.microsoft.com/office/drawing/2014/main" id="{2820172E-BA39-4E9A-A54B-B8E5F6EAAC98}"/>
              </a:ext>
            </a:extLst>
          </p:cNvPr>
          <p:cNvSpPr/>
          <p:nvPr/>
        </p:nvSpPr>
        <p:spPr>
          <a:xfrm>
            <a:off x="6732880" y="1750379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0" name="Google Shape;435;p54">
            <a:extLst>
              <a:ext uri="{FF2B5EF4-FFF2-40B4-BE49-F238E27FC236}">
                <a16:creationId xmlns:a16="http://schemas.microsoft.com/office/drawing/2014/main" id="{D982199F-92C4-48EA-AF8A-0F48DCCCF19C}"/>
              </a:ext>
            </a:extLst>
          </p:cNvPr>
          <p:cNvSpPr/>
          <p:nvPr/>
        </p:nvSpPr>
        <p:spPr>
          <a:xfrm>
            <a:off x="5941992" y="3525472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  <a:endParaRPr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D020B4-8562-460C-B30B-99BE6B448260}"/>
              </a:ext>
            </a:extLst>
          </p:cNvPr>
          <p:cNvCxnSpPr>
            <a:cxnSpLocks/>
          </p:cNvCxnSpPr>
          <p:nvPr/>
        </p:nvCxnSpPr>
        <p:spPr>
          <a:xfrm flipH="1" flipV="1">
            <a:off x="1551543" y="2459427"/>
            <a:ext cx="361987" cy="283549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Google Shape;435;p54">
            <a:extLst>
              <a:ext uri="{FF2B5EF4-FFF2-40B4-BE49-F238E27FC236}">
                <a16:creationId xmlns:a16="http://schemas.microsoft.com/office/drawing/2014/main" id="{ACE47D2A-58EB-4204-BA9E-89087EBC6482}"/>
              </a:ext>
            </a:extLst>
          </p:cNvPr>
          <p:cNvSpPr/>
          <p:nvPr/>
        </p:nvSpPr>
        <p:spPr>
          <a:xfrm>
            <a:off x="1878435" y="2681032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6BDF39-52FC-40DD-890E-F3476D3F76EF}"/>
              </a:ext>
            </a:extLst>
          </p:cNvPr>
          <p:cNvSpPr txBox="1"/>
          <p:nvPr/>
        </p:nvSpPr>
        <p:spPr>
          <a:xfrm>
            <a:off x="1585066" y="2174889"/>
            <a:ext cx="48227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endParaRPr lang="en-I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559528"/>
      </p:ext>
    </p:extLst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12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(pictorially)</a:t>
            </a:r>
            <a:endParaRPr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84D8B8-FEDF-440E-B18C-EB55B7E6F856}"/>
              </a:ext>
            </a:extLst>
          </p:cNvPr>
          <p:cNvCxnSpPr>
            <a:cxnSpLocks/>
          </p:cNvCxnSpPr>
          <p:nvPr/>
        </p:nvCxnSpPr>
        <p:spPr>
          <a:xfrm flipH="1">
            <a:off x="1083965" y="814318"/>
            <a:ext cx="33374" cy="420773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092C8C-4D72-4081-B0AC-4E81D399D610}"/>
              </a:ext>
            </a:extLst>
          </p:cNvPr>
          <p:cNvCxnSpPr>
            <a:cxnSpLocks/>
          </p:cNvCxnSpPr>
          <p:nvPr/>
        </p:nvCxnSpPr>
        <p:spPr>
          <a:xfrm flipH="1">
            <a:off x="980014" y="4938225"/>
            <a:ext cx="737103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Google Shape;435;p54">
            <a:extLst>
              <a:ext uri="{FF2B5EF4-FFF2-40B4-BE49-F238E27FC236}">
                <a16:creationId xmlns:a16="http://schemas.microsoft.com/office/drawing/2014/main" id="{EB5387B1-E614-4330-B60A-CE35D8511677}"/>
              </a:ext>
            </a:extLst>
          </p:cNvPr>
          <p:cNvSpPr/>
          <p:nvPr/>
        </p:nvSpPr>
        <p:spPr>
          <a:xfrm>
            <a:off x="3611984" y="4221700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" name="Google Shape;435;p54">
            <a:extLst>
              <a:ext uri="{FF2B5EF4-FFF2-40B4-BE49-F238E27FC236}">
                <a16:creationId xmlns:a16="http://schemas.microsoft.com/office/drawing/2014/main" id="{408CF9C2-2882-43F4-8287-CDB941BC8B48}"/>
              </a:ext>
            </a:extLst>
          </p:cNvPr>
          <p:cNvSpPr/>
          <p:nvPr/>
        </p:nvSpPr>
        <p:spPr>
          <a:xfrm>
            <a:off x="4025574" y="1327525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" name="Google Shape;435;p54">
            <a:extLst>
              <a:ext uri="{FF2B5EF4-FFF2-40B4-BE49-F238E27FC236}">
                <a16:creationId xmlns:a16="http://schemas.microsoft.com/office/drawing/2014/main" id="{2820172E-BA39-4E9A-A54B-B8E5F6EAAC98}"/>
              </a:ext>
            </a:extLst>
          </p:cNvPr>
          <p:cNvSpPr/>
          <p:nvPr/>
        </p:nvSpPr>
        <p:spPr>
          <a:xfrm>
            <a:off x="6732880" y="1750379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0" name="Google Shape;435;p54">
            <a:extLst>
              <a:ext uri="{FF2B5EF4-FFF2-40B4-BE49-F238E27FC236}">
                <a16:creationId xmlns:a16="http://schemas.microsoft.com/office/drawing/2014/main" id="{D982199F-92C4-48EA-AF8A-0F48DCCCF19C}"/>
              </a:ext>
            </a:extLst>
          </p:cNvPr>
          <p:cNvSpPr/>
          <p:nvPr/>
        </p:nvSpPr>
        <p:spPr>
          <a:xfrm>
            <a:off x="5941992" y="3525472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  <a:endParaRPr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D020B4-8562-460C-B30B-99BE6B448260}"/>
              </a:ext>
            </a:extLst>
          </p:cNvPr>
          <p:cNvCxnSpPr>
            <a:cxnSpLocks/>
          </p:cNvCxnSpPr>
          <p:nvPr/>
        </p:nvCxnSpPr>
        <p:spPr>
          <a:xfrm flipH="1" flipV="1">
            <a:off x="1551543" y="2459427"/>
            <a:ext cx="361987" cy="283549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Google Shape;435;p54">
            <a:extLst>
              <a:ext uri="{FF2B5EF4-FFF2-40B4-BE49-F238E27FC236}">
                <a16:creationId xmlns:a16="http://schemas.microsoft.com/office/drawing/2014/main" id="{ACE47D2A-58EB-4204-BA9E-89087EBC6482}"/>
              </a:ext>
            </a:extLst>
          </p:cNvPr>
          <p:cNvSpPr/>
          <p:nvPr/>
        </p:nvSpPr>
        <p:spPr>
          <a:xfrm>
            <a:off x="1878435" y="2681032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6BDF39-52FC-40DD-890E-F3476D3F76EF}"/>
              </a:ext>
            </a:extLst>
          </p:cNvPr>
          <p:cNvSpPr txBox="1"/>
          <p:nvPr/>
        </p:nvSpPr>
        <p:spPr>
          <a:xfrm>
            <a:off x="1585066" y="2174889"/>
            <a:ext cx="48227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endParaRPr lang="en-I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432;p54">
            <a:extLst>
              <a:ext uri="{FF2B5EF4-FFF2-40B4-BE49-F238E27FC236}">
                <a16:creationId xmlns:a16="http://schemas.microsoft.com/office/drawing/2014/main" id="{D49C90EB-DD25-4E5E-AD36-8B3B200C6474}"/>
              </a:ext>
            </a:extLst>
          </p:cNvPr>
          <p:cNvSpPr/>
          <p:nvPr/>
        </p:nvSpPr>
        <p:spPr>
          <a:xfrm>
            <a:off x="1286867" y="2205522"/>
            <a:ext cx="1331402" cy="1077902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5520671"/>
      </p:ext>
    </p:extLst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12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(pictorially)</a:t>
            </a:r>
            <a:endParaRPr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84D8B8-FEDF-440E-B18C-EB55B7E6F856}"/>
              </a:ext>
            </a:extLst>
          </p:cNvPr>
          <p:cNvCxnSpPr>
            <a:cxnSpLocks/>
          </p:cNvCxnSpPr>
          <p:nvPr/>
        </p:nvCxnSpPr>
        <p:spPr>
          <a:xfrm flipH="1">
            <a:off x="1083965" y="814318"/>
            <a:ext cx="33374" cy="420773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092C8C-4D72-4081-B0AC-4E81D399D610}"/>
              </a:ext>
            </a:extLst>
          </p:cNvPr>
          <p:cNvCxnSpPr>
            <a:cxnSpLocks/>
          </p:cNvCxnSpPr>
          <p:nvPr/>
        </p:nvCxnSpPr>
        <p:spPr>
          <a:xfrm flipH="1">
            <a:off x="980014" y="4938225"/>
            <a:ext cx="737103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Google Shape;435;p54">
            <a:extLst>
              <a:ext uri="{FF2B5EF4-FFF2-40B4-BE49-F238E27FC236}">
                <a16:creationId xmlns:a16="http://schemas.microsoft.com/office/drawing/2014/main" id="{EB5387B1-E614-4330-B60A-CE35D8511677}"/>
              </a:ext>
            </a:extLst>
          </p:cNvPr>
          <p:cNvSpPr/>
          <p:nvPr/>
        </p:nvSpPr>
        <p:spPr>
          <a:xfrm>
            <a:off x="3611984" y="4221700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" name="Google Shape;435;p54">
            <a:extLst>
              <a:ext uri="{FF2B5EF4-FFF2-40B4-BE49-F238E27FC236}">
                <a16:creationId xmlns:a16="http://schemas.microsoft.com/office/drawing/2014/main" id="{408CF9C2-2882-43F4-8287-CDB941BC8B48}"/>
              </a:ext>
            </a:extLst>
          </p:cNvPr>
          <p:cNvSpPr/>
          <p:nvPr/>
        </p:nvSpPr>
        <p:spPr>
          <a:xfrm>
            <a:off x="4025574" y="1327525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" name="Google Shape;435;p54">
            <a:extLst>
              <a:ext uri="{FF2B5EF4-FFF2-40B4-BE49-F238E27FC236}">
                <a16:creationId xmlns:a16="http://schemas.microsoft.com/office/drawing/2014/main" id="{2820172E-BA39-4E9A-A54B-B8E5F6EAAC98}"/>
              </a:ext>
            </a:extLst>
          </p:cNvPr>
          <p:cNvSpPr/>
          <p:nvPr/>
        </p:nvSpPr>
        <p:spPr>
          <a:xfrm>
            <a:off x="6732880" y="1750379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0" name="Google Shape;435;p54">
            <a:extLst>
              <a:ext uri="{FF2B5EF4-FFF2-40B4-BE49-F238E27FC236}">
                <a16:creationId xmlns:a16="http://schemas.microsoft.com/office/drawing/2014/main" id="{D982199F-92C4-48EA-AF8A-0F48DCCCF19C}"/>
              </a:ext>
            </a:extLst>
          </p:cNvPr>
          <p:cNvSpPr/>
          <p:nvPr/>
        </p:nvSpPr>
        <p:spPr>
          <a:xfrm>
            <a:off x="5941992" y="3525472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  <a:endParaRPr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D020B4-8562-460C-B30B-99BE6B448260}"/>
              </a:ext>
            </a:extLst>
          </p:cNvPr>
          <p:cNvCxnSpPr>
            <a:cxnSpLocks/>
          </p:cNvCxnSpPr>
          <p:nvPr/>
        </p:nvCxnSpPr>
        <p:spPr>
          <a:xfrm flipH="1" flipV="1">
            <a:off x="1551543" y="2459427"/>
            <a:ext cx="361987" cy="283549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Google Shape;435;p54">
            <a:extLst>
              <a:ext uri="{FF2B5EF4-FFF2-40B4-BE49-F238E27FC236}">
                <a16:creationId xmlns:a16="http://schemas.microsoft.com/office/drawing/2014/main" id="{ACE47D2A-58EB-4204-BA9E-89087EBC6482}"/>
              </a:ext>
            </a:extLst>
          </p:cNvPr>
          <p:cNvSpPr/>
          <p:nvPr/>
        </p:nvSpPr>
        <p:spPr>
          <a:xfrm>
            <a:off x="1878435" y="2681032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6BDF39-52FC-40DD-890E-F3476D3F76EF}"/>
              </a:ext>
            </a:extLst>
          </p:cNvPr>
          <p:cNvSpPr txBox="1"/>
          <p:nvPr/>
        </p:nvSpPr>
        <p:spPr>
          <a:xfrm>
            <a:off x="1585066" y="2174889"/>
            <a:ext cx="48227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endParaRPr lang="en-I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432;p54">
            <a:extLst>
              <a:ext uri="{FF2B5EF4-FFF2-40B4-BE49-F238E27FC236}">
                <a16:creationId xmlns:a16="http://schemas.microsoft.com/office/drawing/2014/main" id="{D49C90EB-DD25-4E5E-AD36-8B3B200C6474}"/>
              </a:ext>
            </a:extLst>
          </p:cNvPr>
          <p:cNvSpPr/>
          <p:nvPr/>
        </p:nvSpPr>
        <p:spPr>
          <a:xfrm>
            <a:off x="1286867" y="2205522"/>
            <a:ext cx="1331402" cy="1077902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/>
          </a:p>
        </p:txBody>
      </p:sp>
      <p:sp>
        <p:nvSpPr>
          <p:cNvPr id="15" name="Google Shape;167;p23">
            <a:extLst>
              <a:ext uri="{FF2B5EF4-FFF2-40B4-BE49-F238E27FC236}">
                <a16:creationId xmlns:a16="http://schemas.microsoft.com/office/drawing/2014/main" id="{FB0AA5D9-4EFB-4943-9E26-57CF2ABB4347}"/>
              </a:ext>
            </a:extLst>
          </p:cNvPr>
          <p:cNvSpPr txBox="1"/>
          <p:nvPr/>
        </p:nvSpPr>
        <p:spPr>
          <a:xfrm>
            <a:off x="3574277" y="2008771"/>
            <a:ext cx="2034002" cy="855455"/>
          </a:xfrm>
          <a:prstGeom prst="rect">
            <a:avLst/>
          </a:prstGeom>
          <a:ln w="19050">
            <a:solidFill>
              <a:srgbClr val="FFC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‖</a:t>
            </a:r>
            <a:r>
              <a:rPr lang="el-GR" dirty="0"/>
              <a:t>δ</a:t>
            </a:r>
            <a:r>
              <a:rPr dirty="0"/>
              <a:t>‖</a:t>
            </a:r>
            <a:r>
              <a:rPr sz="2400" dirty="0"/>
              <a:t>∞</a:t>
            </a:r>
            <a:r>
              <a:rPr dirty="0"/>
              <a:t> &lt; ε</a:t>
            </a:r>
          </a:p>
        </p:txBody>
      </p:sp>
    </p:spTree>
    <p:extLst>
      <p:ext uri="{BB962C8B-B14F-4D97-AF65-F5344CB8AC3E}">
        <p14:creationId xmlns:p14="http://schemas.microsoft.com/office/powerpoint/2010/main" val="75631427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</a:rPr>
              <a:t>Today we will: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See Adversarial Example</a:t>
            </a:r>
          </a:p>
          <a:p>
            <a:r>
              <a:rPr lang="en-US" dirty="0">
                <a:solidFill>
                  <a:schemeClr val="tx1"/>
                </a:solidFill>
              </a:rPr>
              <a:t>Learn how to generate them</a:t>
            </a:r>
          </a:p>
          <a:p>
            <a:r>
              <a:rPr lang="en-US" dirty="0">
                <a:solidFill>
                  <a:schemeClr val="tx1"/>
                </a:solidFill>
              </a:rPr>
              <a:t>Learn how to (maybe) defend against them</a:t>
            </a:r>
          </a:p>
          <a:p>
            <a:r>
              <a:rPr lang="en-US" dirty="0">
                <a:solidFill>
                  <a:schemeClr val="tx1"/>
                </a:solidFill>
              </a:rPr>
              <a:t>Learn about properties and advantages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605601" y="1152475"/>
            <a:ext cx="1366830" cy="962314"/>
            <a:chOff x="2797992" y="517210"/>
            <a:chExt cx="1366830" cy="962314"/>
          </a:xfrm>
        </p:grpSpPr>
        <p:pic>
          <p:nvPicPr>
            <p:cNvPr id="6" name="Google Shape;485;p61" descr="Google Shape;485;p6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97992" y="710044"/>
              <a:ext cx="1366830" cy="76948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797992" y="517210"/>
              <a:ext cx="629478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airliner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91168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oogle Shape;431;p54">
            <a:extLst>
              <a:ext uri="{FF2B5EF4-FFF2-40B4-BE49-F238E27FC236}">
                <a16:creationId xmlns:a16="http://schemas.microsoft.com/office/drawing/2014/main" id="{02430392-24D1-4EBC-9CD3-77DAF7944BD9}"/>
              </a:ext>
            </a:extLst>
          </p:cNvPr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37" name="Google Shape;434;p54">
              <a:extLst>
                <a:ext uri="{FF2B5EF4-FFF2-40B4-BE49-F238E27FC236}">
                  <a16:creationId xmlns:a16="http://schemas.microsoft.com/office/drawing/2014/main" id="{3BD115AA-0356-4012-B9D7-AEE6A31CEAD4}"/>
                </a:ext>
              </a:extLst>
            </p:cNvPr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35" name="Google Shape;432;p54">
              <a:extLst>
                <a:ext uri="{FF2B5EF4-FFF2-40B4-BE49-F238E27FC236}">
                  <a16:creationId xmlns:a16="http://schemas.microsoft.com/office/drawing/2014/main" id="{E00BC959-6A30-4640-9EDD-7F864FCB55EF}"/>
                </a:ext>
              </a:extLst>
            </p:cNvPr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36" name="Google Shape;433;p54">
              <a:extLst>
                <a:ext uri="{FF2B5EF4-FFF2-40B4-BE49-F238E27FC236}">
                  <a16:creationId xmlns:a16="http://schemas.microsoft.com/office/drawing/2014/main" id="{F58EAA05-93AC-4375-A92B-4F4093D3A7F1}"/>
                </a:ext>
              </a:extLst>
            </p:cNvPr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06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12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(pictorially)</a:t>
            </a:r>
            <a:endParaRPr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84D8B8-FEDF-440E-B18C-EB55B7E6F856}"/>
              </a:ext>
            </a:extLst>
          </p:cNvPr>
          <p:cNvCxnSpPr>
            <a:cxnSpLocks/>
          </p:cNvCxnSpPr>
          <p:nvPr/>
        </p:nvCxnSpPr>
        <p:spPr>
          <a:xfrm flipH="1">
            <a:off x="1083965" y="814318"/>
            <a:ext cx="33374" cy="4207738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092C8C-4D72-4081-B0AC-4E81D399D610}"/>
              </a:ext>
            </a:extLst>
          </p:cNvPr>
          <p:cNvCxnSpPr>
            <a:cxnSpLocks/>
          </p:cNvCxnSpPr>
          <p:nvPr/>
        </p:nvCxnSpPr>
        <p:spPr>
          <a:xfrm flipH="1">
            <a:off x="980014" y="4938225"/>
            <a:ext cx="737103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Google Shape;435;p54">
            <a:extLst>
              <a:ext uri="{FF2B5EF4-FFF2-40B4-BE49-F238E27FC236}">
                <a16:creationId xmlns:a16="http://schemas.microsoft.com/office/drawing/2014/main" id="{EB5387B1-E614-4330-B60A-CE35D8511677}"/>
              </a:ext>
            </a:extLst>
          </p:cNvPr>
          <p:cNvSpPr/>
          <p:nvPr/>
        </p:nvSpPr>
        <p:spPr>
          <a:xfrm>
            <a:off x="3611984" y="4221700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" name="Google Shape;435;p54">
            <a:extLst>
              <a:ext uri="{FF2B5EF4-FFF2-40B4-BE49-F238E27FC236}">
                <a16:creationId xmlns:a16="http://schemas.microsoft.com/office/drawing/2014/main" id="{408CF9C2-2882-43F4-8287-CDB941BC8B48}"/>
              </a:ext>
            </a:extLst>
          </p:cNvPr>
          <p:cNvSpPr/>
          <p:nvPr/>
        </p:nvSpPr>
        <p:spPr>
          <a:xfrm>
            <a:off x="4025574" y="1327525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8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3" name="Google Shape;435;p54">
            <a:extLst>
              <a:ext uri="{FF2B5EF4-FFF2-40B4-BE49-F238E27FC236}">
                <a16:creationId xmlns:a16="http://schemas.microsoft.com/office/drawing/2014/main" id="{2820172E-BA39-4E9A-A54B-B8E5F6EAAC98}"/>
              </a:ext>
            </a:extLst>
          </p:cNvPr>
          <p:cNvSpPr/>
          <p:nvPr/>
        </p:nvSpPr>
        <p:spPr>
          <a:xfrm>
            <a:off x="6732880" y="1750379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0" name="Google Shape;435;p54">
            <a:extLst>
              <a:ext uri="{FF2B5EF4-FFF2-40B4-BE49-F238E27FC236}">
                <a16:creationId xmlns:a16="http://schemas.microsoft.com/office/drawing/2014/main" id="{D982199F-92C4-48EA-AF8A-0F48DCCCF19C}"/>
              </a:ext>
            </a:extLst>
          </p:cNvPr>
          <p:cNvSpPr/>
          <p:nvPr/>
        </p:nvSpPr>
        <p:spPr>
          <a:xfrm>
            <a:off x="5941992" y="3525472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5" name="Google Shape;432;p54">
            <a:extLst>
              <a:ext uri="{FF2B5EF4-FFF2-40B4-BE49-F238E27FC236}">
                <a16:creationId xmlns:a16="http://schemas.microsoft.com/office/drawing/2014/main" id="{D2588AF3-B8A6-4BB7-A1C3-9A94E18D4123}"/>
              </a:ext>
            </a:extLst>
          </p:cNvPr>
          <p:cNvSpPr/>
          <p:nvPr/>
        </p:nvSpPr>
        <p:spPr>
          <a:xfrm>
            <a:off x="1286867" y="2205522"/>
            <a:ext cx="1331402" cy="1077902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/>
          </a:p>
        </p:txBody>
      </p:sp>
      <p:sp>
        <p:nvSpPr>
          <p:cNvPr id="22" name="Google Shape;432;p54">
            <a:extLst>
              <a:ext uri="{FF2B5EF4-FFF2-40B4-BE49-F238E27FC236}">
                <a16:creationId xmlns:a16="http://schemas.microsoft.com/office/drawing/2014/main" id="{6502CC8C-D365-4EF5-9A76-BDB0A4B7A5B5}"/>
              </a:ext>
            </a:extLst>
          </p:cNvPr>
          <p:cNvSpPr/>
          <p:nvPr/>
        </p:nvSpPr>
        <p:spPr>
          <a:xfrm>
            <a:off x="3435173" y="858641"/>
            <a:ext cx="1331402" cy="1077902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/>
          </a:p>
        </p:txBody>
      </p:sp>
      <p:sp>
        <p:nvSpPr>
          <p:cNvPr id="23" name="Google Shape;432;p54">
            <a:extLst>
              <a:ext uri="{FF2B5EF4-FFF2-40B4-BE49-F238E27FC236}">
                <a16:creationId xmlns:a16="http://schemas.microsoft.com/office/drawing/2014/main" id="{06E2935C-F238-4BDF-91CF-F49AD4E7DF1C}"/>
              </a:ext>
            </a:extLst>
          </p:cNvPr>
          <p:cNvSpPr/>
          <p:nvPr/>
        </p:nvSpPr>
        <p:spPr>
          <a:xfrm>
            <a:off x="6217780" y="1294678"/>
            <a:ext cx="1331402" cy="1077902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/>
          </a:p>
        </p:txBody>
      </p:sp>
      <p:sp>
        <p:nvSpPr>
          <p:cNvPr id="24" name="Google Shape;432;p54">
            <a:extLst>
              <a:ext uri="{FF2B5EF4-FFF2-40B4-BE49-F238E27FC236}">
                <a16:creationId xmlns:a16="http://schemas.microsoft.com/office/drawing/2014/main" id="{E314FDFC-F5B9-4B6A-B4BB-73B4355FA504}"/>
              </a:ext>
            </a:extLst>
          </p:cNvPr>
          <p:cNvSpPr/>
          <p:nvPr/>
        </p:nvSpPr>
        <p:spPr>
          <a:xfrm>
            <a:off x="5389761" y="3058009"/>
            <a:ext cx="1331402" cy="1077902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/>
          </a:p>
        </p:txBody>
      </p:sp>
      <p:sp>
        <p:nvSpPr>
          <p:cNvPr id="25" name="Google Shape;432;p54">
            <a:extLst>
              <a:ext uri="{FF2B5EF4-FFF2-40B4-BE49-F238E27FC236}">
                <a16:creationId xmlns:a16="http://schemas.microsoft.com/office/drawing/2014/main" id="{95EDCF82-E484-459D-B55F-80A6EEB1A959}"/>
              </a:ext>
            </a:extLst>
          </p:cNvPr>
          <p:cNvSpPr/>
          <p:nvPr/>
        </p:nvSpPr>
        <p:spPr>
          <a:xfrm>
            <a:off x="3048993" y="3760478"/>
            <a:ext cx="1331402" cy="1077902"/>
          </a:xfrm>
          <a:prstGeom prst="rect">
            <a:avLst/>
          </a:prstGeom>
          <a:noFill/>
          <a:ln w="9525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DD020B4-8562-460C-B30B-99BE6B448260}"/>
              </a:ext>
            </a:extLst>
          </p:cNvPr>
          <p:cNvCxnSpPr>
            <a:cxnSpLocks/>
          </p:cNvCxnSpPr>
          <p:nvPr/>
        </p:nvCxnSpPr>
        <p:spPr>
          <a:xfrm flipH="1" flipV="1">
            <a:off x="1551543" y="2459427"/>
            <a:ext cx="361987" cy="283549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486F4CC-3CD6-4548-BEDE-BBFD5686C8ED}"/>
              </a:ext>
            </a:extLst>
          </p:cNvPr>
          <p:cNvCxnSpPr>
            <a:cxnSpLocks/>
          </p:cNvCxnSpPr>
          <p:nvPr/>
        </p:nvCxnSpPr>
        <p:spPr>
          <a:xfrm>
            <a:off x="1950244" y="2778919"/>
            <a:ext cx="685777" cy="341106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1" name="Google Shape;435;p54">
            <a:extLst>
              <a:ext uri="{FF2B5EF4-FFF2-40B4-BE49-F238E27FC236}">
                <a16:creationId xmlns:a16="http://schemas.microsoft.com/office/drawing/2014/main" id="{ACE47D2A-58EB-4204-BA9E-89087EBC6482}"/>
              </a:ext>
            </a:extLst>
          </p:cNvPr>
          <p:cNvSpPr/>
          <p:nvPr/>
        </p:nvSpPr>
        <p:spPr>
          <a:xfrm>
            <a:off x="1878435" y="2681032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A8F91D-F1B4-41B7-9E5E-C9EEDEC8EB58}"/>
              </a:ext>
            </a:extLst>
          </p:cNvPr>
          <p:cNvSpPr txBox="1"/>
          <p:nvPr/>
        </p:nvSpPr>
        <p:spPr>
          <a:xfrm>
            <a:off x="2144868" y="2502672"/>
            <a:ext cx="48227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I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167;p23">
            <a:extLst>
              <a:ext uri="{FF2B5EF4-FFF2-40B4-BE49-F238E27FC236}">
                <a16:creationId xmlns:a16="http://schemas.microsoft.com/office/drawing/2014/main" id="{3D28C6C4-4EE4-4C25-9AA6-63C69A96A7FD}"/>
              </a:ext>
            </a:extLst>
          </p:cNvPr>
          <p:cNvSpPr txBox="1"/>
          <p:nvPr/>
        </p:nvSpPr>
        <p:spPr>
          <a:xfrm>
            <a:off x="3574277" y="2008771"/>
            <a:ext cx="2034002" cy="855455"/>
          </a:xfrm>
          <a:prstGeom prst="rect">
            <a:avLst/>
          </a:prstGeom>
          <a:ln w="19050">
            <a:solidFill>
              <a:srgbClr val="FFC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‖</a:t>
            </a:r>
            <a:r>
              <a:rPr lang="el-GR" dirty="0"/>
              <a:t>δ</a:t>
            </a:r>
            <a:r>
              <a:rPr dirty="0"/>
              <a:t>‖</a:t>
            </a:r>
            <a:r>
              <a:rPr sz="2400" dirty="0"/>
              <a:t>∞</a:t>
            </a:r>
            <a:r>
              <a:rPr dirty="0"/>
              <a:t> &lt; ε</a:t>
            </a:r>
          </a:p>
        </p:txBody>
      </p:sp>
      <p:sp>
        <p:nvSpPr>
          <p:cNvPr id="38" name="ε">
            <a:extLst>
              <a:ext uri="{FF2B5EF4-FFF2-40B4-BE49-F238E27FC236}">
                <a16:creationId xmlns:a16="http://schemas.microsoft.com/office/drawing/2014/main" id="{CF177350-D55B-4D64-AF59-1475E9E22726}"/>
              </a:ext>
            </a:extLst>
          </p:cNvPr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39" name="-ε">
            <a:extLst>
              <a:ext uri="{FF2B5EF4-FFF2-40B4-BE49-F238E27FC236}">
                <a16:creationId xmlns:a16="http://schemas.microsoft.com/office/drawing/2014/main" id="{D1481E6C-D6D8-4166-85B1-3DFD340F5936}"/>
              </a:ext>
            </a:extLst>
          </p:cNvPr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40" name="ε">
            <a:extLst>
              <a:ext uri="{FF2B5EF4-FFF2-40B4-BE49-F238E27FC236}">
                <a16:creationId xmlns:a16="http://schemas.microsoft.com/office/drawing/2014/main" id="{3E29DB3E-A810-48B4-A1CA-F8AE79874DD8}"/>
              </a:ext>
            </a:extLst>
          </p:cNvPr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41" name="ε">
            <a:extLst>
              <a:ext uri="{FF2B5EF4-FFF2-40B4-BE49-F238E27FC236}">
                <a16:creationId xmlns:a16="http://schemas.microsoft.com/office/drawing/2014/main" id="{9751ED7C-D993-4A4E-90AE-6779FD2654DC}"/>
              </a:ext>
            </a:extLst>
          </p:cNvPr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DC1B92-46D7-46A7-AA6E-1E7A4A31C728}"/>
              </a:ext>
            </a:extLst>
          </p:cNvPr>
          <p:cNvSpPr txBox="1"/>
          <p:nvPr/>
        </p:nvSpPr>
        <p:spPr>
          <a:xfrm>
            <a:off x="1585066" y="2174889"/>
            <a:ext cx="48227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I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239255"/>
      </p:ext>
    </p:extLst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5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02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03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04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06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12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(pictorially)</a:t>
            </a:r>
            <a:endParaRPr dirty="0"/>
          </a:p>
        </p:txBody>
      </p:sp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pic>
        <p:nvPicPr>
          <p:cNvPr id="29" name="mnist4_orig.png" descr="mnist4_orig.png"/>
          <p:cNvPicPr>
            <a:picLocks noChangeAspect="1"/>
          </p:cNvPicPr>
          <p:nvPr/>
        </p:nvPicPr>
        <p:blipFill>
          <a:blip r:embed="rId2"/>
          <a:srcRect l="28335" t="13869" r="28335" b="13869"/>
          <a:stretch>
            <a:fillRect/>
          </a:stretch>
        </p:blipFill>
        <p:spPr>
          <a:xfrm>
            <a:off x="1578626" y="2395451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sp>
        <p:nvSpPr>
          <p:cNvPr id="13" name="Google Shape;427;p54">
            <a:extLst>
              <a:ext uri="{FF2B5EF4-FFF2-40B4-BE49-F238E27FC236}">
                <a16:creationId xmlns:a16="http://schemas.microsoft.com/office/drawing/2014/main" id="{4DB3BE15-1807-4524-A1FB-E419F49B3C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7426" y="821740"/>
            <a:ext cx="8520601" cy="3736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none" dirty="0"/>
              <a:t>          </a:t>
            </a:r>
            <a:r>
              <a:rPr dirty="0"/>
              <a:t>FGSM</a:t>
            </a:r>
          </a:p>
        </p:txBody>
      </p:sp>
    </p:spTree>
    <p:extLst>
      <p:ext uri="{BB962C8B-B14F-4D97-AF65-F5344CB8AC3E}">
        <p14:creationId xmlns:p14="http://schemas.microsoft.com/office/powerpoint/2010/main" val="644464950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5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02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03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04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06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12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(pictorially)</a:t>
            </a:r>
            <a:endParaRPr dirty="0"/>
          </a:p>
        </p:txBody>
      </p:sp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13" name="Google Shape;427;p54">
            <a:extLst>
              <a:ext uri="{FF2B5EF4-FFF2-40B4-BE49-F238E27FC236}">
                <a16:creationId xmlns:a16="http://schemas.microsoft.com/office/drawing/2014/main" id="{CD8EFD76-207A-451E-A8AD-667CC5049C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7426" y="821740"/>
            <a:ext cx="8520601" cy="3736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none" dirty="0"/>
              <a:t>          </a:t>
            </a:r>
            <a:r>
              <a:rPr dirty="0"/>
              <a:t>FGSM</a:t>
            </a:r>
          </a:p>
        </p:txBody>
      </p:sp>
    </p:spTree>
    <p:extLst>
      <p:ext uri="{BB962C8B-B14F-4D97-AF65-F5344CB8AC3E}">
        <p14:creationId xmlns:p14="http://schemas.microsoft.com/office/powerpoint/2010/main" val="354286228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7426" y="821740"/>
            <a:ext cx="8520601" cy="3736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none" dirty="0"/>
              <a:t>          </a:t>
            </a:r>
            <a:r>
              <a:rPr dirty="0"/>
              <a:t>FGSM</a:t>
            </a:r>
          </a:p>
        </p:txBody>
      </p:sp>
      <p:grpSp>
        <p:nvGrpSpPr>
          <p:cNvPr id="905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02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03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04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06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12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(pictorially)</a:t>
            </a:r>
            <a:endParaRPr dirty="0"/>
          </a:p>
        </p:txBody>
      </p:sp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83" y="4313624"/>
            <a:ext cx="4257261" cy="32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35098"/>
      </p:ext>
    </p:extLst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7426" y="821740"/>
            <a:ext cx="8520601" cy="3736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none" dirty="0"/>
              <a:t>          </a:t>
            </a:r>
            <a:r>
              <a:rPr dirty="0"/>
              <a:t>FGSM</a:t>
            </a:r>
          </a:p>
        </p:txBody>
      </p:sp>
      <p:grpSp>
        <p:nvGrpSpPr>
          <p:cNvPr id="905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02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03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04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06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12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(pictorially)</a:t>
            </a:r>
            <a:endParaRPr dirty="0"/>
          </a:p>
        </p:txBody>
      </p:sp>
      <p:pic>
        <p:nvPicPr>
          <p:cNvPr id="921" name="mnist4_orig.png" descr="mnist4_orig.png"/>
          <p:cNvPicPr>
            <a:picLocks noChangeAspect="1"/>
          </p:cNvPicPr>
          <p:nvPr/>
        </p:nvPicPr>
        <p:blipFill>
          <a:blip r:embed="rId2"/>
          <a:srcRect l="28335" t="13869" r="28335" b="13869"/>
          <a:stretch>
            <a:fillRect/>
          </a:stretch>
        </p:blipFill>
        <p:spPr>
          <a:xfrm>
            <a:off x="1578626" y="2395451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83" y="4313624"/>
            <a:ext cx="4257261" cy="32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41242"/>
      </p:ext>
    </p:extLst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7426" y="821740"/>
            <a:ext cx="8520601" cy="3736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none" dirty="0"/>
              <a:t>          </a:t>
            </a:r>
            <a:r>
              <a:rPr dirty="0"/>
              <a:t>FGSM</a:t>
            </a:r>
          </a:p>
        </p:txBody>
      </p:sp>
      <p:grpSp>
        <p:nvGrpSpPr>
          <p:cNvPr id="928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25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26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27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29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35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(pictorially)</a:t>
            </a:r>
            <a:endParaRPr dirty="0"/>
          </a:p>
        </p:txBody>
      </p:sp>
      <p:sp>
        <p:nvSpPr>
          <p:cNvPr id="22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3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4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83" y="4313624"/>
            <a:ext cx="4257261" cy="32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21943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0.0467 -0.1071 " pathEditMode="relative" rAng="0" ptsTypes="AA">
                                      <p:cBhvr>
                                        <p:cTn id="6" dur="10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" y="-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7426" y="821740"/>
            <a:ext cx="8520601" cy="3736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none" dirty="0"/>
              <a:t>          </a:t>
            </a:r>
            <a:r>
              <a:rPr dirty="0"/>
              <a:t>FGS</a:t>
            </a:r>
            <a:r>
              <a:rPr lang="en-US" dirty="0"/>
              <a:t>M</a:t>
            </a:r>
            <a:endParaRPr dirty="0"/>
          </a:p>
        </p:txBody>
      </p:sp>
      <p:grpSp>
        <p:nvGrpSpPr>
          <p:cNvPr id="949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46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7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8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50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(pictorially)</a:t>
            </a:r>
            <a:endParaRPr dirty="0"/>
          </a:p>
        </p:txBody>
      </p:sp>
      <p:pic>
        <p:nvPicPr>
          <p:cNvPr id="965" name="mnist4_orig.png" descr="mnist4_orig.png"/>
          <p:cNvPicPr>
            <a:picLocks noChangeAspect="1"/>
          </p:cNvPicPr>
          <p:nvPr/>
        </p:nvPicPr>
        <p:blipFill>
          <a:blip r:embed="rId2"/>
          <a:srcRect l="28335" t="13869" r="28335" b="13869"/>
          <a:stretch>
            <a:fillRect/>
          </a:stretch>
        </p:blipFill>
        <p:spPr>
          <a:xfrm>
            <a:off x="1578626" y="2395451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966" name="mnist4_adv.png" descr="mnist4_adv.png"/>
          <p:cNvPicPr>
            <a:picLocks noChangeAspect="1"/>
          </p:cNvPicPr>
          <p:nvPr/>
        </p:nvPicPr>
        <p:blipFill>
          <a:blip r:embed="rId3"/>
          <a:srcRect l="26476" t="12377" r="23179" b="12377"/>
          <a:stretch>
            <a:fillRect/>
          </a:stretch>
        </p:blipFill>
        <p:spPr>
          <a:xfrm>
            <a:off x="2154253" y="1685915"/>
            <a:ext cx="756114" cy="753407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83" y="4313624"/>
            <a:ext cx="4257261" cy="32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66474"/>
      </p:ext>
    </p:extLst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7426" y="821740"/>
            <a:ext cx="3301019" cy="98524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none" dirty="0"/>
              <a:t>          </a:t>
            </a:r>
            <a:r>
              <a:rPr dirty="0"/>
              <a:t>FGS</a:t>
            </a:r>
            <a:r>
              <a:rPr lang="en-US" dirty="0"/>
              <a:t>M</a:t>
            </a:r>
          </a:p>
        </p:txBody>
      </p:sp>
      <p:grpSp>
        <p:nvGrpSpPr>
          <p:cNvPr id="949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46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7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8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50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/>
              <a:t>Perturbation </a:t>
            </a:r>
            <a:r>
              <a:rPr lang="en-US" dirty="0"/>
              <a:t>Attack (pictorially)</a:t>
            </a:r>
            <a:endParaRPr dirty="0"/>
          </a:p>
        </p:txBody>
      </p:sp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16" name="Google Shape;435;p54"/>
          <p:cNvSpPr/>
          <p:nvPr/>
        </p:nvSpPr>
        <p:spPr>
          <a:xfrm>
            <a:off x="2342518" y="2115632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458445" y="1472178"/>
            <a:ext cx="2856666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Possible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AE (found by FGSM)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42967" y="1768730"/>
            <a:ext cx="907725" cy="327048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49398949"/>
      </p:ext>
    </p:extLst>
  </p:cSld>
  <p:clrMapOvr>
    <a:masterClrMapping/>
  </p:clrMapOvr>
  <p:transition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7426" y="821740"/>
            <a:ext cx="3301019" cy="98524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none" dirty="0"/>
              <a:t>          </a:t>
            </a:r>
            <a:r>
              <a:rPr dirty="0"/>
              <a:t>FGS</a:t>
            </a:r>
            <a:r>
              <a:rPr lang="en-US" dirty="0"/>
              <a:t>M</a:t>
            </a:r>
          </a:p>
        </p:txBody>
      </p:sp>
      <p:grpSp>
        <p:nvGrpSpPr>
          <p:cNvPr id="949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46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7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8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50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/>
              <a:t>Perturbation </a:t>
            </a:r>
            <a:r>
              <a:rPr lang="en-US" dirty="0"/>
              <a:t>Attack (pictorially)</a:t>
            </a:r>
            <a:endParaRPr dirty="0"/>
          </a:p>
        </p:txBody>
      </p:sp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16" name="Google Shape;435;p54"/>
          <p:cNvSpPr/>
          <p:nvPr/>
        </p:nvSpPr>
        <p:spPr>
          <a:xfrm>
            <a:off x="2342518" y="2115632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458445" y="1472178"/>
            <a:ext cx="2856666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Possible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AE (found by FGSM)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42967" y="1768730"/>
            <a:ext cx="907725" cy="327048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80F4737-65D1-4C6B-AF28-7509C2FAEF84}"/>
              </a:ext>
            </a:extLst>
          </p:cNvPr>
          <p:cNvSpPr txBox="1"/>
          <p:nvPr/>
        </p:nvSpPr>
        <p:spPr>
          <a:xfrm>
            <a:off x="2012921" y="1466858"/>
            <a:ext cx="384100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B8A1D4-F60E-4E9E-9A13-57671D38BC5A}"/>
              </a:ext>
            </a:extLst>
          </p:cNvPr>
          <p:cNvSpPr txBox="1"/>
          <p:nvPr/>
        </p:nvSpPr>
        <p:spPr>
          <a:xfrm>
            <a:off x="184137" y="4287420"/>
            <a:ext cx="384100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73AEAD-95A5-462F-9F28-6017EAAFC4B8}"/>
              </a:ext>
            </a:extLst>
          </p:cNvPr>
          <p:cNvSpPr txBox="1"/>
          <p:nvPr/>
        </p:nvSpPr>
        <p:spPr>
          <a:xfrm>
            <a:off x="674411" y="4648395"/>
            <a:ext cx="4754838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dot should have been lying on one of the corners..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8745350"/>
      </p:ext>
    </p:extLst>
  </p:cSld>
  <p:clrMapOvr>
    <a:masterClrMapping/>
  </p:clrMapOvr>
  <p:transition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7426" y="821740"/>
            <a:ext cx="3301019" cy="985247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none" dirty="0"/>
              <a:t>          </a:t>
            </a:r>
            <a:r>
              <a:rPr dirty="0"/>
              <a:t>FGS</a:t>
            </a:r>
            <a:r>
              <a:rPr lang="en-US" dirty="0"/>
              <a:t>M</a:t>
            </a:r>
          </a:p>
        </p:txBody>
      </p:sp>
      <p:grpSp>
        <p:nvGrpSpPr>
          <p:cNvPr id="949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46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7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8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50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/>
              <a:t>Perturbation </a:t>
            </a:r>
            <a:r>
              <a:rPr lang="en-US" dirty="0"/>
              <a:t>Attack (pictorially)</a:t>
            </a:r>
            <a:endParaRPr dirty="0"/>
          </a:p>
        </p:txBody>
      </p:sp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16" name="Google Shape;435;p54"/>
          <p:cNvSpPr/>
          <p:nvPr/>
        </p:nvSpPr>
        <p:spPr>
          <a:xfrm>
            <a:off x="2342518" y="2115632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458445" y="1472178"/>
            <a:ext cx="2856666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Possible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AE (found by FGSM)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42967" y="1768730"/>
            <a:ext cx="907725" cy="327048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391067160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</a:rPr>
              <a:t>Today we will: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See Adversarial Example</a:t>
            </a:r>
          </a:p>
          <a:p>
            <a:r>
              <a:rPr lang="en-US" dirty="0">
                <a:solidFill>
                  <a:srgbClr val="FF0000"/>
                </a:solidFill>
              </a:rPr>
              <a:t>Learn how to generate them</a:t>
            </a:r>
          </a:p>
          <a:p>
            <a:r>
              <a:rPr lang="en-US" dirty="0">
                <a:solidFill>
                  <a:schemeClr val="tx1"/>
                </a:solidFill>
              </a:rPr>
              <a:t>Learn how to (maybe) defend against them</a:t>
            </a:r>
          </a:p>
          <a:p>
            <a:r>
              <a:rPr lang="en-US" dirty="0">
                <a:solidFill>
                  <a:schemeClr val="tx1"/>
                </a:solidFill>
              </a:rPr>
              <a:t>Learn about properties and advantages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605601" y="1152475"/>
            <a:ext cx="1366830" cy="962314"/>
            <a:chOff x="2797992" y="517210"/>
            <a:chExt cx="1366830" cy="962314"/>
          </a:xfrm>
        </p:grpSpPr>
        <p:pic>
          <p:nvPicPr>
            <p:cNvPr id="6" name="Google Shape;485;p61" descr="Google Shape;485;p6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97992" y="710044"/>
              <a:ext cx="1366830" cy="76948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797992" y="517210"/>
              <a:ext cx="629478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airliner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2039873"/>
      </p:ext>
    </p:extLst>
  </p:cSld>
  <p:clrMapOvr>
    <a:masterClrMapping/>
  </p:clrMapOvr>
  <p:transition spd="med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46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7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8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50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(pictorially)</a:t>
            </a:r>
            <a:endParaRPr dirty="0"/>
          </a:p>
        </p:txBody>
      </p:sp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16" name="Google Shape;435;p54"/>
          <p:cNvSpPr/>
          <p:nvPr/>
        </p:nvSpPr>
        <p:spPr>
          <a:xfrm>
            <a:off x="2342518" y="2115632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42968" y="1722009"/>
            <a:ext cx="840979" cy="373769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Google Shape;435;p54"/>
          <p:cNvSpPr/>
          <p:nvPr/>
        </p:nvSpPr>
        <p:spPr>
          <a:xfrm>
            <a:off x="1564357" y="2300909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" name="Google Shape;435;p54"/>
          <p:cNvSpPr/>
          <p:nvPr/>
        </p:nvSpPr>
        <p:spPr>
          <a:xfrm>
            <a:off x="2252067" y="3195668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Google Shape;435;p54"/>
          <p:cNvSpPr/>
          <p:nvPr/>
        </p:nvSpPr>
        <p:spPr>
          <a:xfrm>
            <a:off x="1201504" y="3029167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Google Shape;435;p54"/>
          <p:cNvSpPr/>
          <p:nvPr/>
        </p:nvSpPr>
        <p:spPr>
          <a:xfrm>
            <a:off x="1326884" y="2122271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601869" y="1701985"/>
            <a:ext cx="1748707" cy="527282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>
            <a:endCxn id="27" idx="0"/>
          </p:cNvCxnSpPr>
          <p:nvPr/>
        </p:nvCxnSpPr>
        <p:spPr>
          <a:xfrm flipH="1">
            <a:off x="1564358" y="1735358"/>
            <a:ext cx="1859636" cy="130950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/>
          <p:cNvCxnSpPr/>
          <p:nvPr/>
        </p:nvCxnSpPr>
        <p:spPr>
          <a:xfrm flipH="1">
            <a:off x="2402668" y="1817752"/>
            <a:ext cx="1046912" cy="133685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extBox 33"/>
          <p:cNvSpPr txBox="1"/>
          <p:nvPr/>
        </p:nvSpPr>
        <p:spPr>
          <a:xfrm>
            <a:off x="3383949" y="1222781"/>
            <a:ext cx="285666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Possible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(need to be found)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5074324"/>
      </p:ext>
    </p:extLst>
  </p:cSld>
  <p:clrMapOvr>
    <a:masterClrMapping/>
  </p:clrMapOvr>
  <p:transition spd="med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46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7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8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50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(pictorially)</a:t>
            </a:r>
            <a:endParaRPr dirty="0"/>
          </a:p>
        </p:txBody>
      </p:sp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16" name="Google Shape;435;p54"/>
          <p:cNvSpPr/>
          <p:nvPr/>
        </p:nvSpPr>
        <p:spPr>
          <a:xfrm>
            <a:off x="2342518" y="2115632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42968" y="1722009"/>
            <a:ext cx="840979" cy="373769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Google Shape;435;p54"/>
          <p:cNvSpPr/>
          <p:nvPr/>
        </p:nvSpPr>
        <p:spPr>
          <a:xfrm>
            <a:off x="1564357" y="2300909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" name="Google Shape;435;p54"/>
          <p:cNvSpPr/>
          <p:nvPr/>
        </p:nvSpPr>
        <p:spPr>
          <a:xfrm>
            <a:off x="2252067" y="3195668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Google Shape;435;p54"/>
          <p:cNvSpPr/>
          <p:nvPr/>
        </p:nvSpPr>
        <p:spPr>
          <a:xfrm>
            <a:off x="1201504" y="3029167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Google Shape;435;p54"/>
          <p:cNvSpPr/>
          <p:nvPr/>
        </p:nvSpPr>
        <p:spPr>
          <a:xfrm>
            <a:off x="1326884" y="2122271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601869" y="1701985"/>
            <a:ext cx="1748707" cy="527282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>
            <a:endCxn id="27" idx="0"/>
          </p:cNvCxnSpPr>
          <p:nvPr/>
        </p:nvCxnSpPr>
        <p:spPr>
          <a:xfrm flipH="1">
            <a:off x="1564358" y="1735358"/>
            <a:ext cx="1859636" cy="130950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/>
          <p:cNvCxnSpPr/>
          <p:nvPr/>
        </p:nvCxnSpPr>
        <p:spPr>
          <a:xfrm flipH="1">
            <a:off x="2402668" y="1817752"/>
            <a:ext cx="1046912" cy="133685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extBox 33"/>
          <p:cNvSpPr txBox="1"/>
          <p:nvPr/>
        </p:nvSpPr>
        <p:spPr>
          <a:xfrm>
            <a:off x="3383949" y="1222781"/>
            <a:ext cx="285666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Possible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(need to be found)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Google Shape;435;p54">
            <a:extLst>
              <a:ext uri="{FF2B5EF4-FFF2-40B4-BE49-F238E27FC236}">
                <a16:creationId xmlns:a16="http://schemas.microsoft.com/office/drawing/2014/main" id="{287488B3-6889-4DEB-AD7E-1B85235F9830}"/>
              </a:ext>
            </a:extLst>
          </p:cNvPr>
          <p:cNvSpPr/>
          <p:nvPr/>
        </p:nvSpPr>
        <p:spPr>
          <a:xfrm>
            <a:off x="2252067" y="3195668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A8DB6E-67DF-4518-85D7-7B6DE107F1E8}"/>
              </a:ext>
            </a:extLst>
          </p:cNvPr>
          <p:cNvSpPr txBox="1"/>
          <p:nvPr/>
        </p:nvSpPr>
        <p:spPr>
          <a:xfrm>
            <a:off x="4056743" y="3676214"/>
            <a:ext cx="1379940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Coming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 n</a:t>
            </a:r>
            <a:r>
              <a:rPr kumimoji="0" lang="en-US" sz="2800" b="0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ext:</a:t>
            </a:r>
          </a:p>
        </p:txBody>
      </p:sp>
      <p:pic>
        <p:nvPicPr>
          <p:cNvPr id="28" name="Picture 27" descr="Graphical user interface&#10;&#10;Description automatically generated">
            <a:extLst>
              <a:ext uri="{FF2B5EF4-FFF2-40B4-BE49-F238E27FC236}">
                <a16:creationId xmlns:a16="http://schemas.microsoft.com/office/drawing/2014/main" id="{63B17416-11C4-49AB-BCFD-B497F4B6AF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3278918"/>
            <a:ext cx="3038232" cy="170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50713"/>
      </p:ext>
    </p:extLst>
  </p:cSld>
  <p:clrMapOvr>
    <a:masterClrMapping/>
  </p:clrMapOvr>
  <p:transition spd="med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46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7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8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50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(pictorially)</a:t>
            </a:r>
            <a:endParaRPr dirty="0"/>
          </a:p>
        </p:txBody>
      </p:sp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16" name="Google Shape;435;p54"/>
          <p:cNvSpPr/>
          <p:nvPr/>
        </p:nvSpPr>
        <p:spPr>
          <a:xfrm>
            <a:off x="2342518" y="2115632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42968" y="1722009"/>
            <a:ext cx="840979" cy="373769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Google Shape;435;p54"/>
          <p:cNvSpPr/>
          <p:nvPr/>
        </p:nvSpPr>
        <p:spPr>
          <a:xfrm>
            <a:off x="1564357" y="2300909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" name="Google Shape;435;p54"/>
          <p:cNvSpPr/>
          <p:nvPr/>
        </p:nvSpPr>
        <p:spPr>
          <a:xfrm>
            <a:off x="2252067" y="3195668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Google Shape;435;p54"/>
          <p:cNvSpPr/>
          <p:nvPr/>
        </p:nvSpPr>
        <p:spPr>
          <a:xfrm>
            <a:off x="1201504" y="3029167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Google Shape;435;p54"/>
          <p:cNvSpPr/>
          <p:nvPr/>
        </p:nvSpPr>
        <p:spPr>
          <a:xfrm>
            <a:off x="1326884" y="2122271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601869" y="1701985"/>
            <a:ext cx="1748707" cy="527282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>
            <a:endCxn id="27" idx="0"/>
          </p:cNvCxnSpPr>
          <p:nvPr/>
        </p:nvCxnSpPr>
        <p:spPr>
          <a:xfrm flipH="1">
            <a:off x="1564358" y="1735358"/>
            <a:ext cx="1859636" cy="130950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/>
          <p:cNvCxnSpPr/>
          <p:nvPr/>
        </p:nvCxnSpPr>
        <p:spPr>
          <a:xfrm flipH="1">
            <a:off x="2402668" y="1817752"/>
            <a:ext cx="1046912" cy="133685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extBox 33"/>
          <p:cNvSpPr txBox="1"/>
          <p:nvPr/>
        </p:nvSpPr>
        <p:spPr>
          <a:xfrm>
            <a:off x="3383949" y="1222781"/>
            <a:ext cx="285666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Possible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(need to be found)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2CCBE1-86B5-47AD-83E4-6E2037294991}"/>
              </a:ext>
            </a:extLst>
          </p:cNvPr>
          <p:cNvSpPr txBox="1"/>
          <p:nvPr/>
        </p:nvSpPr>
        <p:spPr>
          <a:xfrm>
            <a:off x="4056743" y="1839848"/>
            <a:ext cx="4338394" cy="1292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Defender: defend in box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3821939"/>
      </p:ext>
    </p:extLst>
  </p:cSld>
  <p:clrMapOvr>
    <a:masterClrMapping/>
  </p:clrMapOvr>
  <p:transition spd="med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46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7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8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50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(pictorially)</a:t>
            </a:r>
            <a:endParaRPr dirty="0"/>
          </a:p>
        </p:txBody>
      </p:sp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16" name="Google Shape;435;p54"/>
          <p:cNvSpPr/>
          <p:nvPr/>
        </p:nvSpPr>
        <p:spPr>
          <a:xfrm>
            <a:off x="2342518" y="2115632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42968" y="1722009"/>
            <a:ext cx="840979" cy="373769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Google Shape;435;p54"/>
          <p:cNvSpPr/>
          <p:nvPr/>
        </p:nvSpPr>
        <p:spPr>
          <a:xfrm>
            <a:off x="1564357" y="2300909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" name="Google Shape;435;p54"/>
          <p:cNvSpPr/>
          <p:nvPr/>
        </p:nvSpPr>
        <p:spPr>
          <a:xfrm>
            <a:off x="2252067" y="3195668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Google Shape;435;p54"/>
          <p:cNvSpPr/>
          <p:nvPr/>
        </p:nvSpPr>
        <p:spPr>
          <a:xfrm>
            <a:off x="1201504" y="3029167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Google Shape;435;p54"/>
          <p:cNvSpPr/>
          <p:nvPr/>
        </p:nvSpPr>
        <p:spPr>
          <a:xfrm>
            <a:off x="1326884" y="2122271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601869" y="1701985"/>
            <a:ext cx="1748707" cy="527282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>
            <a:endCxn id="27" idx="0"/>
          </p:cNvCxnSpPr>
          <p:nvPr/>
        </p:nvCxnSpPr>
        <p:spPr>
          <a:xfrm flipH="1">
            <a:off x="1564358" y="1735358"/>
            <a:ext cx="1859636" cy="130950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/>
          <p:cNvCxnSpPr/>
          <p:nvPr/>
        </p:nvCxnSpPr>
        <p:spPr>
          <a:xfrm flipH="1">
            <a:off x="2402668" y="1817752"/>
            <a:ext cx="1046912" cy="133685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extBox 33"/>
          <p:cNvSpPr txBox="1"/>
          <p:nvPr/>
        </p:nvSpPr>
        <p:spPr>
          <a:xfrm>
            <a:off x="3383949" y="1222781"/>
            <a:ext cx="285666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Possible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(need to be found)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2CCBE1-86B5-47AD-83E4-6E2037294991}"/>
              </a:ext>
            </a:extLst>
          </p:cNvPr>
          <p:cNvSpPr txBox="1"/>
          <p:nvPr/>
        </p:nvSpPr>
        <p:spPr>
          <a:xfrm>
            <a:off x="4056743" y="1839848"/>
            <a:ext cx="4338394" cy="1292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Defender: defend in box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Attacker: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find AE in box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6001585"/>
      </p:ext>
    </p:extLst>
  </p:cSld>
  <p:clrMapOvr>
    <a:masterClrMapping/>
  </p:clrMapOvr>
  <p:transition spd="med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46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7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8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50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(pictorially)</a:t>
            </a:r>
            <a:endParaRPr dirty="0"/>
          </a:p>
        </p:txBody>
      </p:sp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16" name="Google Shape;435;p54"/>
          <p:cNvSpPr/>
          <p:nvPr/>
        </p:nvSpPr>
        <p:spPr>
          <a:xfrm>
            <a:off x="2342518" y="2115632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42968" y="1722009"/>
            <a:ext cx="840979" cy="373769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Google Shape;435;p54"/>
          <p:cNvSpPr/>
          <p:nvPr/>
        </p:nvSpPr>
        <p:spPr>
          <a:xfrm>
            <a:off x="1564357" y="2300909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" name="Google Shape;435;p54"/>
          <p:cNvSpPr/>
          <p:nvPr/>
        </p:nvSpPr>
        <p:spPr>
          <a:xfrm>
            <a:off x="2252067" y="3195668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Google Shape;435;p54"/>
          <p:cNvSpPr/>
          <p:nvPr/>
        </p:nvSpPr>
        <p:spPr>
          <a:xfrm>
            <a:off x="1201504" y="3029167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Google Shape;435;p54"/>
          <p:cNvSpPr/>
          <p:nvPr/>
        </p:nvSpPr>
        <p:spPr>
          <a:xfrm>
            <a:off x="1326884" y="2122271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601869" y="1701985"/>
            <a:ext cx="1748707" cy="527282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>
            <a:endCxn id="27" idx="0"/>
          </p:cNvCxnSpPr>
          <p:nvPr/>
        </p:nvCxnSpPr>
        <p:spPr>
          <a:xfrm flipH="1">
            <a:off x="1564358" y="1735358"/>
            <a:ext cx="1859636" cy="130950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/>
          <p:cNvCxnSpPr/>
          <p:nvPr/>
        </p:nvCxnSpPr>
        <p:spPr>
          <a:xfrm flipH="1">
            <a:off x="2402668" y="1817752"/>
            <a:ext cx="1046912" cy="133685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extBox 33"/>
          <p:cNvSpPr txBox="1"/>
          <p:nvPr/>
        </p:nvSpPr>
        <p:spPr>
          <a:xfrm>
            <a:off x="3383949" y="1222781"/>
            <a:ext cx="285666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Possible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(need to be found)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2CCBE1-86B5-47AD-83E4-6E2037294991}"/>
              </a:ext>
            </a:extLst>
          </p:cNvPr>
          <p:cNvSpPr txBox="1"/>
          <p:nvPr/>
        </p:nvSpPr>
        <p:spPr>
          <a:xfrm>
            <a:off x="4056743" y="1839848"/>
            <a:ext cx="4338394" cy="1292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“The Game” of AT: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Defender: defend in box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Attacker: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find AE in box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F46586-8F1C-438F-A279-8BA43DAAFBEE}"/>
              </a:ext>
            </a:extLst>
          </p:cNvPr>
          <p:cNvSpPr txBox="1"/>
          <p:nvPr/>
        </p:nvSpPr>
        <p:spPr>
          <a:xfrm>
            <a:off x="4056743" y="3676214"/>
            <a:ext cx="1379940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Coming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 n</a:t>
            </a:r>
            <a:r>
              <a:rPr kumimoji="0" lang="en-US" sz="2800" b="0" i="0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ext: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6CC31A8E-F48C-4099-9135-EC7BF7A802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25" y="3278918"/>
            <a:ext cx="3038232" cy="170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41504"/>
      </p:ext>
    </p:extLst>
  </p:cSld>
  <p:clrMapOvr>
    <a:masterClrMapping/>
  </p:clrMapOvr>
  <p:transition spd="med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46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7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8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50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(optimization)</a:t>
            </a:r>
            <a:endParaRPr dirty="0"/>
          </a:p>
        </p:txBody>
      </p:sp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16" name="Google Shape;435;p54"/>
          <p:cNvSpPr/>
          <p:nvPr/>
        </p:nvSpPr>
        <p:spPr>
          <a:xfrm>
            <a:off x="2342518" y="2115632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42968" y="1722009"/>
            <a:ext cx="840979" cy="373769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Google Shape;435;p54"/>
          <p:cNvSpPr/>
          <p:nvPr/>
        </p:nvSpPr>
        <p:spPr>
          <a:xfrm>
            <a:off x="1564357" y="2300909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" name="Google Shape;435;p54"/>
          <p:cNvSpPr/>
          <p:nvPr/>
        </p:nvSpPr>
        <p:spPr>
          <a:xfrm>
            <a:off x="2252067" y="3195668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Google Shape;435;p54"/>
          <p:cNvSpPr/>
          <p:nvPr/>
        </p:nvSpPr>
        <p:spPr>
          <a:xfrm>
            <a:off x="1201504" y="3029167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Google Shape;435;p54"/>
          <p:cNvSpPr/>
          <p:nvPr/>
        </p:nvSpPr>
        <p:spPr>
          <a:xfrm>
            <a:off x="1326884" y="2122271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601869" y="1701985"/>
            <a:ext cx="1748707" cy="527282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>
            <a:endCxn id="27" idx="0"/>
          </p:cNvCxnSpPr>
          <p:nvPr/>
        </p:nvCxnSpPr>
        <p:spPr>
          <a:xfrm flipH="1">
            <a:off x="1564358" y="1735358"/>
            <a:ext cx="1859636" cy="130950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/>
          <p:cNvCxnSpPr/>
          <p:nvPr/>
        </p:nvCxnSpPr>
        <p:spPr>
          <a:xfrm flipH="1">
            <a:off x="2402668" y="1817752"/>
            <a:ext cx="1046912" cy="133685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extBox 33"/>
          <p:cNvSpPr txBox="1"/>
          <p:nvPr/>
        </p:nvSpPr>
        <p:spPr>
          <a:xfrm>
            <a:off x="3383949" y="1222781"/>
            <a:ext cx="285666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Possible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(need to be found)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2CCBE1-86B5-47AD-83E4-6E2037294991}"/>
              </a:ext>
            </a:extLst>
          </p:cNvPr>
          <p:cNvSpPr txBox="1"/>
          <p:nvPr/>
        </p:nvSpPr>
        <p:spPr>
          <a:xfrm>
            <a:off x="4056743" y="1839848"/>
            <a:ext cx="4338394" cy="1292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“The Game” of AT: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Defender: defend in box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Attacker: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find AE in box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1B2601-EDA6-4293-BA61-E6F6A48E2BA0}"/>
              </a:ext>
            </a:extLst>
          </p:cNvPr>
          <p:cNvSpPr/>
          <p:nvPr/>
        </p:nvSpPr>
        <p:spPr>
          <a:xfrm>
            <a:off x="3521869" y="178594"/>
            <a:ext cx="2028825" cy="435769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3666833"/>
      </p:ext>
    </p:extLst>
  </p:cSld>
  <p:clrMapOvr>
    <a:masterClrMapping/>
  </p:clrMapOvr>
  <p:transition spd="med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46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7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8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50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(optimization)</a:t>
            </a:r>
            <a:endParaRPr dirty="0"/>
          </a:p>
        </p:txBody>
      </p:sp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16" name="Google Shape;435;p54"/>
          <p:cNvSpPr/>
          <p:nvPr/>
        </p:nvSpPr>
        <p:spPr>
          <a:xfrm>
            <a:off x="2342518" y="2115632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42968" y="1722009"/>
            <a:ext cx="840979" cy="373769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Google Shape;435;p54"/>
          <p:cNvSpPr/>
          <p:nvPr/>
        </p:nvSpPr>
        <p:spPr>
          <a:xfrm>
            <a:off x="1564357" y="2300909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" name="Google Shape;435;p54"/>
          <p:cNvSpPr/>
          <p:nvPr/>
        </p:nvSpPr>
        <p:spPr>
          <a:xfrm>
            <a:off x="2252067" y="3195668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Google Shape;435;p54"/>
          <p:cNvSpPr/>
          <p:nvPr/>
        </p:nvSpPr>
        <p:spPr>
          <a:xfrm>
            <a:off x="1201504" y="3029167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Google Shape;435;p54"/>
          <p:cNvSpPr/>
          <p:nvPr/>
        </p:nvSpPr>
        <p:spPr>
          <a:xfrm>
            <a:off x="1326884" y="2122271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601869" y="1701985"/>
            <a:ext cx="1748707" cy="527282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>
            <a:endCxn id="27" idx="0"/>
          </p:cNvCxnSpPr>
          <p:nvPr/>
        </p:nvCxnSpPr>
        <p:spPr>
          <a:xfrm flipH="1">
            <a:off x="1564358" y="1735358"/>
            <a:ext cx="1859636" cy="130950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/>
          <p:cNvCxnSpPr/>
          <p:nvPr/>
        </p:nvCxnSpPr>
        <p:spPr>
          <a:xfrm flipH="1">
            <a:off x="2402668" y="1817752"/>
            <a:ext cx="1046912" cy="133685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extBox 33"/>
          <p:cNvSpPr txBox="1"/>
          <p:nvPr/>
        </p:nvSpPr>
        <p:spPr>
          <a:xfrm>
            <a:off x="3383949" y="1222781"/>
            <a:ext cx="285666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Possible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(need to be found)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2CCBE1-86B5-47AD-83E4-6E2037294991}"/>
              </a:ext>
            </a:extLst>
          </p:cNvPr>
          <p:cNvSpPr txBox="1"/>
          <p:nvPr/>
        </p:nvSpPr>
        <p:spPr>
          <a:xfrm>
            <a:off x="4056743" y="1839848"/>
            <a:ext cx="4338394" cy="1292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“The Game” of AT: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Defender: defend in box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Attacker: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find AE in box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4048592"/>
      </p:ext>
    </p:extLst>
  </p:cSld>
  <p:clrMapOvr>
    <a:masterClrMapping/>
  </p:clrMapOvr>
  <p:transition spd="med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46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7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8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50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(optimization)</a:t>
            </a:r>
            <a:endParaRPr dirty="0"/>
          </a:p>
        </p:txBody>
      </p:sp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16" name="Google Shape;435;p54"/>
          <p:cNvSpPr/>
          <p:nvPr/>
        </p:nvSpPr>
        <p:spPr>
          <a:xfrm>
            <a:off x="2342518" y="2115632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42968" y="1722009"/>
            <a:ext cx="840979" cy="373769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Google Shape;435;p54"/>
          <p:cNvSpPr/>
          <p:nvPr/>
        </p:nvSpPr>
        <p:spPr>
          <a:xfrm>
            <a:off x="1564357" y="2300909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" name="Google Shape;435;p54"/>
          <p:cNvSpPr/>
          <p:nvPr/>
        </p:nvSpPr>
        <p:spPr>
          <a:xfrm>
            <a:off x="2252067" y="3195668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Google Shape;435;p54"/>
          <p:cNvSpPr/>
          <p:nvPr/>
        </p:nvSpPr>
        <p:spPr>
          <a:xfrm>
            <a:off x="1201504" y="3029167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Google Shape;435;p54"/>
          <p:cNvSpPr/>
          <p:nvPr/>
        </p:nvSpPr>
        <p:spPr>
          <a:xfrm>
            <a:off x="1326884" y="2122271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601869" y="1701985"/>
            <a:ext cx="1748707" cy="527282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>
            <a:endCxn id="27" idx="0"/>
          </p:cNvCxnSpPr>
          <p:nvPr/>
        </p:nvCxnSpPr>
        <p:spPr>
          <a:xfrm flipH="1">
            <a:off x="1564358" y="1735358"/>
            <a:ext cx="1859636" cy="130950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/>
          <p:cNvCxnSpPr/>
          <p:nvPr/>
        </p:nvCxnSpPr>
        <p:spPr>
          <a:xfrm flipH="1">
            <a:off x="2402668" y="1817752"/>
            <a:ext cx="1046912" cy="133685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extBox 33"/>
          <p:cNvSpPr txBox="1"/>
          <p:nvPr/>
        </p:nvSpPr>
        <p:spPr>
          <a:xfrm>
            <a:off x="3383949" y="1222781"/>
            <a:ext cx="285666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Possible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(need to be found)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2CCBE1-86B5-47AD-83E4-6E2037294991}"/>
              </a:ext>
            </a:extLst>
          </p:cNvPr>
          <p:cNvSpPr txBox="1"/>
          <p:nvPr/>
        </p:nvSpPr>
        <p:spPr>
          <a:xfrm>
            <a:off x="4056743" y="1839848"/>
            <a:ext cx="4338394" cy="1292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“The Game” of AT: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Defender: defend in box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Attacker: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find AE in box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3CF7B-28C4-487B-ADB3-31664BB82874}"/>
              </a:ext>
            </a:extLst>
          </p:cNvPr>
          <p:cNvSpPr txBox="1"/>
          <p:nvPr/>
        </p:nvSpPr>
        <p:spPr>
          <a:xfrm>
            <a:off x="1714958" y="3200428"/>
            <a:ext cx="7250322" cy="1630407"/>
          </a:xfrm>
          <a:prstGeom prst="rect">
            <a:avLst/>
          </a:prstGeom>
          <a:solidFill>
            <a:schemeClr val="bg1"/>
          </a:solidFill>
          <a:ln w="19050" cap="flat">
            <a:solidFill>
              <a:schemeClr val="accent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CBED2CC-DD57-4074-886E-4E36E9C45AA1}"/>
              </a:ext>
            </a:extLst>
          </p:cNvPr>
          <p:cNvSpPr/>
          <p:nvPr/>
        </p:nvSpPr>
        <p:spPr>
          <a:xfrm>
            <a:off x="1762369" y="3226361"/>
            <a:ext cx="7122317" cy="369332"/>
          </a:xfrm>
          <a:prstGeom prst="rect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Adversarial Training as a min-max optimization problem:</a:t>
            </a:r>
            <a:endParaRPr kumimoji="0" lang="en-IL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Towards Deep Learning Models Resistant to Adversarial Attacks, Madry et al. 2018">
            <a:extLst>
              <a:ext uri="{FF2B5EF4-FFF2-40B4-BE49-F238E27FC236}">
                <a16:creationId xmlns:a16="http://schemas.microsoft.com/office/drawing/2014/main" id="{7744EF5D-036C-4B69-8585-D664B3300D4A}"/>
              </a:ext>
            </a:extLst>
          </p:cNvPr>
          <p:cNvSpPr txBox="1"/>
          <p:nvPr/>
        </p:nvSpPr>
        <p:spPr>
          <a:xfrm>
            <a:off x="31381" y="4882242"/>
            <a:ext cx="7961154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600"/>
            </a:lvl1pPr>
          </a:lstStyle>
          <a:p>
            <a:r>
              <a:rPr dirty="0"/>
              <a:t>Towards Deep Learning Models Resistant to Adversarial Attacks, </a:t>
            </a:r>
            <a:r>
              <a:rPr dirty="0" err="1"/>
              <a:t>Madry</a:t>
            </a:r>
            <a:r>
              <a:rPr dirty="0"/>
              <a:t> et al. 2018</a:t>
            </a:r>
          </a:p>
        </p:txBody>
      </p:sp>
    </p:spTree>
    <p:extLst>
      <p:ext uri="{BB962C8B-B14F-4D97-AF65-F5344CB8AC3E}">
        <p14:creationId xmlns:p14="http://schemas.microsoft.com/office/powerpoint/2010/main" val="1451740251"/>
      </p:ext>
    </p:extLst>
  </p:cSld>
  <p:clrMapOvr>
    <a:masterClrMapping/>
  </p:clrMapOvr>
  <p:transition spd="med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46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7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8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50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(optimization)</a:t>
            </a:r>
            <a:endParaRPr dirty="0"/>
          </a:p>
        </p:txBody>
      </p:sp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16" name="Google Shape;435;p54"/>
          <p:cNvSpPr/>
          <p:nvPr/>
        </p:nvSpPr>
        <p:spPr>
          <a:xfrm>
            <a:off x="2342518" y="2115632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42968" y="1722009"/>
            <a:ext cx="840979" cy="373769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Google Shape;435;p54"/>
          <p:cNvSpPr/>
          <p:nvPr/>
        </p:nvSpPr>
        <p:spPr>
          <a:xfrm>
            <a:off x="1564357" y="2300909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" name="Google Shape;435;p54"/>
          <p:cNvSpPr/>
          <p:nvPr/>
        </p:nvSpPr>
        <p:spPr>
          <a:xfrm>
            <a:off x="2252067" y="3195668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Google Shape;435;p54"/>
          <p:cNvSpPr/>
          <p:nvPr/>
        </p:nvSpPr>
        <p:spPr>
          <a:xfrm>
            <a:off x="1201504" y="3029167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Google Shape;435;p54"/>
          <p:cNvSpPr/>
          <p:nvPr/>
        </p:nvSpPr>
        <p:spPr>
          <a:xfrm>
            <a:off x="1326884" y="2122271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601869" y="1701985"/>
            <a:ext cx="1748707" cy="527282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>
            <a:endCxn id="27" idx="0"/>
          </p:cNvCxnSpPr>
          <p:nvPr/>
        </p:nvCxnSpPr>
        <p:spPr>
          <a:xfrm flipH="1">
            <a:off x="1564358" y="1735358"/>
            <a:ext cx="1859636" cy="130950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/>
          <p:cNvCxnSpPr/>
          <p:nvPr/>
        </p:nvCxnSpPr>
        <p:spPr>
          <a:xfrm flipH="1">
            <a:off x="2402668" y="1817752"/>
            <a:ext cx="1046912" cy="133685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extBox 33"/>
          <p:cNvSpPr txBox="1"/>
          <p:nvPr/>
        </p:nvSpPr>
        <p:spPr>
          <a:xfrm>
            <a:off x="3383949" y="1222781"/>
            <a:ext cx="285666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Possible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(need to be found)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2CCBE1-86B5-47AD-83E4-6E2037294991}"/>
              </a:ext>
            </a:extLst>
          </p:cNvPr>
          <p:cNvSpPr txBox="1"/>
          <p:nvPr/>
        </p:nvSpPr>
        <p:spPr>
          <a:xfrm>
            <a:off x="4056743" y="1839848"/>
            <a:ext cx="4338394" cy="1292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“The Game” of AT: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Defender: defend in box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Attacker: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find AE in box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3CF7B-28C4-487B-ADB3-31664BB82874}"/>
              </a:ext>
            </a:extLst>
          </p:cNvPr>
          <p:cNvSpPr txBox="1"/>
          <p:nvPr/>
        </p:nvSpPr>
        <p:spPr>
          <a:xfrm>
            <a:off x="1714958" y="3200428"/>
            <a:ext cx="7250322" cy="1630407"/>
          </a:xfrm>
          <a:prstGeom prst="rect">
            <a:avLst/>
          </a:prstGeom>
          <a:solidFill>
            <a:schemeClr val="bg1"/>
          </a:solidFill>
          <a:ln w="19050" cap="flat">
            <a:solidFill>
              <a:schemeClr val="accent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23" name="Google Shape;382;p48" descr="Google Shape;382;p48">
            <a:extLst>
              <a:ext uri="{FF2B5EF4-FFF2-40B4-BE49-F238E27FC236}">
                <a16:creationId xmlns:a16="http://schemas.microsoft.com/office/drawing/2014/main" id="{D423FCDB-64B8-412F-B799-E66EF6ACF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424" y="4040204"/>
            <a:ext cx="6861390" cy="74305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BED2CC-DD57-4074-886E-4E36E9C45AA1}"/>
              </a:ext>
            </a:extLst>
          </p:cNvPr>
          <p:cNvSpPr/>
          <p:nvPr/>
        </p:nvSpPr>
        <p:spPr>
          <a:xfrm>
            <a:off x="1762369" y="3226361"/>
            <a:ext cx="7122317" cy="369332"/>
          </a:xfrm>
          <a:prstGeom prst="rect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Adversarial Training as a min-max optimization problem:</a:t>
            </a:r>
            <a:endParaRPr kumimoji="0" lang="en-IL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Towards Deep Learning Models Resistant to Adversarial Attacks, Madry et al. 2018">
            <a:extLst>
              <a:ext uri="{FF2B5EF4-FFF2-40B4-BE49-F238E27FC236}">
                <a16:creationId xmlns:a16="http://schemas.microsoft.com/office/drawing/2014/main" id="{7744EF5D-036C-4B69-8585-D664B3300D4A}"/>
              </a:ext>
            </a:extLst>
          </p:cNvPr>
          <p:cNvSpPr txBox="1"/>
          <p:nvPr/>
        </p:nvSpPr>
        <p:spPr>
          <a:xfrm>
            <a:off x="31381" y="4882242"/>
            <a:ext cx="7961154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600"/>
            </a:lvl1pPr>
          </a:lstStyle>
          <a:p>
            <a:r>
              <a:rPr dirty="0"/>
              <a:t>Towards Deep Learning Models Resistant to Adversarial Attacks, </a:t>
            </a:r>
            <a:r>
              <a:rPr dirty="0" err="1"/>
              <a:t>Madry</a:t>
            </a:r>
            <a:r>
              <a:rPr dirty="0"/>
              <a:t> et al. 2018</a:t>
            </a:r>
          </a:p>
        </p:txBody>
      </p:sp>
    </p:spTree>
    <p:extLst>
      <p:ext uri="{BB962C8B-B14F-4D97-AF65-F5344CB8AC3E}">
        <p14:creationId xmlns:p14="http://schemas.microsoft.com/office/powerpoint/2010/main" val="2201948331"/>
      </p:ext>
    </p:extLst>
  </p:cSld>
  <p:clrMapOvr>
    <a:masterClrMapping/>
  </p:clrMapOvr>
  <p:transition spd="med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46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7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8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50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(optimization)</a:t>
            </a:r>
            <a:endParaRPr dirty="0"/>
          </a:p>
        </p:txBody>
      </p:sp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16" name="Google Shape;435;p54"/>
          <p:cNvSpPr/>
          <p:nvPr/>
        </p:nvSpPr>
        <p:spPr>
          <a:xfrm>
            <a:off x="2342518" y="2115632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42968" y="1722009"/>
            <a:ext cx="840979" cy="373769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Google Shape;435;p54"/>
          <p:cNvSpPr/>
          <p:nvPr/>
        </p:nvSpPr>
        <p:spPr>
          <a:xfrm>
            <a:off x="1564357" y="2300909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" name="Google Shape;435;p54"/>
          <p:cNvSpPr/>
          <p:nvPr/>
        </p:nvSpPr>
        <p:spPr>
          <a:xfrm>
            <a:off x="2252067" y="3195668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Google Shape;435;p54"/>
          <p:cNvSpPr/>
          <p:nvPr/>
        </p:nvSpPr>
        <p:spPr>
          <a:xfrm>
            <a:off x="1201504" y="3029167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Google Shape;435;p54"/>
          <p:cNvSpPr/>
          <p:nvPr/>
        </p:nvSpPr>
        <p:spPr>
          <a:xfrm>
            <a:off x="1326884" y="2122271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601869" y="1701985"/>
            <a:ext cx="1748707" cy="527282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>
            <a:endCxn id="27" idx="0"/>
          </p:cNvCxnSpPr>
          <p:nvPr/>
        </p:nvCxnSpPr>
        <p:spPr>
          <a:xfrm flipH="1">
            <a:off x="1564358" y="1735358"/>
            <a:ext cx="1859636" cy="130950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/>
          <p:cNvCxnSpPr/>
          <p:nvPr/>
        </p:nvCxnSpPr>
        <p:spPr>
          <a:xfrm flipH="1">
            <a:off x="2402668" y="1817752"/>
            <a:ext cx="1046912" cy="133685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extBox 33"/>
          <p:cNvSpPr txBox="1"/>
          <p:nvPr/>
        </p:nvSpPr>
        <p:spPr>
          <a:xfrm>
            <a:off x="3383949" y="1222781"/>
            <a:ext cx="285666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Possible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(need to be found)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2CCBE1-86B5-47AD-83E4-6E2037294991}"/>
              </a:ext>
            </a:extLst>
          </p:cNvPr>
          <p:cNvSpPr txBox="1"/>
          <p:nvPr/>
        </p:nvSpPr>
        <p:spPr>
          <a:xfrm>
            <a:off x="4056743" y="1839848"/>
            <a:ext cx="4338394" cy="1292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“The Game” of AT: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Defender: defend in box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Attacker: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find AE in box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3CF7B-28C4-487B-ADB3-31664BB82874}"/>
              </a:ext>
            </a:extLst>
          </p:cNvPr>
          <p:cNvSpPr txBox="1"/>
          <p:nvPr/>
        </p:nvSpPr>
        <p:spPr>
          <a:xfrm>
            <a:off x="1714958" y="3200428"/>
            <a:ext cx="7250322" cy="1630407"/>
          </a:xfrm>
          <a:prstGeom prst="rect">
            <a:avLst/>
          </a:prstGeom>
          <a:solidFill>
            <a:schemeClr val="bg1"/>
          </a:solidFill>
          <a:ln w="19050" cap="flat">
            <a:solidFill>
              <a:schemeClr val="accent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23" name="Google Shape;382;p48" descr="Google Shape;382;p48">
            <a:extLst>
              <a:ext uri="{FF2B5EF4-FFF2-40B4-BE49-F238E27FC236}">
                <a16:creationId xmlns:a16="http://schemas.microsoft.com/office/drawing/2014/main" id="{D423FCDB-64B8-412F-B799-E66EF6ACF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424" y="4040204"/>
            <a:ext cx="6861390" cy="74305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BED2CC-DD57-4074-886E-4E36E9C45AA1}"/>
              </a:ext>
            </a:extLst>
          </p:cNvPr>
          <p:cNvSpPr/>
          <p:nvPr/>
        </p:nvSpPr>
        <p:spPr>
          <a:xfrm>
            <a:off x="1762369" y="3226361"/>
            <a:ext cx="7122317" cy="369332"/>
          </a:xfrm>
          <a:prstGeom prst="rect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Adversarial Training as a min-max optimization problem:</a:t>
            </a:r>
            <a:endParaRPr kumimoji="0" lang="en-IL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0DB429D-3788-4E34-9747-2A69964D2724}"/>
              </a:ext>
            </a:extLst>
          </p:cNvPr>
          <p:cNvSpPr/>
          <p:nvPr/>
        </p:nvSpPr>
        <p:spPr>
          <a:xfrm rot="16200000">
            <a:off x="5608056" y="972868"/>
            <a:ext cx="272951" cy="6052567"/>
          </a:xfrm>
          <a:prstGeom prst="rightBrac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20117D-B895-4812-9E85-000A201E8076}"/>
              </a:ext>
            </a:extLst>
          </p:cNvPr>
          <p:cNvSpPr txBox="1"/>
          <p:nvPr/>
        </p:nvSpPr>
        <p:spPr>
          <a:xfrm>
            <a:off x="2998951" y="3559325"/>
            <a:ext cx="2930084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FF0000"/>
                </a:solidFill>
              </a:rPr>
              <a:t>Standard Loss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Arial"/>
            </a:endParaRPr>
          </a:p>
        </p:txBody>
      </p:sp>
      <p:sp>
        <p:nvSpPr>
          <p:cNvPr id="33" name="Towards Deep Learning Models Resistant to Adversarial Attacks, Madry et al. 2018">
            <a:extLst>
              <a:ext uri="{FF2B5EF4-FFF2-40B4-BE49-F238E27FC236}">
                <a16:creationId xmlns:a16="http://schemas.microsoft.com/office/drawing/2014/main" id="{7744EF5D-036C-4B69-8585-D664B3300D4A}"/>
              </a:ext>
            </a:extLst>
          </p:cNvPr>
          <p:cNvSpPr txBox="1"/>
          <p:nvPr/>
        </p:nvSpPr>
        <p:spPr>
          <a:xfrm>
            <a:off x="31381" y="4882242"/>
            <a:ext cx="7961154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600"/>
            </a:lvl1pPr>
          </a:lstStyle>
          <a:p>
            <a:r>
              <a:rPr dirty="0"/>
              <a:t>Towards Deep Learning Models Resistant to Adversarial Attacks, </a:t>
            </a:r>
            <a:r>
              <a:rPr dirty="0" err="1"/>
              <a:t>Madry</a:t>
            </a:r>
            <a:r>
              <a:rPr dirty="0"/>
              <a:t> et al. 2018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0EB68E8-DD78-46C6-B348-DB6BABE133A0}"/>
              </a:ext>
            </a:extLst>
          </p:cNvPr>
          <p:cNvSpPr/>
          <p:nvPr/>
        </p:nvSpPr>
        <p:spPr>
          <a:xfrm>
            <a:off x="7050423" y="4071938"/>
            <a:ext cx="793415" cy="63175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760189-CCED-4201-BB5C-4A1CA54EC1CC}"/>
              </a:ext>
            </a:extLst>
          </p:cNvPr>
          <p:cNvSpPr/>
          <p:nvPr/>
        </p:nvSpPr>
        <p:spPr>
          <a:xfrm>
            <a:off x="4572000" y="4135627"/>
            <a:ext cx="971550" cy="67015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533418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72;p16"/>
          <p:cNvSpPr txBox="1">
            <a:spLocks noGrp="1"/>
          </p:cNvSpPr>
          <p:nvPr>
            <p:ph type="title"/>
          </p:nvPr>
        </p:nvSpPr>
        <p:spPr>
          <a:xfrm>
            <a:off x="159300" y="64025"/>
            <a:ext cx="8359500" cy="6717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Brief recap on training neural networks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51374" y="805917"/>
            <a:ext cx="2613708" cy="2580334"/>
            <a:chOff x="51374" y="805917"/>
            <a:chExt cx="2613708" cy="258033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523" y="805917"/>
              <a:ext cx="2465140" cy="241007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1374" y="3170807"/>
              <a:ext cx="261370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/>
                <a:t>Image by </a:t>
              </a:r>
              <a:r>
                <a:rPr lang="en-US" sz="800" dirty="0">
                  <a:hlinkClick r:id="rId3"/>
                </a:rPr>
                <a:t>Simon</a:t>
              </a:r>
              <a:r>
                <a:rPr lang="en-US" sz="800" dirty="0"/>
                <a:t> from </a:t>
              </a:r>
              <a:r>
                <a:rPr lang="en-US" sz="800" dirty="0" err="1">
                  <a:hlinkClick r:id="rId4"/>
                </a:rPr>
                <a:t>Pixabay</a:t>
              </a:r>
              <a:endParaRPr lang="en-US" sz="800" dirty="0"/>
            </a:p>
          </p:txBody>
        </p:sp>
      </p:grpSp>
    </p:spTree>
  </p:cSld>
  <p:clrMapOvr>
    <a:masterClrMapping/>
  </p:clrMapOvr>
  <p:transition spd="med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46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7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8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50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(optimization)</a:t>
            </a:r>
            <a:endParaRPr dirty="0"/>
          </a:p>
        </p:txBody>
      </p:sp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16" name="Google Shape;435;p54"/>
          <p:cNvSpPr/>
          <p:nvPr/>
        </p:nvSpPr>
        <p:spPr>
          <a:xfrm>
            <a:off x="2342518" y="2115632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42968" y="1722009"/>
            <a:ext cx="840979" cy="373769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Google Shape;435;p54"/>
          <p:cNvSpPr/>
          <p:nvPr/>
        </p:nvSpPr>
        <p:spPr>
          <a:xfrm>
            <a:off x="1564357" y="2300909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" name="Google Shape;435;p54"/>
          <p:cNvSpPr/>
          <p:nvPr/>
        </p:nvSpPr>
        <p:spPr>
          <a:xfrm>
            <a:off x="2252067" y="3195668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Google Shape;435;p54"/>
          <p:cNvSpPr/>
          <p:nvPr/>
        </p:nvSpPr>
        <p:spPr>
          <a:xfrm>
            <a:off x="1201504" y="3029167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Google Shape;435;p54"/>
          <p:cNvSpPr/>
          <p:nvPr/>
        </p:nvSpPr>
        <p:spPr>
          <a:xfrm>
            <a:off x="1326884" y="2122271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601869" y="1701985"/>
            <a:ext cx="1748707" cy="527282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>
            <a:endCxn id="27" idx="0"/>
          </p:cNvCxnSpPr>
          <p:nvPr/>
        </p:nvCxnSpPr>
        <p:spPr>
          <a:xfrm flipH="1">
            <a:off x="1564358" y="1735358"/>
            <a:ext cx="1859636" cy="130950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/>
          <p:cNvCxnSpPr/>
          <p:nvPr/>
        </p:nvCxnSpPr>
        <p:spPr>
          <a:xfrm flipH="1">
            <a:off x="2402668" y="1817752"/>
            <a:ext cx="1046912" cy="133685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extBox 33"/>
          <p:cNvSpPr txBox="1"/>
          <p:nvPr/>
        </p:nvSpPr>
        <p:spPr>
          <a:xfrm>
            <a:off x="3383949" y="1222781"/>
            <a:ext cx="285666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Possible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(need to be found)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2CCBE1-86B5-47AD-83E4-6E2037294991}"/>
              </a:ext>
            </a:extLst>
          </p:cNvPr>
          <p:cNvSpPr txBox="1"/>
          <p:nvPr/>
        </p:nvSpPr>
        <p:spPr>
          <a:xfrm>
            <a:off x="4056743" y="1839848"/>
            <a:ext cx="4338394" cy="1292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“The Game” of AT: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Defender: defend in box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Attacker: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find AE in box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3CF7B-28C4-487B-ADB3-31664BB82874}"/>
              </a:ext>
            </a:extLst>
          </p:cNvPr>
          <p:cNvSpPr txBox="1"/>
          <p:nvPr/>
        </p:nvSpPr>
        <p:spPr>
          <a:xfrm>
            <a:off x="1714958" y="3200428"/>
            <a:ext cx="7250322" cy="1630407"/>
          </a:xfrm>
          <a:prstGeom prst="rect">
            <a:avLst/>
          </a:prstGeom>
          <a:solidFill>
            <a:schemeClr val="bg1"/>
          </a:solidFill>
          <a:ln w="19050" cap="flat">
            <a:solidFill>
              <a:schemeClr val="accent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23" name="Google Shape;382;p48" descr="Google Shape;382;p48">
            <a:extLst>
              <a:ext uri="{FF2B5EF4-FFF2-40B4-BE49-F238E27FC236}">
                <a16:creationId xmlns:a16="http://schemas.microsoft.com/office/drawing/2014/main" id="{D423FCDB-64B8-412F-B799-E66EF6ACF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424" y="4040204"/>
            <a:ext cx="6861390" cy="74305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BED2CC-DD57-4074-886E-4E36E9C45AA1}"/>
              </a:ext>
            </a:extLst>
          </p:cNvPr>
          <p:cNvSpPr/>
          <p:nvPr/>
        </p:nvSpPr>
        <p:spPr>
          <a:xfrm>
            <a:off x="1762369" y="3226361"/>
            <a:ext cx="7122317" cy="369332"/>
          </a:xfrm>
          <a:prstGeom prst="rect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Adversarial Training as a min-max optimization problem:</a:t>
            </a:r>
            <a:endParaRPr kumimoji="0" lang="en-IL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Towards Deep Learning Models Resistant to Adversarial Attacks, Madry et al. 2018">
            <a:extLst>
              <a:ext uri="{FF2B5EF4-FFF2-40B4-BE49-F238E27FC236}">
                <a16:creationId xmlns:a16="http://schemas.microsoft.com/office/drawing/2014/main" id="{7744EF5D-036C-4B69-8585-D664B3300D4A}"/>
              </a:ext>
            </a:extLst>
          </p:cNvPr>
          <p:cNvSpPr txBox="1"/>
          <p:nvPr/>
        </p:nvSpPr>
        <p:spPr>
          <a:xfrm>
            <a:off x="31381" y="4882242"/>
            <a:ext cx="7961154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600"/>
            </a:lvl1pPr>
          </a:lstStyle>
          <a:p>
            <a:r>
              <a:rPr dirty="0"/>
              <a:t>Towards Deep Learning Models Resistant to Adversarial Attacks, </a:t>
            </a:r>
            <a:r>
              <a:rPr dirty="0" err="1"/>
              <a:t>Madry</a:t>
            </a:r>
            <a:r>
              <a:rPr dirty="0"/>
              <a:t> et al. 2018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0EB68E8-DD78-46C6-B348-DB6BABE133A0}"/>
              </a:ext>
            </a:extLst>
          </p:cNvPr>
          <p:cNvSpPr/>
          <p:nvPr/>
        </p:nvSpPr>
        <p:spPr>
          <a:xfrm>
            <a:off x="7050423" y="4071938"/>
            <a:ext cx="793415" cy="63175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760189-CCED-4201-BB5C-4A1CA54EC1CC}"/>
              </a:ext>
            </a:extLst>
          </p:cNvPr>
          <p:cNvSpPr/>
          <p:nvPr/>
        </p:nvSpPr>
        <p:spPr>
          <a:xfrm>
            <a:off x="4572000" y="4135627"/>
            <a:ext cx="971550" cy="67015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2107697"/>
      </p:ext>
    </p:extLst>
  </p:cSld>
  <p:clrMapOvr>
    <a:masterClrMapping/>
  </p:clrMapOvr>
  <p:transition spd="med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46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7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8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50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(optimization)</a:t>
            </a:r>
            <a:endParaRPr dirty="0"/>
          </a:p>
        </p:txBody>
      </p:sp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16" name="Google Shape;435;p54"/>
          <p:cNvSpPr/>
          <p:nvPr/>
        </p:nvSpPr>
        <p:spPr>
          <a:xfrm>
            <a:off x="2342518" y="2115632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42968" y="1722009"/>
            <a:ext cx="840979" cy="373769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Google Shape;435;p54"/>
          <p:cNvSpPr/>
          <p:nvPr/>
        </p:nvSpPr>
        <p:spPr>
          <a:xfrm>
            <a:off x="1564357" y="2300909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" name="Google Shape;435;p54"/>
          <p:cNvSpPr/>
          <p:nvPr/>
        </p:nvSpPr>
        <p:spPr>
          <a:xfrm>
            <a:off x="2252067" y="3195668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Google Shape;435;p54"/>
          <p:cNvSpPr/>
          <p:nvPr/>
        </p:nvSpPr>
        <p:spPr>
          <a:xfrm>
            <a:off x="1201504" y="3029167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Google Shape;435;p54"/>
          <p:cNvSpPr/>
          <p:nvPr/>
        </p:nvSpPr>
        <p:spPr>
          <a:xfrm>
            <a:off x="1326884" y="2122271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601869" y="1701985"/>
            <a:ext cx="1748707" cy="527282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>
            <a:endCxn id="27" idx="0"/>
          </p:cNvCxnSpPr>
          <p:nvPr/>
        </p:nvCxnSpPr>
        <p:spPr>
          <a:xfrm flipH="1">
            <a:off x="1564358" y="1735358"/>
            <a:ext cx="1859636" cy="130950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/>
          <p:cNvCxnSpPr/>
          <p:nvPr/>
        </p:nvCxnSpPr>
        <p:spPr>
          <a:xfrm flipH="1">
            <a:off x="2402668" y="1817752"/>
            <a:ext cx="1046912" cy="133685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extBox 33"/>
          <p:cNvSpPr txBox="1"/>
          <p:nvPr/>
        </p:nvSpPr>
        <p:spPr>
          <a:xfrm>
            <a:off x="3383949" y="1222781"/>
            <a:ext cx="285666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Possible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(need to be found)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2CCBE1-86B5-47AD-83E4-6E2037294991}"/>
              </a:ext>
            </a:extLst>
          </p:cNvPr>
          <p:cNvSpPr txBox="1"/>
          <p:nvPr/>
        </p:nvSpPr>
        <p:spPr>
          <a:xfrm>
            <a:off x="4056743" y="1839848"/>
            <a:ext cx="4338394" cy="1292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“The Game” of AT: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Defender: defend in box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Attacker: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find AE in box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3CF7B-28C4-487B-ADB3-31664BB82874}"/>
              </a:ext>
            </a:extLst>
          </p:cNvPr>
          <p:cNvSpPr txBox="1"/>
          <p:nvPr/>
        </p:nvSpPr>
        <p:spPr>
          <a:xfrm>
            <a:off x="1714958" y="3200428"/>
            <a:ext cx="7250322" cy="1630407"/>
          </a:xfrm>
          <a:prstGeom prst="rect">
            <a:avLst/>
          </a:prstGeom>
          <a:solidFill>
            <a:schemeClr val="bg1"/>
          </a:solidFill>
          <a:ln w="19050" cap="flat">
            <a:solidFill>
              <a:schemeClr val="accent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23" name="Google Shape;382;p48" descr="Google Shape;382;p48">
            <a:extLst>
              <a:ext uri="{FF2B5EF4-FFF2-40B4-BE49-F238E27FC236}">
                <a16:creationId xmlns:a16="http://schemas.microsoft.com/office/drawing/2014/main" id="{D423FCDB-64B8-412F-B799-E66EF6ACF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424" y="4040204"/>
            <a:ext cx="6861390" cy="74305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BED2CC-DD57-4074-886E-4E36E9C45AA1}"/>
              </a:ext>
            </a:extLst>
          </p:cNvPr>
          <p:cNvSpPr/>
          <p:nvPr/>
        </p:nvSpPr>
        <p:spPr>
          <a:xfrm>
            <a:off x="1762369" y="3226361"/>
            <a:ext cx="7122317" cy="369332"/>
          </a:xfrm>
          <a:prstGeom prst="rect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Adversarial Training as a min-max optimization problem:</a:t>
            </a:r>
            <a:endParaRPr kumimoji="0" lang="en-IL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Towards Deep Learning Models Resistant to Adversarial Attacks, Madry et al. 2018">
            <a:extLst>
              <a:ext uri="{FF2B5EF4-FFF2-40B4-BE49-F238E27FC236}">
                <a16:creationId xmlns:a16="http://schemas.microsoft.com/office/drawing/2014/main" id="{7744EF5D-036C-4B69-8585-D664B3300D4A}"/>
              </a:ext>
            </a:extLst>
          </p:cNvPr>
          <p:cNvSpPr txBox="1"/>
          <p:nvPr/>
        </p:nvSpPr>
        <p:spPr>
          <a:xfrm>
            <a:off x="31381" y="4882242"/>
            <a:ext cx="7961154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600"/>
            </a:lvl1pPr>
          </a:lstStyle>
          <a:p>
            <a:r>
              <a:rPr dirty="0"/>
              <a:t>Towards Deep Learning Models Resistant to Adversarial Attacks, </a:t>
            </a:r>
            <a:r>
              <a:rPr dirty="0" err="1"/>
              <a:t>Madry</a:t>
            </a:r>
            <a:r>
              <a:rPr dirty="0"/>
              <a:t> et al. 2018</a:t>
            </a:r>
          </a:p>
        </p:txBody>
      </p:sp>
    </p:spTree>
    <p:extLst>
      <p:ext uri="{BB962C8B-B14F-4D97-AF65-F5344CB8AC3E}">
        <p14:creationId xmlns:p14="http://schemas.microsoft.com/office/powerpoint/2010/main" val="3534604408"/>
      </p:ext>
    </p:extLst>
  </p:cSld>
  <p:clrMapOvr>
    <a:masterClrMapping/>
  </p:clrMapOvr>
  <p:transition spd="med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46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7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8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50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(optimization)</a:t>
            </a:r>
            <a:endParaRPr dirty="0"/>
          </a:p>
        </p:txBody>
      </p:sp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16" name="Google Shape;435;p54"/>
          <p:cNvSpPr/>
          <p:nvPr/>
        </p:nvSpPr>
        <p:spPr>
          <a:xfrm>
            <a:off x="2342518" y="2115632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42968" y="1722009"/>
            <a:ext cx="840979" cy="373769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Google Shape;435;p54"/>
          <p:cNvSpPr/>
          <p:nvPr/>
        </p:nvSpPr>
        <p:spPr>
          <a:xfrm>
            <a:off x="1564357" y="2300909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" name="Google Shape;435;p54"/>
          <p:cNvSpPr/>
          <p:nvPr/>
        </p:nvSpPr>
        <p:spPr>
          <a:xfrm>
            <a:off x="2252067" y="3195668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Google Shape;435;p54"/>
          <p:cNvSpPr/>
          <p:nvPr/>
        </p:nvSpPr>
        <p:spPr>
          <a:xfrm>
            <a:off x="1201504" y="3029167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Google Shape;435;p54"/>
          <p:cNvSpPr/>
          <p:nvPr/>
        </p:nvSpPr>
        <p:spPr>
          <a:xfrm>
            <a:off x="1326884" y="2122271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601869" y="1701985"/>
            <a:ext cx="1748707" cy="527282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>
            <a:endCxn id="27" idx="0"/>
          </p:cNvCxnSpPr>
          <p:nvPr/>
        </p:nvCxnSpPr>
        <p:spPr>
          <a:xfrm flipH="1">
            <a:off x="1564358" y="1735358"/>
            <a:ext cx="1859636" cy="130950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/>
          <p:cNvCxnSpPr/>
          <p:nvPr/>
        </p:nvCxnSpPr>
        <p:spPr>
          <a:xfrm flipH="1">
            <a:off x="2402668" y="1817752"/>
            <a:ext cx="1046912" cy="133685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extBox 33"/>
          <p:cNvSpPr txBox="1"/>
          <p:nvPr/>
        </p:nvSpPr>
        <p:spPr>
          <a:xfrm>
            <a:off x="3383949" y="1222781"/>
            <a:ext cx="285666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Possible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(need to be found)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2CCBE1-86B5-47AD-83E4-6E2037294991}"/>
              </a:ext>
            </a:extLst>
          </p:cNvPr>
          <p:cNvSpPr txBox="1"/>
          <p:nvPr/>
        </p:nvSpPr>
        <p:spPr>
          <a:xfrm>
            <a:off x="4056743" y="1839848"/>
            <a:ext cx="4338394" cy="1292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“The Game” of AT: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Defender: defend in box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Attacker: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find AE in box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3CF7B-28C4-487B-ADB3-31664BB82874}"/>
              </a:ext>
            </a:extLst>
          </p:cNvPr>
          <p:cNvSpPr txBox="1"/>
          <p:nvPr/>
        </p:nvSpPr>
        <p:spPr>
          <a:xfrm>
            <a:off x="1714958" y="3200428"/>
            <a:ext cx="7250322" cy="1630407"/>
          </a:xfrm>
          <a:prstGeom prst="rect">
            <a:avLst/>
          </a:prstGeom>
          <a:solidFill>
            <a:schemeClr val="bg1"/>
          </a:solidFill>
          <a:ln w="19050" cap="flat">
            <a:solidFill>
              <a:schemeClr val="accent1">
                <a:lumMod val="75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23" name="Google Shape;382;p48" descr="Google Shape;382;p48">
            <a:extLst>
              <a:ext uri="{FF2B5EF4-FFF2-40B4-BE49-F238E27FC236}">
                <a16:creationId xmlns:a16="http://schemas.microsoft.com/office/drawing/2014/main" id="{D423FCDB-64B8-412F-B799-E66EF6ACF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424" y="4040204"/>
            <a:ext cx="6861390" cy="74305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BED2CC-DD57-4074-886E-4E36E9C45AA1}"/>
              </a:ext>
            </a:extLst>
          </p:cNvPr>
          <p:cNvSpPr/>
          <p:nvPr/>
        </p:nvSpPr>
        <p:spPr>
          <a:xfrm>
            <a:off x="1762369" y="3226361"/>
            <a:ext cx="7122317" cy="369332"/>
          </a:xfrm>
          <a:prstGeom prst="rect">
            <a:avLst/>
          </a:prstGeom>
          <a:noFill/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Adversarial Training as a min-max optimization problem:</a:t>
            </a:r>
            <a:endParaRPr kumimoji="0" lang="en-IL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E0DB429D-3788-4E34-9747-2A69964D2724}"/>
              </a:ext>
            </a:extLst>
          </p:cNvPr>
          <p:cNvSpPr/>
          <p:nvPr/>
        </p:nvSpPr>
        <p:spPr>
          <a:xfrm rot="16200000">
            <a:off x="5608056" y="972868"/>
            <a:ext cx="272951" cy="6052567"/>
          </a:xfrm>
          <a:prstGeom prst="rightBrac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20117D-B895-4812-9E85-000A201E8076}"/>
              </a:ext>
            </a:extLst>
          </p:cNvPr>
          <p:cNvSpPr txBox="1"/>
          <p:nvPr/>
        </p:nvSpPr>
        <p:spPr>
          <a:xfrm>
            <a:off x="2998951" y="3559325"/>
            <a:ext cx="2930084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rgbClr val="FF0000"/>
                </a:solidFill>
              </a:rPr>
              <a:t>Adversarial Loss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sym typeface="Arial"/>
            </a:endParaRPr>
          </a:p>
        </p:txBody>
      </p:sp>
      <p:sp>
        <p:nvSpPr>
          <p:cNvPr id="33" name="Towards Deep Learning Models Resistant to Adversarial Attacks, Madry et al. 2018">
            <a:extLst>
              <a:ext uri="{FF2B5EF4-FFF2-40B4-BE49-F238E27FC236}">
                <a16:creationId xmlns:a16="http://schemas.microsoft.com/office/drawing/2014/main" id="{7744EF5D-036C-4B69-8585-D664B3300D4A}"/>
              </a:ext>
            </a:extLst>
          </p:cNvPr>
          <p:cNvSpPr txBox="1"/>
          <p:nvPr/>
        </p:nvSpPr>
        <p:spPr>
          <a:xfrm>
            <a:off x="31381" y="4882242"/>
            <a:ext cx="7961154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600"/>
            </a:lvl1pPr>
          </a:lstStyle>
          <a:p>
            <a:r>
              <a:rPr dirty="0"/>
              <a:t>Towards Deep Learning Models Resistant to Adversarial Attacks, </a:t>
            </a:r>
            <a:r>
              <a:rPr dirty="0" err="1"/>
              <a:t>Madry</a:t>
            </a:r>
            <a:r>
              <a:rPr dirty="0"/>
              <a:t> et al. 2018</a:t>
            </a:r>
          </a:p>
        </p:txBody>
      </p:sp>
    </p:spTree>
    <p:extLst>
      <p:ext uri="{BB962C8B-B14F-4D97-AF65-F5344CB8AC3E}">
        <p14:creationId xmlns:p14="http://schemas.microsoft.com/office/powerpoint/2010/main" val="1718347283"/>
      </p:ext>
    </p:extLst>
  </p:cSld>
  <p:clrMapOvr>
    <a:masterClrMapping/>
  </p:clrMapOvr>
  <p:transition spd="med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46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7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8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50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(illustrations)</a:t>
            </a:r>
            <a:endParaRPr dirty="0"/>
          </a:p>
        </p:txBody>
      </p:sp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16" name="Google Shape;435;p54"/>
          <p:cNvSpPr/>
          <p:nvPr/>
        </p:nvSpPr>
        <p:spPr>
          <a:xfrm>
            <a:off x="2342518" y="2115632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542968" y="1722009"/>
            <a:ext cx="840979" cy="373769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Google Shape;435;p54"/>
          <p:cNvSpPr/>
          <p:nvPr/>
        </p:nvSpPr>
        <p:spPr>
          <a:xfrm>
            <a:off x="1564357" y="2300909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" name="Google Shape;435;p54"/>
          <p:cNvSpPr/>
          <p:nvPr/>
        </p:nvSpPr>
        <p:spPr>
          <a:xfrm>
            <a:off x="2252067" y="3195668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Google Shape;435;p54"/>
          <p:cNvSpPr/>
          <p:nvPr/>
        </p:nvSpPr>
        <p:spPr>
          <a:xfrm>
            <a:off x="1201504" y="3029167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Google Shape;435;p54"/>
          <p:cNvSpPr/>
          <p:nvPr/>
        </p:nvSpPr>
        <p:spPr>
          <a:xfrm>
            <a:off x="1326884" y="2122271"/>
            <a:ext cx="150601" cy="16650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1601869" y="1701985"/>
            <a:ext cx="1748707" cy="527282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>
            <a:endCxn id="27" idx="0"/>
          </p:cNvCxnSpPr>
          <p:nvPr/>
        </p:nvCxnSpPr>
        <p:spPr>
          <a:xfrm flipH="1">
            <a:off x="1564358" y="1735358"/>
            <a:ext cx="1859636" cy="130950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/>
          <p:cNvCxnSpPr/>
          <p:nvPr/>
        </p:nvCxnSpPr>
        <p:spPr>
          <a:xfrm flipH="1">
            <a:off x="2402668" y="1817752"/>
            <a:ext cx="1046912" cy="133685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TextBox 33"/>
          <p:cNvSpPr txBox="1"/>
          <p:nvPr/>
        </p:nvSpPr>
        <p:spPr>
          <a:xfrm>
            <a:off x="3383949" y="1222781"/>
            <a:ext cx="285666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Possible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(need to be found)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E8BCF4A-C32F-4C89-9F77-B336F80FB01E}"/>
              </a:ext>
            </a:extLst>
          </p:cNvPr>
          <p:cNvSpPr/>
          <p:nvPr/>
        </p:nvSpPr>
        <p:spPr>
          <a:xfrm>
            <a:off x="3521869" y="178594"/>
            <a:ext cx="2028825" cy="435769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2193785"/>
      </p:ext>
    </p:extLst>
  </p:cSld>
  <p:clrMapOvr>
    <a:masterClrMapping/>
  </p:clrMapOvr>
  <p:transition spd="med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(illustrations)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2" y="1595215"/>
            <a:ext cx="3104713" cy="2311761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H="1">
            <a:off x="2409477" y="1722009"/>
            <a:ext cx="974472" cy="754213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Arrow Connector 31"/>
          <p:cNvCxnSpPr/>
          <p:nvPr/>
        </p:nvCxnSpPr>
        <p:spPr>
          <a:xfrm flipH="1">
            <a:off x="1501752" y="1701985"/>
            <a:ext cx="1848825" cy="574003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TextBox 32"/>
          <p:cNvSpPr txBox="1"/>
          <p:nvPr/>
        </p:nvSpPr>
        <p:spPr>
          <a:xfrm>
            <a:off x="3383949" y="1222781"/>
            <a:ext cx="285666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Possible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(need to be found)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0641276"/>
      </p:ext>
    </p:extLst>
  </p:cSld>
  <p:clrMapOvr>
    <a:masterClrMapping/>
  </p:clrMapOvr>
  <p:transition spd="med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(illustrations)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2" y="1595215"/>
            <a:ext cx="3104713" cy="2311761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H="1">
            <a:off x="2409477" y="1722009"/>
            <a:ext cx="974472" cy="754213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Arrow Connector 31"/>
          <p:cNvCxnSpPr/>
          <p:nvPr/>
        </p:nvCxnSpPr>
        <p:spPr>
          <a:xfrm flipH="1">
            <a:off x="1501752" y="1701985"/>
            <a:ext cx="1848825" cy="574003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TextBox 32"/>
          <p:cNvSpPr txBox="1"/>
          <p:nvPr/>
        </p:nvSpPr>
        <p:spPr>
          <a:xfrm>
            <a:off x="3383949" y="1222781"/>
            <a:ext cx="285666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Possible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(need to be found)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5997" y="4658011"/>
            <a:ext cx="9056392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Mental image alert! (“experimental” mental images could be horribly misleading)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4720" y="1499780"/>
            <a:ext cx="400467" cy="12311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822" y="4100462"/>
            <a:ext cx="400467" cy="12311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795675193"/>
      </p:ext>
    </p:extLst>
  </p:cSld>
  <p:clrMapOvr>
    <a:masterClrMapping/>
  </p:clrMapOvr>
  <p:transition spd="med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(illustrations)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2" y="1595215"/>
            <a:ext cx="3104713" cy="2311761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H="1">
            <a:off x="2409477" y="1722009"/>
            <a:ext cx="974472" cy="754213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Arrow Connector 31"/>
          <p:cNvCxnSpPr/>
          <p:nvPr/>
        </p:nvCxnSpPr>
        <p:spPr>
          <a:xfrm flipH="1">
            <a:off x="1501752" y="1701985"/>
            <a:ext cx="1848825" cy="574003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TextBox 32"/>
          <p:cNvSpPr txBox="1"/>
          <p:nvPr/>
        </p:nvSpPr>
        <p:spPr>
          <a:xfrm>
            <a:off x="3383949" y="1222781"/>
            <a:ext cx="285666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Possible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(need to be found)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4720" y="1499780"/>
            <a:ext cx="400467" cy="12311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D6CA1B-9780-4669-8349-0C3B46613873}"/>
              </a:ext>
            </a:extLst>
          </p:cNvPr>
          <p:cNvSpPr txBox="1"/>
          <p:nvPr/>
        </p:nvSpPr>
        <p:spPr>
          <a:xfrm>
            <a:off x="6015038" y="2464593"/>
            <a:ext cx="2900362" cy="15144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33B3D3-F477-486E-82CD-D9B8512BF29C}"/>
              </a:ext>
            </a:extLst>
          </p:cNvPr>
          <p:cNvGrpSpPr/>
          <p:nvPr/>
        </p:nvGrpSpPr>
        <p:grpSpPr>
          <a:xfrm>
            <a:off x="6266612" y="2394889"/>
            <a:ext cx="2805708" cy="1507604"/>
            <a:chOff x="6338292" y="2119865"/>
            <a:chExt cx="2805708" cy="15076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8292" y="2910292"/>
              <a:ext cx="2294965" cy="71717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420789" y="2431173"/>
              <a:ext cx="1723211" cy="3077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/>
                <a:t>Mental Image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6511351" y="2505168"/>
              <a:ext cx="829585" cy="358948"/>
            </a:xfrm>
            <a:custGeom>
              <a:avLst/>
              <a:gdLst>
                <a:gd name="connsiteX0" fmla="*/ 768978 w 768978"/>
                <a:gd name="connsiteY0" fmla="*/ 81857 h 358948"/>
                <a:gd name="connsiteX1" fmla="*/ 11596 w 768978"/>
                <a:gd name="connsiteY1" fmla="*/ 17203 h 358948"/>
                <a:gd name="connsiteX2" fmla="*/ 381050 w 768978"/>
                <a:gd name="connsiteY2" fmla="*/ 358948 h 35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8978" h="358948">
                  <a:moveTo>
                    <a:pt x="768978" y="81857"/>
                  </a:moveTo>
                  <a:cubicBezTo>
                    <a:pt x="422614" y="26439"/>
                    <a:pt x="76251" y="-28979"/>
                    <a:pt x="11596" y="17203"/>
                  </a:cubicBezTo>
                  <a:cubicBezTo>
                    <a:pt x="-53059" y="63385"/>
                    <a:pt x="163995" y="211166"/>
                    <a:pt x="381050" y="358948"/>
                  </a:cubicBezTo>
                </a:path>
              </a:pathLst>
            </a:cu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66628" y="2119865"/>
              <a:ext cx="400467" cy="1231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rPr>
                <a:t>*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3836840-BA81-440B-9A23-0C1F8260278A}"/>
              </a:ext>
            </a:extLst>
          </p:cNvPr>
          <p:cNvSpPr txBox="1"/>
          <p:nvPr/>
        </p:nvSpPr>
        <p:spPr>
          <a:xfrm>
            <a:off x="115997" y="4658011"/>
            <a:ext cx="9056392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Mental image alert! (“experimental” mental images could be horribly misleading)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54C92A-B708-44D9-B21B-F4D8DE3A7CFA}"/>
              </a:ext>
            </a:extLst>
          </p:cNvPr>
          <p:cNvSpPr txBox="1"/>
          <p:nvPr/>
        </p:nvSpPr>
        <p:spPr>
          <a:xfrm>
            <a:off x="44822" y="4100462"/>
            <a:ext cx="400467" cy="12311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13179368"/>
      </p:ext>
    </p:extLst>
  </p:cSld>
  <p:clrMapOvr>
    <a:masterClrMapping/>
  </p:clrMapOvr>
  <p:transition spd="med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(illustrations)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2" y="1595215"/>
            <a:ext cx="3104713" cy="2311761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H="1">
            <a:off x="2409477" y="1722009"/>
            <a:ext cx="974472" cy="754213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Arrow Connector 31"/>
          <p:cNvCxnSpPr/>
          <p:nvPr/>
        </p:nvCxnSpPr>
        <p:spPr>
          <a:xfrm flipH="1">
            <a:off x="1501752" y="1701985"/>
            <a:ext cx="1848825" cy="574003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TextBox 32"/>
          <p:cNvSpPr txBox="1"/>
          <p:nvPr/>
        </p:nvSpPr>
        <p:spPr>
          <a:xfrm>
            <a:off x="3383949" y="1222781"/>
            <a:ext cx="2856666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Possible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AEs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(need to be found)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4720" y="1499780"/>
            <a:ext cx="400467" cy="12311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*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D6CA1B-9780-4669-8349-0C3B46613873}"/>
              </a:ext>
            </a:extLst>
          </p:cNvPr>
          <p:cNvSpPr txBox="1"/>
          <p:nvPr/>
        </p:nvSpPr>
        <p:spPr>
          <a:xfrm>
            <a:off x="6015038" y="2464593"/>
            <a:ext cx="2900362" cy="151447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33B3D3-F477-486E-82CD-D9B8512BF29C}"/>
              </a:ext>
            </a:extLst>
          </p:cNvPr>
          <p:cNvGrpSpPr/>
          <p:nvPr/>
        </p:nvGrpSpPr>
        <p:grpSpPr>
          <a:xfrm>
            <a:off x="6266612" y="2394889"/>
            <a:ext cx="2805708" cy="1507604"/>
            <a:chOff x="6338292" y="2119865"/>
            <a:chExt cx="2805708" cy="15076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8292" y="2910292"/>
              <a:ext cx="2294965" cy="71717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420789" y="2431173"/>
              <a:ext cx="1723211" cy="3077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/>
                <a:t>Mental Image</a:t>
              </a:r>
              <a:endPara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6511351" y="2505168"/>
              <a:ext cx="829585" cy="358948"/>
            </a:xfrm>
            <a:custGeom>
              <a:avLst/>
              <a:gdLst>
                <a:gd name="connsiteX0" fmla="*/ 768978 w 768978"/>
                <a:gd name="connsiteY0" fmla="*/ 81857 h 358948"/>
                <a:gd name="connsiteX1" fmla="*/ 11596 w 768978"/>
                <a:gd name="connsiteY1" fmla="*/ 17203 h 358948"/>
                <a:gd name="connsiteX2" fmla="*/ 381050 w 768978"/>
                <a:gd name="connsiteY2" fmla="*/ 358948 h 358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68978" h="358948">
                  <a:moveTo>
                    <a:pt x="768978" y="81857"/>
                  </a:moveTo>
                  <a:cubicBezTo>
                    <a:pt x="422614" y="26439"/>
                    <a:pt x="76251" y="-28979"/>
                    <a:pt x="11596" y="17203"/>
                  </a:cubicBezTo>
                  <a:cubicBezTo>
                    <a:pt x="-53059" y="63385"/>
                    <a:pt x="163995" y="211166"/>
                    <a:pt x="381050" y="358948"/>
                  </a:cubicBezTo>
                </a:path>
              </a:pathLst>
            </a:cu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66628" y="2119865"/>
              <a:ext cx="400467" cy="12311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0" b="0" i="0" u="none" strike="noStrike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rPr>
                <a:t>*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19" y="1630882"/>
            <a:ext cx="2337266" cy="2421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857CCE-6AB6-4599-805E-4BAD54CBA427}"/>
              </a:ext>
            </a:extLst>
          </p:cNvPr>
          <p:cNvSpPr txBox="1"/>
          <p:nvPr/>
        </p:nvSpPr>
        <p:spPr>
          <a:xfrm>
            <a:off x="115997" y="4658011"/>
            <a:ext cx="9056392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/>
              <a:t>Mental image alert! (“experimental” mental images could be horribly misleading)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E4EC2D-E6CC-4974-9678-7E3DA76954D0}"/>
              </a:ext>
            </a:extLst>
          </p:cNvPr>
          <p:cNvSpPr txBox="1"/>
          <p:nvPr/>
        </p:nvSpPr>
        <p:spPr>
          <a:xfrm>
            <a:off x="44822" y="4100462"/>
            <a:ext cx="400467" cy="12311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80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620526157"/>
      </p:ext>
    </p:extLst>
  </p:cSld>
  <p:clrMapOvr>
    <a:masterClrMapping/>
  </p:clrMapOvr>
  <p:transition spd="med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(better illustrations)</a:t>
            </a:r>
            <a:endParaRPr dirty="0"/>
          </a:p>
        </p:txBody>
      </p:sp>
      <p:sp>
        <p:nvSpPr>
          <p:cNvPr id="24" name="TextBox 23"/>
          <p:cNvSpPr txBox="1"/>
          <p:nvPr/>
        </p:nvSpPr>
        <p:spPr>
          <a:xfrm>
            <a:off x="38150" y="4865479"/>
            <a:ext cx="511930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source: </a:t>
            </a:r>
            <a:r>
              <a:rPr lang="en-US" dirty="0" err="1"/>
              <a:t>Atzmon</a:t>
            </a:r>
            <a:r>
              <a:rPr lang="en-US" dirty="0"/>
              <a:t> et al. 2019, “Controlling Neural Level Sets”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A52D8-2355-461D-BFA0-78824AC30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341"/>
          <a:stretch/>
        </p:blipFill>
        <p:spPr>
          <a:xfrm>
            <a:off x="772651" y="1277120"/>
            <a:ext cx="3799350" cy="346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16480"/>
      </p:ext>
    </p:extLst>
  </p:cSld>
  <p:clrMapOvr>
    <a:masterClrMapping/>
  </p:clrMapOvr>
  <p:transition spd="med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(better illustrations)</a:t>
            </a:r>
            <a:endParaRPr dirty="0"/>
          </a:p>
        </p:txBody>
      </p:sp>
      <p:sp>
        <p:nvSpPr>
          <p:cNvPr id="33" name="TextBox 32"/>
          <p:cNvSpPr txBox="1"/>
          <p:nvPr/>
        </p:nvSpPr>
        <p:spPr>
          <a:xfrm>
            <a:off x="1016727" y="813565"/>
            <a:ext cx="370432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AEs lurking (waiting</a:t>
            </a:r>
            <a:r>
              <a:rPr lang="en-US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be found)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150" y="4865479"/>
            <a:ext cx="511930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source: </a:t>
            </a:r>
            <a:r>
              <a:rPr lang="en-US" dirty="0" err="1"/>
              <a:t>Atzmon</a:t>
            </a:r>
            <a:r>
              <a:rPr lang="en-US" dirty="0"/>
              <a:t> et al. 2019, “Controlling Neural Level Sets”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A52D8-2355-461D-BFA0-78824AC30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341"/>
          <a:stretch/>
        </p:blipFill>
        <p:spPr>
          <a:xfrm>
            <a:off x="772651" y="1277120"/>
            <a:ext cx="3799350" cy="3465085"/>
          </a:xfrm>
          <a:prstGeom prst="rect">
            <a:avLst/>
          </a:prstGeom>
        </p:spPr>
      </p:pic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2868887" y="1150338"/>
            <a:ext cx="115978" cy="1103297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Arrow Connector 31"/>
          <p:cNvCxnSpPr/>
          <p:nvPr/>
        </p:nvCxnSpPr>
        <p:spPr>
          <a:xfrm flipH="1">
            <a:off x="2138109" y="1256184"/>
            <a:ext cx="33371" cy="1368267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 flipH="1">
            <a:off x="1231490" y="1090564"/>
            <a:ext cx="77264" cy="679242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42737196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72;p16"/>
          <p:cNvSpPr txBox="1">
            <a:spLocks noGrp="1"/>
          </p:cNvSpPr>
          <p:nvPr>
            <p:ph type="title"/>
          </p:nvPr>
        </p:nvSpPr>
        <p:spPr>
          <a:xfrm>
            <a:off x="159300" y="64025"/>
            <a:ext cx="8359500" cy="6717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Brief recap on training neural networks</a:t>
            </a:r>
          </a:p>
        </p:txBody>
      </p:sp>
      <p:sp>
        <p:nvSpPr>
          <p:cNvPr id="18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600"/>
              </a:spcBef>
              <a:buSzTx/>
              <a:buNone/>
            </a:pPr>
            <a:endParaRPr/>
          </a:p>
        </p:txBody>
      </p:sp>
      <p:pic>
        <p:nvPicPr>
          <p:cNvPr id="185" name="Google Shape;75;p16" descr="Google Shape;75;p16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 rot="444227">
            <a:off x="3500840" y="145966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Google Shape;76;p16"/>
          <p:cNvSpPr/>
          <p:nvPr/>
        </p:nvSpPr>
        <p:spPr>
          <a:xfrm flipV="1">
            <a:off x="2657462" y="2132875"/>
            <a:ext cx="1020001" cy="17101"/>
          </a:xfrm>
          <a:prstGeom prst="line">
            <a:avLst/>
          </a:prstGeom>
          <a:ln w="76200">
            <a:solidFill>
              <a:schemeClr val="accent2">
                <a:lumOff val="21764"/>
              </a:schemeClr>
            </a:solidFill>
            <a:tailEnd type="triangle"/>
          </a:ln>
        </p:spPr>
        <p:txBody>
          <a:bodyPr lIns="0" tIns="0" rIns="0" bIns="0"/>
          <a:lstStyle/>
          <a:p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51374" y="805917"/>
            <a:ext cx="2613708" cy="2580334"/>
            <a:chOff x="51374" y="805917"/>
            <a:chExt cx="2613708" cy="258033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523" y="805917"/>
              <a:ext cx="2465140" cy="241007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1374" y="3170807"/>
              <a:ext cx="261370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/>
                <a:t>Image by </a:t>
              </a:r>
              <a:r>
                <a:rPr lang="en-US" sz="800" dirty="0">
                  <a:hlinkClick r:id="rId4"/>
                </a:rPr>
                <a:t>Simon</a:t>
              </a:r>
              <a:r>
                <a:rPr lang="en-US" sz="800" dirty="0"/>
                <a:t> from </a:t>
              </a:r>
              <a:r>
                <a:rPr lang="en-US" sz="800" dirty="0" err="1">
                  <a:hlinkClick r:id="rId5"/>
                </a:rPr>
                <a:t>Pixabay</a:t>
              </a:r>
              <a:endParaRPr lang="en-US" sz="800" dirty="0"/>
            </a:p>
          </p:txBody>
        </p:sp>
      </p:grpSp>
    </p:spTree>
  </p:cSld>
  <p:clrMapOvr>
    <a:masterClrMapping/>
  </p:clrMapOvr>
  <p:transition spd="med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(better illustrations)</a:t>
            </a:r>
            <a:endParaRPr dirty="0"/>
          </a:p>
        </p:txBody>
      </p:sp>
      <p:sp>
        <p:nvSpPr>
          <p:cNvPr id="33" name="TextBox 32"/>
          <p:cNvSpPr txBox="1"/>
          <p:nvPr/>
        </p:nvSpPr>
        <p:spPr>
          <a:xfrm>
            <a:off x="1016727" y="813565"/>
            <a:ext cx="370432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AEs lurking (waiting</a:t>
            </a:r>
            <a:r>
              <a:rPr lang="en-US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be found)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150" y="4865479"/>
            <a:ext cx="511930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source: </a:t>
            </a:r>
            <a:r>
              <a:rPr lang="en-US" dirty="0" err="1"/>
              <a:t>Atzmon</a:t>
            </a:r>
            <a:r>
              <a:rPr lang="en-US" dirty="0"/>
              <a:t> et al. 2019, “Controlling Neural Level Sets”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A52D8-2355-461D-BFA0-78824AC30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50" y="1277120"/>
            <a:ext cx="7354623" cy="3465085"/>
          </a:xfrm>
          <a:prstGeom prst="rect">
            <a:avLst/>
          </a:prstGeom>
        </p:spPr>
      </p:pic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2868887" y="1150338"/>
            <a:ext cx="115978" cy="1103297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Arrow Connector 31"/>
          <p:cNvCxnSpPr/>
          <p:nvPr/>
        </p:nvCxnSpPr>
        <p:spPr>
          <a:xfrm flipH="1">
            <a:off x="2138109" y="1256184"/>
            <a:ext cx="33371" cy="1368267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 flipH="1">
            <a:off x="1231490" y="1090564"/>
            <a:ext cx="77264" cy="679242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880998725"/>
      </p:ext>
    </p:extLst>
  </p:cSld>
  <p:clrMapOvr>
    <a:masterClrMapping/>
  </p:clrMapOvr>
  <p:transition spd="med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Perturbation Attack (better illustrations)</a:t>
            </a:r>
            <a:endParaRPr dirty="0"/>
          </a:p>
        </p:txBody>
      </p:sp>
      <p:sp>
        <p:nvSpPr>
          <p:cNvPr id="33" name="TextBox 32"/>
          <p:cNvSpPr txBox="1"/>
          <p:nvPr/>
        </p:nvSpPr>
        <p:spPr>
          <a:xfrm>
            <a:off x="1016727" y="813565"/>
            <a:ext cx="3704320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AEs lurking (waiting</a:t>
            </a:r>
            <a:r>
              <a:rPr lang="en-US" sz="18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be found)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150" y="4865479"/>
            <a:ext cx="511930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source: </a:t>
            </a:r>
            <a:r>
              <a:rPr lang="en-US" dirty="0" err="1"/>
              <a:t>Atzmon</a:t>
            </a:r>
            <a:r>
              <a:rPr lang="en-US" dirty="0"/>
              <a:t> et al. 2019, “Controlling Neural Level Sets”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A52D8-2355-461D-BFA0-78824AC30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50" y="1277120"/>
            <a:ext cx="7354623" cy="3465085"/>
          </a:xfrm>
          <a:prstGeom prst="rect">
            <a:avLst/>
          </a:prstGeom>
        </p:spPr>
      </p:pic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2868887" y="1150338"/>
            <a:ext cx="115978" cy="1103297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Arrow Connector 31"/>
          <p:cNvCxnSpPr/>
          <p:nvPr/>
        </p:nvCxnSpPr>
        <p:spPr>
          <a:xfrm flipH="1">
            <a:off x="2138109" y="1256184"/>
            <a:ext cx="33371" cy="1368267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 flipH="1">
            <a:off x="1231490" y="1090564"/>
            <a:ext cx="77264" cy="679242"/>
          </a:xfrm>
          <a:prstGeom prst="straightConnector1">
            <a:avLst/>
          </a:prstGeom>
          <a:noFill/>
          <a:ln w="381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9F88E09-0BCA-4586-A2B9-28CA985815F9}"/>
              </a:ext>
            </a:extLst>
          </p:cNvPr>
          <p:cNvSpPr/>
          <p:nvPr/>
        </p:nvSpPr>
        <p:spPr>
          <a:xfrm>
            <a:off x="223779" y="3458373"/>
            <a:ext cx="8436078" cy="984885"/>
          </a:xfrm>
          <a:prstGeom prst="rect">
            <a:avLst/>
          </a:prstGeom>
          <a:solidFill>
            <a:srgbClr val="FF0000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2D alert!</a:t>
            </a:r>
          </a:p>
          <a:p>
            <a:pPr algn="ctr"/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(Things get complicated in high dimension</a:t>
            </a:r>
            <a:r>
              <a:rPr lang="en-US" sz="2800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e.g. 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images</a:t>
            </a:r>
            <a:r>
              <a:rPr kumimoji="0" lang="en-IL" sz="28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…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5629452"/>
      </p:ext>
    </p:extLst>
  </p:cSld>
  <p:clrMapOvr>
    <a:masterClrMapping/>
  </p:clrMapOvr>
  <p:transition spd="med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7426" y="821740"/>
            <a:ext cx="8520601" cy="3736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none"/>
              <a:t>          </a:t>
            </a:r>
            <a:r>
              <a:t>FGSM</a:t>
            </a:r>
            <a:r>
              <a:rPr u="none"/>
              <a:t>                                </a:t>
            </a:r>
            <a:r>
              <a:t>PGD</a:t>
            </a:r>
          </a:p>
        </p:txBody>
      </p:sp>
      <p:grpSp>
        <p:nvGrpSpPr>
          <p:cNvPr id="884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881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82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83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885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grpSp>
        <p:nvGrpSpPr>
          <p:cNvPr id="889" name="Google Shape;436;p54"/>
          <p:cNvGrpSpPr/>
          <p:nvPr/>
        </p:nvGrpSpPr>
        <p:grpSpPr>
          <a:xfrm>
            <a:off x="5140020" y="1739769"/>
            <a:ext cx="3090901" cy="2108101"/>
            <a:chOff x="0" y="0"/>
            <a:chExt cx="3090900" cy="2108100"/>
          </a:xfrm>
        </p:grpSpPr>
        <p:sp>
          <p:nvSpPr>
            <p:cNvPr id="886" name="Google Shape;437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87" name="Google Shape;438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88" name="Google Shape;439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890" name="Google Shape;440;p54"/>
          <p:cNvSpPr/>
          <p:nvPr/>
        </p:nvSpPr>
        <p:spPr>
          <a:xfrm>
            <a:off x="6648895" y="2701769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91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PGD (Projected Gradient Descent)</a:t>
            </a:r>
            <a:endParaRPr dirty="0"/>
          </a:p>
        </p:txBody>
      </p:sp>
      <p:sp>
        <p:nvSpPr>
          <p:cNvPr id="22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3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4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6949551" y="2550251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-ε"/>
          <p:cNvSpPr txBox="1"/>
          <p:nvPr/>
        </p:nvSpPr>
        <p:spPr>
          <a:xfrm>
            <a:off x="5244255" y="2546028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8" name="ε"/>
          <p:cNvSpPr txBox="1"/>
          <p:nvPr/>
        </p:nvSpPr>
        <p:spPr>
          <a:xfrm>
            <a:off x="6049116" y="1721635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9" name="ε"/>
          <p:cNvSpPr txBox="1"/>
          <p:nvPr/>
        </p:nvSpPr>
        <p:spPr>
          <a:xfrm>
            <a:off x="5902278" y="3071756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</p:spTree>
  </p:cSld>
  <p:clrMapOvr>
    <a:masterClrMapping/>
  </p:clrMapOvr>
  <p:transition spd="med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7426" y="821740"/>
            <a:ext cx="8520601" cy="3736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none"/>
              <a:t>          </a:t>
            </a:r>
            <a:r>
              <a:t>FGSM</a:t>
            </a:r>
            <a:r>
              <a:rPr u="none"/>
              <a:t>                                </a:t>
            </a:r>
            <a:r>
              <a:t>PGD</a:t>
            </a:r>
          </a:p>
        </p:txBody>
      </p:sp>
      <p:grpSp>
        <p:nvGrpSpPr>
          <p:cNvPr id="884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881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82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83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885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grpSp>
        <p:nvGrpSpPr>
          <p:cNvPr id="889" name="Google Shape;436;p54"/>
          <p:cNvGrpSpPr/>
          <p:nvPr/>
        </p:nvGrpSpPr>
        <p:grpSpPr>
          <a:xfrm>
            <a:off x="5140020" y="1739769"/>
            <a:ext cx="3090901" cy="2108101"/>
            <a:chOff x="0" y="0"/>
            <a:chExt cx="3090900" cy="2108100"/>
          </a:xfrm>
        </p:grpSpPr>
        <p:sp>
          <p:nvSpPr>
            <p:cNvPr id="886" name="Google Shape;437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87" name="Google Shape;438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888" name="Google Shape;439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890" name="Google Shape;440;p54"/>
          <p:cNvSpPr/>
          <p:nvPr/>
        </p:nvSpPr>
        <p:spPr>
          <a:xfrm>
            <a:off x="6648895" y="2701769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91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PGD (</a:t>
            </a:r>
            <a:r>
              <a:rPr lang="en-US" dirty="0" err="1"/>
              <a:t>a.k.a</a:t>
            </a:r>
            <a:r>
              <a:rPr lang="en-US" dirty="0"/>
              <a:t> Iterated-GSM)</a:t>
            </a:r>
            <a:endParaRPr dirty="0"/>
          </a:p>
        </p:txBody>
      </p:sp>
      <p:sp>
        <p:nvSpPr>
          <p:cNvPr id="22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3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4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6949551" y="2550251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-ε"/>
          <p:cNvSpPr txBox="1"/>
          <p:nvPr/>
        </p:nvSpPr>
        <p:spPr>
          <a:xfrm>
            <a:off x="5244255" y="2546028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8" name="ε"/>
          <p:cNvSpPr txBox="1"/>
          <p:nvPr/>
        </p:nvSpPr>
        <p:spPr>
          <a:xfrm>
            <a:off x="6049116" y="1721635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9" name="ε"/>
          <p:cNvSpPr txBox="1"/>
          <p:nvPr/>
        </p:nvSpPr>
        <p:spPr>
          <a:xfrm>
            <a:off x="5902278" y="3071756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</p:spTree>
    <p:extLst>
      <p:ext uri="{BB962C8B-B14F-4D97-AF65-F5344CB8AC3E}">
        <p14:creationId xmlns:p14="http://schemas.microsoft.com/office/powerpoint/2010/main" val="185927019"/>
      </p:ext>
    </p:extLst>
  </p:cSld>
  <p:clrMapOvr>
    <a:masterClrMapping/>
  </p:clrMapOvr>
  <p:transition spd="med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7426" y="821740"/>
            <a:ext cx="8520601" cy="3736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none"/>
              <a:t>          </a:t>
            </a:r>
            <a:r>
              <a:t>FGSM</a:t>
            </a:r>
            <a:r>
              <a:rPr u="none"/>
              <a:t>                                </a:t>
            </a:r>
            <a:r>
              <a:t>PGD</a:t>
            </a:r>
          </a:p>
        </p:txBody>
      </p:sp>
      <p:grpSp>
        <p:nvGrpSpPr>
          <p:cNvPr id="905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02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03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04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06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grpSp>
        <p:nvGrpSpPr>
          <p:cNvPr id="910" name="Google Shape;436;p54"/>
          <p:cNvGrpSpPr/>
          <p:nvPr/>
        </p:nvGrpSpPr>
        <p:grpSpPr>
          <a:xfrm>
            <a:off x="5140020" y="1739769"/>
            <a:ext cx="3090901" cy="2108101"/>
            <a:chOff x="0" y="0"/>
            <a:chExt cx="3090900" cy="2108100"/>
          </a:xfrm>
        </p:grpSpPr>
        <p:sp>
          <p:nvSpPr>
            <p:cNvPr id="907" name="Google Shape;437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08" name="Google Shape;438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09" name="Google Shape;439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11" name="Google Shape;440;p54"/>
          <p:cNvSpPr/>
          <p:nvPr/>
        </p:nvSpPr>
        <p:spPr>
          <a:xfrm>
            <a:off x="6648895" y="2701769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12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PGD (</a:t>
            </a:r>
            <a:r>
              <a:rPr lang="en-US" dirty="0" err="1"/>
              <a:t>a.k.a</a:t>
            </a:r>
            <a:r>
              <a:rPr lang="en-US" dirty="0"/>
              <a:t> Iterated-GSM)</a:t>
            </a:r>
            <a:endParaRPr dirty="0"/>
          </a:p>
        </p:txBody>
      </p:sp>
      <p:pic>
        <p:nvPicPr>
          <p:cNvPr id="921" name="mnist4_orig.png" descr="mnist4_orig.png"/>
          <p:cNvPicPr>
            <a:picLocks noChangeAspect="1"/>
          </p:cNvPicPr>
          <p:nvPr/>
        </p:nvPicPr>
        <p:blipFill>
          <a:blip r:embed="rId2"/>
          <a:srcRect l="28335" t="13869" r="28335" b="13869"/>
          <a:stretch>
            <a:fillRect/>
          </a:stretch>
        </p:blipFill>
        <p:spPr>
          <a:xfrm>
            <a:off x="1578626" y="2395451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922" name="mnist4_orig.png" descr="mnist4_orig.png"/>
          <p:cNvPicPr>
            <a:picLocks noChangeAspect="1"/>
          </p:cNvPicPr>
          <p:nvPr/>
        </p:nvPicPr>
        <p:blipFill>
          <a:blip r:embed="rId2"/>
          <a:srcRect l="28335" t="13869" r="28335" b="13869"/>
          <a:stretch>
            <a:fillRect/>
          </a:stretch>
        </p:blipFill>
        <p:spPr>
          <a:xfrm>
            <a:off x="6396283" y="2395451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28" name="ε"/>
          <p:cNvSpPr txBox="1"/>
          <p:nvPr/>
        </p:nvSpPr>
        <p:spPr>
          <a:xfrm>
            <a:off x="6949551" y="2550251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9" name="-ε"/>
          <p:cNvSpPr txBox="1"/>
          <p:nvPr/>
        </p:nvSpPr>
        <p:spPr>
          <a:xfrm>
            <a:off x="5244255" y="2546028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30" name="ε"/>
          <p:cNvSpPr txBox="1"/>
          <p:nvPr/>
        </p:nvSpPr>
        <p:spPr>
          <a:xfrm>
            <a:off x="6049116" y="1721635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31" name="ε"/>
          <p:cNvSpPr txBox="1"/>
          <p:nvPr/>
        </p:nvSpPr>
        <p:spPr>
          <a:xfrm>
            <a:off x="5902278" y="3071756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</p:spTree>
  </p:cSld>
  <p:clrMapOvr>
    <a:masterClrMapping/>
  </p:clrMapOvr>
  <p:transition spd="med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7426" y="821740"/>
            <a:ext cx="8520601" cy="3736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none"/>
              <a:t>          </a:t>
            </a:r>
            <a:r>
              <a:t>FGSM</a:t>
            </a:r>
            <a:r>
              <a:rPr u="none"/>
              <a:t>                                </a:t>
            </a:r>
            <a:r>
              <a:t>PGD</a:t>
            </a:r>
          </a:p>
        </p:txBody>
      </p:sp>
      <p:grpSp>
        <p:nvGrpSpPr>
          <p:cNvPr id="928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25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26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27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29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grpSp>
        <p:nvGrpSpPr>
          <p:cNvPr id="933" name="Google Shape;436;p54"/>
          <p:cNvGrpSpPr/>
          <p:nvPr/>
        </p:nvGrpSpPr>
        <p:grpSpPr>
          <a:xfrm>
            <a:off x="5140020" y="1739769"/>
            <a:ext cx="3090901" cy="2108101"/>
            <a:chOff x="0" y="0"/>
            <a:chExt cx="3090900" cy="2108100"/>
          </a:xfrm>
        </p:grpSpPr>
        <p:sp>
          <p:nvSpPr>
            <p:cNvPr id="930" name="Google Shape;437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31" name="Google Shape;438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32" name="Google Shape;439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34" name="Google Shape;440;p54"/>
          <p:cNvSpPr/>
          <p:nvPr/>
        </p:nvSpPr>
        <p:spPr>
          <a:xfrm>
            <a:off x="6648895" y="2701769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35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PGD (</a:t>
            </a:r>
            <a:r>
              <a:rPr lang="en-US" dirty="0" err="1"/>
              <a:t>a.k.a</a:t>
            </a:r>
            <a:r>
              <a:rPr lang="en-US" dirty="0"/>
              <a:t> Iterated-GSM)</a:t>
            </a:r>
            <a:endParaRPr dirty="0"/>
          </a:p>
        </p:txBody>
      </p:sp>
      <p:sp>
        <p:nvSpPr>
          <p:cNvPr id="22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3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4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6949551" y="2550251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-ε"/>
          <p:cNvSpPr txBox="1"/>
          <p:nvPr/>
        </p:nvSpPr>
        <p:spPr>
          <a:xfrm>
            <a:off x="5244255" y="2546028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8" name="ε"/>
          <p:cNvSpPr txBox="1"/>
          <p:nvPr/>
        </p:nvSpPr>
        <p:spPr>
          <a:xfrm>
            <a:off x="6049116" y="1721635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9" name="ε"/>
          <p:cNvSpPr txBox="1"/>
          <p:nvPr/>
        </p:nvSpPr>
        <p:spPr>
          <a:xfrm>
            <a:off x="5902278" y="3071756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46677 -0.107251" pathEditMode="relative">
                                      <p:cBhvr>
                                        <p:cTn id="6" dur="100" fill="hold"/>
                                        <p:tgtEl>
                                          <p:spTgt spid="9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7426" y="821740"/>
            <a:ext cx="8520601" cy="3736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none"/>
              <a:t>          </a:t>
            </a:r>
            <a:r>
              <a:t>FGSM</a:t>
            </a:r>
            <a:r>
              <a:rPr u="none"/>
              <a:t>                                </a:t>
            </a:r>
            <a:r>
              <a:t>PGD</a:t>
            </a:r>
          </a:p>
        </p:txBody>
      </p:sp>
      <p:grpSp>
        <p:nvGrpSpPr>
          <p:cNvPr id="949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46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7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48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50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grpSp>
        <p:nvGrpSpPr>
          <p:cNvPr id="954" name="Google Shape;436;p54"/>
          <p:cNvGrpSpPr/>
          <p:nvPr/>
        </p:nvGrpSpPr>
        <p:grpSpPr>
          <a:xfrm>
            <a:off x="5140020" y="1739769"/>
            <a:ext cx="3090901" cy="2108101"/>
            <a:chOff x="0" y="0"/>
            <a:chExt cx="3090900" cy="2108100"/>
          </a:xfrm>
        </p:grpSpPr>
        <p:sp>
          <p:nvSpPr>
            <p:cNvPr id="951" name="Google Shape;437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52" name="Google Shape;438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53" name="Google Shape;439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55" name="Google Shape;440;p54"/>
          <p:cNvSpPr/>
          <p:nvPr/>
        </p:nvSpPr>
        <p:spPr>
          <a:xfrm>
            <a:off x="6648895" y="2701769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56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PGD (</a:t>
            </a:r>
            <a:r>
              <a:rPr lang="en-US" dirty="0" err="1"/>
              <a:t>a.k.a</a:t>
            </a:r>
            <a:r>
              <a:rPr lang="en-US" dirty="0"/>
              <a:t> Iterated-GSM)</a:t>
            </a:r>
            <a:endParaRPr dirty="0"/>
          </a:p>
        </p:txBody>
      </p:sp>
      <p:sp>
        <p:nvSpPr>
          <p:cNvPr id="959" name="ε"/>
          <p:cNvSpPr txBox="1"/>
          <p:nvPr/>
        </p:nvSpPr>
        <p:spPr>
          <a:xfrm>
            <a:off x="1829426" y="1880598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/>
              <a:t>ε</a:t>
            </a:r>
          </a:p>
        </p:txBody>
      </p:sp>
      <p:pic>
        <p:nvPicPr>
          <p:cNvPr id="965" name="mnist4_orig.png" descr="mnist4_orig.png"/>
          <p:cNvPicPr>
            <a:picLocks noChangeAspect="1"/>
          </p:cNvPicPr>
          <p:nvPr/>
        </p:nvPicPr>
        <p:blipFill>
          <a:blip r:embed="rId2"/>
          <a:srcRect l="28335" t="13869" r="28335" b="13869"/>
          <a:stretch>
            <a:fillRect/>
          </a:stretch>
        </p:blipFill>
        <p:spPr>
          <a:xfrm>
            <a:off x="1578626" y="2395451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966" name="mnist4_adv.png" descr="mnist4_adv.png"/>
          <p:cNvPicPr>
            <a:picLocks noChangeAspect="1"/>
          </p:cNvPicPr>
          <p:nvPr/>
        </p:nvPicPr>
        <p:blipFill>
          <a:blip r:embed="rId3"/>
          <a:srcRect l="26476" t="12377" r="23179" b="12377"/>
          <a:stretch>
            <a:fillRect/>
          </a:stretch>
        </p:blipFill>
        <p:spPr>
          <a:xfrm>
            <a:off x="2154253" y="1685915"/>
            <a:ext cx="756114" cy="753407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28" name="ε"/>
          <p:cNvSpPr txBox="1"/>
          <p:nvPr/>
        </p:nvSpPr>
        <p:spPr>
          <a:xfrm>
            <a:off x="6949551" y="2550251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9" name="-ε"/>
          <p:cNvSpPr txBox="1"/>
          <p:nvPr/>
        </p:nvSpPr>
        <p:spPr>
          <a:xfrm>
            <a:off x="5244255" y="2546028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30" name="ε"/>
          <p:cNvSpPr txBox="1"/>
          <p:nvPr/>
        </p:nvSpPr>
        <p:spPr>
          <a:xfrm>
            <a:off x="6049116" y="1721635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31" name="ε"/>
          <p:cNvSpPr txBox="1"/>
          <p:nvPr/>
        </p:nvSpPr>
        <p:spPr>
          <a:xfrm>
            <a:off x="5902278" y="3071756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</p:spTree>
  </p:cSld>
  <p:clrMapOvr>
    <a:masterClrMapping/>
  </p:clrMapOvr>
  <p:transition spd="med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7426" y="821740"/>
            <a:ext cx="8520601" cy="3736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none"/>
              <a:t>          </a:t>
            </a:r>
            <a:r>
              <a:t>FGSM</a:t>
            </a:r>
            <a:r>
              <a:rPr u="none"/>
              <a:t>                                </a:t>
            </a:r>
            <a:r>
              <a:t>PGD</a:t>
            </a:r>
          </a:p>
        </p:txBody>
      </p:sp>
      <p:grpSp>
        <p:nvGrpSpPr>
          <p:cNvPr id="972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69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70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71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73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grpSp>
        <p:nvGrpSpPr>
          <p:cNvPr id="977" name="Google Shape;436;p54"/>
          <p:cNvGrpSpPr/>
          <p:nvPr/>
        </p:nvGrpSpPr>
        <p:grpSpPr>
          <a:xfrm>
            <a:off x="5140020" y="1739769"/>
            <a:ext cx="3090901" cy="2108101"/>
            <a:chOff x="0" y="0"/>
            <a:chExt cx="3090900" cy="2108100"/>
          </a:xfrm>
        </p:grpSpPr>
        <p:sp>
          <p:nvSpPr>
            <p:cNvPr id="974" name="Google Shape;437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75" name="Google Shape;438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76" name="Google Shape;439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78" name="Google Shape;440;p54"/>
          <p:cNvSpPr/>
          <p:nvPr/>
        </p:nvSpPr>
        <p:spPr>
          <a:xfrm>
            <a:off x="6648895" y="2701769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79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PGD (</a:t>
            </a:r>
            <a:r>
              <a:rPr lang="en-US" dirty="0" err="1"/>
              <a:t>a.k.a</a:t>
            </a:r>
            <a:r>
              <a:rPr lang="en-US" dirty="0"/>
              <a:t> Iterated-GSM)</a:t>
            </a:r>
            <a:endParaRPr dirty="0"/>
          </a:p>
        </p:txBody>
      </p:sp>
      <p:sp>
        <p:nvSpPr>
          <p:cNvPr id="982" name="ε"/>
          <p:cNvSpPr txBox="1"/>
          <p:nvPr/>
        </p:nvSpPr>
        <p:spPr>
          <a:xfrm>
            <a:off x="1829426" y="1880598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/>
              <a:t>ε</a:t>
            </a:r>
          </a:p>
        </p:txBody>
      </p:sp>
      <p:pic>
        <p:nvPicPr>
          <p:cNvPr id="988" name="mnist4_orig.png" descr="mnist4_orig.png"/>
          <p:cNvPicPr>
            <a:picLocks noChangeAspect="1"/>
          </p:cNvPicPr>
          <p:nvPr/>
        </p:nvPicPr>
        <p:blipFill>
          <a:blip r:embed="rId2"/>
          <a:srcRect l="28335" t="13869" r="28335" b="13869"/>
          <a:stretch>
            <a:fillRect/>
          </a:stretch>
        </p:blipFill>
        <p:spPr>
          <a:xfrm>
            <a:off x="1578626" y="2395451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989" name="mnist4_adv.png" descr="mnist4_adv.png"/>
          <p:cNvPicPr>
            <a:picLocks noChangeAspect="1"/>
          </p:cNvPicPr>
          <p:nvPr/>
        </p:nvPicPr>
        <p:blipFill>
          <a:blip r:embed="rId3"/>
          <a:srcRect l="26476" t="12377" r="23179" b="12377"/>
          <a:stretch>
            <a:fillRect/>
          </a:stretch>
        </p:blipFill>
        <p:spPr>
          <a:xfrm>
            <a:off x="2154253" y="1685915"/>
            <a:ext cx="756114" cy="753407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sp>
        <p:nvSpPr>
          <p:cNvPr id="24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5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6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28" name="ε"/>
          <p:cNvSpPr txBox="1"/>
          <p:nvPr/>
        </p:nvSpPr>
        <p:spPr>
          <a:xfrm>
            <a:off x="6949551" y="2550251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9" name="-ε"/>
          <p:cNvSpPr txBox="1"/>
          <p:nvPr/>
        </p:nvSpPr>
        <p:spPr>
          <a:xfrm>
            <a:off x="5244255" y="2546028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30" name="ε"/>
          <p:cNvSpPr txBox="1"/>
          <p:nvPr/>
        </p:nvSpPr>
        <p:spPr>
          <a:xfrm>
            <a:off x="6049116" y="1721635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31" name="ε"/>
          <p:cNvSpPr txBox="1"/>
          <p:nvPr/>
        </p:nvSpPr>
        <p:spPr>
          <a:xfrm>
            <a:off x="5902278" y="3071756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C 0.027333 -0.043408 -0.013849 -0.121550 -0.039436 -0.074762 C -0.048922 -0.057414 -0.043750 -0.030329 -0.048195 -0.008440 C -0.053585 0.018100 -0.071389 0.033956 -0.071704 0.063053 C -0.071934 0.084297 -0.064342 0.098715 -0.053581 0.099586 C 0.012801 0.104962 -0.076994 -0.103076 -0.016922 -0.108879 C -0.007759 -0.109765 -0.000414 -0.097213 0.008129 -0.091797 C 0.023958 -0.081762 0.041833 -0.095343 0.057447 -0.084157 C 0.069328 -0.075646 0.077019 -0.054664 0.073532 -0.033611 C 0.064216 0.022620 -0.101613 0.056116 -0.020754 0.100232 C -0.010978 0.105566 -0.003444 0.095687 0.002539 0.082464 C 0.021857 0.039761 0.036711 -0.023536 0.061002 -0.002602 C 0.070484 0.005570 0.075977 0.023713 0.073355 0.041935 C 0.052020 0.190232 -0.042461 -0.050670 -0.072600 0.033407 C -0.086260 0.071514 -0.060417 0.118679 -0.035460 0.100804 C 0.004849 0.071933 -0.050573 -0.120623 0.019604 -0.108557 C 0.056933 -0.102139 0.039235 -0.016822 0.041011 0.048265 C 0.041526 0.067156 0.044634 0.085534 0.050553 0.101250" pathEditMode="relative">
                                      <p:cBhvr>
                                        <p:cTn id="6" dur="1000" fill="hold"/>
                                        <p:tgtEl>
                                          <p:spTgt spid="9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7426" y="821740"/>
            <a:ext cx="8520601" cy="3736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none" dirty="0"/>
              <a:t>          </a:t>
            </a:r>
            <a:r>
              <a:rPr dirty="0"/>
              <a:t>FGSM</a:t>
            </a:r>
            <a:r>
              <a:rPr u="none" dirty="0"/>
              <a:t>                                </a:t>
            </a:r>
            <a:r>
              <a:rPr dirty="0"/>
              <a:t>PGD</a:t>
            </a:r>
          </a:p>
        </p:txBody>
      </p:sp>
      <p:grpSp>
        <p:nvGrpSpPr>
          <p:cNvPr id="995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92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93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94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96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grpSp>
        <p:nvGrpSpPr>
          <p:cNvPr id="1000" name="Google Shape;436;p54"/>
          <p:cNvGrpSpPr/>
          <p:nvPr/>
        </p:nvGrpSpPr>
        <p:grpSpPr>
          <a:xfrm>
            <a:off x="5140020" y="1739769"/>
            <a:ext cx="3090901" cy="2108101"/>
            <a:chOff x="0" y="0"/>
            <a:chExt cx="3090900" cy="2108100"/>
          </a:xfrm>
        </p:grpSpPr>
        <p:sp>
          <p:nvSpPr>
            <p:cNvPr id="997" name="Google Shape;437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98" name="Google Shape;438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99" name="Google Shape;439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001" name="Google Shape;440;p54"/>
          <p:cNvSpPr/>
          <p:nvPr/>
        </p:nvSpPr>
        <p:spPr>
          <a:xfrm>
            <a:off x="6648895" y="2701769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02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PGD (</a:t>
            </a:r>
            <a:r>
              <a:rPr lang="en-US" dirty="0" err="1"/>
              <a:t>a.k.a</a:t>
            </a:r>
            <a:r>
              <a:rPr lang="en-US" dirty="0"/>
              <a:t> Iterated-GSM)</a:t>
            </a:r>
            <a:endParaRPr dirty="0"/>
          </a:p>
        </p:txBody>
      </p:sp>
      <p:sp>
        <p:nvSpPr>
          <p:cNvPr id="1005" name="ε"/>
          <p:cNvSpPr txBox="1"/>
          <p:nvPr/>
        </p:nvSpPr>
        <p:spPr>
          <a:xfrm>
            <a:off x="1829426" y="1880598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/>
              <a:t>ε</a:t>
            </a:r>
          </a:p>
        </p:txBody>
      </p:sp>
      <p:sp>
        <p:nvSpPr>
          <p:cNvPr id="1010" name="ε"/>
          <p:cNvSpPr txBox="1"/>
          <p:nvPr/>
        </p:nvSpPr>
        <p:spPr>
          <a:xfrm>
            <a:off x="6608357" y="2978832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/>
              <a:t>ε</a:t>
            </a:r>
          </a:p>
        </p:txBody>
      </p:sp>
      <p:pic>
        <p:nvPicPr>
          <p:cNvPr id="1011" name="mnist4_orig.png" descr="mnist4_orig.png"/>
          <p:cNvPicPr>
            <a:picLocks noChangeAspect="1"/>
          </p:cNvPicPr>
          <p:nvPr/>
        </p:nvPicPr>
        <p:blipFill>
          <a:blip r:embed="rId2"/>
          <a:srcRect l="28335" t="13869" r="28335" b="13869"/>
          <a:stretch>
            <a:fillRect/>
          </a:stretch>
        </p:blipFill>
        <p:spPr>
          <a:xfrm>
            <a:off x="6396283" y="2395451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1013" name="mnist4_orig.png" descr="mnist4_orig.png"/>
          <p:cNvPicPr>
            <a:picLocks noChangeAspect="1"/>
          </p:cNvPicPr>
          <p:nvPr/>
        </p:nvPicPr>
        <p:blipFill>
          <a:blip r:embed="rId2"/>
          <a:srcRect l="28335" t="13869" r="28335" b="13869"/>
          <a:stretch>
            <a:fillRect/>
          </a:stretch>
        </p:blipFill>
        <p:spPr>
          <a:xfrm>
            <a:off x="1578626" y="2395451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1014" name="mnist4_adv.png" descr="mnist4_adv.png"/>
          <p:cNvPicPr>
            <a:picLocks noChangeAspect="1"/>
          </p:cNvPicPr>
          <p:nvPr/>
        </p:nvPicPr>
        <p:blipFill>
          <a:blip r:embed="rId3"/>
          <a:srcRect l="26476" t="12377" r="23179" b="12377"/>
          <a:stretch>
            <a:fillRect/>
          </a:stretch>
        </p:blipFill>
        <p:spPr>
          <a:xfrm>
            <a:off x="2154253" y="1685915"/>
            <a:ext cx="756114" cy="753407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sp>
        <p:nvSpPr>
          <p:cNvPr id="26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8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9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30" name="ε"/>
          <p:cNvSpPr txBox="1"/>
          <p:nvPr/>
        </p:nvSpPr>
        <p:spPr>
          <a:xfrm>
            <a:off x="6949551" y="2550251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31" name="-ε"/>
          <p:cNvSpPr txBox="1"/>
          <p:nvPr/>
        </p:nvSpPr>
        <p:spPr>
          <a:xfrm>
            <a:off x="5244255" y="2546028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32" name="ε"/>
          <p:cNvSpPr txBox="1"/>
          <p:nvPr/>
        </p:nvSpPr>
        <p:spPr>
          <a:xfrm>
            <a:off x="6049116" y="1721635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33" name="ε"/>
          <p:cNvSpPr txBox="1"/>
          <p:nvPr/>
        </p:nvSpPr>
        <p:spPr>
          <a:xfrm>
            <a:off x="5902278" y="3071756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pic>
        <p:nvPicPr>
          <p:cNvPr id="1012" name="pgd_last.png" descr="pgd_last.png"/>
          <p:cNvPicPr>
            <a:picLocks noChangeAspect="1"/>
          </p:cNvPicPr>
          <p:nvPr/>
        </p:nvPicPr>
        <p:blipFill>
          <a:blip r:embed="rId4"/>
          <a:srcRect l="25916" t="12151" r="23261" b="12151"/>
          <a:stretch>
            <a:fillRect/>
          </a:stretch>
        </p:blipFill>
        <p:spPr>
          <a:xfrm>
            <a:off x="6788389" y="3007961"/>
            <a:ext cx="756087" cy="750772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</p:spTree>
  </p:cSld>
  <p:clrMapOvr>
    <a:masterClrMapping/>
  </p:clrMapOvr>
  <p:transition spd="med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7426" y="821740"/>
            <a:ext cx="8520601" cy="3736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none" dirty="0"/>
              <a:t>          </a:t>
            </a:r>
            <a:r>
              <a:rPr dirty="0"/>
              <a:t>FGSM</a:t>
            </a:r>
            <a:r>
              <a:rPr u="none" dirty="0"/>
              <a:t>                                </a:t>
            </a:r>
            <a:r>
              <a:rPr dirty="0"/>
              <a:t>PGD</a:t>
            </a:r>
          </a:p>
        </p:txBody>
      </p:sp>
      <p:grpSp>
        <p:nvGrpSpPr>
          <p:cNvPr id="995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92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93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94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96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grpSp>
        <p:nvGrpSpPr>
          <p:cNvPr id="1000" name="Google Shape;436;p54"/>
          <p:cNvGrpSpPr/>
          <p:nvPr/>
        </p:nvGrpSpPr>
        <p:grpSpPr>
          <a:xfrm>
            <a:off x="5140020" y="1739769"/>
            <a:ext cx="3090901" cy="2108101"/>
            <a:chOff x="0" y="0"/>
            <a:chExt cx="3090900" cy="2108100"/>
          </a:xfrm>
        </p:grpSpPr>
        <p:sp>
          <p:nvSpPr>
            <p:cNvPr id="997" name="Google Shape;437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98" name="Google Shape;438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99" name="Google Shape;439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001" name="Google Shape;440;p54"/>
          <p:cNvSpPr/>
          <p:nvPr/>
        </p:nvSpPr>
        <p:spPr>
          <a:xfrm>
            <a:off x="6648895" y="2701769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02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PGD (</a:t>
            </a:r>
            <a:r>
              <a:rPr lang="en-US" dirty="0" err="1"/>
              <a:t>a.k.a</a:t>
            </a:r>
            <a:r>
              <a:rPr lang="en-US" dirty="0"/>
              <a:t> Iterated-GSM)</a:t>
            </a:r>
            <a:endParaRPr dirty="0"/>
          </a:p>
        </p:txBody>
      </p:sp>
      <p:sp>
        <p:nvSpPr>
          <p:cNvPr id="1005" name="ε"/>
          <p:cNvSpPr txBox="1"/>
          <p:nvPr/>
        </p:nvSpPr>
        <p:spPr>
          <a:xfrm>
            <a:off x="1829426" y="1880598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/>
              <a:t>ε</a:t>
            </a:r>
          </a:p>
        </p:txBody>
      </p:sp>
      <p:sp>
        <p:nvSpPr>
          <p:cNvPr id="1010" name="ε"/>
          <p:cNvSpPr txBox="1"/>
          <p:nvPr/>
        </p:nvSpPr>
        <p:spPr>
          <a:xfrm>
            <a:off x="6608357" y="2978832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/>
              <a:t>ε</a:t>
            </a:r>
          </a:p>
        </p:txBody>
      </p:sp>
      <p:pic>
        <p:nvPicPr>
          <p:cNvPr id="1011" name="mnist4_orig.png" descr="mnist4_orig.png"/>
          <p:cNvPicPr>
            <a:picLocks noChangeAspect="1"/>
          </p:cNvPicPr>
          <p:nvPr/>
        </p:nvPicPr>
        <p:blipFill>
          <a:blip r:embed="rId2"/>
          <a:srcRect l="28335" t="13869" r="28335" b="13869"/>
          <a:stretch>
            <a:fillRect/>
          </a:stretch>
        </p:blipFill>
        <p:spPr>
          <a:xfrm>
            <a:off x="6396283" y="2395451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1013" name="mnist4_orig.png" descr="mnist4_orig.png"/>
          <p:cNvPicPr>
            <a:picLocks noChangeAspect="1"/>
          </p:cNvPicPr>
          <p:nvPr/>
        </p:nvPicPr>
        <p:blipFill>
          <a:blip r:embed="rId2"/>
          <a:srcRect l="28335" t="13869" r="28335" b="13869"/>
          <a:stretch>
            <a:fillRect/>
          </a:stretch>
        </p:blipFill>
        <p:spPr>
          <a:xfrm>
            <a:off x="1578626" y="2395451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1014" name="mnist4_adv.png" descr="mnist4_adv.png"/>
          <p:cNvPicPr>
            <a:picLocks noChangeAspect="1"/>
          </p:cNvPicPr>
          <p:nvPr/>
        </p:nvPicPr>
        <p:blipFill>
          <a:blip r:embed="rId3"/>
          <a:srcRect l="26476" t="12377" r="23179" b="12377"/>
          <a:stretch>
            <a:fillRect/>
          </a:stretch>
        </p:blipFill>
        <p:spPr>
          <a:xfrm>
            <a:off x="2154253" y="1685915"/>
            <a:ext cx="756114" cy="753407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sp>
        <p:nvSpPr>
          <p:cNvPr id="26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8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9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30" name="ε"/>
          <p:cNvSpPr txBox="1"/>
          <p:nvPr/>
        </p:nvSpPr>
        <p:spPr>
          <a:xfrm>
            <a:off x="6949551" y="2550251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31" name="-ε"/>
          <p:cNvSpPr txBox="1"/>
          <p:nvPr/>
        </p:nvSpPr>
        <p:spPr>
          <a:xfrm>
            <a:off x="5244255" y="2546028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32" name="ε"/>
          <p:cNvSpPr txBox="1"/>
          <p:nvPr/>
        </p:nvSpPr>
        <p:spPr>
          <a:xfrm>
            <a:off x="6049116" y="1721635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33" name="ε"/>
          <p:cNvSpPr txBox="1"/>
          <p:nvPr/>
        </p:nvSpPr>
        <p:spPr>
          <a:xfrm>
            <a:off x="5902278" y="3071756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pic>
        <p:nvPicPr>
          <p:cNvPr id="1012" name="pgd_last.png" descr="pgd_last.png"/>
          <p:cNvPicPr>
            <a:picLocks noChangeAspect="1"/>
          </p:cNvPicPr>
          <p:nvPr/>
        </p:nvPicPr>
        <p:blipFill>
          <a:blip r:embed="rId4"/>
          <a:srcRect l="25916" t="12151" r="23261" b="12151"/>
          <a:stretch>
            <a:fillRect/>
          </a:stretch>
        </p:blipFill>
        <p:spPr>
          <a:xfrm>
            <a:off x="6788389" y="3007961"/>
            <a:ext cx="756087" cy="750772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34" name="Google Shape;382;p48" descr="Google Shape;382;p48">
            <a:extLst>
              <a:ext uri="{FF2B5EF4-FFF2-40B4-BE49-F238E27FC236}">
                <a16:creationId xmlns:a16="http://schemas.microsoft.com/office/drawing/2014/main" id="{EC90D0D4-BF4C-4663-B705-1294C38C0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0" y="4259616"/>
            <a:ext cx="6861390" cy="7430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8209023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72;p16"/>
          <p:cNvSpPr txBox="1">
            <a:spLocks noGrp="1"/>
          </p:cNvSpPr>
          <p:nvPr>
            <p:ph type="title"/>
          </p:nvPr>
        </p:nvSpPr>
        <p:spPr>
          <a:xfrm>
            <a:off x="159300" y="64025"/>
            <a:ext cx="8359500" cy="6717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Brief recap on training neural networks</a:t>
            </a:r>
          </a:p>
        </p:txBody>
      </p:sp>
      <p:pic>
        <p:nvPicPr>
          <p:cNvPr id="191" name="Google Shape;75;p16" descr="Google Shape;75;p16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 rot="444227">
            <a:off x="3500840" y="145966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Google Shape;76;p16"/>
          <p:cNvSpPr/>
          <p:nvPr/>
        </p:nvSpPr>
        <p:spPr>
          <a:xfrm flipV="1">
            <a:off x="2657462" y="2132875"/>
            <a:ext cx="1020001" cy="17101"/>
          </a:xfrm>
          <a:prstGeom prst="line">
            <a:avLst/>
          </a:prstGeom>
          <a:ln w="76200">
            <a:solidFill>
              <a:schemeClr val="accent2">
                <a:lumOff val="21764"/>
              </a:schemeClr>
            </a:solidFill>
            <a:tailEnd type="triangle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93" name="Google Shape;77;p16"/>
          <p:cNvSpPr/>
          <p:nvPr/>
        </p:nvSpPr>
        <p:spPr>
          <a:xfrm rot="16775411" flipH="1">
            <a:off x="6355760" y="-840626"/>
            <a:ext cx="243099" cy="4945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560"/>
                  <a:pt x="10800" y="21512"/>
                </a:cubicBezTo>
                <a:lnTo>
                  <a:pt x="10800" y="10888"/>
                </a:lnTo>
                <a:cubicBezTo>
                  <a:pt x="10800" y="10840"/>
                  <a:pt x="5965" y="10800"/>
                  <a:pt x="0" y="10800"/>
                </a:cubicBezTo>
                <a:cubicBezTo>
                  <a:pt x="5965" y="10800"/>
                  <a:pt x="10800" y="10760"/>
                  <a:pt x="10800" y="10712"/>
                </a:cubicBezTo>
                <a:lnTo>
                  <a:pt x="10800" y="88"/>
                </a:lnTo>
                <a:cubicBezTo>
                  <a:pt x="10800" y="40"/>
                  <a:pt x="15635" y="0"/>
                  <a:pt x="21600" y="0"/>
                </a:cubicBezTo>
              </a:path>
            </a:pathLst>
          </a:custGeom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4" name="Google Shape;78;p16"/>
          <p:cNvSpPr txBox="1"/>
          <p:nvPr/>
        </p:nvSpPr>
        <p:spPr>
          <a:xfrm>
            <a:off x="6583798" y="749825"/>
            <a:ext cx="1112701" cy="103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t>f</a:t>
            </a:r>
            <a:r>
              <a:rPr sz="3000"/>
              <a:t>θ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1374" y="805917"/>
            <a:ext cx="2613708" cy="2580334"/>
            <a:chOff x="51374" y="805917"/>
            <a:chExt cx="2613708" cy="258033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523" y="805917"/>
              <a:ext cx="2465140" cy="241007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1374" y="3170807"/>
              <a:ext cx="261370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/>
                <a:t>Image by </a:t>
              </a:r>
              <a:r>
                <a:rPr lang="en-US" sz="800" dirty="0">
                  <a:hlinkClick r:id="rId4"/>
                </a:rPr>
                <a:t>Simon</a:t>
              </a:r>
              <a:r>
                <a:rPr lang="en-US" sz="800" dirty="0"/>
                <a:t> from </a:t>
              </a:r>
              <a:r>
                <a:rPr lang="en-US" sz="800" dirty="0" err="1">
                  <a:hlinkClick r:id="rId5"/>
                </a:rPr>
                <a:t>Pixabay</a:t>
              </a:r>
              <a:endParaRPr lang="en-US" sz="800" dirty="0"/>
            </a:p>
          </p:txBody>
        </p:sp>
      </p:grpSp>
    </p:spTree>
  </p:cSld>
  <p:clrMapOvr>
    <a:masterClrMapping/>
  </p:clrMapOvr>
  <p:transition spd="med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7426" y="821740"/>
            <a:ext cx="8520601" cy="373680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u="none" dirty="0"/>
              <a:t>          </a:t>
            </a:r>
            <a:r>
              <a:rPr dirty="0"/>
              <a:t>FGSM</a:t>
            </a:r>
            <a:r>
              <a:rPr u="none" dirty="0"/>
              <a:t>                                </a:t>
            </a:r>
            <a:r>
              <a:rPr dirty="0"/>
              <a:t>PGD</a:t>
            </a:r>
          </a:p>
        </p:txBody>
      </p:sp>
      <p:grpSp>
        <p:nvGrpSpPr>
          <p:cNvPr id="995" name="Google Shape;431;p54"/>
          <p:cNvGrpSpPr/>
          <p:nvPr/>
        </p:nvGrpSpPr>
        <p:grpSpPr>
          <a:xfrm>
            <a:off x="367543" y="1722073"/>
            <a:ext cx="3090901" cy="2108101"/>
            <a:chOff x="0" y="0"/>
            <a:chExt cx="3090900" cy="2108100"/>
          </a:xfrm>
        </p:grpSpPr>
        <p:sp>
          <p:nvSpPr>
            <p:cNvPr id="992" name="Google Shape;432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93" name="Google Shape;433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94" name="Google Shape;434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96" name="Google Shape;435;p54"/>
          <p:cNvSpPr/>
          <p:nvPr/>
        </p:nvSpPr>
        <p:spPr>
          <a:xfrm>
            <a:off x="1876418" y="2684073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grpSp>
        <p:nvGrpSpPr>
          <p:cNvPr id="1000" name="Google Shape;436;p54"/>
          <p:cNvGrpSpPr/>
          <p:nvPr/>
        </p:nvGrpSpPr>
        <p:grpSpPr>
          <a:xfrm>
            <a:off x="5140020" y="1739769"/>
            <a:ext cx="3090901" cy="2108101"/>
            <a:chOff x="0" y="0"/>
            <a:chExt cx="3090900" cy="2108100"/>
          </a:xfrm>
        </p:grpSpPr>
        <p:sp>
          <p:nvSpPr>
            <p:cNvPr id="997" name="Google Shape;437;p54"/>
            <p:cNvSpPr/>
            <p:nvPr/>
          </p:nvSpPr>
          <p:spPr>
            <a:xfrm>
              <a:off x="919324" y="483449"/>
              <a:ext cx="1331402" cy="1077901"/>
            </a:xfrm>
            <a:prstGeom prst="rect">
              <a:avLst/>
            </a:prstGeom>
            <a:noFill/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98" name="Google Shape;438;p54"/>
            <p:cNvSpPr/>
            <p:nvPr/>
          </p:nvSpPr>
          <p:spPr>
            <a:xfrm flipH="1">
              <a:off x="1577125" y="0"/>
              <a:ext cx="1" cy="2108101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  <p:sp>
          <p:nvSpPr>
            <p:cNvPr id="999" name="Google Shape;439;p54"/>
            <p:cNvSpPr/>
            <p:nvPr/>
          </p:nvSpPr>
          <p:spPr>
            <a:xfrm>
              <a:off x="-1" y="1022349"/>
              <a:ext cx="3090902" cy="15902"/>
            </a:xfrm>
            <a:prstGeom prst="line">
              <a:avLst/>
            </a:prstGeom>
            <a:noFill/>
            <a:ln w="9525" cap="flat">
              <a:solidFill>
                <a:schemeClr val="accent2">
                  <a:lumOff val="21764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001" name="Google Shape;440;p54"/>
          <p:cNvSpPr/>
          <p:nvPr/>
        </p:nvSpPr>
        <p:spPr>
          <a:xfrm>
            <a:off x="6648895" y="2701769"/>
            <a:ext cx="150601" cy="166501"/>
          </a:xfrm>
          <a:prstGeom prst="ellipse">
            <a:avLst/>
          </a:prstGeom>
          <a:solidFill>
            <a:srgbClr val="000000"/>
          </a:solidFill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02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PGD (</a:t>
            </a:r>
            <a:r>
              <a:rPr lang="en-US" dirty="0" err="1"/>
              <a:t>a.k.a</a:t>
            </a:r>
            <a:r>
              <a:rPr lang="en-US" dirty="0"/>
              <a:t> Iterated-GSM)</a:t>
            </a:r>
            <a:endParaRPr dirty="0"/>
          </a:p>
        </p:txBody>
      </p:sp>
      <p:sp>
        <p:nvSpPr>
          <p:cNvPr id="1005" name="ε"/>
          <p:cNvSpPr txBox="1"/>
          <p:nvPr/>
        </p:nvSpPr>
        <p:spPr>
          <a:xfrm>
            <a:off x="1829426" y="1880598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/>
              <a:t>ε</a:t>
            </a:r>
          </a:p>
        </p:txBody>
      </p:sp>
      <p:sp>
        <p:nvSpPr>
          <p:cNvPr id="1010" name="ε"/>
          <p:cNvSpPr txBox="1"/>
          <p:nvPr/>
        </p:nvSpPr>
        <p:spPr>
          <a:xfrm>
            <a:off x="6608357" y="2978832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/>
              <a:t>ε</a:t>
            </a:r>
          </a:p>
        </p:txBody>
      </p:sp>
      <p:pic>
        <p:nvPicPr>
          <p:cNvPr id="1011" name="mnist4_orig.png" descr="mnist4_orig.png"/>
          <p:cNvPicPr>
            <a:picLocks noChangeAspect="1"/>
          </p:cNvPicPr>
          <p:nvPr/>
        </p:nvPicPr>
        <p:blipFill>
          <a:blip r:embed="rId2"/>
          <a:srcRect l="28335" t="13869" r="28335" b="13869"/>
          <a:stretch>
            <a:fillRect/>
          </a:stretch>
        </p:blipFill>
        <p:spPr>
          <a:xfrm>
            <a:off x="6396283" y="2395451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1013" name="mnist4_orig.png" descr="mnist4_orig.png"/>
          <p:cNvPicPr>
            <a:picLocks noChangeAspect="1"/>
          </p:cNvPicPr>
          <p:nvPr/>
        </p:nvPicPr>
        <p:blipFill>
          <a:blip r:embed="rId2"/>
          <a:srcRect l="28335" t="13869" r="28335" b="13869"/>
          <a:stretch>
            <a:fillRect/>
          </a:stretch>
        </p:blipFill>
        <p:spPr>
          <a:xfrm>
            <a:off x="1578626" y="2395451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1014" name="mnist4_adv.png" descr="mnist4_adv.png"/>
          <p:cNvPicPr>
            <a:picLocks noChangeAspect="1"/>
          </p:cNvPicPr>
          <p:nvPr/>
        </p:nvPicPr>
        <p:blipFill>
          <a:blip r:embed="rId3"/>
          <a:srcRect l="26476" t="12377" r="23179" b="12377"/>
          <a:stretch>
            <a:fillRect/>
          </a:stretch>
        </p:blipFill>
        <p:spPr>
          <a:xfrm>
            <a:off x="2154253" y="1685915"/>
            <a:ext cx="756114" cy="753407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sp>
        <p:nvSpPr>
          <p:cNvPr id="26" name="ε"/>
          <p:cNvSpPr txBox="1"/>
          <p:nvPr/>
        </p:nvSpPr>
        <p:spPr>
          <a:xfrm>
            <a:off x="2180327" y="2523357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7" name="-ε"/>
          <p:cNvSpPr txBox="1"/>
          <p:nvPr/>
        </p:nvSpPr>
        <p:spPr>
          <a:xfrm>
            <a:off x="475031" y="2519134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28" name="ε"/>
          <p:cNvSpPr txBox="1"/>
          <p:nvPr/>
        </p:nvSpPr>
        <p:spPr>
          <a:xfrm>
            <a:off x="1279892" y="1694741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29" name="ε"/>
          <p:cNvSpPr txBox="1"/>
          <p:nvPr/>
        </p:nvSpPr>
        <p:spPr>
          <a:xfrm>
            <a:off x="1133054" y="3044862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sp>
        <p:nvSpPr>
          <p:cNvPr id="30" name="ε"/>
          <p:cNvSpPr txBox="1"/>
          <p:nvPr/>
        </p:nvSpPr>
        <p:spPr>
          <a:xfrm>
            <a:off x="6949551" y="2550251"/>
            <a:ext cx="244587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31" name="-ε"/>
          <p:cNvSpPr txBox="1"/>
          <p:nvPr/>
        </p:nvSpPr>
        <p:spPr>
          <a:xfrm>
            <a:off x="5244255" y="2546028"/>
            <a:ext cx="796039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-</a:t>
            </a:r>
            <a:r>
              <a:rPr sz="3600" dirty="0"/>
              <a:t>ε</a:t>
            </a:r>
          </a:p>
        </p:txBody>
      </p:sp>
      <p:sp>
        <p:nvSpPr>
          <p:cNvPr id="32" name="ε"/>
          <p:cNvSpPr txBox="1"/>
          <p:nvPr/>
        </p:nvSpPr>
        <p:spPr>
          <a:xfrm>
            <a:off x="6049116" y="1721635"/>
            <a:ext cx="244586" cy="513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sz="3600" dirty="0"/>
              <a:t>ε</a:t>
            </a:r>
          </a:p>
        </p:txBody>
      </p:sp>
      <p:sp>
        <p:nvSpPr>
          <p:cNvPr id="33" name="ε"/>
          <p:cNvSpPr txBox="1"/>
          <p:nvPr/>
        </p:nvSpPr>
        <p:spPr>
          <a:xfrm>
            <a:off x="5902278" y="3071756"/>
            <a:ext cx="862607" cy="637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indent="457200">
              <a:lnSpc>
                <a:spcPct val="115000"/>
              </a:lnSpc>
              <a:buClr>
                <a:schemeClr val="accent2">
                  <a:lumOff val="21764"/>
                </a:schemeClr>
              </a:buClr>
              <a:buFont typeface="Arial"/>
              <a:defRPr sz="36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3000"/>
            </a:pPr>
            <a:r>
              <a:rPr lang="en-US" sz="3600" dirty="0"/>
              <a:t>-</a:t>
            </a:r>
            <a:r>
              <a:rPr sz="3600" dirty="0"/>
              <a:t>ε</a:t>
            </a:r>
          </a:p>
        </p:txBody>
      </p:sp>
      <p:pic>
        <p:nvPicPr>
          <p:cNvPr id="1012" name="pgd_last.png" descr="pgd_last.png"/>
          <p:cNvPicPr>
            <a:picLocks noChangeAspect="1"/>
          </p:cNvPicPr>
          <p:nvPr/>
        </p:nvPicPr>
        <p:blipFill>
          <a:blip r:embed="rId4"/>
          <a:srcRect l="25916" t="12151" r="23261" b="12151"/>
          <a:stretch>
            <a:fillRect/>
          </a:stretch>
        </p:blipFill>
        <p:spPr>
          <a:xfrm>
            <a:off x="6788389" y="3007961"/>
            <a:ext cx="756087" cy="750772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34" name="Google Shape;382;p48" descr="Google Shape;382;p48">
            <a:extLst>
              <a:ext uri="{FF2B5EF4-FFF2-40B4-BE49-F238E27FC236}">
                <a16:creationId xmlns:a16="http://schemas.microsoft.com/office/drawing/2014/main" id="{EC90D0D4-BF4C-4663-B705-1294C38C0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070" y="4259616"/>
            <a:ext cx="6861390" cy="74305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4BE976-897D-418C-AD59-B58BCBD037FC}"/>
              </a:ext>
            </a:extLst>
          </p:cNvPr>
          <p:cNvSpPr/>
          <p:nvPr/>
        </p:nvSpPr>
        <p:spPr>
          <a:xfrm>
            <a:off x="3921919" y="4174904"/>
            <a:ext cx="3468826" cy="835484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634229"/>
      </p:ext>
    </p:extLst>
  </p:cSld>
  <p:clrMapOvr>
    <a:masterClrMapping/>
  </p:clrMapOvr>
  <p:transition spd="med"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PGD (</a:t>
            </a:r>
            <a:r>
              <a:rPr lang="en-US" dirty="0" err="1"/>
              <a:t>a.k.a</a:t>
            </a:r>
            <a:r>
              <a:rPr lang="en-US" dirty="0"/>
              <a:t> Iterated-GSM)</a:t>
            </a:r>
            <a:endParaRPr dirty="0"/>
          </a:p>
        </p:txBody>
      </p:sp>
      <p:sp>
        <p:nvSpPr>
          <p:cNvPr id="750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9299" y="755949"/>
            <a:ext cx="8520602" cy="37368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0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Attack Model:</a:t>
            </a:r>
            <a:r>
              <a:rPr u="none"/>
              <a:t> </a:t>
            </a:r>
          </a:p>
          <a:p>
            <a:pPr marL="0" indent="457200">
              <a:buSzTx/>
              <a:buNone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 = </a:t>
            </a:r>
            <a:r>
              <a:rPr sz="3600"/>
              <a:t>{δ</a:t>
            </a:r>
            <a:r>
              <a:t> | </a:t>
            </a:r>
            <a:r>
              <a:rPr sz="3600"/>
              <a:t>‖δ‖</a:t>
            </a:r>
            <a:r>
              <a:rPr sz="1800"/>
              <a:t>∞</a:t>
            </a:r>
            <a:r>
              <a:rPr sz="3600"/>
              <a:t> &lt; ε}</a:t>
            </a:r>
          </a:p>
          <a:p>
            <a:pPr marL="0" indent="0">
              <a:buSzTx/>
              <a:buNone/>
            </a:pPr>
            <a:endParaRPr sz="3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9299" y="755949"/>
            <a:ext cx="8520602" cy="37368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0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Attack Model:</a:t>
            </a:r>
            <a:r>
              <a:rPr u="none"/>
              <a:t> </a:t>
            </a:r>
          </a:p>
          <a:p>
            <a:pPr marL="0" indent="457200">
              <a:buSzTx/>
              <a:buNone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 = </a:t>
            </a:r>
            <a:r>
              <a:rPr sz="3600"/>
              <a:t>{δ</a:t>
            </a:r>
            <a:r>
              <a:t> | </a:t>
            </a:r>
            <a:r>
              <a:rPr sz="3600"/>
              <a:t>‖δ‖</a:t>
            </a:r>
            <a:r>
              <a:rPr sz="1800"/>
              <a:t>∞</a:t>
            </a:r>
            <a:r>
              <a:rPr sz="3600"/>
              <a:t> &lt; ε}</a:t>
            </a:r>
          </a:p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FGSM:</a:t>
            </a:r>
          </a:p>
          <a:p>
            <a:pPr marL="0" indent="0">
              <a:buSzTx/>
              <a:buNone/>
            </a:pPr>
            <a:endParaRPr sz="3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53" name="Google Shape;428;p54" descr="Google Shape;428;p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75" y="2679450"/>
            <a:ext cx="4270431" cy="572701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PGD (</a:t>
            </a:r>
            <a:r>
              <a:rPr lang="en-US" dirty="0" err="1"/>
              <a:t>a.k.a</a:t>
            </a:r>
            <a:r>
              <a:rPr lang="en-US" dirty="0"/>
              <a:t> Iterated-GSM)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FD24D8-C4CA-46BF-B3D5-508E5A1DD859}"/>
              </a:ext>
            </a:extLst>
          </p:cNvPr>
          <p:cNvGrpSpPr/>
          <p:nvPr/>
        </p:nvGrpSpPr>
        <p:grpSpPr>
          <a:xfrm>
            <a:off x="3393281" y="2778919"/>
            <a:ext cx="207170" cy="365370"/>
            <a:chOff x="3393281" y="2778919"/>
            <a:chExt cx="207170" cy="36537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7541E45-9DCC-42E0-A152-90233C371777}"/>
                </a:ext>
              </a:extLst>
            </p:cNvPr>
            <p:cNvSpPr/>
            <p:nvPr/>
          </p:nvSpPr>
          <p:spPr>
            <a:xfrm>
              <a:off x="3407569" y="2828925"/>
              <a:ext cx="164306" cy="264319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L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2C40E14-53C0-40D7-BE12-D284BEF711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88" t="-11426" r="28946"/>
            <a:stretch/>
          </p:blipFill>
          <p:spPr>
            <a:xfrm>
              <a:off x="3393281" y="2778919"/>
              <a:ext cx="207170" cy="36537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9299" y="755949"/>
            <a:ext cx="8520602" cy="37368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0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Attack Model:</a:t>
            </a:r>
            <a:r>
              <a:rPr u="none"/>
              <a:t> </a:t>
            </a:r>
          </a:p>
          <a:p>
            <a:pPr marL="0" indent="457200">
              <a:buSzTx/>
              <a:buNone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 = </a:t>
            </a:r>
            <a:r>
              <a:rPr sz="3600"/>
              <a:t>{δ</a:t>
            </a:r>
            <a:r>
              <a:t> | </a:t>
            </a:r>
            <a:r>
              <a:rPr sz="3600"/>
              <a:t>‖δ‖</a:t>
            </a:r>
            <a:r>
              <a:rPr sz="1800"/>
              <a:t>∞</a:t>
            </a:r>
            <a:r>
              <a:rPr sz="3600"/>
              <a:t> &lt; ε}</a:t>
            </a:r>
          </a:p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FGSM:</a:t>
            </a:r>
          </a:p>
          <a:p>
            <a:pPr marL="0" indent="0">
              <a:buSzTx/>
              <a:buNone/>
            </a:pPr>
            <a:endParaRPr sz="36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57" name="Google Shape;428;p54" descr="Google Shape;428;p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75" y="2679450"/>
            <a:ext cx="4270431" cy="572701"/>
          </a:xfrm>
          <a:prstGeom prst="rect">
            <a:avLst/>
          </a:prstGeom>
          <a:ln w="12700">
            <a:miter lim="400000"/>
          </a:ln>
        </p:spPr>
      </p:pic>
      <p:sp>
        <p:nvSpPr>
          <p:cNvPr id="758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PGD (</a:t>
            </a:r>
            <a:r>
              <a:rPr lang="en-US" dirty="0" err="1"/>
              <a:t>a.k.a</a:t>
            </a:r>
            <a:r>
              <a:rPr lang="en-US" dirty="0"/>
              <a:t> Iterated-GSM)</a:t>
            </a:r>
            <a:endParaRPr dirty="0"/>
          </a:p>
        </p:txBody>
      </p:sp>
      <p:pic>
        <p:nvPicPr>
          <p:cNvPr id="759" name="mnist4_orig.png" descr="mnist4_orig.png"/>
          <p:cNvPicPr>
            <a:picLocks noChangeAspect="1"/>
          </p:cNvPicPr>
          <p:nvPr/>
        </p:nvPicPr>
        <p:blipFill>
          <a:blip r:embed="rId3"/>
          <a:srcRect l="28335" t="13869" r="28335" b="13869"/>
          <a:stretch>
            <a:fillRect/>
          </a:stretch>
        </p:blipFill>
        <p:spPr>
          <a:xfrm>
            <a:off x="1639807" y="3124732"/>
            <a:ext cx="668885" cy="743680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760" name="mnist4_delta.png" descr="mnist4_delta.png"/>
          <p:cNvPicPr>
            <a:picLocks noChangeAspect="1"/>
          </p:cNvPicPr>
          <p:nvPr/>
        </p:nvPicPr>
        <p:blipFill>
          <a:blip r:embed="rId4"/>
          <a:srcRect l="23612" t="12821" r="23612" b="12821"/>
          <a:stretch>
            <a:fillRect/>
          </a:stretch>
        </p:blipFill>
        <p:spPr>
          <a:xfrm>
            <a:off x="3043970" y="3143980"/>
            <a:ext cx="750753" cy="705174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761" name="mnist4_adv.png" descr="mnist4_adv.png"/>
          <p:cNvPicPr>
            <a:picLocks noChangeAspect="1"/>
          </p:cNvPicPr>
          <p:nvPr/>
        </p:nvPicPr>
        <p:blipFill>
          <a:blip r:embed="rId5"/>
          <a:srcRect l="26476" t="12377" r="23179" b="12377"/>
          <a:stretch>
            <a:fillRect/>
          </a:stretch>
        </p:blipFill>
        <p:spPr>
          <a:xfrm>
            <a:off x="540317" y="3119969"/>
            <a:ext cx="756115" cy="753407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sp>
        <p:nvSpPr>
          <p:cNvPr id="762" name="+"/>
          <p:cNvSpPr txBox="1"/>
          <p:nvPr/>
        </p:nvSpPr>
        <p:spPr>
          <a:xfrm>
            <a:off x="2543824" y="3256016"/>
            <a:ext cx="264865" cy="481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400"/>
            </a:lvl1pPr>
          </a:lstStyle>
          <a:p>
            <a:r>
              <a:t>+</a:t>
            </a:r>
          </a:p>
        </p:txBody>
      </p:sp>
      <p:sp>
        <p:nvSpPr>
          <p:cNvPr id="763" name="="/>
          <p:cNvSpPr txBox="1"/>
          <p:nvPr/>
        </p:nvSpPr>
        <p:spPr>
          <a:xfrm>
            <a:off x="1335654" y="3256016"/>
            <a:ext cx="264865" cy="481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400"/>
            </a:lvl1pPr>
          </a:lstStyle>
          <a:p>
            <a:r>
              <a:t>=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12CC7E-C4E9-4F0C-8872-04E18206BC0E}"/>
              </a:ext>
            </a:extLst>
          </p:cNvPr>
          <p:cNvGrpSpPr/>
          <p:nvPr/>
        </p:nvGrpSpPr>
        <p:grpSpPr>
          <a:xfrm>
            <a:off x="3393281" y="2778919"/>
            <a:ext cx="207170" cy="365370"/>
            <a:chOff x="3393281" y="2778919"/>
            <a:chExt cx="207170" cy="36537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8610B1-0D2C-4A0F-85F3-41E054CCCD7C}"/>
                </a:ext>
              </a:extLst>
            </p:cNvPr>
            <p:cNvSpPr/>
            <p:nvPr/>
          </p:nvSpPr>
          <p:spPr>
            <a:xfrm>
              <a:off x="3407569" y="2828925"/>
              <a:ext cx="164306" cy="264319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L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EC9B050-090C-4A49-8A78-67F9E1637F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88" t="-11426" r="28946"/>
            <a:stretch/>
          </p:blipFill>
          <p:spPr>
            <a:xfrm>
              <a:off x="3393281" y="2778919"/>
              <a:ext cx="207170" cy="36537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9299" y="755949"/>
            <a:ext cx="8520602" cy="37368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0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Attack Model:</a:t>
            </a:r>
            <a:r>
              <a:rPr u="none"/>
              <a:t> </a:t>
            </a:r>
          </a:p>
          <a:p>
            <a:pPr marL="0" indent="457200">
              <a:buSzTx/>
              <a:buNone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 = </a:t>
            </a:r>
            <a:r>
              <a:rPr sz="3600"/>
              <a:t>{δ</a:t>
            </a:r>
            <a:r>
              <a:t> | </a:t>
            </a:r>
            <a:r>
              <a:rPr sz="3600"/>
              <a:t>‖δ‖</a:t>
            </a:r>
            <a:r>
              <a:rPr sz="1800"/>
              <a:t>∞</a:t>
            </a:r>
            <a:r>
              <a:rPr sz="3600"/>
              <a:t> &lt; ε}</a:t>
            </a:r>
          </a:p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PGD (a.k.a. Iterative-GSM):</a:t>
            </a:r>
          </a:p>
        </p:txBody>
      </p:sp>
      <p:sp>
        <p:nvSpPr>
          <p:cNvPr id="769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PGD (</a:t>
            </a:r>
            <a:r>
              <a:rPr lang="en-US" dirty="0" err="1"/>
              <a:t>a.k.a</a:t>
            </a:r>
            <a:r>
              <a:rPr lang="en-US" dirty="0"/>
              <a:t> Iterated-GSM)</a:t>
            </a:r>
            <a:endParaRPr dirty="0"/>
          </a:p>
        </p:txBody>
      </p:sp>
    </p:spTree>
  </p:cSld>
  <p:clrMapOvr>
    <a:masterClrMapping/>
  </p:clrMapOvr>
  <p:transition spd="med"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9299" y="755949"/>
            <a:ext cx="8520602" cy="37368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0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Attack Model:</a:t>
            </a:r>
            <a:r>
              <a:rPr u="none" dirty="0"/>
              <a:t> </a:t>
            </a:r>
          </a:p>
          <a:p>
            <a:pPr marL="0" indent="457200">
              <a:buSzTx/>
              <a:buNone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 = </a:t>
            </a:r>
            <a:r>
              <a:rPr sz="3600" dirty="0"/>
              <a:t>{δ</a:t>
            </a:r>
            <a:r>
              <a:rPr dirty="0"/>
              <a:t> | </a:t>
            </a:r>
            <a:r>
              <a:rPr sz="3600" dirty="0"/>
              <a:t>‖δ‖</a:t>
            </a:r>
            <a:r>
              <a:rPr sz="1800" dirty="0"/>
              <a:t>∞</a:t>
            </a:r>
            <a:r>
              <a:rPr sz="3600" dirty="0"/>
              <a:t> &lt; ε}</a:t>
            </a:r>
          </a:p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PGD</a:t>
            </a:r>
            <a:r>
              <a:rPr lang="en-US" dirty="0"/>
              <a:t>:</a:t>
            </a:r>
            <a:endParaRPr dirty="0"/>
          </a:p>
        </p:txBody>
      </p:sp>
      <p:pic>
        <p:nvPicPr>
          <p:cNvPr id="772" name="Google Shape;429;p54" descr="Google Shape;429;p54"/>
          <p:cNvPicPr>
            <a:picLocks noChangeAspect="1"/>
          </p:cNvPicPr>
          <p:nvPr/>
        </p:nvPicPr>
        <p:blipFill>
          <a:blip r:embed="rId2"/>
          <a:srcRect r="79514"/>
          <a:stretch>
            <a:fillRect/>
          </a:stretch>
        </p:blipFill>
        <p:spPr>
          <a:xfrm>
            <a:off x="199768" y="2605873"/>
            <a:ext cx="1462402" cy="620251"/>
          </a:xfrm>
          <a:prstGeom prst="rect">
            <a:avLst/>
          </a:prstGeom>
          <a:ln w="12700">
            <a:miter lim="400000"/>
          </a:ln>
        </p:spPr>
      </p:pic>
      <p:sp>
        <p:nvSpPr>
          <p:cNvPr id="773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PGD (</a:t>
            </a:r>
            <a:r>
              <a:rPr lang="en-US" dirty="0" err="1"/>
              <a:t>a.k.a</a:t>
            </a:r>
            <a:r>
              <a:rPr lang="en-US" dirty="0"/>
              <a:t> Iterated-GSM)</a:t>
            </a:r>
            <a:endParaRPr dirty="0"/>
          </a:p>
        </p:txBody>
      </p:sp>
    </p:spTree>
  </p:cSld>
  <p:clrMapOvr>
    <a:masterClrMapping/>
  </p:clrMapOvr>
  <p:transition spd="med"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9299" y="755949"/>
            <a:ext cx="8520602" cy="37368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0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Attack Model:</a:t>
            </a:r>
            <a:r>
              <a:rPr u="none" dirty="0"/>
              <a:t> </a:t>
            </a:r>
          </a:p>
          <a:p>
            <a:pPr marL="0" indent="457200">
              <a:buSzTx/>
              <a:buNone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 = </a:t>
            </a:r>
            <a:r>
              <a:rPr sz="3600" dirty="0"/>
              <a:t>{δ</a:t>
            </a:r>
            <a:r>
              <a:rPr dirty="0"/>
              <a:t> | </a:t>
            </a:r>
            <a:r>
              <a:rPr sz="3600" dirty="0"/>
              <a:t>‖δ‖</a:t>
            </a:r>
            <a:r>
              <a:rPr sz="1800" dirty="0"/>
              <a:t>∞</a:t>
            </a:r>
            <a:r>
              <a:rPr sz="3600" dirty="0"/>
              <a:t> &lt; ε}</a:t>
            </a:r>
          </a:p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PGD:</a:t>
            </a:r>
          </a:p>
        </p:txBody>
      </p:sp>
      <p:pic>
        <p:nvPicPr>
          <p:cNvPr id="776" name="Google Shape;429;p54" descr="Google Shape;429;p54"/>
          <p:cNvPicPr>
            <a:picLocks noChangeAspect="1"/>
          </p:cNvPicPr>
          <p:nvPr/>
        </p:nvPicPr>
        <p:blipFill>
          <a:blip r:embed="rId2"/>
          <a:srcRect r="79514"/>
          <a:stretch>
            <a:fillRect/>
          </a:stretch>
        </p:blipFill>
        <p:spPr>
          <a:xfrm>
            <a:off x="199768" y="2605873"/>
            <a:ext cx="1462402" cy="62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Google Shape;430;p54" descr="Google Shape;430;p54"/>
          <p:cNvPicPr>
            <a:picLocks noChangeAspect="1"/>
          </p:cNvPicPr>
          <p:nvPr/>
        </p:nvPicPr>
        <p:blipFill>
          <a:blip r:embed="rId2"/>
          <a:srcRect l="22263"/>
          <a:stretch>
            <a:fillRect/>
          </a:stretch>
        </p:blipFill>
        <p:spPr>
          <a:xfrm>
            <a:off x="321074" y="3125428"/>
            <a:ext cx="5549401" cy="620251"/>
          </a:xfrm>
          <a:prstGeom prst="rect">
            <a:avLst/>
          </a:prstGeom>
          <a:ln w="12700">
            <a:miter lim="400000"/>
          </a:ln>
        </p:spPr>
      </p:pic>
      <p:sp>
        <p:nvSpPr>
          <p:cNvPr id="778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PGD (</a:t>
            </a:r>
            <a:r>
              <a:rPr lang="en-US" dirty="0" err="1"/>
              <a:t>a.k.a</a:t>
            </a:r>
            <a:r>
              <a:rPr lang="en-US" dirty="0"/>
              <a:t> Iterated-GSM)</a:t>
            </a:r>
            <a:endParaRPr dirty="0"/>
          </a:p>
        </p:txBody>
      </p:sp>
      <p:sp>
        <p:nvSpPr>
          <p:cNvPr id="779" name="Rectangle"/>
          <p:cNvSpPr/>
          <p:nvPr/>
        </p:nvSpPr>
        <p:spPr>
          <a:xfrm>
            <a:off x="1230868" y="3200322"/>
            <a:ext cx="973478" cy="4705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780" name="Rectangle"/>
          <p:cNvSpPr/>
          <p:nvPr/>
        </p:nvSpPr>
        <p:spPr>
          <a:xfrm>
            <a:off x="5695944" y="3200322"/>
            <a:ext cx="641143" cy="4705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83B4D9-705E-4CDB-907D-A11B923ADBB3}"/>
              </a:ext>
            </a:extLst>
          </p:cNvPr>
          <p:cNvGrpSpPr/>
          <p:nvPr/>
        </p:nvGrpSpPr>
        <p:grpSpPr>
          <a:xfrm>
            <a:off x="4100512" y="3221832"/>
            <a:ext cx="207170" cy="365370"/>
            <a:chOff x="3393281" y="2778919"/>
            <a:chExt cx="207170" cy="36537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52D063D-4013-4DCD-8AF0-3624A10CE305}"/>
                </a:ext>
              </a:extLst>
            </p:cNvPr>
            <p:cNvSpPr/>
            <p:nvPr/>
          </p:nvSpPr>
          <p:spPr>
            <a:xfrm>
              <a:off x="3407569" y="2828925"/>
              <a:ext cx="164306" cy="264319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L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D0562E7-74FF-43DF-A8FC-C2F26BFE8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88" t="-11426" r="28946"/>
            <a:stretch/>
          </p:blipFill>
          <p:spPr>
            <a:xfrm>
              <a:off x="3393281" y="2778919"/>
              <a:ext cx="207170" cy="36537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9299" y="755949"/>
            <a:ext cx="8520602" cy="37368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0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Attack Model:</a:t>
            </a:r>
            <a:r>
              <a:rPr u="none" dirty="0"/>
              <a:t> </a:t>
            </a:r>
          </a:p>
          <a:p>
            <a:pPr marL="0" indent="457200">
              <a:buSzTx/>
              <a:buNone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 = </a:t>
            </a:r>
            <a:r>
              <a:rPr sz="3600" dirty="0"/>
              <a:t>{δ</a:t>
            </a:r>
            <a:r>
              <a:rPr dirty="0"/>
              <a:t> | </a:t>
            </a:r>
            <a:r>
              <a:rPr sz="3600" dirty="0"/>
              <a:t>‖δ‖</a:t>
            </a:r>
            <a:r>
              <a:rPr sz="1800" dirty="0"/>
              <a:t>∞</a:t>
            </a:r>
            <a:r>
              <a:rPr sz="3600" dirty="0"/>
              <a:t> &lt; ε}</a:t>
            </a:r>
          </a:p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PGD:</a:t>
            </a:r>
          </a:p>
        </p:txBody>
      </p:sp>
      <p:pic>
        <p:nvPicPr>
          <p:cNvPr id="783" name="Google Shape;429;p54" descr="Google Shape;429;p54"/>
          <p:cNvPicPr>
            <a:picLocks noChangeAspect="1"/>
          </p:cNvPicPr>
          <p:nvPr/>
        </p:nvPicPr>
        <p:blipFill>
          <a:blip r:embed="rId2"/>
          <a:srcRect r="79514"/>
          <a:stretch>
            <a:fillRect/>
          </a:stretch>
        </p:blipFill>
        <p:spPr>
          <a:xfrm>
            <a:off x="199768" y="2605873"/>
            <a:ext cx="1462402" cy="62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Google Shape;430;p54" descr="Google Shape;430;p54"/>
          <p:cNvPicPr>
            <a:picLocks noChangeAspect="1"/>
          </p:cNvPicPr>
          <p:nvPr/>
        </p:nvPicPr>
        <p:blipFill>
          <a:blip r:embed="rId2"/>
          <a:srcRect l="22263"/>
          <a:stretch>
            <a:fillRect/>
          </a:stretch>
        </p:blipFill>
        <p:spPr>
          <a:xfrm>
            <a:off x="321074" y="3125428"/>
            <a:ext cx="5549401" cy="620251"/>
          </a:xfrm>
          <a:prstGeom prst="rect">
            <a:avLst/>
          </a:prstGeom>
          <a:ln w="12700">
            <a:miter lim="400000"/>
          </a:ln>
        </p:spPr>
      </p:pic>
      <p:sp>
        <p:nvSpPr>
          <p:cNvPr id="785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PGD (</a:t>
            </a:r>
            <a:r>
              <a:rPr lang="en-US" dirty="0" err="1"/>
              <a:t>a.k.a</a:t>
            </a:r>
            <a:r>
              <a:rPr lang="en-US" dirty="0"/>
              <a:t> Iterated-GSM)</a:t>
            </a:r>
            <a:endParaRPr dirty="0"/>
          </a:p>
        </p:txBody>
      </p:sp>
      <p:sp>
        <p:nvSpPr>
          <p:cNvPr id="786" name="Rectangle"/>
          <p:cNvSpPr/>
          <p:nvPr/>
        </p:nvSpPr>
        <p:spPr>
          <a:xfrm>
            <a:off x="1230868" y="3200322"/>
            <a:ext cx="973478" cy="4705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787" name="Rectangle"/>
          <p:cNvSpPr/>
          <p:nvPr/>
        </p:nvSpPr>
        <p:spPr>
          <a:xfrm>
            <a:off x="5695944" y="3200322"/>
            <a:ext cx="641143" cy="4705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788" name="mnist4_orig.png" descr="mnist4_orig.png"/>
          <p:cNvPicPr>
            <a:picLocks noChangeAspect="1"/>
          </p:cNvPicPr>
          <p:nvPr/>
        </p:nvPicPr>
        <p:blipFill>
          <a:blip r:embed="rId3"/>
          <a:srcRect l="28335" t="13869" r="28335" b="13869"/>
          <a:stretch>
            <a:fillRect/>
          </a:stretch>
        </p:blipFill>
        <p:spPr>
          <a:xfrm>
            <a:off x="2039544" y="3639392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789" name="mnist4_delta.png" descr="mnist4_delta.png"/>
          <p:cNvPicPr>
            <a:picLocks noChangeAspect="1"/>
          </p:cNvPicPr>
          <p:nvPr/>
        </p:nvPicPr>
        <p:blipFill>
          <a:blip r:embed="rId4"/>
          <a:srcRect l="23612" t="12821" r="23612" b="12821"/>
          <a:stretch>
            <a:fillRect/>
          </a:stretch>
        </p:blipFill>
        <p:spPr>
          <a:xfrm>
            <a:off x="3728212" y="3658640"/>
            <a:ext cx="750753" cy="705175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790" name="mnist4_adv.png" descr="mnist4_adv.png"/>
          <p:cNvPicPr>
            <a:picLocks noChangeAspect="1"/>
          </p:cNvPicPr>
          <p:nvPr/>
        </p:nvPicPr>
        <p:blipFill>
          <a:blip r:embed="rId5"/>
          <a:srcRect l="26476" t="12377" r="23179" b="12377"/>
          <a:stretch>
            <a:fillRect/>
          </a:stretch>
        </p:blipFill>
        <p:spPr>
          <a:xfrm>
            <a:off x="325459" y="3634629"/>
            <a:ext cx="756114" cy="753408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sp>
        <p:nvSpPr>
          <p:cNvPr id="791" name="+"/>
          <p:cNvSpPr txBox="1"/>
          <p:nvPr/>
        </p:nvSpPr>
        <p:spPr>
          <a:xfrm>
            <a:off x="2963393" y="3770677"/>
            <a:ext cx="264865" cy="481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400"/>
            </a:lvl1pPr>
          </a:lstStyle>
          <a:p>
            <a:r>
              <a:t>+</a:t>
            </a:r>
          </a:p>
        </p:txBody>
      </p:sp>
      <p:sp>
        <p:nvSpPr>
          <p:cNvPr id="792" name="="/>
          <p:cNvSpPr txBox="1"/>
          <p:nvPr/>
        </p:nvSpPr>
        <p:spPr>
          <a:xfrm>
            <a:off x="1375627" y="3770677"/>
            <a:ext cx="264866" cy="481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400"/>
            </a:lvl1pPr>
          </a:lstStyle>
          <a:p>
            <a:r>
              <a:t>=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D1D579-01EA-42AB-A3C5-581DBF442D1D}"/>
              </a:ext>
            </a:extLst>
          </p:cNvPr>
          <p:cNvGrpSpPr/>
          <p:nvPr/>
        </p:nvGrpSpPr>
        <p:grpSpPr>
          <a:xfrm>
            <a:off x="4100512" y="3221832"/>
            <a:ext cx="207170" cy="365370"/>
            <a:chOff x="3393281" y="2778919"/>
            <a:chExt cx="207170" cy="3653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74005F7-F467-4885-AA21-FF2E28540212}"/>
                </a:ext>
              </a:extLst>
            </p:cNvPr>
            <p:cNvSpPr/>
            <p:nvPr/>
          </p:nvSpPr>
          <p:spPr>
            <a:xfrm>
              <a:off x="3407569" y="2828925"/>
              <a:ext cx="164306" cy="264319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L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28EB59D-4084-43CF-B411-0D07B565B1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88" t="-11426" r="28946"/>
            <a:stretch/>
          </p:blipFill>
          <p:spPr>
            <a:xfrm>
              <a:off x="3393281" y="2778919"/>
              <a:ext cx="207170" cy="36537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9299" y="755949"/>
            <a:ext cx="8520602" cy="37368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0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Attack Model:</a:t>
            </a:r>
            <a:r>
              <a:rPr u="none" dirty="0"/>
              <a:t> </a:t>
            </a:r>
          </a:p>
          <a:p>
            <a:pPr marL="0" indent="457200">
              <a:buSzTx/>
              <a:buNone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 = </a:t>
            </a:r>
            <a:r>
              <a:rPr sz="3600" dirty="0"/>
              <a:t>{δ</a:t>
            </a:r>
            <a:r>
              <a:rPr dirty="0"/>
              <a:t> | </a:t>
            </a:r>
            <a:r>
              <a:rPr sz="3600" dirty="0"/>
              <a:t>‖δ‖</a:t>
            </a:r>
            <a:r>
              <a:rPr sz="1800" dirty="0"/>
              <a:t>∞</a:t>
            </a:r>
            <a:r>
              <a:rPr sz="3600" dirty="0"/>
              <a:t> &lt; ε}</a:t>
            </a:r>
          </a:p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PGD:</a:t>
            </a:r>
          </a:p>
        </p:txBody>
      </p:sp>
      <p:pic>
        <p:nvPicPr>
          <p:cNvPr id="795" name="Google Shape;429;p54" descr="Google Shape;429;p54"/>
          <p:cNvPicPr>
            <a:picLocks noChangeAspect="1"/>
          </p:cNvPicPr>
          <p:nvPr/>
        </p:nvPicPr>
        <p:blipFill>
          <a:blip r:embed="rId2"/>
          <a:srcRect r="79514"/>
          <a:stretch>
            <a:fillRect/>
          </a:stretch>
        </p:blipFill>
        <p:spPr>
          <a:xfrm>
            <a:off x="199768" y="2605873"/>
            <a:ext cx="1462402" cy="62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96" name="Google Shape;430;p54" descr="Google Shape;430;p54"/>
          <p:cNvPicPr>
            <a:picLocks noChangeAspect="1"/>
          </p:cNvPicPr>
          <p:nvPr/>
        </p:nvPicPr>
        <p:blipFill>
          <a:blip r:embed="rId2"/>
          <a:srcRect l="22263"/>
          <a:stretch>
            <a:fillRect/>
          </a:stretch>
        </p:blipFill>
        <p:spPr>
          <a:xfrm>
            <a:off x="321074" y="3125428"/>
            <a:ext cx="5549401" cy="620251"/>
          </a:xfrm>
          <a:prstGeom prst="rect">
            <a:avLst/>
          </a:prstGeom>
          <a:ln w="12700">
            <a:miter lim="400000"/>
          </a:ln>
        </p:spPr>
      </p:pic>
      <p:sp>
        <p:nvSpPr>
          <p:cNvPr id="797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PGD (</a:t>
            </a:r>
            <a:r>
              <a:rPr lang="en-US" dirty="0" err="1"/>
              <a:t>a.k.a</a:t>
            </a:r>
            <a:r>
              <a:rPr lang="en-US" dirty="0"/>
              <a:t> Iterated-GSM)</a:t>
            </a:r>
            <a:endParaRPr dirty="0"/>
          </a:p>
        </p:txBody>
      </p:sp>
      <p:sp>
        <p:nvSpPr>
          <p:cNvPr id="798" name="Rectangle"/>
          <p:cNvSpPr/>
          <p:nvPr/>
        </p:nvSpPr>
        <p:spPr>
          <a:xfrm>
            <a:off x="1230868" y="3200322"/>
            <a:ext cx="973478" cy="4705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799" name="Rectangle"/>
          <p:cNvSpPr/>
          <p:nvPr/>
        </p:nvSpPr>
        <p:spPr>
          <a:xfrm>
            <a:off x="5695944" y="3200322"/>
            <a:ext cx="641143" cy="4705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800" name="mnist4_orig.png" descr="mnist4_orig.png"/>
          <p:cNvPicPr>
            <a:picLocks noChangeAspect="1"/>
          </p:cNvPicPr>
          <p:nvPr/>
        </p:nvPicPr>
        <p:blipFill>
          <a:blip r:embed="rId3"/>
          <a:srcRect l="28335" t="13869" r="28335" b="13869"/>
          <a:stretch>
            <a:fillRect/>
          </a:stretch>
        </p:blipFill>
        <p:spPr>
          <a:xfrm>
            <a:off x="2039544" y="3639392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801" name="mnist4_delta.png" descr="mnist4_delta.png"/>
          <p:cNvPicPr>
            <a:picLocks noChangeAspect="1"/>
          </p:cNvPicPr>
          <p:nvPr/>
        </p:nvPicPr>
        <p:blipFill>
          <a:blip r:embed="rId4"/>
          <a:srcRect l="23612" t="12821" r="23612" b="12821"/>
          <a:stretch>
            <a:fillRect/>
          </a:stretch>
        </p:blipFill>
        <p:spPr>
          <a:xfrm>
            <a:off x="3728212" y="3658640"/>
            <a:ext cx="750753" cy="705175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802" name="mnist4_adv.png" descr="mnist4_adv.png"/>
          <p:cNvPicPr>
            <a:picLocks noChangeAspect="1"/>
          </p:cNvPicPr>
          <p:nvPr/>
        </p:nvPicPr>
        <p:blipFill>
          <a:blip r:embed="rId5"/>
          <a:srcRect l="26476" t="12377" r="23179" b="12377"/>
          <a:stretch>
            <a:fillRect/>
          </a:stretch>
        </p:blipFill>
        <p:spPr>
          <a:xfrm>
            <a:off x="325459" y="3634629"/>
            <a:ext cx="756114" cy="753408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sp>
        <p:nvSpPr>
          <p:cNvPr id="803" name="+"/>
          <p:cNvSpPr txBox="1"/>
          <p:nvPr/>
        </p:nvSpPr>
        <p:spPr>
          <a:xfrm>
            <a:off x="2963393" y="3770677"/>
            <a:ext cx="264865" cy="481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400"/>
            </a:lvl1pPr>
          </a:lstStyle>
          <a:p>
            <a:r>
              <a:t>+</a:t>
            </a:r>
          </a:p>
        </p:txBody>
      </p:sp>
      <p:sp>
        <p:nvSpPr>
          <p:cNvPr id="804" name="="/>
          <p:cNvSpPr txBox="1"/>
          <p:nvPr/>
        </p:nvSpPr>
        <p:spPr>
          <a:xfrm>
            <a:off x="1375627" y="3770677"/>
            <a:ext cx="264866" cy="481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400"/>
            </a:lvl1pPr>
          </a:lstStyle>
          <a:p>
            <a:r>
              <a:t>=</a:t>
            </a:r>
          </a:p>
        </p:txBody>
      </p:sp>
      <p:sp>
        <p:nvSpPr>
          <p:cNvPr id="805" name="Rectangle"/>
          <p:cNvSpPr/>
          <p:nvPr/>
        </p:nvSpPr>
        <p:spPr>
          <a:xfrm>
            <a:off x="3001493" y="3335578"/>
            <a:ext cx="239465" cy="225417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A627D6D-7DE0-42F9-8788-7E6B2974CFDD}"/>
              </a:ext>
            </a:extLst>
          </p:cNvPr>
          <p:cNvGrpSpPr/>
          <p:nvPr/>
        </p:nvGrpSpPr>
        <p:grpSpPr>
          <a:xfrm>
            <a:off x="4100512" y="3221832"/>
            <a:ext cx="207170" cy="365370"/>
            <a:chOff x="3393281" y="2778919"/>
            <a:chExt cx="207170" cy="36537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AEEC03D-E75E-4D4F-98D5-3BCA5D5FD746}"/>
                </a:ext>
              </a:extLst>
            </p:cNvPr>
            <p:cNvSpPr/>
            <p:nvPr/>
          </p:nvSpPr>
          <p:spPr>
            <a:xfrm>
              <a:off x="3407569" y="2828925"/>
              <a:ext cx="164306" cy="264319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L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B7F6E93-0CA9-42F2-87A1-087ACE8C5A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88" t="-11426" r="28946"/>
            <a:stretch/>
          </p:blipFill>
          <p:spPr>
            <a:xfrm>
              <a:off x="3393281" y="2778919"/>
              <a:ext cx="207170" cy="36537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9299" y="755949"/>
            <a:ext cx="8520602" cy="37368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0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Attack Model:</a:t>
            </a:r>
            <a:r>
              <a:rPr u="none" dirty="0"/>
              <a:t> </a:t>
            </a:r>
          </a:p>
          <a:p>
            <a:pPr marL="0" indent="457200">
              <a:buSzTx/>
              <a:buNone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 = </a:t>
            </a:r>
            <a:r>
              <a:rPr sz="3600" dirty="0"/>
              <a:t>{δ</a:t>
            </a:r>
            <a:r>
              <a:rPr dirty="0"/>
              <a:t> | </a:t>
            </a:r>
            <a:r>
              <a:rPr sz="3600" dirty="0"/>
              <a:t>‖δ‖</a:t>
            </a:r>
            <a:r>
              <a:rPr sz="1800" dirty="0"/>
              <a:t>∞</a:t>
            </a:r>
            <a:r>
              <a:rPr sz="3600" dirty="0"/>
              <a:t> &lt; ε}</a:t>
            </a:r>
          </a:p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PGD:</a:t>
            </a:r>
          </a:p>
        </p:txBody>
      </p:sp>
      <p:pic>
        <p:nvPicPr>
          <p:cNvPr id="808" name="Google Shape;429;p54" descr="Google Shape;429;p54"/>
          <p:cNvPicPr>
            <a:picLocks noChangeAspect="1"/>
          </p:cNvPicPr>
          <p:nvPr/>
        </p:nvPicPr>
        <p:blipFill>
          <a:blip r:embed="rId2"/>
          <a:srcRect r="79514"/>
          <a:stretch>
            <a:fillRect/>
          </a:stretch>
        </p:blipFill>
        <p:spPr>
          <a:xfrm>
            <a:off x="199768" y="2605873"/>
            <a:ext cx="1462402" cy="620251"/>
          </a:xfrm>
          <a:prstGeom prst="rect">
            <a:avLst/>
          </a:prstGeom>
          <a:ln w="12700">
            <a:miter lim="400000"/>
          </a:ln>
        </p:spPr>
      </p:pic>
      <p:sp>
        <p:nvSpPr>
          <p:cNvPr id="809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PGD (</a:t>
            </a:r>
            <a:r>
              <a:rPr lang="en-US" dirty="0" err="1"/>
              <a:t>a.k.a</a:t>
            </a:r>
            <a:r>
              <a:rPr lang="en-US" dirty="0"/>
              <a:t> Iterated-GSM)</a:t>
            </a:r>
            <a:endParaRPr dirty="0"/>
          </a:p>
        </p:txBody>
      </p:sp>
      <p:sp>
        <p:nvSpPr>
          <p:cNvPr id="814" name="n = 2"/>
          <p:cNvSpPr txBox="1"/>
          <p:nvPr/>
        </p:nvSpPr>
        <p:spPr>
          <a:xfrm>
            <a:off x="6132423" y="1695654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2</a:t>
            </a:r>
          </a:p>
        </p:txBody>
      </p:sp>
      <p:sp>
        <p:nvSpPr>
          <p:cNvPr id="815" name="n = 5"/>
          <p:cNvSpPr txBox="1"/>
          <p:nvPr/>
        </p:nvSpPr>
        <p:spPr>
          <a:xfrm>
            <a:off x="6132423" y="4463829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5</a:t>
            </a:r>
          </a:p>
        </p:txBody>
      </p:sp>
      <p:sp>
        <p:nvSpPr>
          <p:cNvPr id="816" name="n = 4"/>
          <p:cNvSpPr txBox="1"/>
          <p:nvPr/>
        </p:nvSpPr>
        <p:spPr>
          <a:xfrm>
            <a:off x="6132423" y="3551514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4</a:t>
            </a:r>
          </a:p>
        </p:txBody>
      </p:sp>
      <p:sp>
        <p:nvSpPr>
          <p:cNvPr id="817" name="n = 3"/>
          <p:cNvSpPr txBox="1"/>
          <p:nvPr/>
        </p:nvSpPr>
        <p:spPr>
          <a:xfrm>
            <a:off x="6132423" y="2587150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3</a:t>
            </a:r>
          </a:p>
        </p:txBody>
      </p:sp>
      <p:pic>
        <p:nvPicPr>
          <p:cNvPr id="818" name="Google Shape;430;p54" descr="Google Shape;430;p54"/>
          <p:cNvPicPr>
            <a:picLocks noChangeAspect="1"/>
          </p:cNvPicPr>
          <p:nvPr/>
        </p:nvPicPr>
        <p:blipFill>
          <a:blip r:embed="rId2"/>
          <a:srcRect l="22263"/>
          <a:stretch>
            <a:fillRect/>
          </a:stretch>
        </p:blipFill>
        <p:spPr>
          <a:xfrm>
            <a:off x="321074" y="3125428"/>
            <a:ext cx="5549401" cy="620251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Rectangle"/>
          <p:cNvSpPr/>
          <p:nvPr/>
        </p:nvSpPr>
        <p:spPr>
          <a:xfrm>
            <a:off x="1230868" y="3200322"/>
            <a:ext cx="973478" cy="4705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820" name="Rectangle"/>
          <p:cNvSpPr/>
          <p:nvPr/>
        </p:nvSpPr>
        <p:spPr>
          <a:xfrm>
            <a:off x="5695944" y="3200322"/>
            <a:ext cx="641143" cy="4705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821" name="Rectangle"/>
          <p:cNvSpPr/>
          <p:nvPr/>
        </p:nvSpPr>
        <p:spPr>
          <a:xfrm>
            <a:off x="6117580" y="1366209"/>
            <a:ext cx="2760971" cy="37368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26" name="pgd.png" descr="pgd.png"/>
          <p:cNvPicPr>
            <a:picLocks noChangeAspect="1"/>
          </p:cNvPicPr>
          <p:nvPr/>
        </p:nvPicPr>
        <p:blipFill rotWithShape="1">
          <a:blip r:embed="rId3"/>
          <a:srcRect l="8628" t="11282" r="8628" b="26936"/>
          <a:stretch/>
        </p:blipFill>
        <p:spPr>
          <a:xfrm>
            <a:off x="6806286" y="1412536"/>
            <a:ext cx="1957184" cy="365337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Equation"/>
              <p:cNvSpPr txBox="1"/>
              <p:nvPr/>
            </p:nvSpPr>
            <p:spPr>
              <a:xfrm>
                <a:off x="7113968" y="937271"/>
                <a:ext cx="673125" cy="43780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𝑎𝑑𝑣</m:t>
                          </m:r>
                        </m:sup>
                      </m:sSubSup>
                    </m:oMath>
                  </m:oMathPara>
                </a14:m>
                <a:endParaRPr sz="3100" dirty="0"/>
              </a:p>
            </p:txBody>
          </p:sp>
        </mc:Choice>
        <mc:Fallback xmlns="">
          <p:sp>
            <p:nvSpPr>
              <p:cNvPr id="27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968" y="937271"/>
                <a:ext cx="673125" cy="437807"/>
              </a:xfrm>
              <a:prstGeom prst="rect">
                <a:avLst/>
              </a:prstGeom>
              <a:blipFill>
                <a:blip r:embed="rId4"/>
                <a:stretch>
                  <a:fillRect l="-909" r="-19091" b="-8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Equation"/>
              <p:cNvSpPr txBox="1"/>
              <p:nvPr/>
            </p:nvSpPr>
            <p:spPr>
              <a:xfrm>
                <a:off x="8198946" y="962319"/>
                <a:ext cx="309344" cy="38771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sz="3300" dirty="0"/>
              </a:p>
            </p:txBody>
          </p:sp>
        </mc:Choice>
        <mc:Fallback xmlns="">
          <p:sp>
            <p:nvSpPr>
              <p:cNvPr id="2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946" y="962319"/>
                <a:ext cx="309344" cy="387711"/>
              </a:xfrm>
              <a:prstGeom prst="rect">
                <a:avLst/>
              </a:prstGeom>
              <a:blipFill>
                <a:blip r:embed="rId5"/>
                <a:stretch>
                  <a:fillRect r="-31373" b="-3015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n = 1"/>
          <p:cNvSpPr txBox="1"/>
          <p:nvPr/>
        </p:nvSpPr>
        <p:spPr>
          <a:xfrm>
            <a:off x="6131677" y="1665164"/>
            <a:ext cx="734791" cy="391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1</a:t>
            </a:r>
          </a:p>
        </p:txBody>
      </p:sp>
      <p:sp>
        <p:nvSpPr>
          <p:cNvPr id="18" name="Rectangle"/>
          <p:cNvSpPr/>
          <p:nvPr/>
        </p:nvSpPr>
        <p:spPr>
          <a:xfrm>
            <a:off x="6080705" y="2309086"/>
            <a:ext cx="2760971" cy="26767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DB7F762-9758-405A-9720-3AC751D68C2A}"/>
              </a:ext>
            </a:extLst>
          </p:cNvPr>
          <p:cNvGrpSpPr/>
          <p:nvPr/>
        </p:nvGrpSpPr>
        <p:grpSpPr>
          <a:xfrm>
            <a:off x="4100512" y="3221832"/>
            <a:ext cx="207170" cy="365370"/>
            <a:chOff x="3393281" y="2778919"/>
            <a:chExt cx="207170" cy="36537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8D76160-1FBA-4D95-9B7D-4A463BCB2478}"/>
                </a:ext>
              </a:extLst>
            </p:cNvPr>
            <p:cNvSpPr/>
            <p:nvPr/>
          </p:nvSpPr>
          <p:spPr>
            <a:xfrm>
              <a:off x="3407569" y="2828925"/>
              <a:ext cx="164306" cy="264319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L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9CA50284-4EC9-4D01-B299-F3A70825D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88" t="-11426" r="28946"/>
            <a:stretch/>
          </p:blipFill>
          <p:spPr>
            <a:xfrm>
              <a:off x="3393281" y="2778919"/>
              <a:ext cx="207170" cy="3653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129327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72;p16"/>
          <p:cNvSpPr txBox="1">
            <a:spLocks noGrp="1"/>
          </p:cNvSpPr>
          <p:nvPr>
            <p:ph type="title"/>
          </p:nvPr>
        </p:nvSpPr>
        <p:spPr>
          <a:xfrm>
            <a:off x="159300" y="64025"/>
            <a:ext cx="8359500" cy="6717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Brief recap on training neural networks</a:t>
            </a:r>
          </a:p>
        </p:txBody>
      </p:sp>
      <p:pic>
        <p:nvPicPr>
          <p:cNvPr id="198" name="Google Shape;75;p16" descr="Google Shape;75;p16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 rot="444227">
            <a:off x="3500840" y="145966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Google Shape;76;p16"/>
          <p:cNvSpPr/>
          <p:nvPr/>
        </p:nvSpPr>
        <p:spPr>
          <a:xfrm flipV="1">
            <a:off x="2657462" y="2132875"/>
            <a:ext cx="1020001" cy="17101"/>
          </a:xfrm>
          <a:prstGeom prst="line">
            <a:avLst/>
          </a:prstGeom>
          <a:ln w="76200">
            <a:solidFill>
              <a:schemeClr val="accent2">
                <a:lumOff val="21764"/>
              </a:schemeClr>
            </a:solidFill>
            <a:tailEnd type="triangle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00" name="Google Shape;77;p16"/>
          <p:cNvSpPr/>
          <p:nvPr/>
        </p:nvSpPr>
        <p:spPr>
          <a:xfrm rot="16775411" flipH="1">
            <a:off x="6355760" y="-840626"/>
            <a:ext cx="243099" cy="4945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560"/>
                  <a:pt x="10800" y="21512"/>
                </a:cubicBezTo>
                <a:lnTo>
                  <a:pt x="10800" y="10888"/>
                </a:lnTo>
                <a:cubicBezTo>
                  <a:pt x="10800" y="10840"/>
                  <a:pt x="5965" y="10800"/>
                  <a:pt x="0" y="10800"/>
                </a:cubicBezTo>
                <a:cubicBezTo>
                  <a:pt x="5965" y="10800"/>
                  <a:pt x="10800" y="10760"/>
                  <a:pt x="10800" y="10712"/>
                </a:cubicBezTo>
                <a:lnTo>
                  <a:pt x="10800" y="88"/>
                </a:lnTo>
                <a:cubicBezTo>
                  <a:pt x="10800" y="40"/>
                  <a:pt x="15635" y="0"/>
                  <a:pt x="21600" y="0"/>
                </a:cubicBezTo>
              </a:path>
            </a:pathLst>
          </a:custGeom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1" name="Google Shape;78;p16"/>
          <p:cNvSpPr txBox="1"/>
          <p:nvPr/>
        </p:nvSpPr>
        <p:spPr>
          <a:xfrm>
            <a:off x="6583798" y="749825"/>
            <a:ext cx="1112701" cy="103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t>f</a:t>
            </a:r>
            <a:r>
              <a:rPr sz="3000"/>
              <a:t>θ</a:t>
            </a:r>
          </a:p>
        </p:txBody>
      </p:sp>
      <p:sp>
        <p:nvSpPr>
          <p:cNvPr id="202" name="Google Shape;79;p16"/>
          <p:cNvSpPr txBox="1"/>
          <p:nvPr/>
        </p:nvSpPr>
        <p:spPr>
          <a:xfrm>
            <a:off x="353653" y="3848575"/>
            <a:ext cx="3437100" cy="103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dirty="0"/>
              <a:t>L(</a:t>
            </a:r>
            <a:r>
              <a:rPr dirty="0" err="1"/>
              <a:t>f</a:t>
            </a:r>
            <a:r>
              <a:rPr sz="3000" dirty="0" err="1"/>
              <a:t>θ</a:t>
            </a:r>
            <a:r>
              <a:rPr dirty="0"/>
              <a:t>(x),y)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1374" y="805917"/>
            <a:ext cx="2613708" cy="2580334"/>
            <a:chOff x="51374" y="805917"/>
            <a:chExt cx="2613708" cy="258033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523" y="805917"/>
              <a:ext cx="2465140" cy="241007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1374" y="3170807"/>
              <a:ext cx="261370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/>
                <a:t>Image by </a:t>
              </a:r>
              <a:r>
                <a:rPr lang="en-US" sz="800" dirty="0">
                  <a:hlinkClick r:id="rId4"/>
                </a:rPr>
                <a:t>Simon</a:t>
              </a:r>
              <a:r>
                <a:rPr lang="en-US" sz="800" dirty="0"/>
                <a:t> from </a:t>
              </a:r>
              <a:r>
                <a:rPr lang="en-US" sz="800" dirty="0" err="1">
                  <a:hlinkClick r:id="rId5"/>
                </a:rPr>
                <a:t>Pixabay</a:t>
              </a:r>
              <a:endParaRPr lang="en-US" sz="800" dirty="0"/>
            </a:p>
          </p:txBody>
        </p:sp>
      </p:grpSp>
    </p:spTree>
  </p:cSld>
  <p:clrMapOvr>
    <a:masterClrMapping/>
  </p:clrMapOvr>
  <p:transition spd="med"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9299" y="755949"/>
            <a:ext cx="8520602" cy="37368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0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Attack Model:</a:t>
            </a:r>
            <a:r>
              <a:rPr u="none" dirty="0"/>
              <a:t> </a:t>
            </a:r>
          </a:p>
          <a:p>
            <a:pPr marL="0" indent="457200">
              <a:buSzTx/>
              <a:buNone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 = </a:t>
            </a:r>
            <a:r>
              <a:rPr sz="3600" dirty="0"/>
              <a:t>{δ</a:t>
            </a:r>
            <a:r>
              <a:rPr dirty="0"/>
              <a:t> | </a:t>
            </a:r>
            <a:r>
              <a:rPr sz="3600" dirty="0"/>
              <a:t>‖δ‖</a:t>
            </a:r>
            <a:r>
              <a:rPr sz="1800" dirty="0"/>
              <a:t>∞</a:t>
            </a:r>
            <a:r>
              <a:rPr sz="3600" dirty="0"/>
              <a:t> &lt; ε}</a:t>
            </a:r>
          </a:p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PGD:</a:t>
            </a:r>
          </a:p>
        </p:txBody>
      </p:sp>
      <p:pic>
        <p:nvPicPr>
          <p:cNvPr id="824" name="Google Shape;429;p54" descr="Google Shape;429;p54"/>
          <p:cNvPicPr>
            <a:picLocks noChangeAspect="1"/>
          </p:cNvPicPr>
          <p:nvPr/>
        </p:nvPicPr>
        <p:blipFill>
          <a:blip r:embed="rId2"/>
          <a:srcRect r="79514"/>
          <a:stretch>
            <a:fillRect/>
          </a:stretch>
        </p:blipFill>
        <p:spPr>
          <a:xfrm>
            <a:off x="199768" y="2605873"/>
            <a:ext cx="1462402" cy="620251"/>
          </a:xfrm>
          <a:prstGeom prst="rect">
            <a:avLst/>
          </a:prstGeom>
          <a:ln w="12700">
            <a:miter lim="400000"/>
          </a:ln>
        </p:spPr>
      </p:pic>
      <p:sp>
        <p:nvSpPr>
          <p:cNvPr id="825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PGD (</a:t>
            </a:r>
            <a:r>
              <a:rPr lang="en-US" dirty="0" err="1"/>
              <a:t>a.k.a</a:t>
            </a:r>
            <a:r>
              <a:rPr lang="en-US" dirty="0"/>
              <a:t> Iterated-GSM)</a:t>
            </a:r>
            <a:endParaRPr dirty="0"/>
          </a:p>
        </p:txBody>
      </p:sp>
      <p:sp>
        <p:nvSpPr>
          <p:cNvPr id="831" name="n = 5"/>
          <p:cNvSpPr txBox="1"/>
          <p:nvPr/>
        </p:nvSpPr>
        <p:spPr>
          <a:xfrm>
            <a:off x="6132423" y="4463829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5</a:t>
            </a:r>
          </a:p>
        </p:txBody>
      </p:sp>
      <p:sp>
        <p:nvSpPr>
          <p:cNvPr id="832" name="n = 4"/>
          <p:cNvSpPr txBox="1"/>
          <p:nvPr/>
        </p:nvSpPr>
        <p:spPr>
          <a:xfrm>
            <a:off x="6132423" y="3551514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4</a:t>
            </a:r>
          </a:p>
        </p:txBody>
      </p:sp>
      <p:sp>
        <p:nvSpPr>
          <p:cNvPr id="833" name="n = 3"/>
          <p:cNvSpPr txBox="1"/>
          <p:nvPr/>
        </p:nvSpPr>
        <p:spPr>
          <a:xfrm>
            <a:off x="6132423" y="2587150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3</a:t>
            </a:r>
          </a:p>
        </p:txBody>
      </p:sp>
      <p:pic>
        <p:nvPicPr>
          <p:cNvPr id="834" name="Google Shape;430;p54" descr="Google Shape;430;p54"/>
          <p:cNvPicPr>
            <a:picLocks noChangeAspect="1"/>
          </p:cNvPicPr>
          <p:nvPr/>
        </p:nvPicPr>
        <p:blipFill>
          <a:blip r:embed="rId2"/>
          <a:srcRect l="22263"/>
          <a:stretch>
            <a:fillRect/>
          </a:stretch>
        </p:blipFill>
        <p:spPr>
          <a:xfrm>
            <a:off x="321074" y="3125428"/>
            <a:ext cx="5549401" cy="620251"/>
          </a:xfrm>
          <a:prstGeom prst="rect">
            <a:avLst/>
          </a:prstGeom>
          <a:ln w="12700">
            <a:miter lim="400000"/>
          </a:ln>
        </p:spPr>
      </p:pic>
      <p:sp>
        <p:nvSpPr>
          <p:cNvPr id="835" name="Rectangle"/>
          <p:cNvSpPr/>
          <p:nvPr/>
        </p:nvSpPr>
        <p:spPr>
          <a:xfrm>
            <a:off x="1230868" y="3200322"/>
            <a:ext cx="973478" cy="4705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836" name="Rectangle"/>
          <p:cNvSpPr/>
          <p:nvPr/>
        </p:nvSpPr>
        <p:spPr>
          <a:xfrm>
            <a:off x="5695944" y="3200322"/>
            <a:ext cx="641143" cy="4705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837" name="Rectangle"/>
          <p:cNvSpPr/>
          <p:nvPr/>
        </p:nvSpPr>
        <p:spPr>
          <a:xfrm>
            <a:off x="6117580" y="2391314"/>
            <a:ext cx="2760971" cy="27116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7" name="pgd.png" descr="pgd.png"/>
          <p:cNvPicPr>
            <a:picLocks noChangeAspect="1"/>
          </p:cNvPicPr>
          <p:nvPr/>
        </p:nvPicPr>
        <p:blipFill rotWithShape="1">
          <a:blip r:embed="rId3"/>
          <a:srcRect l="8628" t="11282" r="8628" b="26598"/>
          <a:stretch/>
        </p:blipFill>
        <p:spPr>
          <a:xfrm>
            <a:off x="6806286" y="1412536"/>
            <a:ext cx="1957184" cy="367339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Equation"/>
              <p:cNvSpPr txBox="1"/>
              <p:nvPr/>
            </p:nvSpPr>
            <p:spPr>
              <a:xfrm>
                <a:off x="7113968" y="937271"/>
                <a:ext cx="673125" cy="43780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𝑎𝑑𝑣</m:t>
                          </m:r>
                        </m:sup>
                      </m:sSubSup>
                    </m:oMath>
                  </m:oMathPara>
                </a14:m>
                <a:endParaRPr sz="3100" dirty="0"/>
              </a:p>
            </p:txBody>
          </p:sp>
        </mc:Choice>
        <mc:Fallback xmlns="">
          <p:sp>
            <p:nvSpPr>
              <p:cNvPr id="1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968" y="937271"/>
                <a:ext cx="673125" cy="437807"/>
              </a:xfrm>
              <a:prstGeom prst="rect">
                <a:avLst/>
              </a:prstGeom>
              <a:blipFill>
                <a:blip r:embed="rId4"/>
                <a:stretch>
                  <a:fillRect l="-909" r="-19091" b="-8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Equation"/>
              <p:cNvSpPr txBox="1"/>
              <p:nvPr/>
            </p:nvSpPr>
            <p:spPr>
              <a:xfrm>
                <a:off x="8198946" y="962319"/>
                <a:ext cx="309344" cy="38771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sz="3300" dirty="0"/>
              </a:p>
            </p:txBody>
          </p:sp>
        </mc:Choice>
        <mc:Fallback xmlns="">
          <p:sp>
            <p:nvSpPr>
              <p:cNvPr id="1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946" y="962319"/>
                <a:ext cx="309344" cy="387711"/>
              </a:xfrm>
              <a:prstGeom prst="rect">
                <a:avLst/>
              </a:prstGeom>
              <a:blipFill>
                <a:blip r:embed="rId5"/>
                <a:stretch>
                  <a:fillRect r="-31373" b="-3015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n = 1"/>
          <p:cNvSpPr txBox="1"/>
          <p:nvPr/>
        </p:nvSpPr>
        <p:spPr>
          <a:xfrm>
            <a:off x="6131677" y="1665164"/>
            <a:ext cx="734791" cy="391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1</a:t>
            </a:r>
          </a:p>
        </p:txBody>
      </p:sp>
      <p:sp>
        <p:nvSpPr>
          <p:cNvPr id="21" name="n = 2"/>
          <p:cNvSpPr txBox="1"/>
          <p:nvPr/>
        </p:nvSpPr>
        <p:spPr>
          <a:xfrm>
            <a:off x="6132423" y="2556659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2</a:t>
            </a:r>
          </a:p>
        </p:txBody>
      </p:sp>
      <p:sp>
        <p:nvSpPr>
          <p:cNvPr id="23" name="n = 4"/>
          <p:cNvSpPr txBox="1"/>
          <p:nvPr/>
        </p:nvSpPr>
        <p:spPr>
          <a:xfrm>
            <a:off x="6132423" y="4412519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4</a:t>
            </a:r>
          </a:p>
        </p:txBody>
      </p:sp>
      <p:sp>
        <p:nvSpPr>
          <p:cNvPr id="24" name="n = 3"/>
          <p:cNvSpPr txBox="1"/>
          <p:nvPr/>
        </p:nvSpPr>
        <p:spPr>
          <a:xfrm>
            <a:off x="6132423" y="3448155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3</a:t>
            </a:r>
          </a:p>
        </p:txBody>
      </p:sp>
      <p:sp>
        <p:nvSpPr>
          <p:cNvPr id="26" name="Rectangle"/>
          <p:cNvSpPr/>
          <p:nvPr/>
        </p:nvSpPr>
        <p:spPr>
          <a:xfrm>
            <a:off x="6070044" y="3226124"/>
            <a:ext cx="2760971" cy="18232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7842482" y="2289337"/>
            <a:ext cx="988533" cy="93678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4A43E52-EEC1-4CE2-9B59-24DB2FCAEC78}"/>
              </a:ext>
            </a:extLst>
          </p:cNvPr>
          <p:cNvGrpSpPr/>
          <p:nvPr/>
        </p:nvGrpSpPr>
        <p:grpSpPr>
          <a:xfrm>
            <a:off x="4100512" y="3221832"/>
            <a:ext cx="207170" cy="365370"/>
            <a:chOff x="3393281" y="2778919"/>
            <a:chExt cx="207170" cy="36537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530F8EF-E547-476E-B746-DBFDDC2C61C8}"/>
                </a:ext>
              </a:extLst>
            </p:cNvPr>
            <p:cNvSpPr/>
            <p:nvPr/>
          </p:nvSpPr>
          <p:spPr>
            <a:xfrm>
              <a:off x="3407569" y="2828925"/>
              <a:ext cx="164306" cy="264319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L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D86A6F1-3D2A-4D3E-B60E-27C1209705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88" t="-11426" r="28946"/>
            <a:stretch/>
          </p:blipFill>
          <p:spPr>
            <a:xfrm>
              <a:off x="3393281" y="2778919"/>
              <a:ext cx="207170" cy="3653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015478"/>
      </p:ext>
    </p:extLst>
  </p:cSld>
  <p:clrMapOvr>
    <a:masterClrMapping/>
  </p:clrMapOvr>
  <p:transition spd="med"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9299" y="755949"/>
            <a:ext cx="8520602" cy="37368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0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Attack Model:</a:t>
            </a:r>
            <a:r>
              <a:rPr u="none" dirty="0"/>
              <a:t> </a:t>
            </a:r>
          </a:p>
          <a:p>
            <a:pPr marL="0" indent="457200">
              <a:buSzTx/>
              <a:buNone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 = </a:t>
            </a:r>
            <a:r>
              <a:rPr sz="3600" dirty="0"/>
              <a:t>{δ</a:t>
            </a:r>
            <a:r>
              <a:rPr dirty="0"/>
              <a:t> | </a:t>
            </a:r>
            <a:r>
              <a:rPr sz="3600" dirty="0"/>
              <a:t>‖δ‖</a:t>
            </a:r>
            <a:r>
              <a:rPr sz="1800" dirty="0"/>
              <a:t>∞</a:t>
            </a:r>
            <a:r>
              <a:rPr sz="3600" dirty="0"/>
              <a:t> &lt; ε}</a:t>
            </a:r>
          </a:p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PGD:</a:t>
            </a:r>
          </a:p>
        </p:txBody>
      </p:sp>
      <p:pic>
        <p:nvPicPr>
          <p:cNvPr id="824" name="Google Shape;429;p54" descr="Google Shape;429;p54"/>
          <p:cNvPicPr>
            <a:picLocks noChangeAspect="1"/>
          </p:cNvPicPr>
          <p:nvPr/>
        </p:nvPicPr>
        <p:blipFill>
          <a:blip r:embed="rId2"/>
          <a:srcRect r="79514"/>
          <a:stretch>
            <a:fillRect/>
          </a:stretch>
        </p:blipFill>
        <p:spPr>
          <a:xfrm>
            <a:off x="199768" y="2605873"/>
            <a:ext cx="1462402" cy="620251"/>
          </a:xfrm>
          <a:prstGeom prst="rect">
            <a:avLst/>
          </a:prstGeom>
          <a:ln w="12700">
            <a:miter lim="400000"/>
          </a:ln>
        </p:spPr>
      </p:pic>
      <p:sp>
        <p:nvSpPr>
          <p:cNvPr id="825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PGD (</a:t>
            </a:r>
            <a:r>
              <a:rPr lang="en-US" dirty="0" err="1"/>
              <a:t>a.k.a</a:t>
            </a:r>
            <a:r>
              <a:rPr lang="en-US" dirty="0"/>
              <a:t> Iterated-GSM)</a:t>
            </a:r>
            <a:endParaRPr dirty="0"/>
          </a:p>
        </p:txBody>
      </p:sp>
      <p:sp>
        <p:nvSpPr>
          <p:cNvPr id="831" name="n = 5"/>
          <p:cNvSpPr txBox="1"/>
          <p:nvPr/>
        </p:nvSpPr>
        <p:spPr>
          <a:xfrm>
            <a:off x="6132423" y="4463829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5</a:t>
            </a:r>
          </a:p>
        </p:txBody>
      </p:sp>
      <p:sp>
        <p:nvSpPr>
          <p:cNvPr id="832" name="n = 4"/>
          <p:cNvSpPr txBox="1"/>
          <p:nvPr/>
        </p:nvSpPr>
        <p:spPr>
          <a:xfrm>
            <a:off x="6132423" y="3551514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4</a:t>
            </a:r>
          </a:p>
        </p:txBody>
      </p:sp>
      <p:sp>
        <p:nvSpPr>
          <p:cNvPr id="833" name="n = 3"/>
          <p:cNvSpPr txBox="1"/>
          <p:nvPr/>
        </p:nvSpPr>
        <p:spPr>
          <a:xfrm>
            <a:off x="6132423" y="2587150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3</a:t>
            </a:r>
          </a:p>
        </p:txBody>
      </p:sp>
      <p:pic>
        <p:nvPicPr>
          <p:cNvPr id="834" name="Google Shape;430;p54" descr="Google Shape;430;p54"/>
          <p:cNvPicPr>
            <a:picLocks noChangeAspect="1"/>
          </p:cNvPicPr>
          <p:nvPr/>
        </p:nvPicPr>
        <p:blipFill>
          <a:blip r:embed="rId2"/>
          <a:srcRect l="22263"/>
          <a:stretch>
            <a:fillRect/>
          </a:stretch>
        </p:blipFill>
        <p:spPr>
          <a:xfrm>
            <a:off x="321074" y="3125428"/>
            <a:ext cx="5549401" cy="620251"/>
          </a:xfrm>
          <a:prstGeom prst="rect">
            <a:avLst/>
          </a:prstGeom>
          <a:ln w="12700">
            <a:miter lim="400000"/>
          </a:ln>
        </p:spPr>
      </p:pic>
      <p:sp>
        <p:nvSpPr>
          <p:cNvPr id="835" name="Rectangle"/>
          <p:cNvSpPr/>
          <p:nvPr/>
        </p:nvSpPr>
        <p:spPr>
          <a:xfrm>
            <a:off x="1230868" y="3200322"/>
            <a:ext cx="973478" cy="4705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836" name="Rectangle"/>
          <p:cNvSpPr/>
          <p:nvPr/>
        </p:nvSpPr>
        <p:spPr>
          <a:xfrm>
            <a:off x="5695944" y="3200322"/>
            <a:ext cx="641143" cy="4705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837" name="Rectangle"/>
          <p:cNvSpPr/>
          <p:nvPr/>
        </p:nvSpPr>
        <p:spPr>
          <a:xfrm>
            <a:off x="6117580" y="2391314"/>
            <a:ext cx="2760971" cy="271169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17" name="pgd.png" descr="pgd.png"/>
          <p:cNvPicPr>
            <a:picLocks noChangeAspect="1"/>
          </p:cNvPicPr>
          <p:nvPr/>
        </p:nvPicPr>
        <p:blipFill rotWithShape="1">
          <a:blip r:embed="rId3"/>
          <a:srcRect l="8628" t="11282" r="8628" b="26598"/>
          <a:stretch/>
        </p:blipFill>
        <p:spPr>
          <a:xfrm>
            <a:off x="6806286" y="1412536"/>
            <a:ext cx="1957184" cy="367339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Equation"/>
              <p:cNvSpPr txBox="1"/>
              <p:nvPr/>
            </p:nvSpPr>
            <p:spPr>
              <a:xfrm>
                <a:off x="7113968" y="937271"/>
                <a:ext cx="673125" cy="43780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𝑎𝑑𝑣</m:t>
                          </m:r>
                        </m:sup>
                      </m:sSubSup>
                    </m:oMath>
                  </m:oMathPara>
                </a14:m>
                <a:endParaRPr sz="3100" dirty="0"/>
              </a:p>
            </p:txBody>
          </p:sp>
        </mc:Choice>
        <mc:Fallback xmlns="">
          <p:sp>
            <p:nvSpPr>
              <p:cNvPr id="18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968" y="937271"/>
                <a:ext cx="673125" cy="437807"/>
              </a:xfrm>
              <a:prstGeom prst="rect">
                <a:avLst/>
              </a:prstGeom>
              <a:blipFill>
                <a:blip r:embed="rId4"/>
                <a:stretch>
                  <a:fillRect l="-909" r="-19091" b="-8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Equation"/>
              <p:cNvSpPr txBox="1"/>
              <p:nvPr/>
            </p:nvSpPr>
            <p:spPr>
              <a:xfrm>
                <a:off x="8198946" y="962319"/>
                <a:ext cx="309344" cy="38771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sz="3300" dirty="0"/>
              </a:p>
            </p:txBody>
          </p:sp>
        </mc:Choice>
        <mc:Fallback xmlns="">
          <p:sp>
            <p:nvSpPr>
              <p:cNvPr id="19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946" y="962319"/>
                <a:ext cx="309344" cy="387711"/>
              </a:xfrm>
              <a:prstGeom prst="rect">
                <a:avLst/>
              </a:prstGeom>
              <a:blipFill>
                <a:blip r:embed="rId5"/>
                <a:stretch>
                  <a:fillRect r="-31373" b="-3015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n = 1"/>
          <p:cNvSpPr txBox="1"/>
          <p:nvPr/>
        </p:nvSpPr>
        <p:spPr>
          <a:xfrm>
            <a:off x="6131677" y="1665164"/>
            <a:ext cx="734791" cy="391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1</a:t>
            </a:r>
          </a:p>
        </p:txBody>
      </p:sp>
      <p:sp>
        <p:nvSpPr>
          <p:cNvPr id="21" name="n = 2"/>
          <p:cNvSpPr txBox="1"/>
          <p:nvPr/>
        </p:nvSpPr>
        <p:spPr>
          <a:xfrm>
            <a:off x="6132423" y="2556659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2</a:t>
            </a:r>
          </a:p>
        </p:txBody>
      </p:sp>
      <p:sp>
        <p:nvSpPr>
          <p:cNvPr id="23" name="n = 4"/>
          <p:cNvSpPr txBox="1"/>
          <p:nvPr/>
        </p:nvSpPr>
        <p:spPr>
          <a:xfrm>
            <a:off x="6132423" y="4412519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4</a:t>
            </a:r>
          </a:p>
        </p:txBody>
      </p:sp>
      <p:sp>
        <p:nvSpPr>
          <p:cNvPr id="24" name="n = 3"/>
          <p:cNvSpPr txBox="1"/>
          <p:nvPr/>
        </p:nvSpPr>
        <p:spPr>
          <a:xfrm>
            <a:off x="6132423" y="3448155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3</a:t>
            </a:r>
          </a:p>
        </p:txBody>
      </p:sp>
      <p:sp>
        <p:nvSpPr>
          <p:cNvPr id="26" name="Rectangle"/>
          <p:cNvSpPr/>
          <p:nvPr/>
        </p:nvSpPr>
        <p:spPr>
          <a:xfrm>
            <a:off x="6070044" y="3226124"/>
            <a:ext cx="2760971" cy="18232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06D3A7-C1BC-4B85-BA1C-E64D9B75A957}"/>
              </a:ext>
            </a:extLst>
          </p:cNvPr>
          <p:cNvGrpSpPr/>
          <p:nvPr/>
        </p:nvGrpSpPr>
        <p:grpSpPr>
          <a:xfrm>
            <a:off x="4100512" y="3221832"/>
            <a:ext cx="207170" cy="365370"/>
            <a:chOff x="3393281" y="2778919"/>
            <a:chExt cx="207170" cy="36537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BC4DB20-3246-4EEA-9BED-F35AD1A7647D}"/>
                </a:ext>
              </a:extLst>
            </p:cNvPr>
            <p:cNvSpPr/>
            <p:nvPr/>
          </p:nvSpPr>
          <p:spPr>
            <a:xfrm>
              <a:off x="3407569" y="2828925"/>
              <a:ext cx="164306" cy="264319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L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8D2DCEB-AE0E-4C93-824A-9DFD455C37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88" t="-11426" r="28946"/>
            <a:stretch/>
          </p:blipFill>
          <p:spPr>
            <a:xfrm>
              <a:off x="3393281" y="2778919"/>
              <a:ext cx="207170" cy="3653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7218697"/>
      </p:ext>
    </p:extLst>
  </p:cSld>
  <p:clrMapOvr>
    <a:masterClrMapping/>
  </p:clrMapOvr>
  <p:transition spd="med"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9299" y="755949"/>
            <a:ext cx="8520602" cy="37368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0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Attack Model:</a:t>
            </a:r>
            <a:r>
              <a:rPr u="none" dirty="0"/>
              <a:t> </a:t>
            </a:r>
          </a:p>
          <a:p>
            <a:pPr marL="0" indent="457200">
              <a:buSzTx/>
              <a:buNone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 = </a:t>
            </a:r>
            <a:r>
              <a:rPr sz="3600" dirty="0"/>
              <a:t>{δ</a:t>
            </a:r>
            <a:r>
              <a:rPr dirty="0"/>
              <a:t> | </a:t>
            </a:r>
            <a:r>
              <a:rPr sz="3600" dirty="0"/>
              <a:t>‖δ‖</a:t>
            </a:r>
            <a:r>
              <a:rPr sz="1800" dirty="0"/>
              <a:t>∞</a:t>
            </a:r>
            <a:r>
              <a:rPr sz="3600" dirty="0"/>
              <a:t> &lt; ε}</a:t>
            </a:r>
          </a:p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PGD:</a:t>
            </a:r>
          </a:p>
        </p:txBody>
      </p:sp>
      <p:pic>
        <p:nvPicPr>
          <p:cNvPr id="854" name="Google Shape;429;p54" descr="Google Shape;429;p54"/>
          <p:cNvPicPr>
            <a:picLocks noChangeAspect="1"/>
          </p:cNvPicPr>
          <p:nvPr/>
        </p:nvPicPr>
        <p:blipFill>
          <a:blip r:embed="rId2"/>
          <a:srcRect r="79514"/>
          <a:stretch>
            <a:fillRect/>
          </a:stretch>
        </p:blipFill>
        <p:spPr>
          <a:xfrm>
            <a:off x="199768" y="2605873"/>
            <a:ext cx="1462402" cy="620251"/>
          </a:xfrm>
          <a:prstGeom prst="rect">
            <a:avLst/>
          </a:prstGeom>
          <a:ln w="12700">
            <a:miter lim="400000"/>
          </a:ln>
        </p:spPr>
      </p:pic>
      <p:sp>
        <p:nvSpPr>
          <p:cNvPr id="855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PGD (</a:t>
            </a:r>
            <a:r>
              <a:rPr lang="en-US" dirty="0" err="1"/>
              <a:t>a.k.a</a:t>
            </a:r>
            <a:r>
              <a:rPr lang="en-US" dirty="0"/>
              <a:t> Iterated-GSM)</a:t>
            </a:r>
            <a:endParaRPr dirty="0"/>
          </a:p>
        </p:txBody>
      </p:sp>
      <p:pic>
        <p:nvPicPr>
          <p:cNvPr id="864" name="Google Shape;430;p54" descr="Google Shape;430;p54"/>
          <p:cNvPicPr>
            <a:picLocks noChangeAspect="1"/>
          </p:cNvPicPr>
          <p:nvPr/>
        </p:nvPicPr>
        <p:blipFill>
          <a:blip r:embed="rId2"/>
          <a:srcRect l="22263"/>
          <a:stretch>
            <a:fillRect/>
          </a:stretch>
        </p:blipFill>
        <p:spPr>
          <a:xfrm>
            <a:off x="321074" y="3125428"/>
            <a:ext cx="5549401" cy="62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gd.png" descr="pgd.png"/>
          <p:cNvPicPr>
            <a:picLocks noChangeAspect="1"/>
          </p:cNvPicPr>
          <p:nvPr/>
        </p:nvPicPr>
        <p:blipFill rotWithShape="1">
          <a:blip r:embed="rId3"/>
          <a:srcRect l="8628" t="11282" r="8628" b="26598"/>
          <a:stretch/>
        </p:blipFill>
        <p:spPr>
          <a:xfrm>
            <a:off x="6806286" y="1412536"/>
            <a:ext cx="1957184" cy="367339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quation"/>
              <p:cNvSpPr txBox="1"/>
              <p:nvPr/>
            </p:nvSpPr>
            <p:spPr>
              <a:xfrm>
                <a:off x="7113968" y="937271"/>
                <a:ext cx="673125" cy="43780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𝑎𝑑𝑣</m:t>
                          </m:r>
                        </m:sup>
                      </m:sSubSup>
                    </m:oMath>
                  </m:oMathPara>
                </a14:m>
                <a:endParaRPr sz="3100" dirty="0"/>
              </a:p>
            </p:txBody>
          </p:sp>
        </mc:Choice>
        <mc:Fallback xmlns="">
          <p:sp>
            <p:nvSpPr>
              <p:cNvPr id="1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968" y="937271"/>
                <a:ext cx="673125" cy="437807"/>
              </a:xfrm>
              <a:prstGeom prst="rect">
                <a:avLst/>
              </a:prstGeom>
              <a:blipFill>
                <a:blip r:embed="rId4"/>
                <a:stretch>
                  <a:fillRect l="-909" r="-19091" b="-8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Equation"/>
              <p:cNvSpPr txBox="1"/>
              <p:nvPr/>
            </p:nvSpPr>
            <p:spPr>
              <a:xfrm>
                <a:off x="8198946" y="962319"/>
                <a:ext cx="309344" cy="38771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sz="3300" dirty="0"/>
              </a:p>
            </p:txBody>
          </p:sp>
        </mc:Choice>
        <mc:Fallback xmlns="">
          <p:sp>
            <p:nvSpPr>
              <p:cNvPr id="1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946" y="962319"/>
                <a:ext cx="309344" cy="387711"/>
              </a:xfrm>
              <a:prstGeom prst="rect">
                <a:avLst/>
              </a:prstGeom>
              <a:blipFill>
                <a:blip r:embed="rId5"/>
                <a:stretch>
                  <a:fillRect r="-31373" b="-3015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n = 1"/>
          <p:cNvSpPr txBox="1"/>
          <p:nvPr/>
        </p:nvSpPr>
        <p:spPr>
          <a:xfrm>
            <a:off x="6131677" y="1665164"/>
            <a:ext cx="734791" cy="391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1</a:t>
            </a:r>
          </a:p>
        </p:txBody>
      </p:sp>
      <p:sp>
        <p:nvSpPr>
          <p:cNvPr id="18" name="n = 2"/>
          <p:cNvSpPr txBox="1"/>
          <p:nvPr/>
        </p:nvSpPr>
        <p:spPr>
          <a:xfrm>
            <a:off x="6132423" y="2556659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2</a:t>
            </a:r>
          </a:p>
        </p:txBody>
      </p:sp>
      <p:sp>
        <p:nvSpPr>
          <p:cNvPr id="20" name="n = 4"/>
          <p:cNvSpPr txBox="1"/>
          <p:nvPr/>
        </p:nvSpPr>
        <p:spPr>
          <a:xfrm>
            <a:off x="6132423" y="4412519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4</a:t>
            </a:r>
          </a:p>
        </p:txBody>
      </p:sp>
      <p:sp>
        <p:nvSpPr>
          <p:cNvPr id="21" name="n = 3"/>
          <p:cNvSpPr txBox="1"/>
          <p:nvPr/>
        </p:nvSpPr>
        <p:spPr>
          <a:xfrm>
            <a:off x="6132423" y="3448155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n = </a:t>
            </a:r>
            <a:r>
              <a:rPr lang="en-IL" dirty="0"/>
              <a:t>3</a:t>
            </a:r>
            <a:endParaRPr dirty="0"/>
          </a:p>
        </p:txBody>
      </p:sp>
      <p:sp>
        <p:nvSpPr>
          <p:cNvPr id="23" name="TextBox 22"/>
          <p:cNvSpPr txBox="1"/>
          <p:nvPr/>
        </p:nvSpPr>
        <p:spPr>
          <a:xfrm>
            <a:off x="7859351" y="4139772"/>
            <a:ext cx="988533" cy="93678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3D93287-4953-4190-BADD-5ADC9F0F2A1E}"/>
              </a:ext>
            </a:extLst>
          </p:cNvPr>
          <p:cNvGrpSpPr/>
          <p:nvPr/>
        </p:nvGrpSpPr>
        <p:grpSpPr>
          <a:xfrm>
            <a:off x="4100512" y="3221832"/>
            <a:ext cx="207170" cy="365370"/>
            <a:chOff x="3393281" y="2778919"/>
            <a:chExt cx="207170" cy="36537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F0FA292-654A-47EC-8198-013CED065595}"/>
                </a:ext>
              </a:extLst>
            </p:cNvPr>
            <p:cNvSpPr/>
            <p:nvPr/>
          </p:nvSpPr>
          <p:spPr>
            <a:xfrm>
              <a:off x="3407569" y="2828925"/>
              <a:ext cx="164306" cy="264319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L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59A5A67-C928-4F5D-8E46-3DA9A61D79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88" t="-11426" r="28946"/>
            <a:stretch/>
          </p:blipFill>
          <p:spPr>
            <a:xfrm>
              <a:off x="3393281" y="2778919"/>
              <a:ext cx="207170" cy="365370"/>
            </a:xfrm>
            <a:prstGeom prst="rect">
              <a:avLst/>
            </a:prstGeom>
          </p:spPr>
        </p:pic>
      </p:grpSp>
      <p:sp>
        <p:nvSpPr>
          <p:cNvPr id="28" name="Rectangle">
            <a:extLst>
              <a:ext uri="{FF2B5EF4-FFF2-40B4-BE49-F238E27FC236}">
                <a16:creationId xmlns:a16="http://schemas.microsoft.com/office/drawing/2014/main" id="{BD45362D-AF3E-4E12-9084-E7B6303BEABE}"/>
              </a:ext>
            </a:extLst>
          </p:cNvPr>
          <p:cNvSpPr/>
          <p:nvPr/>
        </p:nvSpPr>
        <p:spPr>
          <a:xfrm>
            <a:off x="1230868" y="3200322"/>
            <a:ext cx="985282" cy="4705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Rectangle">
            <a:extLst>
              <a:ext uri="{FF2B5EF4-FFF2-40B4-BE49-F238E27FC236}">
                <a16:creationId xmlns:a16="http://schemas.microsoft.com/office/drawing/2014/main" id="{F2C93448-F737-4F5D-A864-47CEBB4AF3B3}"/>
              </a:ext>
            </a:extLst>
          </p:cNvPr>
          <p:cNvSpPr/>
          <p:nvPr/>
        </p:nvSpPr>
        <p:spPr>
          <a:xfrm>
            <a:off x="5695945" y="3200322"/>
            <a:ext cx="336306" cy="4705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8904368"/>
      </p:ext>
    </p:extLst>
  </p:cSld>
  <p:clrMapOvr>
    <a:masterClrMapping/>
  </p:clrMapOvr>
  <p:transition spd="med"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9299" y="755949"/>
            <a:ext cx="8520602" cy="37368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0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Attack Model:</a:t>
            </a:r>
            <a:r>
              <a:rPr u="none" dirty="0"/>
              <a:t> </a:t>
            </a:r>
          </a:p>
          <a:p>
            <a:pPr marL="0" indent="457200">
              <a:buSzTx/>
              <a:buNone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 = </a:t>
            </a:r>
            <a:r>
              <a:rPr sz="3600" dirty="0"/>
              <a:t>{δ</a:t>
            </a:r>
            <a:r>
              <a:rPr dirty="0"/>
              <a:t> | </a:t>
            </a:r>
            <a:r>
              <a:rPr sz="3600" dirty="0"/>
              <a:t>‖δ‖</a:t>
            </a:r>
            <a:r>
              <a:rPr sz="1800" dirty="0"/>
              <a:t>∞</a:t>
            </a:r>
            <a:r>
              <a:rPr sz="3600" dirty="0"/>
              <a:t> &lt; ε}</a:t>
            </a:r>
          </a:p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PGD:</a:t>
            </a:r>
          </a:p>
        </p:txBody>
      </p:sp>
      <p:pic>
        <p:nvPicPr>
          <p:cNvPr id="867" name="Google Shape;429;p54" descr="Google Shape;429;p54"/>
          <p:cNvPicPr>
            <a:picLocks noChangeAspect="1"/>
          </p:cNvPicPr>
          <p:nvPr/>
        </p:nvPicPr>
        <p:blipFill>
          <a:blip r:embed="rId2"/>
          <a:srcRect r="79514"/>
          <a:stretch>
            <a:fillRect/>
          </a:stretch>
        </p:blipFill>
        <p:spPr>
          <a:xfrm>
            <a:off x="199768" y="2605873"/>
            <a:ext cx="1462402" cy="620251"/>
          </a:xfrm>
          <a:prstGeom prst="rect">
            <a:avLst/>
          </a:prstGeom>
          <a:ln w="12700">
            <a:miter lim="400000"/>
          </a:ln>
        </p:spPr>
      </p:pic>
      <p:sp>
        <p:nvSpPr>
          <p:cNvPr id="868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PGD (</a:t>
            </a:r>
            <a:r>
              <a:rPr lang="en-US" dirty="0" err="1"/>
              <a:t>a.k.a</a:t>
            </a:r>
            <a:r>
              <a:rPr lang="en-US" dirty="0"/>
              <a:t> Iterated-GSM)</a:t>
            </a:r>
            <a:endParaRPr dirty="0"/>
          </a:p>
        </p:txBody>
      </p:sp>
      <p:pic>
        <p:nvPicPr>
          <p:cNvPr id="869" name="pgd.png" descr="pgd.png"/>
          <p:cNvPicPr>
            <a:picLocks noChangeAspect="1"/>
          </p:cNvPicPr>
          <p:nvPr/>
        </p:nvPicPr>
        <p:blipFill rotWithShape="1">
          <a:blip r:embed="rId3"/>
          <a:srcRect l="8628" t="11282" r="8628" b="26711"/>
          <a:stretch/>
        </p:blipFill>
        <p:spPr>
          <a:xfrm>
            <a:off x="6806286" y="1412535"/>
            <a:ext cx="1957184" cy="3666723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70" name="Equation"/>
              <p:cNvSpPr txBox="1"/>
              <p:nvPr/>
            </p:nvSpPr>
            <p:spPr>
              <a:xfrm>
                <a:off x="7113968" y="937271"/>
                <a:ext cx="673125" cy="43780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𝑎𝑑𝑣</m:t>
                          </m:r>
                        </m:sup>
                      </m:sSubSup>
                    </m:oMath>
                  </m:oMathPara>
                </a14:m>
                <a:endParaRPr sz="3100" dirty="0"/>
              </a:p>
            </p:txBody>
          </p:sp>
        </mc:Choice>
        <mc:Fallback xmlns="">
          <p:sp>
            <p:nvSpPr>
              <p:cNvPr id="87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968" y="937271"/>
                <a:ext cx="673125" cy="437807"/>
              </a:xfrm>
              <a:prstGeom prst="rect">
                <a:avLst/>
              </a:prstGeom>
              <a:blipFill>
                <a:blip r:embed="rId4"/>
                <a:stretch>
                  <a:fillRect l="-909" r="-19091" b="-8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1" name="Equation"/>
              <p:cNvSpPr txBox="1"/>
              <p:nvPr/>
            </p:nvSpPr>
            <p:spPr>
              <a:xfrm>
                <a:off x="8198946" y="962319"/>
                <a:ext cx="309344" cy="38771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sz="3300" dirty="0"/>
              </a:p>
            </p:txBody>
          </p:sp>
        </mc:Choice>
        <mc:Fallback xmlns="">
          <p:sp>
            <p:nvSpPr>
              <p:cNvPr id="871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946" y="962319"/>
                <a:ext cx="309344" cy="387711"/>
              </a:xfrm>
              <a:prstGeom prst="rect">
                <a:avLst/>
              </a:prstGeom>
              <a:blipFill>
                <a:blip r:embed="rId5"/>
                <a:stretch>
                  <a:fillRect r="-31373" b="-3015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2" name="n = 1"/>
          <p:cNvSpPr txBox="1"/>
          <p:nvPr/>
        </p:nvSpPr>
        <p:spPr>
          <a:xfrm>
            <a:off x="6131677" y="1665164"/>
            <a:ext cx="734791" cy="391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1</a:t>
            </a:r>
          </a:p>
        </p:txBody>
      </p:sp>
      <p:sp>
        <p:nvSpPr>
          <p:cNvPr id="873" name="n = 2"/>
          <p:cNvSpPr txBox="1"/>
          <p:nvPr/>
        </p:nvSpPr>
        <p:spPr>
          <a:xfrm>
            <a:off x="6132423" y="2556659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2</a:t>
            </a:r>
          </a:p>
        </p:txBody>
      </p:sp>
      <p:sp>
        <p:nvSpPr>
          <p:cNvPr id="875" name="n = 4"/>
          <p:cNvSpPr txBox="1"/>
          <p:nvPr/>
        </p:nvSpPr>
        <p:spPr>
          <a:xfrm>
            <a:off x="6132423" y="4412519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4</a:t>
            </a:r>
          </a:p>
        </p:txBody>
      </p:sp>
      <p:sp>
        <p:nvSpPr>
          <p:cNvPr id="876" name="n = 3"/>
          <p:cNvSpPr txBox="1"/>
          <p:nvPr/>
        </p:nvSpPr>
        <p:spPr>
          <a:xfrm>
            <a:off x="6132423" y="3448155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3</a:t>
            </a:r>
          </a:p>
        </p:txBody>
      </p:sp>
      <p:pic>
        <p:nvPicPr>
          <p:cNvPr id="877" name="Google Shape;430;p54" descr="Google Shape;430;p54"/>
          <p:cNvPicPr>
            <a:picLocks noChangeAspect="1"/>
          </p:cNvPicPr>
          <p:nvPr/>
        </p:nvPicPr>
        <p:blipFill>
          <a:blip r:embed="rId2"/>
          <a:srcRect l="22263"/>
          <a:stretch>
            <a:fillRect/>
          </a:stretch>
        </p:blipFill>
        <p:spPr>
          <a:xfrm>
            <a:off x="321074" y="3125428"/>
            <a:ext cx="5549401" cy="62025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angle"/>
          <p:cNvSpPr/>
          <p:nvPr/>
        </p:nvSpPr>
        <p:spPr>
          <a:xfrm>
            <a:off x="6937155" y="4210257"/>
            <a:ext cx="776554" cy="795818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7859351" y="4139772"/>
            <a:ext cx="988533" cy="93678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78406E9-C574-4E89-BD3D-058551D3103E}"/>
              </a:ext>
            </a:extLst>
          </p:cNvPr>
          <p:cNvGrpSpPr/>
          <p:nvPr/>
        </p:nvGrpSpPr>
        <p:grpSpPr>
          <a:xfrm>
            <a:off x="4100512" y="3221832"/>
            <a:ext cx="207170" cy="365370"/>
            <a:chOff x="3393281" y="2778919"/>
            <a:chExt cx="207170" cy="36537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875163-0F30-441B-A5DE-DC72C0F768FE}"/>
                </a:ext>
              </a:extLst>
            </p:cNvPr>
            <p:cNvSpPr/>
            <p:nvPr/>
          </p:nvSpPr>
          <p:spPr>
            <a:xfrm>
              <a:off x="3407569" y="2828925"/>
              <a:ext cx="164306" cy="264319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L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D776845-2DEA-45BF-8A76-9C64DE4877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88" t="-11426" r="28946"/>
            <a:stretch/>
          </p:blipFill>
          <p:spPr>
            <a:xfrm>
              <a:off x="3393281" y="2778919"/>
              <a:ext cx="207170" cy="365370"/>
            </a:xfrm>
            <a:prstGeom prst="rect">
              <a:avLst/>
            </a:prstGeom>
          </p:spPr>
        </p:pic>
      </p:grpSp>
      <p:sp>
        <p:nvSpPr>
          <p:cNvPr id="18" name="Rectangle">
            <a:extLst>
              <a:ext uri="{FF2B5EF4-FFF2-40B4-BE49-F238E27FC236}">
                <a16:creationId xmlns:a16="http://schemas.microsoft.com/office/drawing/2014/main" id="{AEF901BD-C68D-4810-8191-09137FF8D5C7}"/>
              </a:ext>
            </a:extLst>
          </p:cNvPr>
          <p:cNvSpPr/>
          <p:nvPr/>
        </p:nvSpPr>
        <p:spPr>
          <a:xfrm>
            <a:off x="1230868" y="3200322"/>
            <a:ext cx="985282" cy="4705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9" name="Rectangle">
            <a:extLst>
              <a:ext uri="{FF2B5EF4-FFF2-40B4-BE49-F238E27FC236}">
                <a16:creationId xmlns:a16="http://schemas.microsoft.com/office/drawing/2014/main" id="{B2B3C7AA-96AA-4185-A709-EB5EEB06AB37}"/>
              </a:ext>
            </a:extLst>
          </p:cNvPr>
          <p:cNvSpPr/>
          <p:nvPr/>
        </p:nvSpPr>
        <p:spPr>
          <a:xfrm>
            <a:off x="5695945" y="3200322"/>
            <a:ext cx="336306" cy="4705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3383028"/>
      </p:ext>
    </p:extLst>
  </p:cSld>
  <p:clrMapOvr>
    <a:masterClrMapping/>
  </p:clrMapOvr>
  <p:transition spd="med"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427;p54"/>
          <p:cNvSpPr txBox="1">
            <a:spLocks noGrp="1"/>
          </p:cNvSpPr>
          <p:nvPr>
            <p:ph type="body" idx="1"/>
          </p:nvPr>
        </p:nvSpPr>
        <p:spPr>
          <a:xfrm>
            <a:off x="159299" y="755949"/>
            <a:ext cx="8520602" cy="37368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0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Attack Model:</a:t>
            </a:r>
            <a:r>
              <a:rPr u="none" dirty="0"/>
              <a:t> </a:t>
            </a:r>
          </a:p>
          <a:p>
            <a:pPr marL="0" indent="457200">
              <a:buSzTx/>
              <a:buNone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S = </a:t>
            </a:r>
            <a:r>
              <a:rPr sz="3600" dirty="0"/>
              <a:t>{δ</a:t>
            </a:r>
            <a:r>
              <a:rPr dirty="0"/>
              <a:t> | </a:t>
            </a:r>
            <a:r>
              <a:rPr sz="3600" dirty="0"/>
              <a:t>‖δ‖</a:t>
            </a:r>
            <a:r>
              <a:rPr sz="1800" dirty="0"/>
              <a:t>∞</a:t>
            </a:r>
            <a:r>
              <a:rPr sz="3600" dirty="0"/>
              <a:t> &lt; ε}</a:t>
            </a:r>
          </a:p>
          <a:p>
            <a:pPr marL="0" indent="0">
              <a:buSzTx/>
              <a:buNone/>
              <a:defRPr sz="360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PGD:</a:t>
            </a:r>
          </a:p>
        </p:txBody>
      </p:sp>
      <p:pic>
        <p:nvPicPr>
          <p:cNvPr id="854" name="Google Shape;429;p54" descr="Google Shape;429;p54"/>
          <p:cNvPicPr>
            <a:picLocks noChangeAspect="1"/>
          </p:cNvPicPr>
          <p:nvPr/>
        </p:nvPicPr>
        <p:blipFill>
          <a:blip r:embed="rId2"/>
          <a:srcRect r="79514"/>
          <a:stretch>
            <a:fillRect/>
          </a:stretch>
        </p:blipFill>
        <p:spPr>
          <a:xfrm>
            <a:off x="199768" y="2605873"/>
            <a:ext cx="1462402" cy="620251"/>
          </a:xfrm>
          <a:prstGeom prst="rect">
            <a:avLst/>
          </a:prstGeom>
          <a:ln w="12700">
            <a:miter lim="400000"/>
          </a:ln>
        </p:spPr>
      </p:pic>
      <p:sp>
        <p:nvSpPr>
          <p:cNvPr id="855" name="Google Shape;426;p54"/>
          <p:cNvSpPr txBox="1">
            <a:spLocks noGrp="1"/>
          </p:cNvSpPr>
          <p:nvPr>
            <p:ph type="title"/>
          </p:nvPr>
        </p:nvSpPr>
        <p:spPr>
          <a:xfrm>
            <a:off x="115997" y="45561"/>
            <a:ext cx="7975319" cy="64473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649223">
              <a:defRPr sz="3407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PGD (</a:t>
            </a:r>
            <a:r>
              <a:rPr lang="en-US" dirty="0" err="1"/>
              <a:t>a.k.a</a:t>
            </a:r>
            <a:r>
              <a:rPr lang="en-US" dirty="0"/>
              <a:t> Iterated-GSM)</a:t>
            </a:r>
            <a:endParaRPr dirty="0"/>
          </a:p>
        </p:txBody>
      </p:sp>
      <p:pic>
        <p:nvPicPr>
          <p:cNvPr id="864" name="Google Shape;430;p54" descr="Google Shape;430;p54"/>
          <p:cNvPicPr>
            <a:picLocks noChangeAspect="1"/>
          </p:cNvPicPr>
          <p:nvPr/>
        </p:nvPicPr>
        <p:blipFill>
          <a:blip r:embed="rId2"/>
          <a:srcRect l="22263"/>
          <a:stretch>
            <a:fillRect/>
          </a:stretch>
        </p:blipFill>
        <p:spPr>
          <a:xfrm>
            <a:off x="321074" y="3125428"/>
            <a:ext cx="5549401" cy="620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gd.png" descr="pgd.png"/>
          <p:cNvPicPr>
            <a:picLocks noChangeAspect="1"/>
          </p:cNvPicPr>
          <p:nvPr/>
        </p:nvPicPr>
        <p:blipFill rotWithShape="1">
          <a:blip r:embed="rId3"/>
          <a:srcRect l="8628" t="11282" r="8628" b="26598"/>
          <a:stretch/>
        </p:blipFill>
        <p:spPr>
          <a:xfrm>
            <a:off x="6806286" y="1412536"/>
            <a:ext cx="1957184" cy="3673398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Equation"/>
              <p:cNvSpPr txBox="1"/>
              <p:nvPr/>
            </p:nvSpPr>
            <p:spPr>
              <a:xfrm>
                <a:off x="7113968" y="937271"/>
                <a:ext cx="673125" cy="437807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sz="3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𝑎𝑑𝑣</m:t>
                          </m:r>
                        </m:sup>
                      </m:sSubSup>
                    </m:oMath>
                  </m:oMathPara>
                </a14:m>
                <a:endParaRPr sz="3100" dirty="0"/>
              </a:p>
            </p:txBody>
          </p:sp>
        </mc:Choice>
        <mc:Fallback xmlns="">
          <p:sp>
            <p:nvSpPr>
              <p:cNvPr id="15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968" y="937271"/>
                <a:ext cx="673125" cy="437807"/>
              </a:xfrm>
              <a:prstGeom prst="rect">
                <a:avLst/>
              </a:prstGeom>
              <a:blipFill>
                <a:blip r:embed="rId4"/>
                <a:stretch>
                  <a:fillRect l="-909" r="-19091" b="-833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Equation"/>
              <p:cNvSpPr txBox="1"/>
              <p:nvPr/>
            </p:nvSpPr>
            <p:spPr>
              <a:xfrm>
                <a:off x="8198946" y="962319"/>
                <a:ext cx="309344" cy="38771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sz="33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sz="3300" dirty="0"/>
              </a:p>
            </p:txBody>
          </p:sp>
        </mc:Choice>
        <mc:Fallback xmlns="">
          <p:sp>
            <p:nvSpPr>
              <p:cNvPr id="16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8946" y="962319"/>
                <a:ext cx="309344" cy="387711"/>
              </a:xfrm>
              <a:prstGeom prst="rect">
                <a:avLst/>
              </a:prstGeom>
              <a:blipFill>
                <a:blip r:embed="rId5"/>
                <a:stretch>
                  <a:fillRect r="-31373" b="-3015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n = 1"/>
          <p:cNvSpPr txBox="1"/>
          <p:nvPr/>
        </p:nvSpPr>
        <p:spPr>
          <a:xfrm>
            <a:off x="6131677" y="1665164"/>
            <a:ext cx="734791" cy="391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1</a:t>
            </a:r>
          </a:p>
        </p:txBody>
      </p:sp>
      <p:sp>
        <p:nvSpPr>
          <p:cNvPr id="18" name="n = 2"/>
          <p:cNvSpPr txBox="1"/>
          <p:nvPr/>
        </p:nvSpPr>
        <p:spPr>
          <a:xfrm>
            <a:off x="6132423" y="2556659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2</a:t>
            </a:r>
          </a:p>
        </p:txBody>
      </p:sp>
      <p:sp>
        <p:nvSpPr>
          <p:cNvPr id="20" name="n = 4"/>
          <p:cNvSpPr txBox="1"/>
          <p:nvPr/>
        </p:nvSpPr>
        <p:spPr>
          <a:xfrm>
            <a:off x="6132423" y="4412519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n = 4</a:t>
            </a:r>
          </a:p>
        </p:txBody>
      </p:sp>
      <p:sp>
        <p:nvSpPr>
          <p:cNvPr id="21" name="n = 3"/>
          <p:cNvSpPr txBox="1"/>
          <p:nvPr/>
        </p:nvSpPr>
        <p:spPr>
          <a:xfrm>
            <a:off x="6132423" y="3448155"/>
            <a:ext cx="734792" cy="3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n = </a:t>
            </a:r>
            <a:r>
              <a:rPr lang="en-IL" dirty="0"/>
              <a:t>3</a:t>
            </a:r>
            <a:endParaRPr dirty="0"/>
          </a:p>
        </p:txBody>
      </p:sp>
      <p:sp>
        <p:nvSpPr>
          <p:cNvPr id="23" name="TextBox 22"/>
          <p:cNvSpPr txBox="1"/>
          <p:nvPr/>
        </p:nvSpPr>
        <p:spPr>
          <a:xfrm>
            <a:off x="7859351" y="4139772"/>
            <a:ext cx="988533" cy="93678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BC23A6F-15F6-8699-537E-90B1068FDC17}"/>
              </a:ext>
            </a:extLst>
          </p:cNvPr>
          <p:cNvGrpSpPr/>
          <p:nvPr/>
        </p:nvGrpSpPr>
        <p:grpSpPr>
          <a:xfrm>
            <a:off x="4100512" y="3221832"/>
            <a:ext cx="207170" cy="365370"/>
            <a:chOff x="3393281" y="2778919"/>
            <a:chExt cx="207170" cy="36537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2E44A86-8BAA-040A-F496-BCD28C204476}"/>
                </a:ext>
              </a:extLst>
            </p:cNvPr>
            <p:cNvSpPr/>
            <p:nvPr/>
          </p:nvSpPr>
          <p:spPr>
            <a:xfrm>
              <a:off x="3407569" y="2828925"/>
              <a:ext cx="164306" cy="264319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bg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L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E213DD-FE6D-5CF6-3B07-E6FCDEA8E9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88" t="-11426" r="28946"/>
            <a:stretch/>
          </p:blipFill>
          <p:spPr>
            <a:xfrm>
              <a:off x="3393281" y="2778919"/>
              <a:ext cx="207170" cy="3653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5999680"/>
      </p:ext>
    </p:extLst>
  </p:cSld>
  <p:clrMapOvr>
    <a:masterClrMapping/>
  </p:clrMapOvr>
  <p:transition spd="med"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241;p33"/>
          <p:cNvSpPr txBox="1">
            <a:spLocks noGrp="1"/>
          </p:cNvSpPr>
          <p:nvPr>
            <p:ph type="title"/>
          </p:nvPr>
        </p:nvSpPr>
        <p:spPr>
          <a:xfrm>
            <a:off x="92857" y="-28116"/>
            <a:ext cx="8196349" cy="71480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Adversarial Training</a:t>
            </a:r>
          </a:p>
        </p:txBody>
      </p:sp>
      <p:graphicFrame>
        <p:nvGraphicFramePr>
          <p:cNvPr id="1031" name="Google Shape;243;p33"/>
          <p:cNvGraphicFramePr/>
          <p:nvPr>
            <p:extLst>
              <p:ext uri="{D42A27DB-BD31-4B8C-83A1-F6EECF244321}">
                <p14:modId xmlns:p14="http://schemas.microsoft.com/office/powerpoint/2010/main" val="2155788057"/>
              </p:ext>
            </p:extLst>
          </p:nvPr>
        </p:nvGraphicFramePr>
        <p:xfrm>
          <a:off x="600564" y="1620917"/>
          <a:ext cx="6109422" cy="137151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566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9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3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9363">
                <a:tc>
                  <a:txBody>
                    <a:bodyPr/>
                    <a:lstStyle/>
                    <a:p>
                      <a:pPr algn="l">
                        <a:def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dirty="0"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Test Accuracy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FGSM Accuracy</a:t>
                      </a: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36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Standard Training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98.7%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40.7%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36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Adv. Training (FGSM)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97.2%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94.0%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9062519"/>
      </p:ext>
    </p:extLst>
  </p:cSld>
  <p:clrMapOvr>
    <a:masterClrMapping/>
  </p:clrMapOvr>
  <p:transition spd="med"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241;p33"/>
          <p:cNvSpPr txBox="1">
            <a:spLocks noGrp="1"/>
          </p:cNvSpPr>
          <p:nvPr>
            <p:ph type="title"/>
          </p:nvPr>
        </p:nvSpPr>
        <p:spPr>
          <a:xfrm>
            <a:off x="92857" y="-28116"/>
            <a:ext cx="8196349" cy="71480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Adversarial Training</a:t>
            </a:r>
          </a:p>
        </p:txBody>
      </p:sp>
      <p:graphicFrame>
        <p:nvGraphicFramePr>
          <p:cNvPr id="1031" name="Google Shape;243;p33"/>
          <p:cNvGraphicFramePr/>
          <p:nvPr>
            <p:extLst>
              <p:ext uri="{D42A27DB-BD31-4B8C-83A1-F6EECF244321}">
                <p14:modId xmlns:p14="http://schemas.microsoft.com/office/powerpoint/2010/main" val="910888321"/>
              </p:ext>
            </p:extLst>
          </p:nvPr>
        </p:nvGraphicFramePr>
        <p:xfrm>
          <a:off x="600564" y="1620917"/>
          <a:ext cx="7832077" cy="137151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566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9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3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2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363">
                <a:tc>
                  <a:txBody>
                    <a:bodyPr/>
                    <a:lstStyle/>
                    <a:p>
                      <a:pPr algn="l">
                        <a:def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dirty="0"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Test Accuracy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FGSM Accuracy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PGD Accuracy</a:t>
                      </a: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36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Standard Training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98.7%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40.7%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7.3%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36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Adv. Training (FGSM)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97.2%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94.0%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90.0%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"/>
          <p:cNvSpPr/>
          <p:nvPr/>
        </p:nvSpPr>
        <p:spPr>
          <a:xfrm>
            <a:off x="6705448" y="1611953"/>
            <a:ext cx="1709264" cy="137151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209978"/>
      </p:ext>
    </p:extLst>
  </p:cSld>
  <p:clrMapOvr>
    <a:masterClrMapping/>
  </p:clrMapOvr>
  <p:transition spd="med"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241;p33"/>
          <p:cNvSpPr txBox="1">
            <a:spLocks noGrp="1"/>
          </p:cNvSpPr>
          <p:nvPr>
            <p:ph type="title"/>
          </p:nvPr>
        </p:nvSpPr>
        <p:spPr>
          <a:xfrm>
            <a:off x="92857" y="-28116"/>
            <a:ext cx="8196349" cy="71480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Adversarial Training</a:t>
            </a:r>
          </a:p>
        </p:txBody>
      </p:sp>
      <p:graphicFrame>
        <p:nvGraphicFramePr>
          <p:cNvPr id="1031" name="Google Shape;243;p33"/>
          <p:cNvGraphicFramePr/>
          <p:nvPr/>
        </p:nvGraphicFramePr>
        <p:xfrm>
          <a:off x="600564" y="1620917"/>
          <a:ext cx="7832077" cy="137151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566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9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3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2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363">
                <a:tc>
                  <a:txBody>
                    <a:bodyPr/>
                    <a:lstStyle/>
                    <a:p>
                      <a:pPr algn="l">
                        <a:def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dirty="0"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Test Accuracy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FGSM Accuracy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PGD Accuracy</a:t>
                      </a: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36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Standard Training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98.7%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40.7%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7.3%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36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Adv. Training (FGSM)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97.2%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94.0%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90.0%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263DB88-D471-484C-9F6E-9D2C1FF8E9FB}"/>
              </a:ext>
            </a:extLst>
          </p:cNvPr>
          <p:cNvSpPr/>
          <p:nvPr/>
        </p:nvSpPr>
        <p:spPr>
          <a:xfrm>
            <a:off x="686971" y="3293543"/>
            <a:ext cx="7541457" cy="1158091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</a:rPr>
              <a:t>What can we do to defend?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2375558"/>
      </p:ext>
    </p:extLst>
  </p:cSld>
  <p:clrMapOvr>
    <a:masterClrMapping/>
  </p:clrMapOvr>
  <p:transition spd="med"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241;p33"/>
          <p:cNvSpPr txBox="1">
            <a:spLocks noGrp="1"/>
          </p:cNvSpPr>
          <p:nvPr>
            <p:ph type="title"/>
          </p:nvPr>
        </p:nvSpPr>
        <p:spPr>
          <a:xfrm>
            <a:off x="92857" y="-28116"/>
            <a:ext cx="8196349" cy="71480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Adversarial Training</a:t>
            </a:r>
          </a:p>
        </p:txBody>
      </p:sp>
      <p:graphicFrame>
        <p:nvGraphicFramePr>
          <p:cNvPr id="1031" name="Google Shape;243;p33"/>
          <p:cNvGraphicFramePr/>
          <p:nvPr>
            <p:extLst>
              <p:ext uri="{D42A27DB-BD31-4B8C-83A1-F6EECF244321}">
                <p14:modId xmlns:p14="http://schemas.microsoft.com/office/powerpoint/2010/main" val="873539133"/>
              </p:ext>
            </p:extLst>
          </p:nvPr>
        </p:nvGraphicFramePr>
        <p:xfrm>
          <a:off x="600564" y="1620917"/>
          <a:ext cx="7832077" cy="184517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566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9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3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2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363">
                <a:tc>
                  <a:txBody>
                    <a:bodyPr/>
                    <a:lstStyle/>
                    <a:p>
                      <a:pPr algn="l">
                        <a:def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dirty="0"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Test Accuracy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FGSM Accuracy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PGD Accuracy</a:t>
                      </a: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36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Standard Training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98.7%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40.7%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7.3%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36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Adv. Training (FGSM)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97.2%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94.0%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90.0%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66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Adv. Training (PGD)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98.0%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96.1%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95.9%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32" name="Rectangle"/>
          <p:cNvSpPr/>
          <p:nvPr/>
        </p:nvSpPr>
        <p:spPr>
          <a:xfrm>
            <a:off x="606099" y="2990325"/>
            <a:ext cx="7826542" cy="467097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3816901"/>
      </p:ext>
    </p:extLst>
  </p:cSld>
  <p:clrMapOvr>
    <a:masterClrMapping/>
  </p:clrMapOvr>
  <p:transition spd="med"/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241;p33"/>
          <p:cNvSpPr txBox="1">
            <a:spLocks noGrp="1"/>
          </p:cNvSpPr>
          <p:nvPr>
            <p:ph type="title"/>
          </p:nvPr>
        </p:nvSpPr>
        <p:spPr>
          <a:xfrm>
            <a:off x="92857" y="-28116"/>
            <a:ext cx="8196349" cy="71480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Adversarial Training</a:t>
            </a:r>
          </a:p>
        </p:txBody>
      </p:sp>
      <p:graphicFrame>
        <p:nvGraphicFramePr>
          <p:cNvPr id="1031" name="Google Shape;243;p33"/>
          <p:cNvGraphicFramePr/>
          <p:nvPr/>
        </p:nvGraphicFramePr>
        <p:xfrm>
          <a:off x="600564" y="1620917"/>
          <a:ext cx="7832077" cy="184517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5668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9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3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26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363">
                <a:tc>
                  <a:txBody>
                    <a:bodyPr/>
                    <a:lstStyle/>
                    <a:p>
                      <a:pPr algn="l">
                        <a:defRPr sz="18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defRPr>
                      </a:pPr>
                      <a:endParaRPr dirty="0"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Test Accuracy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FGSM Accuracy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PGD Accuracy</a:t>
                      </a: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36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Standard Training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98.7%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40.7%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7.3%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363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Adv. Training (FGSM)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97.2%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94.0%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90.0%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661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Adv. Training (PGD)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98.0%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96.1%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95.9%</a:t>
                      </a:r>
                      <a:endParaRPr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4A834B81-280B-4F71-81BC-FE49350DAC2F}"/>
              </a:ext>
            </a:extLst>
          </p:cNvPr>
          <p:cNvSpPr/>
          <p:nvPr/>
        </p:nvSpPr>
        <p:spPr>
          <a:xfrm>
            <a:off x="2344713" y="3582589"/>
            <a:ext cx="5944493" cy="1158091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tx1"/>
                </a:solidFill>
              </a:rPr>
              <a:t>Did we solve the problem?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346008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72;p16"/>
          <p:cNvSpPr txBox="1">
            <a:spLocks noGrp="1"/>
          </p:cNvSpPr>
          <p:nvPr>
            <p:ph type="title"/>
          </p:nvPr>
        </p:nvSpPr>
        <p:spPr>
          <a:xfrm>
            <a:off x="159300" y="64025"/>
            <a:ext cx="8359500" cy="6717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Brief recap on training neural networks</a:t>
            </a:r>
          </a:p>
        </p:txBody>
      </p:sp>
      <p:pic>
        <p:nvPicPr>
          <p:cNvPr id="198" name="Google Shape;75;p16" descr="Google Shape;75;p16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 rot="444227">
            <a:off x="3500840" y="145966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Google Shape;76;p16"/>
          <p:cNvSpPr/>
          <p:nvPr/>
        </p:nvSpPr>
        <p:spPr>
          <a:xfrm flipV="1">
            <a:off x="2657462" y="2132875"/>
            <a:ext cx="1020001" cy="17101"/>
          </a:xfrm>
          <a:prstGeom prst="line">
            <a:avLst/>
          </a:prstGeom>
          <a:ln w="76200">
            <a:solidFill>
              <a:schemeClr val="accent2">
                <a:lumOff val="21764"/>
              </a:schemeClr>
            </a:solidFill>
            <a:tailEnd type="triangle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00" name="Google Shape;77;p16"/>
          <p:cNvSpPr/>
          <p:nvPr/>
        </p:nvSpPr>
        <p:spPr>
          <a:xfrm rot="16775411" flipH="1">
            <a:off x="6355760" y="-840626"/>
            <a:ext cx="243099" cy="4945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560"/>
                  <a:pt x="10800" y="21512"/>
                </a:cubicBezTo>
                <a:lnTo>
                  <a:pt x="10800" y="10888"/>
                </a:lnTo>
                <a:cubicBezTo>
                  <a:pt x="10800" y="10840"/>
                  <a:pt x="5965" y="10800"/>
                  <a:pt x="0" y="10800"/>
                </a:cubicBezTo>
                <a:cubicBezTo>
                  <a:pt x="5965" y="10800"/>
                  <a:pt x="10800" y="10760"/>
                  <a:pt x="10800" y="10712"/>
                </a:cubicBezTo>
                <a:lnTo>
                  <a:pt x="10800" y="88"/>
                </a:lnTo>
                <a:cubicBezTo>
                  <a:pt x="10800" y="40"/>
                  <a:pt x="15635" y="0"/>
                  <a:pt x="21600" y="0"/>
                </a:cubicBezTo>
              </a:path>
            </a:pathLst>
          </a:custGeom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1" name="Google Shape;78;p16"/>
          <p:cNvSpPr txBox="1"/>
          <p:nvPr/>
        </p:nvSpPr>
        <p:spPr>
          <a:xfrm>
            <a:off x="6583798" y="749825"/>
            <a:ext cx="1112701" cy="103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t>f</a:t>
            </a:r>
            <a:r>
              <a:rPr sz="3000"/>
              <a:t>θ</a:t>
            </a:r>
          </a:p>
        </p:txBody>
      </p:sp>
      <p:sp>
        <p:nvSpPr>
          <p:cNvPr id="202" name="Google Shape;79;p16"/>
          <p:cNvSpPr txBox="1"/>
          <p:nvPr/>
        </p:nvSpPr>
        <p:spPr>
          <a:xfrm>
            <a:off x="353653" y="3848575"/>
            <a:ext cx="3437100" cy="103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dirty="0"/>
              <a:t>L(</a:t>
            </a:r>
            <a:r>
              <a:rPr dirty="0" err="1"/>
              <a:t>f</a:t>
            </a:r>
            <a:r>
              <a:rPr sz="3000" dirty="0" err="1"/>
              <a:t>θ</a:t>
            </a:r>
            <a:r>
              <a:rPr dirty="0"/>
              <a:t>(x),y)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1374" y="805917"/>
            <a:ext cx="2613708" cy="2580334"/>
            <a:chOff x="51374" y="805917"/>
            <a:chExt cx="2613708" cy="258033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523" y="805917"/>
              <a:ext cx="2465140" cy="241007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1374" y="3170807"/>
              <a:ext cx="261370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/>
                <a:t>Image by </a:t>
              </a:r>
              <a:r>
                <a:rPr lang="en-US" sz="800" dirty="0">
                  <a:hlinkClick r:id="rId4"/>
                </a:rPr>
                <a:t>Simon</a:t>
              </a:r>
              <a:r>
                <a:rPr lang="en-US" sz="800" dirty="0"/>
                <a:t> from </a:t>
              </a:r>
              <a:r>
                <a:rPr lang="en-US" sz="800" dirty="0" err="1">
                  <a:hlinkClick r:id="rId5"/>
                </a:rPr>
                <a:t>Pixabay</a:t>
              </a:r>
              <a:endParaRPr lang="en-US" sz="8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21308" y="3911229"/>
            <a:ext cx="1328216" cy="971568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7236528"/>
      </p:ext>
    </p:extLst>
  </p:cSld>
  <p:clrMapOvr>
    <a:masterClrMapping/>
  </p:clrMapOvr>
  <p:transition spd="med"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241;p33"/>
          <p:cNvSpPr txBox="1">
            <a:spLocks noGrp="1"/>
          </p:cNvSpPr>
          <p:nvPr>
            <p:ph type="title"/>
          </p:nvPr>
        </p:nvSpPr>
        <p:spPr>
          <a:xfrm>
            <a:off x="92857" y="-28116"/>
            <a:ext cx="8196349" cy="71480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Adversarial Training</a:t>
            </a:r>
            <a:r>
              <a:rPr lang="en-US" dirty="0"/>
              <a:t> </a:t>
            </a:r>
            <a:r>
              <a:rPr lang="en-IL" dirty="0"/>
              <a:t>–</a:t>
            </a:r>
            <a:r>
              <a:rPr lang="en-US" dirty="0"/>
              <a:t> Other Datasets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38" name="Google Shape;243;p33"/>
              <p:cNvGraphicFramePr/>
              <p:nvPr>
                <p:extLst>
                  <p:ext uri="{D42A27DB-BD31-4B8C-83A1-F6EECF244321}">
                    <p14:modId xmlns:p14="http://schemas.microsoft.com/office/powerpoint/2010/main" val="1185596054"/>
                  </p:ext>
                </p:extLst>
              </p:nvPr>
            </p:nvGraphicFramePr>
            <p:xfrm>
              <a:off x="258585" y="894702"/>
              <a:ext cx="6802988" cy="1029656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285826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698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47484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49363">
                    <a:tc>
                      <a:txBody>
                        <a:bodyPr/>
                        <a:lstStyle/>
                        <a:p>
                          <a:pPr algn="l">
                            <a:defRPr sz="180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  <a:r>
                            <a:rPr lang="en-US" dirty="0"/>
                            <a:t>CIFAR10 (ResNet50)</a:t>
                          </a:r>
                          <a:endParaRPr dirty="0"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Test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PGD (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Times New Roman"/>
                                  <a:cs typeface="Times New Roman"/>
                                  <a:sym typeface="Times New Roman"/>
                                </a:rPr>
                                <m:t>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Times New Roman"/>
                                  <a:cs typeface="Times New Roman"/>
                                  <a:sym typeface="Times New Roman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IL" b="0" i="1" smtClean="0">
                                      <a:latin typeface="Cambria Math" panose="02040503050406030204" pitchFamily="18" charset="0"/>
                                      <a:cs typeface="Times New Roman"/>
                                      <a:sym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  <a:sym typeface="Times New Roman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  <a:sym typeface="Times New Roman"/>
                                    </a:rPr>
                                    <m:t>255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)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9363">
                    <a:tc>
                      <a:txBody>
                        <a:bodyPr/>
                        <a:lstStyle/>
                        <a:p>
                          <a:pPr algn="l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Standard Training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95.25%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  0.00%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38" name="Google Shape;243;p33"/>
              <p:cNvGraphicFramePr/>
              <p:nvPr>
                <p:extLst>
                  <p:ext uri="{D42A27DB-BD31-4B8C-83A1-F6EECF244321}">
                    <p14:modId xmlns:p14="http://schemas.microsoft.com/office/powerpoint/2010/main" val="1185596054"/>
                  </p:ext>
                </p:extLst>
              </p:nvPr>
            </p:nvGraphicFramePr>
            <p:xfrm>
              <a:off x="258585" y="894702"/>
              <a:ext cx="6802988" cy="1029656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285826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698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47484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72486">
                    <a:tc>
                      <a:txBody>
                        <a:bodyPr/>
                        <a:lstStyle/>
                        <a:p>
                          <a:pPr algn="l">
                            <a:defRPr sz="180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  <a:r>
                            <a:rPr lang="en-US" dirty="0" smtClean="0"/>
                            <a:t>CIFAR10 (ResNet50)</a:t>
                          </a:r>
                          <a:endParaRPr dirty="0"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Test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25" marR="91425" marT="91425" marB="91425" anchor="ctr" horzOverflow="overflow">
                        <a:blipFill>
                          <a:blip r:embed="rId3"/>
                          <a:stretch>
                            <a:fillRect l="-177094" t="-1053" r="-246" b="-873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7170">
                    <a:tc>
                      <a:txBody>
                        <a:bodyPr/>
                        <a:lstStyle/>
                        <a:p>
                          <a:pPr algn="l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Standard Training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95.25%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  0.00%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92857" y="4745247"/>
            <a:ext cx="393297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dirty="0"/>
              <a:t>source: https://github.com/MadryLab/robustness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2" name="Rectangle"/>
          <p:cNvSpPr/>
          <p:nvPr/>
        </p:nvSpPr>
        <p:spPr>
          <a:xfrm>
            <a:off x="3110753" y="1457361"/>
            <a:ext cx="3950820" cy="467097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7945123"/>
      </p:ext>
    </p:extLst>
  </p:cSld>
  <p:clrMapOvr>
    <a:masterClrMapping/>
  </p:clrMapOvr>
  <p:transition spd="med"/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241;p33"/>
          <p:cNvSpPr txBox="1">
            <a:spLocks noGrp="1"/>
          </p:cNvSpPr>
          <p:nvPr>
            <p:ph type="title"/>
          </p:nvPr>
        </p:nvSpPr>
        <p:spPr>
          <a:xfrm>
            <a:off x="92857" y="-28116"/>
            <a:ext cx="8196349" cy="71480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Adversarial Training</a:t>
            </a:r>
            <a:r>
              <a:rPr lang="en-US" dirty="0"/>
              <a:t> </a:t>
            </a:r>
            <a:r>
              <a:rPr lang="en-IL" dirty="0"/>
              <a:t>–</a:t>
            </a:r>
            <a:r>
              <a:rPr lang="en-US" dirty="0"/>
              <a:t> Other Datasets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38" name="Google Shape;243;p33"/>
              <p:cNvGraphicFramePr/>
              <p:nvPr>
                <p:extLst>
                  <p:ext uri="{D42A27DB-BD31-4B8C-83A1-F6EECF244321}">
                    <p14:modId xmlns:p14="http://schemas.microsoft.com/office/powerpoint/2010/main" val="2498755520"/>
                  </p:ext>
                </p:extLst>
              </p:nvPr>
            </p:nvGraphicFramePr>
            <p:xfrm>
              <a:off x="258585" y="894702"/>
              <a:ext cx="6802988" cy="1486826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285826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698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47484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49363">
                    <a:tc>
                      <a:txBody>
                        <a:bodyPr/>
                        <a:lstStyle/>
                        <a:p>
                          <a:pPr algn="l">
                            <a:defRPr sz="180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  <a:r>
                            <a:rPr lang="en-US" dirty="0"/>
                            <a:t>CIFAR10 (ResNet50)</a:t>
                          </a:r>
                          <a:endParaRPr dirty="0"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Test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PGD (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Times New Roman"/>
                                  <a:cs typeface="Times New Roman"/>
                                  <a:sym typeface="Times New Roman"/>
                                </a:rPr>
                                <m:t>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Times New Roman"/>
                                  <a:cs typeface="Times New Roman"/>
                                  <a:sym typeface="Times New Roman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IL" b="0" i="1" smtClean="0">
                                      <a:latin typeface="Cambria Math" panose="02040503050406030204" pitchFamily="18" charset="0"/>
                                      <a:cs typeface="Times New Roman"/>
                                      <a:sym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  <a:sym typeface="Times New Roman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  <a:sym typeface="Times New Roman"/>
                                    </a:rPr>
                                    <m:t>255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)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9363">
                    <a:tc>
                      <a:txBody>
                        <a:bodyPr/>
                        <a:lstStyle/>
                        <a:p>
                          <a:pPr algn="l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Standard Training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95.25%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  0.00%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9363">
                    <a:tc>
                      <a:txBody>
                        <a:bodyPr/>
                        <a:lstStyle/>
                        <a:p>
                          <a:pPr algn="l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Adv. Training (</a:t>
                          </a: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PGD 8/255</a:t>
                          </a: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)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87.03%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53.29%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38" name="Google Shape;243;p33"/>
              <p:cNvGraphicFramePr/>
              <p:nvPr>
                <p:extLst>
                  <p:ext uri="{D42A27DB-BD31-4B8C-83A1-F6EECF244321}">
                    <p14:modId xmlns:p14="http://schemas.microsoft.com/office/powerpoint/2010/main" val="2498755520"/>
                  </p:ext>
                </p:extLst>
              </p:nvPr>
            </p:nvGraphicFramePr>
            <p:xfrm>
              <a:off x="258585" y="894702"/>
              <a:ext cx="6802988" cy="1486826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285826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698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47484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72486">
                    <a:tc>
                      <a:txBody>
                        <a:bodyPr/>
                        <a:lstStyle/>
                        <a:p>
                          <a:pPr algn="l">
                            <a:defRPr sz="180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  <a:r>
                            <a:rPr lang="en-US" dirty="0" smtClean="0"/>
                            <a:t>CIFAR10 (ResNet50)</a:t>
                          </a:r>
                          <a:endParaRPr dirty="0"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Test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25" marR="91425" marT="91425" marB="91425" anchor="ctr" horzOverflow="overflow">
                        <a:blipFill>
                          <a:blip r:embed="rId3"/>
                          <a:stretch>
                            <a:fillRect l="-177094" t="-1064" r="-246" b="-1691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7170">
                    <a:tc>
                      <a:txBody>
                        <a:bodyPr/>
                        <a:lstStyle/>
                        <a:p>
                          <a:pPr algn="l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Standard Training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95.25%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  0.00%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7170">
                    <a:tc>
                      <a:txBody>
                        <a:bodyPr/>
                        <a:lstStyle/>
                        <a:p>
                          <a:pPr algn="l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Adv. Training </a:t>
                          </a:r>
                          <a:r>
                            <a:rPr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(</a:t>
                          </a: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PGD 8/255</a:t>
                          </a:r>
                          <a:r>
                            <a:rPr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)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87.03%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53.29%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92857" y="4745247"/>
            <a:ext cx="393297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dirty="0"/>
              <a:t>source: https://github.com/MadryLab/robustness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2" name="Rectangle"/>
          <p:cNvSpPr/>
          <p:nvPr/>
        </p:nvSpPr>
        <p:spPr>
          <a:xfrm>
            <a:off x="3110753" y="1910545"/>
            <a:ext cx="3950820" cy="467097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1388825"/>
      </p:ext>
    </p:extLst>
  </p:cSld>
  <p:clrMapOvr>
    <a:masterClrMapping/>
  </p:clrMapOvr>
  <p:transition spd="med"/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241;p33"/>
          <p:cNvSpPr txBox="1">
            <a:spLocks noGrp="1"/>
          </p:cNvSpPr>
          <p:nvPr>
            <p:ph type="title"/>
          </p:nvPr>
        </p:nvSpPr>
        <p:spPr>
          <a:xfrm>
            <a:off x="92857" y="-28116"/>
            <a:ext cx="8196349" cy="71480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Adversarial Training</a:t>
            </a:r>
            <a:r>
              <a:rPr lang="en-US" dirty="0"/>
              <a:t> </a:t>
            </a:r>
            <a:r>
              <a:rPr lang="en-IL" dirty="0"/>
              <a:t>–</a:t>
            </a:r>
            <a:r>
              <a:rPr lang="en-US" dirty="0"/>
              <a:t> Other Datasets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38" name="Google Shape;243;p33"/>
              <p:cNvGraphicFramePr/>
              <p:nvPr>
                <p:extLst>
                  <p:ext uri="{D42A27DB-BD31-4B8C-83A1-F6EECF244321}">
                    <p14:modId xmlns:p14="http://schemas.microsoft.com/office/powerpoint/2010/main" val="2498755520"/>
                  </p:ext>
                </p:extLst>
              </p:nvPr>
            </p:nvGraphicFramePr>
            <p:xfrm>
              <a:off x="258585" y="894702"/>
              <a:ext cx="6802988" cy="1486826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285826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698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47484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49363">
                    <a:tc>
                      <a:txBody>
                        <a:bodyPr/>
                        <a:lstStyle/>
                        <a:p>
                          <a:pPr algn="l">
                            <a:defRPr sz="180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  <a:r>
                            <a:rPr lang="en-US" dirty="0"/>
                            <a:t>CIFAR10 (ResNet50)</a:t>
                          </a:r>
                          <a:endParaRPr dirty="0"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Test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PGD (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Times New Roman"/>
                                  <a:cs typeface="Times New Roman"/>
                                  <a:sym typeface="Times New Roman"/>
                                </a:rPr>
                                <m:t>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Times New Roman"/>
                                  <a:cs typeface="Times New Roman"/>
                                  <a:sym typeface="Times New Roman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IL" b="0" i="1" smtClean="0">
                                      <a:latin typeface="Cambria Math" panose="02040503050406030204" pitchFamily="18" charset="0"/>
                                      <a:cs typeface="Times New Roman"/>
                                      <a:sym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  <a:sym typeface="Times New Roman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  <a:sym typeface="Times New Roman"/>
                                    </a:rPr>
                                    <m:t>255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)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9363">
                    <a:tc>
                      <a:txBody>
                        <a:bodyPr/>
                        <a:lstStyle/>
                        <a:p>
                          <a:pPr algn="l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Standard Training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95.25%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  0.00%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9363">
                    <a:tc>
                      <a:txBody>
                        <a:bodyPr/>
                        <a:lstStyle/>
                        <a:p>
                          <a:pPr algn="l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Adv. Training (</a:t>
                          </a: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PGD 8/255</a:t>
                          </a: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)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87.03%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53.29%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38" name="Google Shape;243;p33"/>
              <p:cNvGraphicFramePr/>
              <p:nvPr>
                <p:extLst>
                  <p:ext uri="{D42A27DB-BD31-4B8C-83A1-F6EECF244321}">
                    <p14:modId xmlns:p14="http://schemas.microsoft.com/office/powerpoint/2010/main" val="2498755520"/>
                  </p:ext>
                </p:extLst>
              </p:nvPr>
            </p:nvGraphicFramePr>
            <p:xfrm>
              <a:off x="258585" y="894702"/>
              <a:ext cx="6802988" cy="1486826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285826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698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47484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72486">
                    <a:tc>
                      <a:txBody>
                        <a:bodyPr/>
                        <a:lstStyle/>
                        <a:p>
                          <a:pPr algn="l">
                            <a:defRPr sz="180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  <a:r>
                            <a:rPr lang="en-US" dirty="0" smtClean="0"/>
                            <a:t>CIFAR10 (ResNet50)</a:t>
                          </a:r>
                          <a:endParaRPr dirty="0"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Test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25" marR="91425" marT="91425" marB="91425" anchor="ctr" horzOverflow="overflow">
                        <a:blipFill>
                          <a:blip r:embed="rId3"/>
                          <a:stretch>
                            <a:fillRect l="-177094" t="-1064" r="-246" b="-1691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7170">
                    <a:tc>
                      <a:txBody>
                        <a:bodyPr/>
                        <a:lstStyle/>
                        <a:p>
                          <a:pPr algn="l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Standard Training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95.25%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  0.00%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7170">
                    <a:tc>
                      <a:txBody>
                        <a:bodyPr/>
                        <a:lstStyle/>
                        <a:p>
                          <a:pPr algn="l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Adv. Training </a:t>
                          </a:r>
                          <a:r>
                            <a:rPr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(</a:t>
                          </a: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PGD 8/255</a:t>
                          </a:r>
                          <a:r>
                            <a:rPr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)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87.03%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53.29%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Google Shape;243;p33"/>
              <p:cNvGraphicFramePr/>
              <p:nvPr>
                <p:extLst>
                  <p:ext uri="{D42A27DB-BD31-4B8C-83A1-F6EECF244321}">
                    <p14:modId xmlns:p14="http://schemas.microsoft.com/office/powerpoint/2010/main" val="3300328075"/>
                  </p:ext>
                </p:extLst>
              </p:nvPr>
            </p:nvGraphicFramePr>
            <p:xfrm>
              <a:off x="258585" y="2648507"/>
              <a:ext cx="6802988" cy="1029656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285826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698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47484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49363">
                    <a:tc>
                      <a:txBody>
                        <a:bodyPr/>
                        <a:lstStyle/>
                        <a:p>
                          <a:pPr algn="l">
                            <a:defRPr sz="180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  <a:r>
                            <a:rPr lang="en-US" dirty="0"/>
                            <a:t>ImageNet (ResNet50)</a:t>
                          </a:r>
                          <a:endParaRPr dirty="0"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Test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PGD (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Times New Roman"/>
                                  <a:cs typeface="Times New Roman"/>
                                  <a:sym typeface="Times New Roman"/>
                                </a:rPr>
                                <m:t>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Times New Roman"/>
                                  <a:cs typeface="Times New Roman"/>
                                  <a:sym typeface="Times New Roman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IL" b="0" i="1" smtClean="0">
                                      <a:latin typeface="Cambria Math" panose="02040503050406030204" pitchFamily="18" charset="0"/>
                                      <a:cs typeface="Times New Roman"/>
                                      <a:sym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  <a:sym typeface="Times New Roman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  <a:sym typeface="Times New Roman"/>
                                    </a:rPr>
                                    <m:t>255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)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9363">
                    <a:tc>
                      <a:txBody>
                        <a:bodyPr/>
                        <a:lstStyle/>
                        <a:p>
                          <a:pPr algn="l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Standard Training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76.13%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  0.01%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Google Shape;243;p33"/>
              <p:cNvGraphicFramePr/>
              <p:nvPr>
                <p:extLst>
                  <p:ext uri="{D42A27DB-BD31-4B8C-83A1-F6EECF244321}">
                    <p14:modId xmlns:p14="http://schemas.microsoft.com/office/powerpoint/2010/main" val="3300328075"/>
                  </p:ext>
                </p:extLst>
              </p:nvPr>
            </p:nvGraphicFramePr>
            <p:xfrm>
              <a:off x="258585" y="2648507"/>
              <a:ext cx="6802988" cy="1029656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285826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698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47484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72486">
                    <a:tc>
                      <a:txBody>
                        <a:bodyPr/>
                        <a:lstStyle/>
                        <a:p>
                          <a:pPr algn="l">
                            <a:defRPr sz="180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  <a:r>
                            <a:rPr lang="en-US" dirty="0" smtClean="0"/>
                            <a:t>ImageNet (ResNet50)</a:t>
                          </a:r>
                          <a:endParaRPr dirty="0"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Test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25" marR="91425" marT="91425" marB="91425" anchor="ctr" horzOverflow="overflow">
                        <a:blipFill>
                          <a:blip r:embed="rId4"/>
                          <a:stretch>
                            <a:fillRect l="-177094" t="-1053" r="-246" b="-8736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7170">
                    <a:tc>
                      <a:txBody>
                        <a:bodyPr/>
                        <a:lstStyle/>
                        <a:p>
                          <a:pPr algn="l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Standard Training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76.13%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  0.01%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92857" y="4745247"/>
            <a:ext cx="393297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dirty="0"/>
              <a:t>source: https://github.com/MadryLab/robustness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" name="Rectangle"/>
          <p:cNvSpPr/>
          <p:nvPr/>
        </p:nvSpPr>
        <p:spPr>
          <a:xfrm>
            <a:off x="3110753" y="3228357"/>
            <a:ext cx="3950820" cy="467097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639253"/>
      </p:ext>
    </p:extLst>
  </p:cSld>
  <p:clrMapOvr>
    <a:masterClrMapping/>
  </p:clrMapOvr>
  <p:transition spd="med"/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241;p33"/>
          <p:cNvSpPr txBox="1">
            <a:spLocks noGrp="1"/>
          </p:cNvSpPr>
          <p:nvPr>
            <p:ph type="title"/>
          </p:nvPr>
        </p:nvSpPr>
        <p:spPr>
          <a:xfrm>
            <a:off x="92857" y="-28116"/>
            <a:ext cx="8196349" cy="714804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35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Adversarial Training</a:t>
            </a:r>
            <a:r>
              <a:rPr lang="en-US" dirty="0"/>
              <a:t> </a:t>
            </a:r>
            <a:r>
              <a:rPr lang="en-IL" dirty="0"/>
              <a:t>–</a:t>
            </a:r>
            <a:r>
              <a:rPr lang="en-US" dirty="0"/>
              <a:t> Other Datasets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38" name="Google Shape;243;p33"/>
              <p:cNvGraphicFramePr/>
              <p:nvPr>
                <p:extLst>
                  <p:ext uri="{D42A27DB-BD31-4B8C-83A1-F6EECF244321}">
                    <p14:modId xmlns:p14="http://schemas.microsoft.com/office/powerpoint/2010/main" val="2498755520"/>
                  </p:ext>
                </p:extLst>
              </p:nvPr>
            </p:nvGraphicFramePr>
            <p:xfrm>
              <a:off x="258585" y="894702"/>
              <a:ext cx="6802988" cy="1486826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285826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698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47484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49363">
                    <a:tc>
                      <a:txBody>
                        <a:bodyPr/>
                        <a:lstStyle/>
                        <a:p>
                          <a:pPr algn="l">
                            <a:defRPr sz="180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  <a:r>
                            <a:rPr lang="en-US" dirty="0"/>
                            <a:t>CIFAR10 (ResNet50)</a:t>
                          </a:r>
                          <a:endParaRPr dirty="0"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Test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PGD (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Times New Roman"/>
                                  <a:cs typeface="Times New Roman"/>
                                  <a:sym typeface="Times New Roman"/>
                                </a:rPr>
                                <m:t>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Times New Roman"/>
                                  <a:cs typeface="Times New Roman"/>
                                  <a:sym typeface="Times New Roman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IL" b="0" i="1" smtClean="0">
                                      <a:latin typeface="Cambria Math" panose="02040503050406030204" pitchFamily="18" charset="0"/>
                                      <a:cs typeface="Times New Roman"/>
                                      <a:sym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  <a:sym typeface="Times New Roman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  <a:sym typeface="Times New Roman"/>
                                    </a:rPr>
                                    <m:t>255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)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9363">
                    <a:tc>
                      <a:txBody>
                        <a:bodyPr/>
                        <a:lstStyle/>
                        <a:p>
                          <a:pPr algn="l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Standard Training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95.25%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  0.00%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9363">
                    <a:tc>
                      <a:txBody>
                        <a:bodyPr/>
                        <a:lstStyle/>
                        <a:p>
                          <a:pPr algn="l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Adv. Training (</a:t>
                          </a: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PGD 8/255</a:t>
                          </a: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)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87.03%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53.29%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38" name="Google Shape;243;p33"/>
              <p:cNvGraphicFramePr/>
              <p:nvPr>
                <p:extLst>
                  <p:ext uri="{D42A27DB-BD31-4B8C-83A1-F6EECF244321}">
                    <p14:modId xmlns:p14="http://schemas.microsoft.com/office/powerpoint/2010/main" val="2498755520"/>
                  </p:ext>
                </p:extLst>
              </p:nvPr>
            </p:nvGraphicFramePr>
            <p:xfrm>
              <a:off x="258585" y="894702"/>
              <a:ext cx="6802988" cy="1486826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285826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698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47484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72486">
                    <a:tc>
                      <a:txBody>
                        <a:bodyPr/>
                        <a:lstStyle/>
                        <a:p>
                          <a:pPr algn="l">
                            <a:defRPr sz="180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  <a:r>
                            <a:rPr lang="en-US" dirty="0" smtClean="0"/>
                            <a:t>CIFAR10 (ResNet50)</a:t>
                          </a:r>
                          <a:endParaRPr dirty="0"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Test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25" marR="91425" marT="91425" marB="91425" anchor="ctr" horzOverflow="overflow">
                        <a:blipFill>
                          <a:blip r:embed="rId3"/>
                          <a:stretch>
                            <a:fillRect l="-177094" t="-1064" r="-246" b="-1691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7170">
                    <a:tc>
                      <a:txBody>
                        <a:bodyPr/>
                        <a:lstStyle/>
                        <a:p>
                          <a:pPr algn="l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Standard Training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95.25%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  0.00%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7170">
                    <a:tc>
                      <a:txBody>
                        <a:bodyPr/>
                        <a:lstStyle/>
                        <a:p>
                          <a:pPr algn="l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Adv. Training </a:t>
                          </a:r>
                          <a:r>
                            <a:rPr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(</a:t>
                          </a: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PGD 8/255</a:t>
                          </a:r>
                          <a:r>
                            <a:rPr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)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87.03%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53.29%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Google Shape;243;p33"/>
              <p:cNvGraphicFramePr/>
              <p:nvPr>
                <p:extLst>
                  <p:ext uri="{D42A27DB-BD31-4B8C-83A1-F6EECF244321}">
                    <p14:modId xmlns:p14="http://schemas.microsoft.com/office/powerpoint/2010/main" val="4116093690"/>
                  </p:ext>
                </p:extLst>
              </p:nvPr>
            </p:nvGraphicFramePr>
            <p:xfrm>
              <a:off x="258585" y="2648507"/>
              <a:ext cx="6802988" cy="1486826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285826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698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47484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449363">
                    <a:tc>
                      <a:txBody>
                        <a:bodyPr/>
                        <a:lstStyle/>
                        <a:p>
                          <a:pPr algn="l">
                            <a:defRPr sz="180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  <a:r>
                            <a:rPr lang="en-US" dirty="0"/>
                            <a:t>ImageNet (ResNet50)</a:t>
                          </a:r>
                          <a:endParaRPr dirty="0"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Test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PGD (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Times New Roman"/>
                                  <a:cs typeface="Times New Roman"/>
                                  <a:sym typeface="Times New Roman"/>
                                </a:rPr>
                                <m:t>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Times New Roman"/>
                                  <a:cs typeface="Times New Roman"/>
                                  <a:sym typeface="Times New Roman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IL" b="0" i="1" smtClean="0">
                                      <a:latin typeface="Cambria Math" panose="02040503050406030204" pitchFamily="18" charset="0"/>
                                      <a:cs typeface="Times New Roman"/>
                                      <a:sym typeface="Times New Roman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  <a:sym typeface="Times New Roman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cs typeface="Times New Roman"/>
                                      <a:sym typeface="Times New Roman"/>
                                    </a:rPr>
                                    <m:t>255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)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9363">
                    <a:tc>
                      <a:txBody>
                        <a:bodyPr/>
                        <a:lstStyle/>
                        <a:p>
                          <a:pPr algn="l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Standard Training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76.13%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  0.01%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9363">
                    <a:tc>
                      <a:txBody>
                        <a:bodyPr/>
                        <a:lstStyle/>
                        <a:p>
                          <a:pPr algn="l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Adv. Training (</a:t>
                          </a: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PGD 8/255</a:t>
                          </a: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)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47.91%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19.52%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Google Shape;243;p33"/>
              <p:cNvGraphicFramePr/>
              <p:nvPr>
                <p:extLst>
                  <p:ext uri="{D42A27DB-BD31-4B8C-83A1-F6EECF244321}">
                    <p14:modId xmlns:p14="http://schemas.microsoft.com/office/powerpoint/2010/main" val="4116093690"/>
                  </p:ext>
                </p:extLst>
              </p:nvPr>
            </p:nvGraphicFramePr>
            <p:xfrm>
              <a:off x="258585" y="2648507"/>
              <a:ext cx="6802988" cy="1486826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285826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6987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47484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572486">
                    <a:tc>
                      <a:txBody>
                        <a:bodyPr/>
                        <a:lstStyle/>
                        <a:p>
                          <a:pPr algn="l">
                            <a:defRPr sz="180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defRPr>
                          </a:pPr>
                          <a:r>
                            <a:rPr lang="en-US" dirty="0" smtClean="0"/>
                            <a:t>ImageNet (ResNet50)</a:t>
                          </a:r>
                          <a:endParaRPr dirty="0"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Test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25" marR="91425" marT="91425" marB="91425" anchor="ctr" horzOverflow="overflow">
                        <a:blipFill>
                          <a:blip r:embed="rId4"/>
                          <a:stretch>
                            <a:fillRect l="-177094" t="-1064" r="-246" b="-1691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57170">
                    <a:tc>
                      <a:txBody>
                        <a:bodyPr/>
                        <a:lstStyle/>
                        <a:p>
                          <a:pPr algn="l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Standard Training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76.13%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  0.01%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57170">
                    <a:tc>
                      <a:txBody>
                        <a:bodyPr/>
                        <a:lstStyle/>
                        <a:p>
                          <a:pPr algn="l">
                            <a:defRPr sz="1800"/>
                          </a:pPr>
                          <a:r>
                            <a:rPr dirty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Adv. Training </a:t>
                          </a:r>
                          <a:r>
                            <a:rPr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(</a:t>
                          </a: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PGD 8/255</a:t>
                          </a:r>
                          <a:r>
                            <a:rPr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)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47.91%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dirty="0" smtClean="0">
                              <a:latin typeface="Times New Roman"/>
                              <a:ea typeface="Times New Roman"/>
                              <a:cs typeface="Times New Roman"/>
                              <a:sym typeface="Times New Roman"/>
                            </a:rPr>
                            <a:t>19.52%</a:t>
                          </a:r>
                          <a:endParaRPr dirty="0">
                            <a:latin typeface="Times New Roman"/>
                            <a:ea typeface="Times New Roman"/>
                            <a:cs typeface="Times New Roman"/>
                            <a:sym typeface="Times New Roman"/>
                          </a:endParaRP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TextBox 2"/>
          <p:cNvSpPr txBox="1"/>
          <p:nvPr/>
        </p:nvSpPr>
        <p:spPr>
          <a:xfrm>
            <a:off x="92857" y="4745247"/>
            <a:ext cx="393297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dirty="0"/>
              <a:t>source: https://github.com/MadryLab/robustness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" name="Rectangle"/>
          <p:cNvSpPr/>
          <p:nvPr/>
        </p:nvSpPr>
        <p:spPr>
          <a:xfrm>
            <a:off x="3110753" y="3660334"/>
            <a:ext cx="3950820" cy="467097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9712223"/>
      </p:ext>
    </p:extLst>
  </p:cSld>
  <p:clrMapOvr>
    <a:masterClrMapping/>
  </p:clrMapOvr>
  <p:transition spd="med"/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See Adversarial Example</a:t>
            </a:r>
          </a:p>
          <a:p>
            <a:r>
              <a:rPr lang="en-US" dirty="0">
                <a:solidFill>
                  <a:srgbClr val="00B050"/>
                </a:solidFill>
              </a:rPr>
              <a:t>How to attack: FGSM, PGD</a:t>
            </a:r>
          </a:p>
          <a:p>
            <a:r>
              <a:rPr lang="en-US" dirty="0">
                <a:solidFill>
                  <a:srgbClr val="00B050"/>
                </a:solidFill>
              </a:rPr>
              <a:t>How to defend: Adversarial training (AT)</a:t>
            </a:r>
          </a:p>
          <a:p>
            <a:r>
              <a:rPr lang="en-US" dirty="0">
                <a:solidFill>
                  <a:srgbClr val="00B050"/>
                </a:solidFill>
              </a:rPr>
              <a:t>Visualizing AE / AT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33067" y="1898293"/>
            <a:ext cx="555811" cy="286870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6847" y="2521243"/>
            <a:ext cx="2528047" cy="304800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9357504"/>
      </p:ext>
    </p:extLst>
  </p:cSld>
  <p:clrMapOvr>
    <a:masterClrMapping/>
  </p:clrMapOvr>
  <p:transition spd="med"/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See Adversarial Example</a:t>
            </a:r>
          </a:p>
          <a:p>
            <a:r>
              <a:rPr lang="en-US" dirty="0">
                <a:solidFill>
                  <a:srgbClr val="00B050"/>
                </a:solidFill>
              </a:rPr>
              <a:t>How to attack: FGSM, PGD</a:t>
            </a:r>
          </a:p>
          <a:p>
            <a:r>
              <a:rPr lang="en-US" dirty="0">
                <a:solidFill>
                  <a:srgbClr val="00B050"/>
                </a:solidFill>
              </a:rPr>
              <a:t>How to defend: Adversarial training (AT)</a:t>
            </a:r>
          </a:p>
          <a:p>
            <a:r>
              <a:rPr lang="en-US" dirty="0">
                <a:solidFill>
                  <a:srgbClr val="00B050"/>
                </a:solidFill>
              </a:rPr>
              <a:t>Visualizing AE / AT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81F308-56BE-4A4A-B02E-516B5974554A}"/>
              </a:ext>
            </a:extLst>
          </p:cNvPr>
          <p:cNvCxnSpPr/>
          <p:nvPr/>
        </p:nvCxnSpPr>
        <p:spPr>
          <a:xfrm>
            <a:off x="3686905" y="2029932"/>
            <a:ext cx="1964531" cy="128587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E6B1251-A880-4866-8509-F872F484F2BB}"/>
              </a:ext>
            </a:extLst>
          </p:cNvPr>
          <p:cNvSpPr txBox="1"/>
          <p:nvPr/>
        </p:nvSpPr>
        <p:spPr>
          <a:xfrm>
            <a:off x="5408548" y="2244244"/>
            <a:ext cx="3343275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/>
              <a:t>White Box Attacks</a:t>
            </a:r>
            <a:endParaRPr kumimoji="0" lang="en-IL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1877171"/>
      </p:ext>
    </p:extLst>
  </p:cSld>
  <p:clrMapOvr>
    <a:masterClrMapping/>
  </p:clrMapOvr>
  <p:transition spd="med"/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See Adversarial Example</a:t>
            </a:r>
          </a:p>
          <a:p>
            <a:r>
              <a:rPr lang="en-US" dirty="0">
                <a:solidFill>
                  <a:srgbClr val="00B050"/>
                </a:solidFill>
              </a:rPr>
              <a:t>How to attack: FGSM, PGD</a:t>
            </a:r>
          </a:p>
          <a:p>
            <a:r>
              <a:rPr lang="en-US" dirty="0">
                <a:solidFill>
                  <a:srgbClr val="00B050"/>
                </a:solidFill>
              </a:rPr>
              <a:t>How to defend: Adversarial training (AT)</a:t>
            </a:r>
          </a:p>
          <a:p>
            <a:r>
              <a:rPr lang="en-US" dirty="0">
                <a:solidFill>
                  <a:srgbClr val="00B050"/>
                </a:solidFill>
              </a:rPr>
              <a:t>Visualizing AE / AT</a:t>
            </a:r>
          </a:p>
          <a:p>
            <a:r>
              <a:rPr lang="en-US" dirty="0">
                <a:solidFill>
                  <a:schemeClr val="tx1"/>
                </a:solidFill>
              </a:rPr>
              <a:t>Next: Black-Box attacks</a:t>
            </a:r>
          </a:p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Learn about properties and advantages</a:t>
            </a:r>
          </a:p>
          <a:p>
            <a:pPr marL="114300" indent="0">
              <a:buNone/>
            </a:pP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175555"/>
      </p:ext>
    </p:extLst>
  </p:cSld>
  <p:clrMapOvr>
    <a:masterClrMapping/>
  </p:clrMapOvr>
  <p:transition spd="med"/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38" y="134028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Black-Box Attacks</a:t>
            </a:r>
          </a:p>
        </p:txBody>
      </p:sp>
      <p:pic>
        <p:nvPicPr>
          <p:cNvPr id="4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3917907" y="1069919"/>
            <a:ext cx="3996656" cy="110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oogle Shape;105;p19"/>
          <p:cNvGrpSpPr/>
          <p:nvPr/>
        </p:nvGrpSpPr>
        <p:grpSpPr>
          <a:xfrm>
            <a:off x="5192386" y="1007109"/>
            <a:ext cx="1224645" cy="1292629"/>
            <a:chOff x="0" y="42281"/>
            <a:chExt cx="614400" cy="949654"/>
          </a:xfrm>
        </p:grpSpPr>
        <p:sp>
          <p:nvSpPr>
            <p:cNvPr id="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7" name="fθ"/>
            <p:cNvSpPr txBox="1"/>
            <p:nvPr/>
          </p:nvSpPr>
          <p:spPr>
            <a:xfrm>
              <a:off x="0" y="42281"/>
              <a:ext cx="614400" cy="94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sz="7200" dirty="0" err="1"/>
                <a:t>f</a:t>
              </a:r>
              <a:r>
                <a:rPr sz="4000" dirty="0" err="1"/>
                <a:t>θ</a:t>
              </a:r>
              <a:endParaRPr sz="4400" dirty="0"/>
            </a:p>
          </p:txBody>
        </p:sp>
      </p:grpSp>
      <p:pic>
        <p:nvPicPr>
          <p:cNvPr id="8" name="mnist4_orig.png" descr="mnist4_orig.png"/>
          <p:cNvPicPr>
            <a:picLocks noChangeAspect="1"/>
          </p:cNvPicPr>
          <p:nvPr/>
        </p:nvPicPr>
        <p:blipFill>
          <a:blip r:embed="rId3"/>
          <a:srcRect l="28335" t="13869" r="28335" b="13869"/>
          <a:stretch>
            <a:fillRect/>
          </a:stretch>
        </p:blipFill>
        <p:spPr>
          <a:xfrm>
            <a:off x="2416753" y="871896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9" name="pgd_last.png" descr="pgd_last.png"/>
          <p:cNvPicPr>
            <a:picLocks noChangeAspect="1"/>
          </p:cNvPicPr>
          <p:nvPr/>
        </p:nvPicPr>
        <p:blipFill>
          <a:blip r:embed="rId4"/>
          <a:srcRect l="25916" t="12151" r="23261" b="12151"/>
          <a:stretch>
            <a:fillRect/>
          </a:stretch>
        </p:blipFill>
        <p:spPr>
          <a:xfrm>
            <a:off x="2382877" y="1952449"/>
            <a:ext cx="756087" cy="750772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3150345" y="1228099"/>
            <a:ext cx="930990" cy="42532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H="1">
            <a:off x="3170368" y="1802215"/>
            <a:ext cx="927165" cy="480447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Google Shape;108;p19"/>
          <p:cNvSpPr txBox="1"/>
          <p:nvPr/>
        </p:nvSpPr>
        <p:spPr>
          <a:xfrm>
            <a:off x="7963348" y="1287225"/>
            <a:ext cx="560431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</a:t>
            </a:r>
          </a:p>
        </p:txBody>
      </p:sp>
      <p:sp>
        <p:nvSpPr>
          <p:cNvPr id="20" name="Google Shape;108;p19"/>
          <p:cNvSpPr txBox="1"/>
          <p:nvPr/>
        </p:nvSpPr>
        <p:spPr>
          <a:xfrm>
            <a:off x="3385477" y="1984832"/>
            <a:ext cx="133290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400" dirty="0"/>
              <a:t>∇</a:t>
            </a:r>
            <a:r>
              <a:rPr sz="2000" dirty="0" err="1"/>
              <a:t>x</a:t>
            </a:r>
            <a:r>
              <a:rPr sz="4400" dirty="0" err="1"/>
              <a:t>L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2185200074"/>
      </p:ext>
    </p:extLst>
  </p:cSld>
  <p:clrMapOvr>
    <a:masterClrMapping/>
  </p:clrMapOvr>
  <p:transition spd="med"/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38" y="134028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Black-Box Attacks</a:t>
            </a:r>
          </a:p>
        </p:txBody>
      </p:sp>
      <p:pic>
        <p:nvPicPr>
          <p:cNvPr id="4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3917907" y="1069919"/>
            <a:ext cx="3996656" cy="110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oogle Shape;105;p19"/>
          <p:cNvGrpSpPr/>
          <p:nvPr/>
        </p:nvGrpSpPr>
        <p:grpSpPr>
          <a:xfrm>
            <a:off x="5192386" y="1007109"/>
            <a:ext cx="1224645" cy="1292629"/>
            <a:chOff x="0" y="42281"/>
            <a:chExt cx="614400" cy="949654"/>
          </a:xfrm>
        </p:grpSpPr>
        <p:sp>
          <p:nvSpPr>
            <p:cNvPr id="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7" name="fθ"/>
            <p:cNvSpPr txBox="1"/>
            <p:nvPr/>
          </p:nvSpPr>
          <p:spPr>
            <a:xfrm>
              <a:off x="0" y="42281"/>
              <a:ext cx="614400" cy="94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sz="7200" dirty="0" err="1"/>
                <a:t>f</a:t>
              </a:r>
              <a:r>
                <a:rPr sz="4000" dirty="0" err="1"/>
                <a:t>θ</a:t>
              </a:r>
              <a:endParaRPr sz="4400" dirty="0"/>
            </a:p>
          </p:txBody>
        </p:sp>
      </p:grpSp>
      <p:pic>
        <p:nvPicPr>
          <p:cNvPr id="8" name="mnist4_orig.png" descr="mnist4_orig.png"/>
          <p:cNvPicPr>
            <a:picLocks noChangeAspect="1"/>
          </p:cNvPicPr>
          <p:nvPr/>
        </p:nvPicPr>
        <p:blipFill>
          <a:blip r:embed="rId3"/>
          <a:srcRect l="28335" t="13869" r="28335" b="13869"/>
          <a:stretch>
            <a:fillRect/>
          </a:stretch>
        </p:blipFill>
        <p:spPr>
          <a:xfrm>
            <a:off x="2416753" y="871896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9" name="pgd_last.png" descr="pgd_last.png"/>
          <p:cNvPicPr>
            <a:picLocks noChangeAspect="1"/>
          </p:cNvPicPr>
          <p:nvPr/>
        </p:nvPicPr>
        <p:blipFill>
          <a:blip r:embed="rId4"/>
          <a:srcRect l="25916" t="12151" r="23261" b="12151"/>
          <a:stretch>
            <a:fillRect/>
          </a:stretch>
        </p:blipFill>
        <p:spPr>
          <a:xfrm>
            <a:off x="2382877" y="1952449"/>
            <a:ext cx="756087" cy="750772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3150345" y="1228099"/>
            <a:ext cx="930990" cy="42532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H="1">
            <a:off x="3170368" y="1802215"/>
            <a:ext cx="927165" cy="480447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Google Shape;108;p19"/>
          <p:cNvSpPr txBox="1"/>
          <p:nvPr/>
        </p:nvSpPr>
        <p:spPr>
          <a:xfrm>
            <a:off x="7963348" y="1287225"/>
            <a:ext cx="560431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</a:t>
            </a:r>
          </a:p>
        </p:txBody>
      </p:sp>
      <p:sp>
        <p:nvSpPr>
          <p:cNvPr id="20" name="Google Shape;108;p19"/>
          <p:cNvSpPr txBox="1"/>
          <p:nvPr/>
        </p:nvSpPr>
        <p:spPr>
          <a:xfrm>
            <a:off x="3385477" y="1984832"/>
            <a:ext cx="133290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400" dirty="0"/>
              <a:t>∇</a:t>
            </a:r>
            <a:r>
              <a:rPr sz="2000" dirty="0" err="1"/>
              <a:t>x</a:t>
            </a:r>
            <a:r>
              <a:rPr sz="4400" dirty="0" err="1"/>
              <a:t>L</a:t>
            </a:r>
            <a:endParaRPr sz="4400" dirty="0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97238" y="1294698"/>
            <a:ext cx="2268300" cy="1386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 fontScale="975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hangingPunct="1"/>
            <a:r>
              <a:rPr lang="en-US" dirty="0"/>
              <a:t>“White-Box”</a:t>
            </a:r>
          </a:p>
        </p:txBody>
      </p:sp>
    </p:spTree>
    <p:extLst>
      <p:ext uri="{BB962C8B-B14F-4D97-AF65-F5344CB8AC3E}">
        <p14:creationId xmlns:p14="http://schemas.microsoft.com/office/powerpoint/2010/main" val="3752646671"/>
      </p:ext>
    </p:extLst>
  </p:cSld>
  <p:clrMapOvr>
    <a:masterClrMapping/>
  </p:clrMapOvr>
  <p:transition spd="med"/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38" y="134028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Black-Box Attacks</a:t>
            </a:r>
          </a:p>
        </p:txBody>
      </p:sp>
      <p:pic>
        <p:nvPicPr>
          <p:cNvPr id="4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3917907" y="1069919"/>
            <a:ext cx="3996656" cy="110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oogle Shape;105;p19"/>
          <p:cNvGrpSpPr/>
          <p:nvPr/>
        </p:nvGrpSpPr>
        <p:grpSpPr>
          <a:xfrm>
            <a:off x="5192386" y="1007109"/>
            <a:ext cx="1224645" cy="1292629"/>
            <a:chOff x="0" y="42281"/>
            <a:chExt cx="614400" cy="949654"/>
          </a:xfrm>
        </p:grpSpPr>
        <p:sp>
          <p:nvSpPr>
            <p:cNvPr id="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7" name="fθ"/>
            <p:cNvSpPr txBox="1"/>
            <p:nvPr/>
          </p:nvSpPr>
          <p:spPr>
            <a:xfrm>
              <a:off x="0" y="42281"/>
              <a:ext cx="614400" cy="94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sz="7200" dirty="0" err="1"/>
                <a:t>f</a:t>
              </a:r>
              <a:r>
                <a:rPr sz="4000" dirty="0" err="1"/>
                <a:t>θ</a:t>
              </a:r>
              <a:endParaRPr sz="4400" dirty="0"/>
            </a:p>
          </p:txBody>
        </p:sp>
      </p:grpSp>
      <p:pic>
        <p:nvPicPr>
          <p:cNvPr id="8" name="mnist4_orig.png" descr="mnist4_orig.png"/>
          <p:cNvPicPr>
            <a:picLocks noChangeAspect="1"/>
          </p:cNvPicPr>
          <p:nvPr/>
        </p:nvPicPr>
        <p:blipFill>
          <a:blip r:embed="rId3"/>
          <a:srcRect l="28335" t="13869" r="28335" b="13869"/>
          <a:stretch>
            <a:fillRect/>
          </a:stretch>
        </p:blipFill>
        <p:spPr>
          <a:xfrm>
            <a:off x="2416753" y="871896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9" name="pgd_last.png" descr="pgd_last.png"/>
          <p:cNvPicPr>
            <a:picLocks noChangeAspect="1"/>
          </p:cNvPicPr>
          <p:nvPr/>
        </p:nvPicPr>
        <p:blipFill>
          <a:blip r:embed="rId4"/>
          <a:srcRect l="25916" t="12151" r="23261" b="12151"/>
          <a:stretch>
            <a:fillRect/>
          </a:stretch>
        </p:blipFill>
        <p:spPr>
          <a:xfrm>
            <a:off x="2382877" y="1952449"/>
            <a:ext cx="756087" cy="750772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3150345" y="1228099"/>
            <a:ext cx="930990" cy="42532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H="1">
            <a:off x="3170368" y="1802215"/>
            <a:ext cx="927165" cy="480447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Google Shape;108;p19"/>
          <p:cNvSpPr txBox="1"/>
          <p:nvPr/>
        </p:nvSpPr>
        <p:spPr>
          <a:xfrm>
            <a:off x="7963348" y="1287225"/>
            <a:ext cx="560431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</a:t>
            </a:r>
          </a:p>
        </p:txBody>
      </p:sp>
      <p:sp>
        <p:nvSpPr>
          <p:cNvPr id="20" name="Google Shape;108;p19"/>
          <p:cNvSpPr txBox="1"/>
          <p:nvPr/>
        </p:nvSpPr>
        <p:spPr>
          <a:xfrm>
            <a:off x="3385477" y="1984832"/>
            <a:ext cx="133290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400" dirty="0"/>
              <a:t>∇</a:t>
            </a:r>
            <a:r>
              <a:rPr sz="2000" dirty="0" err="1"/>
              <a:t>x</a:t>
            </a:r>
            <a:r>
              <a:rPr sz="4400" dirty="0" err="1"/>
              <a:t>L</a:t>
            </a:r>
            <a:endParaRPr sz="4400" dirty="0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97238" y="1294698"/>
            <a:ext cx="2268300" cy="1386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 fontScale="97500" lnSpcReduction="100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hangingPunct="1"/>
            <a:r>
              <a:rPr lang="en-US" dirty="0"/>
              <a:t>“White-Box”</a:t>
            </a:r>
          </a:p>
          <a:p>
            <a:pPr hangingPunct="1"/>
            <a:r>
              <a:rPr lang="en-US" dirty="0"/>
              <a:t>(FGSM, PGD, etc.)</a:t>
            </a:r>
          </a:p>
        </p:txBody>
      </p:sp>
    </p:spTree>
    <p:extLst>
      <p:ext uri="{BB962C8B-B14F-4D97-AF65-F5344CB8AC3E}">
        <p14:creationId xmlns:p14="http://schemas.microsoft.com/office/powerpoint/2010/main" val="147967637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72;p16"/>
          <p:cNvSpPr txBox="1">
            <a:spLocks noGrp="1"/>
          </p:cNvSpPr>
          <p:nvPr>
            <p:ph type="title"/>
          </p:nvPr>
        </p:nvSpPr>
        <p:spPr>
          <a:xfrm>
            <a:off x="159300" y="64025"/>
            <a:ext cx="8359500" cy="6717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Brief recap on training neural networks</a:t>
            </a:r>
          </a:p>
        </p:txBody>
      </p:sp>
      <p:pic>
        <p:nvPicPr>
          <p:cNvPr id="198" name="Google Shape;75;p16" descr="Google Shape;75;p16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 rot="444227">
            <a:off x="3500840" y="145966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Google Shape;76;p16"/>
          <p:cNvSpPr/>
          <p:nvPr/>
        </p:nvSpPr>
        <p:spPr>
          <a:xfrm flipV="1">
            <a:off x="2657462" y="2132875"/>
            <a:ext cx="1020001" cy="17101"/>
          </a:xfrm>
          <a:prstGeom prst="line">
            <a:avLst/>
          </a:prstGeom>
          <a:ln w="76200">
            <a:solidFill>
              <a:schemeClr val="accent2">
                <a:lumOff val="21764"/>
              </a:schemeClr>
            </a:solidFill>
            <a:tailEnd type="triangle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00" name="Google Shape;77;p16"/>
          <p:cNvSpPr/>
          <p:nvPr/>
        </p:nvSpPr>
        <p:spPr>
          <a:xfrm rot="16775411" flipH="1">
            <a:off x="6355760" y="-840626"/>
            <a:ext cx="243099" cy="4945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560"/>
                  <a:pt x="10800" y="21512"/>
                </a:cubicBezTo>
                <a:lnTo>
                  <a:pt x="10800" y="10888"/>
                </a:lnTo>
                <a:cubicBezTo>
                  <a:pt x="10800" y="10840"/>
                  <a:pt x="5965" y="10800"/>
                  <a:pt x="0" y="10800"/>
                </a:cubicBezTo>
                <a:cubicBezTo>
                  <a:pt x="5965" y="10800"/>
                  <a:pt x="10800" y="10760"/>
                  <a:pt x="10800" y="10712"/>
                </a:cubicBezTo>
                <a:lnTo>
                  <a:pt x="10800" y="88"/>
                </a:lnTo>
                <a:cubicBezTo>
                  <a:pt x="10800" y="40"/>
                  <a:pt x="15635" y="0"/>
                  <a:pt x="21600" y="0"/>
                </a:cubicBezTo>
              </a:path>
            </a:pathLst>
          </a:custGeom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1" name="Google Shape;78;p16"/>
          <p:cNvSpPr txBox="1"/>
          <p:nvPr/>
        </p:nvSpPr>
        <p:spPr>
          <a:xfrm>
            <a:off x="6583798" y="749825"/>
            <a:ext cx="1112701" cy="103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t>f</a:t>
            </a:r>
            <a:r>
              <a:rPr sz="3000"/>
              <a:t>θ</a:t>
            </a:r>
          </a:p>
        </p:txBody>
      </p:sp>
      <p:sp>
        <p:nvSpPr>
          <p:cNvPr id="202" name="Google Shape;79;p16"/>
          <p:cNvSpPr txBox="1"/>
          <p:nvPr/>
        </p:nvSpPr>
        <p:spPr>
          <a:xfrm>
            <a:off x="353653" y="3848575"/>
            <a:ext cx="3437100" cy="103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t>L(f</a:t>
            </a:r>
            <a:r>
              <a:rPr sz="3000"/>
              <a:t>θ</a:t>
            </a:r>
            <a:r>
              <a:t>(x),y)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1374" y="805917"/>
            <a:ext cx="2613708" cy="2580334"/>
            <a:chOff x="51374" y="805917"/>
            <a:chExt cx="2613708" cy="258033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523" y="805917"/>
              <a:ext cx="2465140" cy="241007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1374" y="3170807"/>
              <a:ext cx="261370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/>
                <a:t>Image by </a:t>
              </a:r>
              <a:r>
                <a:rPr lang="en-US" sz="800" dirty="0">
                  <a:hlinkClick r:id="rId4"/>
                </a:rPr>
                <a:t>Simon</a:t>
              </a:r>
              <a:r>
                <a:rPr lang="en-US" sz="800" dirty="0"/>
                <a:t> from </a:t>
              </a:r>
              <a:r>
                <a:rPr lang="en-US" sz="800" dirty="0" err="1">
                  <a:hlinkClick r:id="rId5"/>
                </a:rPr>
                <a:t>Pixabay</a:t>
              </a:r>
              <a:endParaRPr lang="en-US" sz="8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615663" y="3976243"/>
            <a:ext cx="453863" cy="971568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9937832"/>
      </p:ext>
    </p:extLst>
  </p:cSld>
  <p:clrMapOvr>
    <a:masterClrMapping/>
  </p:clrMapOvr>
  <p:transition spd="med"/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38" y="134028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Black-Box Attacks</a:t>
            </a:r>
          </a:p>
        </p:txBody>
      </p:sp>
      <p:pic>
        <p:nvPicPr>
          <p:cNvPr id="4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3917907" y="1069919"/>
            <a:ext cx="3996656" cy="110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oogle Shape;105;p19"/>
          <p:cNvGrpSpPr/>
          <p:nvPr/>
        </p:nvGrpSpPr>
        <p:grpSpPr>
          <a:xfrm>
            <a:off x="5192386" y="1007109"/>
            <a:ext cx="1224645" cy="1292629"/>
            <a:chOff x="0" y="42281"/>
            <a:chExt cx="614400" cy="949654"/>
          </a:xfrm>
        </p:grpSpPr>
        <p:sp>
          <p:nvSpPr>
            <p:cNvPr id="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7" name="fθ"/>
            <p:cNvSpPr txBox="1"/>
            <p:nvPr/>
          </p:nvSpPr>
          <p:spPr>
            <a:xfrm>
              <a:off x="0" y="42281"/>
              <a:ext cx="614400" cy="94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sz="7200" dirty="0" err="1"/>
                <a:t>f</a:t>
              </a:r>
              <a:r>
                <a:rPr sz="4000" dirty="0" err="1"/>
                <a:t>θ</a:t>
              </a:r>
              <a:endParaRPr sz="4400" dirty="0"/>
            </a:p>
          </p:txBody>
        </p:sp>
      </p:grpSp>
      <p:pic>
        <p:nvPicPr>
          <p:cNvPr id="8" name="mnist4_orig.png" descr="mnist4_orig.png"/>
          <p:cNvPicPr>
            <a:picLocks noChangeAspect="1"/>
          </p:cNvPicPr>
          <p:nvPr/>
        </p:nvPicPr>
        <p:blipFill>
          <a:blip r:embed="rId3"/>
          <a:srcRect l="28335" t="13869" r="28335" b="13869"/>
          <a:stretch>
            <a:fillRect/>
          </a:stretch>
        </p:blipFill>
        <p:spPr>
          <a:xfrm>
            <a:off x="2416753" y="871896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9" name="pgd_last.png" descr="pgd_last.png"/>
          <p:cNvPicPr>
            <a:picLocks noChangeAspect="1"/>
          </p:cNvPicPr>
          <p:nvPr/>
        </p:nvPicPr>
        <p:blipFill>
          <a:blip r:embed="rId4"/>
          <a:srcRect l="25916" t="12151" r="23261" b="12151"/>
          <a:stretch>
            <a:fillRect/>
          </a:stretch>
        </p:blipFill>
        <p:spPr>
          <a:xfrm>
            <a:off x="2382877" y="1952449"/>
            <a:ext cx="756087" cy="750772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3150345" y="1228099"/>
            <a:ext cx="930990" cy="42532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H="1">
            <a:off x="3170368" y="1802215"/>
            <a:ext cx="927165" cy="480447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Google Shape;108;p19"/>
          <p:cNvSpPr txBox="1"/>
          <p:nvPr/>
        </p:nvSpPr>
        <p:spPr>
          <a:xfrm>
            <a:off x="7963348" y="1287225"/>
            <a:ext cx="560431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</a:t>
            </a:r>
          </a:p>
        </p:txBody>
      </p:sp>
      <p:sp>
        <p:nvSpPr>
          <p:cNvPr id="20" name="Google Shape;108;p19"/>
          <p:cNvSpPr txBox="1"/>
          <p:nvPr/>
        </p:nvSpPr>
        <p:spPr>
          <a:xfrm>
            <a:off x="3385477" y="1984832"/>
            <a:ext cx="133290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400" dirty="0"/>
              <a:t>∇</a:t>
            </a:r>
            <a:r>
              <a:rPr sz="2000" dirty="0" err="1"/>
              <a:t>x</a:t>
            </a:r>
            <a:r>
              <a:rPr sz="4400" dirty="0" err="1"/>
              <a:t>L</a:t>
            </a:r>
            <a:endParaRPr sz="4400" dirty="0"/>
          </a:p>
        </p:txBody>
      </p:sp>
      <p:pic>
        <p:nvPicPr>
          <p:cNvPr id="13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3966692" y="3206648"/>
            <a:ext cx="3996656" cy="110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oogle Shape;105;p19"/>
          <p:cNvGrpSpPr/>
          <p:nvPr/>
        </p:nvGrpSpPr>
        <p:grpSpPr>
          <a:xfrm>
            <a:off x="5241171" y="3143838"/>
            <a:ext cx="1224645" cy="1292629"/>
            <a:chOff x="0" y="42281"/>
            <a:chExt cx="614400" cy="949654"/>
          </a:xfrm>
        </p:grpSpPr>
        <p:sp>
          <p:nvSpPr>
            <p:cNvPr id="1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7" name="fθ"/>
            <p:cNvSpPr txBox="1"/>
            <p:nvPr/>
          </p:nvSpPr>
          <p:spPr>
            <a:xfrm>
              <a:off x="0" y="42281"/>
              <a:ext cx="614400" cy="94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sz="7200" dirty="0"/>
                <a:t>f</a:t>
              </a:r>
              <a:r>
                <a:rPr sz="4000" dirty="0"/>
                <a:t>θ</a:t>
              </a:r>
              <a:r>
                <a:rPr lang="en-US" sz="2000" dirty="0"/>
                <a:t>2</a:t>
              </a:r>
              <a:endParaRPr sz="4400" dirty="0"/>
            </a:p>
          </p:txBody>
        </p:sp>
      </p:grpSp>
      <p:pic>
        <p:nvPicPr>
          <p:cNvPr id="18" name="mnist4_orig.png" descr="mnist4_orig.png"/>
          <p:cNvPicPr>
            <a:picLocks noChangeAspect="1"/>
          </p:cNvPicPr>
          <p:nvPr/>
        </p:nvPicPr>
        <p:blipFill>
          <a:blip r:embed="rId3"/>
          <a:srcRect l="28335" t="13869" r="28335" b="13869"/>
          <a:stretch>
            <a:fillRect/>
          </a:stretch>
        </p:blipFill>
        <p:spPr>
          <a:xfrm>
            <a:off x="2465538" y="3008625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cxnSp>
        <p:nvCxnSpPr>
          <p:cNvPr id="22" name="Straight Arrow Connector 21"/>
          <p:cNvCxnSpPr/>
          <p:nvPr/>
        </p:nvCxnSpPr>
        <p:spPr>
          <a:xfrm>
            <a:off x="3199130" y="3364828"/>
            <a:ext cx="930990" cy="42532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Google Shape;108;p19"/>
          <p:cNvSpPr txBox="1"/>
          <p:nvPr/>
        </p:nvSpPr>
        <p:spPr>
          <a:xfrm>
            <a:off x="8012133" y="3202135"/>
            <a:ext cx="560431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30120" y="2956782"/>
            <a:ext cx="3784443" cy="1548473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97238" y="1294698"/>
            <a:ext cx="2268300" cy="1386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 fontScale="975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hangingPunct="1"/>
            <a:r>
              <a:rPr lang="en-US" dirty="0"/>
              <a:t>“White-Box”</a:t>
            </a:r>
          </a:p>
        </p:txBody>
      </p:sp>
    </p:spTree>
    <p:extLst>
      <p:ext uri="{BB962C8B-B14F-4D97-AF65-F5344CB8AC3E}">
        <p14:creationId xmlns:p14="http://schemas.microsoft.com/office/powerpoint/2010/main" val="2378445092"/>
      </p:ext>
    </p:extLst>
  </p:cSld>
  <p:clrMapOvr>
    <a:masterClrMapping/>
  </p:clrMapOvr>
  <p:transition spd="med"/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38" y="134028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Black-Box Attacks</a:t>
            </a:r>
          </a:p>
        </p:txBody>
      </p:sp>
      <p:pic>
        <p:nvPicPr>
          <p:cNvPr id="4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3917907" y="1069919"/>
            <a:ext cx="3996656" cy="110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oogle Shape;105;p19"/>
          <p:cNvGrpSpPr/>
          <p:nvPr/>
        </p:nvGrpSpPr>
        <p:grpSpPr>
          <a:xfrm>
            <a:off x="5192386" y="1007109"/>
            <a:ext cx="1224645" cy="1292629"/>
            <a:chOff x="0" y="42281"/>
            <a:chExt cx="614400" cy="949654"/>
          </a:xfrm>
        </p:grpSpPr>
        <p:sp>
          <p:nvSpPr>
            <p:cNvPr id="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7" name="fθ"/>
            <p:cNvSpPr txBox="1"/>
            <p:nvPr/>
          </p:nvSpPr>
          <p:spPr>
            <a:xfrm>
              <a:off x="0" y="42281"/>
              <a:ext cx="614400" cy="94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sz="7200" dirty="0" err="1"/>
                <a:t>f</a:t>
              </a:r>
              <a:r>
                <a:rPr sz="4000" dirty="0" err="1"/>
                <a:t>θ</a:t>
              </a:r>
              <a:endParaRPr sz="4400" dirty="0"/>
            </a:p>
          </p:txBody>
        </p:sp>
      </p:grpSp>
      <p:pic>
        <p:nvPicPr>
          <p:cNvPr id="8" name="mnist4_orig.png" descr="mnist4_orig.png"/>
          <p:cNvPicPr>
            <a:picLocks noChangeAspect="1"/>
          </p:cNvPicPr>
          <p:nvPr/>
        </p:nvPicPr>
        <p:blipFill>
          <a:blip r:embed="rId3"/>
          <a:srcRect l="28335" t="13869" r="28335" b="13869"/>
          <a:stretch>
            <a:fillRect/>
          </a:stretch>
        </p:blipFill>
        <p:spPr>
          <a:xfrm>
            <a:off x="2416753" y="871896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9" name="pgd_last.png" descr="pgd_last.png"/>
          <p:cNvPicPr>
            <a:picLocks noChangeAspect="1"/>
          </p:cNvPicPr>
          <p:nvPr/>
        </p:nvPicPr>
        <p:blipFill>
          <a:blip r:embed="rId4"/>
          <a:srcRect l="25916" t="12151" r="23261" b="12151"/>
          <a:stretch>
            <a:fillRect/>
          </a:stretch>
        </p:blipFill>
        <p:spPr>
          <a:xfrm>
            <a:off x="2382877" y="1952449"/>
            <a:ext cx="756087" cy="750772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3150345" y="1228099"/>
            <a:ext cx="930990" cy="42532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H="1">
            <a:off x="3170368" y="1802215"/>
            <a:ext cx="927165" cy="480447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Google Shape;108;p19"/>
          <p:cNvSpPr txBox="1"/>
          <p:nvPr/>
        </p:nvSpPr>
        <p:spPr>
          <a:xfrm>
            <a:off x="7963348" y="1287225"/>
            <a:ext cx="560431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</a:t>
            </a:r>
          </a:p>
        </p:txBody>
      </p:sp>
      <p:sp>
        <p:nvSpPr>
          <p:cNvPr id="20" name="Google Shape;108;p19"/>
          <p:cNvSpPr txBox="1"/>
          <p:nvPr/>
        </p:nvSpPr>
        <p:spPr>
          <a:xfrm>
            <a:off x="3385477" y="1984832"/>
            <a:ext cx="133290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400" dirty="0"/>
              <a:t>∇</a:t>
            </a:r>
            <a:r>
              <a:rPr sz="2000" dirty="0" err="1"/>
              <a:t>x</a:t>
            </a:r>
            <a:r>
              <a:rPr sz="4400" dirty="0" err="1"/>
              <a:t>L</a:t>
            </a:r>
            <a:endParaRPr sz="4400" dirty="0"/>
          </a:p>
        </p:txBody>
      </p:sp>
      <p:pic>
        <p:nvPicPr>
          <p:cNvPr id="13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3966692" y="3206648"/>
            <a:ext cx="3996656" cy="110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oogle Shape;105;p19"/>
          <p:cNvGrpSpPr/>
          <p:nvPr/>
        </p:nvGrpSpPr>
        <p:grpSpPr>
          <a:xfrm>
            <a:off x="5241171" y="3143838"/>
            <a:ext cx="1224645" cy="1292629"/>
            <a:chOff x="0" y="42281"/>
            <a:chExt cx="614400" cy="949654"/>
          </a:xfrm>
        </p:grpSpPr>
        <p:sp>
          <p:nvSpPr>
            <p:cNvPr id="1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7" name="fθ"/>
            <p:cNvSpPr txBox="1"/>
            <p:nvPr/>
          </p:nvSpPr>
          <p:spPr>
            <a:xfrm>
              <a:off x="0" y="42281"/>
              <a:ext cx="614400" cy="94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sz="7200" dirty="0"/>
                <a:t>f</a:t>
              </a:r>
              <a:r>
                <a:rPr sz="4000" dirty="0"/>
                <a:t>θ</a:t>
              </a:r>
              <a:r>
                <a:rPr lang="en-US" sz="2000" dirty="0"/>
                <a:t>2</a:t>
              </a:r>
              <a:endParaRPr sz="4400" dirty="0"/>
            </a:p>
          </p:txBody>
        </p:sp>
      </p:grpSp>
      <p:pic>
        <p:nvPicPr>
          <p:cNvPr id="18" name="mnist4_orig.png" descr="mnist4_orig.png"/>
          <p:cNvPicPr>
            <a:picLocks noChangeAspect="1"/>
          </p:cNvPicPr>
          <p:nvPr/>
        </p:nvPicPr>
        <p:blipFill>
          <a:blip r:embed="rId3"/>
          <a:srcRect l="28335" t="13869" r="28335" b="13869"/>
          <a:stretch>
            <a:fillRect/>
          </a:stretch>
        </p:blipFill>
        <p:spPr>
          <a:xfrm>
            <a:off x="2465538" y="3008625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cxnSp>
        <p:nvCxnSpPr>
          <p:cNvPr id="22" name="Straight Arrow Connector 21"/>
          <p:cNvCxnSpPr/>
          <p:nvPr/>
        </p:nvCxnSpPr>
        <p:spPr>
          <a:xfrm>
            <a:off x="3199130" y="3364828"/>
            <a:ext cx="930990" cy="42532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/>
          <p:nvPr/>
        </p:nvCxnSpPr>
        <p:spPr>
          <a:xfrm flipH="1">
            <a:off x="3219154" y="3948332"/>
            <a:ext cx="862181" cy="471059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Google Shape;108;p19"/>
          <p:cNvSpPr txBox="1"/>
          <p:nvPr/>
        </p:nvSpPr>
        <p:spPr>
          <a:xfrm>
            <a:off x="8012133" y="3202135"/>
            <a:ext cx="560431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</a:t>
            </a:r>
          </a:p>
        </p:txBody>
      </p:sp>
      <p:sp>
        <p:nvSpPr>
          <p:cNvPr id="25" name="Google Shape;108;p19"/>
          <p:cNvSpPr txBox="1"/>
          <p:nvPr/>
        </p:nvSpPr>
        <p:spPr>
          <a:xfrm>
            <a:off x="3366099" y="4378699"/>
            <a:ext cx="133290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400" dirty="0"/>
              <a:t>∇</a:t>
            </a:r>
            <a:r>
              <a:rPr sz="2000" dirty="0" err="1"/>
              <a:t>x</a:t>
            </a:r>
            <a:r>
              <a:rPr sz="4400" dirty="0" err="1"/>
              <a:t>L</a:t>
            </a:r>
            <a:endParaRPr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4130120" y="2956782"/>
            <a:ext cx="3784443" cy="1548473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3283834" y="4658768"/>
            <a:ext cx="987819" cy="393793"/>
          </a:xfrm>
          <a:prstGeom prst="line">
            <a:avLst/>
          </a:prstGeom>
          <a:noFill/>
          <a:ln w="76200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Title 1"/>
          <p:cNvSpPr txBox="1">
            <a:spLocks/>
          </p:cNvSpPr>
          <p:nvPr/>
        </p:nvSpPr>
        <p:spPr>
          <a:xfrm>
            <a:off x="197238" y="1294698"/>
            <a:ext cx="2268300" cy="1386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 fontScale="975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hangingPunct="1"/>
            <a:r>
              <a:rPr lang="en-US" dirty="0"/>
              <a:t>“White-Box”</a:t>
            </a:r>
          </a:p>
        </p:txBody>
      </p:sp>
    </p:spTree>
    <p:extLst>
      <p:ext uri="{BB962C8B-B14F-4D97-AF65-F5344CB8AC3E}">
        <p14:creationId xmlns:p14="http://schemas.microsoft.com/office/powerpoint/2010/main" val="3801057915"/>
      </p:ext>
    </p:extLst>
  </p:cSld>
  <p:clrMapOvr>
    <a:masterClrMapping/>
  </p:clrMapOvr>
  <p:transition spd="med"/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38" y="134028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Black-Box Attacks</a:t>
            </a:r>
          </a:p>
        </p:txBody>
      </p:sp>
      <p:pic>
        <p:nvPicPr>
          <p:cNvPr id="4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3917907" y="1069919"/>
            <a:ext cx="3996656" cy="110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oogle Shape;105;p19"/>
          <p:cNvGrpSpPr/>
          <p:nvPr/>
        </p:nvGrpSpPr>
        <p:grpSpPr>
          <a:xfrm>
            <a:off x="5192386" y="1007109"/>
            <a:ext cx="1224645" cy="1292629"/>
            <a:chOff x="0" y="42281"/>
            <a:chExt cx="614400" cy="949654"/>
          </a:xfrm>
        </p:grpSpPr>
        <p:sp>
          <p:nvSpPr>
            <p:cNvPr id="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7" name="fθ"/>
            <p:cNvSpPr txBox="1"/>
            <p:nvPr/>
          </p:nvSpPr>
          <p:spPr>
            <a:xfrm>
              <a:off x="0" y="42281"/>
              <a:ext cx="614400" cy="94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sz="7200" dirty="0" err="1"/>
                <a:t>f</a:t>
              </a:r>
              <a:r>
                <a:rPr sz="4000" dirty="0" err="1"/>
                <a:t>θ</a:t>
              </a:r>
              <a:endParaRPr sz="4400" dirty="0"/>
            </a:p>
          </p:txBody>
        </p:sp>
      </p:grpSp>
      <p:pic>
        <p:nvPicPr>
          <p:cNvPr id="8" name="mnist4_orig.png" descr="mnist4_orig.png"/>
          <p:cNvPicPr>
            <a:picLocks noChangeAspect="1"/>
          </p:cNvPicPr>
          <p:nvPr/>
        </p:nvPicPr>
        <p:blipFill>
          <a:blip r:embed="rId3"/>
          <a:srcRect l="28335" t="13869" r="28335" b="13869"/>
          <a:stretch>
            <a:fillRect/>
          </a:stretch>
        </p:blipFill>
        <p:spPr>
          <a:xfrm>
            <a:off x="2416753" y="871896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9" name="pgd_last.png" descr="pgd_last.png"/>
          <p:cNvPicPr>
            <a:picLocks noChangeAspect="1"/>
          </p:cNvPicPr>
          <p:nvPr/>
        </p:nvPicPr>
        <p:blipFill>
          <a:blip r:embed="rId4"/>
          <a:srcRect l="25916" t="12151" r="23261" b="12151"/>
          <a:stretch>
            <a:fillRect/>
          </a:stretch>
        </p:blipFill>
        <p:spPr>
          <a:xfrm>
            <a:off x="2382877" y="1952449"/>
            <a:ext cx="756087" cy="750772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3150345" y="1228099"/>
            <a:ext cx="930990" cy="42532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H="1">
            <a:off x="3170368" y="1802215"/>
            <a:ext cx="927165" cy="480447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Google Shape;108;p19"/>
          <p:cNvSpPr txBox="1"/>
          <p:nvPr/>
        </p:nvSpPr>
        <p:spPr>
          <a:xfrm>
            <a:off x="7963348" y="1287225"/>
            <a:ext cx="560431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</a:t>
            </a:r>
          </a:p>
        </p:txBody>
      </p:sp>
      <p:sp>
        <p:nvSpPr>
          <p:cNvPr id="20" name="Google Shape;108;p19"/>
          <p:cNvSpPr txBox="1"/>
          <p:nvPr/>
        </p:nvSpPr>
        <p:spPr>
          <a:xfrm>
            <a:off x="3385477" y="1984832"/>
            <a:ext cx="133290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400" dirty="0"/>
              <a:t>∇</a:t>
            </a:r>
            <a:r>
              <a:rPr sz="2000" dirty="0" err="1"/>
              <a:t>x</a:t>
            </a:r>
            <a:r>
              <a:rPr sz="4400" dirty="0" err="1"/>
              <a:t>L</a:t>
            </a:r>
            <a:endParaRPr sz="4400" dirty="0"/>
          </a:p>
        </p:txBody>
      </p:sp>
      <p:pic>
        <p:nvPicPr>
          <p:cNvPr id="13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3966692" y="3206648"/>
            <a:ext cx="3996656" cy="110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oogle Shape;105;p19"/>
          <p:cNvGrpSpPr/>
          <p:nvPr/>
        </p:nvGrpSpPr>
        <p:grpSpPr>
          <a:xfrm>
            <a:off x="5241171" y="3143838"/>
            <a:ext cx="1224645" cy="1292629"/>
            <a:chOff x="0" y="42281"/>
            <a:chExt cx="614400" cy="949654"/>
          </a:xfrm>
        </p:grpSpPr>
        <p:sp>
          <p:nvSpPr>
            <p:cNvPr id="1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7" name="fθ"/>
            <p:cNvSpPr txBox="1"/>
            <p:nvPr/>
          </p:nvSpPr>
          <p:spPr>
            <a:xfrm>
              <a:off x="0" y="42281"/>
              <a:ext cx="614400" cy="94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sz="7200" dirty="0"/>
                <a:t>f</a:t>
              </a:r>
              <a:r>
                <a:rPr sz="4000" dirty="0"/>
                <a:t>θ</a:t>
              </a:r>
              <a:r>
                <a:rPr lang="en-US" sz="2000" dirty="0"/>
                <a:t>2</a:t>
              </a:r>
              <a:endParaRPr sz="4400" dirty="0"/>
            </a:p>
          </p:txBody>
        </p:sp>
      </p:grpSp>
      <p:pic>
        <p:nvPicPr>
          <p:cNvPr id="18" name="mnist4_orig.png" descr="mnist4_orig.png"/>
          <p:cNvPicPr>
            <a:picLocks noChangeAspect="1"/>
          </p:cNvPicPr>
          <p:nvPr/>
        </p:nvPicPr>
        <p:blipFill>
          <a:blip r:embed="rId3"/>
          <a:srcRect l="28335" t="13869" r="28335" b="13869"/>
          <a:stretch>
            <a:fillRect/>
          </a:stretch>
        </p:blipFill>
        <p:spPr>
          <a:xfrm>
            <a:off x="2465538" y="3008625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21" name="pgd_last.png" descr="pgd_last.png"/>
          <p:cNvPicPr>
            <a:picLocks noChangeAspect="1"/>
          </p:cNvPicPr>
          <p:nvPr/>
        </p:nvPicPr>
        <p:blipFill>
          <a:blip r:embed="rId4"/>
          <a:srcRect l="25916" t="12151" r="23261" b="12151"/>
          <a:stretch>
            <a:fillRect/>
          </a:stretch>
        </p:blipFill>
        <p:spPr>
          <a:xfrm>
            <a:off x="2431662" y="4089178"/>
            <a:ext cx="756087" cy="750772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cxnSp>
        <p:nvCxnSpPr>
          <p:cNvPr id="22" name="Straight Arrow Connector 21"/>
          <p:cNvCxnSpPr/>
          <p:nvPr/>
        </p:nvCxnSpPr>
        <p:spPr>
          <a:xfrm>
            <a:off x="3199130" y="3364828"/>
            <a:ext cx="930990" cy="42532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/>
          <p:nvPr/>
        </p:nvCxnSpPr>
        <p:spPr>
          <a:xfrm flipH="1">
            <a:off x="3219154" y="3948332"/>
            <a:ext cx="862181" cy="471059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Google Shape;108;p19"/>
          <p:cNvSpPr txBox="1"/>
          <p:nvPr/>
        </p:nvSpPr>
        <p:spPr>
          <a:xfrm>
            <a:off x="8012133" y="3202135"/>
            <a:ext cx="560431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</a:t>
            </a:r>
          </a:p>
        </p:txBody>
      </p:sp>
      <p:sp>
        <p:nvSpPr>
          <p:cNvPr id="25" name="Google Shape;108;p19"/>
          <p:cNvSpPr txBox="1"/>
          <p:nvPr/>
        </p:nvSpPr>
        <p:spPr>
          <a:xfrm>
            <a:off x="3366099" y="4378699"/>
            <a:ext cx="133290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400" dirty="0"/>
              <a:t>∇</a:t>
            </a:r>
            <a:r>
              <a:rPr sz="2000" dirty="0" err="1"/>
              <a:t>x</a:t>
            </a:r>
            <a:r>
              <a:rPr sz="4400" dirty="0" err="1"/>
              <a:t>L</a:t>
            </a:r>
            <a:endParaRPr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4130120" y="2956782"/>
            <a:ext cx="3784443" cy="1548473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3283834" y="4658768"/>
            <a:ext cx="987819" cy="393793"/>
          </a:xfrm>
          <a:prstGeom prst="line">
            <a:avLst/>
          </a:prstGeom>
          <a:noFill/>
          <a:ln w="76200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Connector 26"/>
          <p:cNvCxnSpPr/>
          <p:nvPr/>
        </p:nvCxnSpPr>
        <p:spPr>
          <a:xfrm flipV="1">
            <a:off x="2227396" y="4125432"/>
            <a:ext cx="1166568" cy="684138"/>
          </a:xfrm>
          <a:prstGeom prst="line">
            <a:avLst/>
          </a:prstGeom>
          <a:noFill/>
          <a:ln w="76200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Title 1"/>
          <p:cNvSpPr txBox="1">
            <a:spLocks/>
          </p:cNvSpPr>
          <p:nvPr/>
        </p:nvSpPr>
        <p:spPr>
          <a:xfrm>
            <a:off x="197238" y="1294698"/>
            <a:ext cx="2268300" cy="1386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 fontScale="975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hangingPunct="1"/>
            <a:r>
              <a:rPr lang="en-US" dirty="0"/>
              <a:t>“White-Box”</a:t>
            </a:r>
          </a:p>
        </p:txBody>
      </p:sp>
    </p:spTree>
    <p:extLst>
      <p:ext uri="{BB962C8B-B14F-4D97-AF65-F5344CB8AC3E}">
        <p14:creationId xmlns:p14="http://schemas.microsoft.com/office/powerpoint/2010/main" val="866833141"/>
      </p:ext>
    </p:extLst>
  </p:cSld>
  <p:clrMapOvr>
    <a:masterClrMapping/>
  </p:clrMapOvr>
  <p:transition spd="med"/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38" y="134028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Black-Box Attacks</a:t>
            </a:r>
          </a:p>
        </p:txBody>
      </p:sp>
      <p:pic>
        <p:nvPicPr>
          <p:cNvPr id="4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3917907" y="1069919"/>
            <a:ext cx="3996656" cy="110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oogle Shape;105;p19"/>
          <p:cNvGrpSpPr/>
          <p:nvPr/>
        </p:nvGrpSpPr>
        <p:grpSpPr>
          <a:xfrm>
            <a:off x="5192386" y="1007109"/>
            <a:ext cx="1224645" cy="1292629"/>
            <a:chOff x="0" y="42281"/>
            <a:chExt cx="614400" cy="949654"/>
          </a:xfrm>
        </p:grpSpPr>
        <p:sp>
          <p:nvSpPr>
            <p:cNvPr id="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7" name="fθ"/>
            <p:cNvSpPr txBox="1"/>
            <p:nvPr/>
          </p:nvSpPr>
          <p:spPr>
            <a:xfrm>
              <a:off x="0" y="42281"/>
              <a:ext cx="614400" cy="94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sz="7200" dirty="0" err="1"/>
                <a:t>f</a:t>
              </a:r>
              <a:r>
                <a:rPr sz="4000" dirty="0" err="1"/>
                <a:t>θ</a:t>
              </a:r>
              <a:endParaRPr sz="4400" dirty="0"/>
            </a:p>
          </p:txBody>
        </p:sp>
      </p:grpSp>
      <p:pic>
        <p:nvPicPr>
          <p:cNvPr id="8" name="mnist4_orig.png" descr="mnist4_orig.png"/>
          <p:cNvPicPr>
            <a:picLocks noChangeAspect="1"/>
          </p:cNvPicPr>
          <p:nvPr/>
        </p:nvPicPr>
        <p:blipFill>
          <a:blip r:embed="rId3"/>
          <a:srcRect l="28335" t="13869" r="28335" b="13869"/>
          <a:stretch>
            <a:fillRect/>
          </a:stretch>
        </p:blipFill>
        <p:spPr>
          <a:xfrm>
            <a:off x="2416753" y="871896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9" name="pgd_last.png" descr="pgd_last.png"/>
          <p:cNvPicPr>
            <a:picLocks noChangeAspect="1"/>
          </p:cNvPicPr>
          <p:nvPr/>
        </p:nvPicPr>
        <p:blipFill>
          <a:blip r:embed="rId4"/>
          <a:srcRect l="25916" t="12151" r="23261" b="12151"/>
          <a:stretch>
            <a:fillRect/>
          </a:stretch>
        </p:blipFill>
        <p:spPr>
          <a:xfrm>
            <a:off x="2382877" y="1952449"/>
            <a:ext cx="756087" cy="750772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3150345" y="1228099"/>
            <a:ext cx="930990" cy="42532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H="1">
            <a:off x="3170368" y="1802215"/>
            <a:ext cx="927165" cy="480447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9" name="Google Shape;108;p19"/>
          <p:cNvSpPr txBox="1"/>
          <p:nvPr/>
        </p:nvSpPr>
        <p:spPr>
          <a:xfrm>
            <a:off x="7963348" y="1287225"/>
            <a:ext cx="560431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</a:t>
            </a:r>
          </a:p>
        </p:txBody>
      </p:sp>
      <p:sp>
        <p:nvSpPr>
          <p:cNvPr id="20" name="Google Shape;108;p19"/>
          <p:cNvSpPr txBox="1"/>
          <p:nvPr/>
        </p:nvSpPr>
        <p:spPr>
          <a:xfrm>
            <a:off x="3385477" y="1984832"/>
            <a:ext cx="133290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400" dirty="0"/>
              <a:t>∇</a:t>
            </a:r>
            <a:r>
              <a:rPr sz="2000" dirty="0" err="1"/>
              <a:t>x</a:t>
            </a:r>
            <a:r>
              <a:rPr sz="4400" dirty="0" err="1"/>
              <a:t>L</a:t>
            </a:r>
            <a:endParaRPr sz="4400" dirty="0"/>
          </a:p>
        </p:txBody>
      </p:sp>
      <p:pic>
        <p:nvPicPr>
          <p:cNvPr id="13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3966692" y="3206648"/>
            <a:ext cx="3996656" cy="110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oogle Shape;105;p19"/>
          <p:cNvGrpSpPr/>
          <p:nvPr/>
        </p:nvGrpSpPr>
        <p:grpSpPr>
          <a:xfrm>
            <a:off x="5241171" y="3143838"/>
            <a:ext cx="1224645" cy="1292629"/>
            <a:chOff x="0" y="42281"/>
            <a:chExt cx="614400" cy="949654"/>
          </a:xfrm>
        </p:grpSpPr>
        <p:sp>
          <p:nvSpPr>
            <p:cNvPr id="1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7" name="fθ"/>
            <p:cNvSpPr txBox="1"/>
            <p:nvPr/>
          </p:nvSpPr>
          <p:spPr>
            <a:xfrm>
              <a:off x="0" y="42281"/>
              <a:ext cx="614400" cy="94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sz="7200" dirty="0"/>
                <a:t>f</a:t>
              </a:r>
              <a:r>
                <a:rPr sz="4000" dirty="0"/>
                <a:t>θ</a:t>
              </a:r>
              <a:r>
                <a:rPr lang="en-US" sz="2000" dirty="0"/>
                <a:t>2</a:t>
              </a:r>
              <a:endParaRPr sz="4400" dirty="0"/>
            </a:p>
          </p:txBody>
        </p:sp>
      </p:grpSp>
      <p:pic>
        <p:nvPicPr>
          <p:cNvPr id="18" name="mnist4_orig.png" descr="mnist4_orig.png"/>
          <p:cNvPicPr>
            <a:picLocks noChangeAspect="1"/>
          </p:cNvPicPr>
          <p:nvPr/>
        </p:nvPicPr>
        <p:blipFill>
          <a:blip r:embed="rId3"/>
          <a:srcRect l="28335" t="13869" r="28335" b="13869"/>
          <a:stretch>
            <a:fillRect/>
          </a:stretch>
        </p:blipFill>
        <p:spPr>
          <a:xfrm>
            <a:off x="2465538" y="3008625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21" name="pgd_last.png" descr="pgd_last.png"/>
          <p:cNvPicPr>
            <a:picLocks noChangeAspect="1"/>
          </p:cNvPicPr>
          <p:nvPr/>
        </p:nvPicPr>
        <p:blipFill>
          <a:blip r:embed="rId4"/>
          <a:srcRect l="25916" t="12151" r="23261" b="12151"/>
          <a:stretch>
            <a:fillRect/>
          </a:stretch>
        </p:blipFill>
        <p:spPr>
          <a:xfrm>
            <a:off x="2431662" y="4089178"/>
            <a:ext cx="756087" cy="750772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cxnSp>
        <p:nvCxnSpPr>
          <p:cNvPr id="22" name="Straight Arrow Connector 21"/>
          <p:cNvCxnSpPr/>
          <p:nvPr/>
        </p:nvCxnSpPr>
        <p:spPr>
          <a:xfrm>
            <a:off x="3199130" y="3364828"/>
            <a:ext cx="930990" cy="42532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Straight Arrow Connector 22"/>
          <p:cNvCxnSpPr/>
          <p:nvPr/>
        </p:nvCxnSpPr>
        <p:spPr>
          <a:xfrm flipH="1">
            <a:off x="3219154" y="3948332"/>
            <a:ext cx="862181" cy="471059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Google Shape;108;p19"/>
          <p:cNvSpPr txBox="1"/>
          <p:nvPr/>
        </p:nvSpPr>
        <p:spPr>
          <a:xfrm>
            <a:off x="8012133" y="3202135"/>
            <a:ext cx="560431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</a:t>
            </a:r>
          </a:p>
        </p:txBody>
      </p:sp>
      <p:sp>
        <p:nvSpPr>
          <p:cNvPr id="25" name="Google Shape;108;p19"/>
          <p:cNvSpPr txBox="1"/>
          <p:nvPr/>
        </p:nvSpPr>
        <p:spPr>
          <a:xfrm>
            <a:off x="3366099" y="4378699"/>
            <a:ext cx="133290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400" dirty="0"/>
              <a:t>∇</a:t>
            </a:r>
            <a:r>
              <a:rPr sz="2000" dirty="0" err="1"/>
              <a:t>x</a:t>
            </a:r>
            <a:r>
              <a:rPr sz="4400" dirty="0" err="1"/>
              <a:t>L</a:t>
            </a:r>
            <a:endParaRPr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4130120" y="2956782"/>
            <a:ext cx="3784443" cy="1548473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3283834" y="4658768"/>
            <a:ext cx="987819" cy="393793"/>
          </a:xfrm>
          <a:prstGeom prst="line">
            <a:avLst/>
          </a:prstGeom>
          <a:noFill/>
          <a:ln w="76200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7" name="Straight Connector 26"/>
          <p:cNvCxnSpPr/>
          <p:nvPr/>
        </p:nvCxnSpPr>
        <p:spPr>
          <a:xfrm flipV="1">
            <a:off x="2227396" y="4125432"/>
            <a:ext cx="1166568" cy="684138"/>
          </a:xfrm>
          <a:prstGeom prst="line">
            <a:avLst/>
          </a:prstGeom>
          <a:noFill/>
          <a:ln w="76200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Title 1"/>
          <p:cNvSpPr txBox="1">
            <a:spLocks/>
          </p:cNvSpPr>
          <p:nvPr/>
        </p:nvSpPr>
        <p:spPr>
          <a:xfrm>
            <a:off x="197238" y="1294698"/>
            <a:ext cx="2268300" cy="1386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 fontScale="975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hangingPunct="1"/>
            <a:r>
              <a:rPr lang="en-US" dirty="0"/>
              <a:t>“White-Box”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81536" y="3490622"/>
            <a:ext cx="2268300" cy="1386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 fontScale="975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hangingPunct="1"/>
            <a:r>
              <a:rPr lang="en-US" dirty="0"/>
              <a:t>“Black-Box”</a:t>
            </a:r>
          </a:p>
        </p:txBody>
      </p:sp>
    </p:spTree>
    <p:extLst>
      <p:ext uri="{BB962C8B-B14F-4D97-AF65-F5344CB8AC3E}">
        <p14:creationId xmlns:p14="http://schemas.microsoft.com/office/powerpoint/2010/main" val="1515564378"/>
      </p:ext>
    </p:extLst>
  </p:cSld>
  <p:clrMapOvr>
    <a:masterClrMapping/>
  </p:clrMapOvr>
  <p:transition spd="med"/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38" y="134028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Black-Box Attacks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382877" y="871896"/>
            <a:ext cx="6140902" cy="1974678"/>
            <a:chOff x="2382877" y="871896"/>
            <a:chExt cx="6140902" cy="1974678"/>
          </a:xfrm>
        </p:grpSpPr>
        <p:pic>
          <p:nvPicPr>
            <p:cNvPr id="4" name="Google Shape;104;p19" descr="Google Shape;104;p19"/>
            <p:cNvPicPr>
              <a:picLocks noChangeAspect="1"/>
            </p:cNvPicPr>
            <p:nvPr/>
          </p:nvPicPr>
          <p:blipFill>
            <a:blip r:embed="rId2"/>
            <a:srcRect r="1040" b="6099"/>
            <a:stretch>
              <a:fillRect/>
            </a:stretch>
          </p:blipFill>
          <p:spPr>
            <a:xfrm>
              <a:off x="3917907" y="1069919"/>
              <a:ext cx="3996656" cy="1109677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5" name="Google Shape;105;p19"/>
            <p:cNvGrpSpPr/>
            <p:nvPr/>
          </p:nvGrpSpPr>
          <p:grpSpPr>
            <a:xfrm>
              <a:off x="5192386" y="1007109"/>
              <a:ext cx="1224645" cy="1292629"/>
              <a:chOff x="0" y="42281"/>
              <a:chExt cx="614400" cy="949654"/>
            </a:xfrm>
          </p:grpSpPr>
          <p:sp>
            <p:nvSpPr>
              <p:cNvPr id="6" name="Rectangle"/>
              <p:cNvSpPr/>
              <p:nvPr/>
            </p:nvSpPr>
            <p:spPr>
              <a:xfrm>
                <a:off x="0" y="85110"/>
                <a:ext cx="614400" cy="864001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000"/>
                </a:pPr>
                <a:endParaRPr/>
              </a:p>
            </p:txBody>
          </p:sp>
          <p:sp>
            <p:nvSpPr>
              <p:cNvPr id="7" name="fθ"/>
              <p:cNvSpPr txBox="1"/>
              <p:nvPr/>
            </p:nvSpPr>
            <p:spPr>
              <a:xfrm>
                <a:off x="0" y="42281"/>
                <a:ext cx="614400" cy="9496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4" tIns="91424" rIns="91424" bIns="91424" numCol="1" anchor="ctr">
                <a:spAutoFit/>
              </a:bodyPr>
              <a:lstStyle/>
              <a:p>
                <a:pPr algn="ctr">
                  <a:defRPr sz="6000"/>
                </a:pPr>
                <a:r>
                  <a:rPr sz="7200" dirty="0" err="1"/>
                  <a:t>f</a:t>
                </a:r>
                <a:r>
                  <a:rPr sz="4000" dirty="0" err="1"/>
                  <a:t>θ</a:t>
                </a:r>
                <a:endParaRPr sz="4400" dirty="0"/>
              </a:p>
            </p:txBody>
          </p:sp>
        </p:grpSp>
        <p:pic>
          <p:nvPicPr>
            <p:cNvPr id="8" name="mnist4_orig.png" descr="mnist4_orig.png"/>
            <p:cNvPicPr>
              <a:picLocks noChangeAspect="1"/>
            </p:cNvPicPr>
            <p:nvPr/>
          </p:nvPicPr>
          <p:blipFill>
            <a:blip r:embed="rId3"/>
            <a:srcRect l="28335" t="13869" r="28335" b="13869"/>
            <a:stretch>
              <a:fillRect/>
            </a:stretch>
          </p:blipFill>
          <p:spPr>
            <a:xfrm>
              <a:off x="2416753" y="871896"/>
              <a:ext cx="668885" cy="743681"/>
            </a:xfrm>
            <a:prstGeom prst="rect">
              <a:avLst/>
            </a:prstGeom>
            <a:ln w="25400">
              <a:solidFill>
                <a:schemeClr val="accent2">
                  <a:lumOff val="-2588"/>
                </a:schemeClr>
              </a:solidFill>
            </a:ln>
          </p:spPr>
        </p:pic>
        <p:pic>
          <p:nvPicPr>
            <p:cNvPr id="9" name="pgd_last.png" descr="pgd_last.png"/>
            <p:cNvPicPr>
              <a:picLocks noChangeAspect="1"/>
            </p:cNvPicPr>
            <p:nvPr/>
          </p:nvPicPr>
          <p:blipFill>
            <a:blip r:embed="rId4"/>
            <a:srcRect l="25916" t="12151" r="23261" b="12151"/>
            <a:stretch>
              <a:fillRect/>
            </a:stretch>
          </p:blipFill>
          <p:spPr>
            <a:xfrm>
              <a:off x="2382877" y="1952449"/>
              <a:ext cx="756087" cy="750772"/>
            </a:xfrm>
            <a:prstGeom prst="rect">
              <a:avLst/>
            </a:prstGeom>
            <a:ln w="25400">
              <a:solidFill>
                <a:schemeClr val="accent2">
                  <a:lumOff val="-2588"/>
                </a:schemeClr>
              </a:solidFill>
            </a:ln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3150345" y="1228099"/>
              <a:ext cx="930990" cy="425324"/>
            </a:xfrm>
            <a:prstGeom prst="straightConnector1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170368" y="1802215"/>
              <a:ext cx="927165" cy="480447"/>
            </a:xfrm>
            <a:prstGeom prst="straightConnector1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9" name="Google Shape;108;p19"/>
            <p:cNvSpPr txBox="1"/>
            <p:nvPr/>
          </p:nvSpPr>
          <p:spPr>
            <a:xfrm>
              <a:off x="7963348" y="1287225"/>
              <a:ext cx="560431" cy="9232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>
              <a:spAutoFit/>
            </a:bodyPr>
            <a:lstStyle/>
            <a:p>
              <a:pPr>
                <a:defRPr sz="6000"/>
              </a:pPr>
              <a:r>
                <a:rPr sz="4800" dirty="0"/>
                <a:t>L</a:t>
              </a:r>
            </a:p>
          </p:txBody>
        </p:sp>
        <p:sp>
          <p:nvSpPr>
            <p:cNvPr id="20" name="Google Shape;108;p19"/>
            <p:cNvSpPr txBox="1"/>
            <p:nvPr/>
          </p:nvSpPr>
          <p:spPr>
            <a:xfrm>
              <a:off x="3385477" y="1984832"/>
              <a:ext cx="1332901" cy="86174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>
              <a:spAutoFit/>
            </a:bodyPr>
            <a:lstStyle/>
            <a:p>
              <a:pPr>
                <a:defRPr sz="6000"/>
              </a:pPr>
              <a:r>
                <a:rPr sz="4400" dirty="0"/>
                <a:t>∇</a:t>
              </a:r>
              <a:r>
                <a:rPr sz="2000" dirty="0" err="1"/>
                <a:t>x</a:t>
              </a:r>
              <a:r>
                <a:rPr sz="4400" dirty="0" err="1"/>
                <a:t>L</a:t>
              </a:r>
              <a:endParaRPr sz="4400" dirty="0"/>
            </a:p>
          </p:txBody>
        </p:sp>
      </p:grpSp>
      <p:pic>
        <p:nvPicPr>
          <p:cNvPr id="13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3966692" y="3206648"/>
            <a:ext cx="3996656" cy="110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oogle Shape;105;p19"/>
          <p:cNvGrpSpPr/>
          <p:nvPr/>
        </p:nvGrpSpPr>
        <p:grpSpPr>
          <a:xfrm>
            <a:off x="5241171" y="3143838"/>
            <a:ext cx="1224645" cy="1292629"/>
            <a:chOff x="0" y="42281"/>
            <a:chExt cx="614400" cy="949654"/>
          </a:xfrm>
        </p:grpSpPr>
        <p:sp>
          <p:nvSpPr>
            <p:cNvPr id="1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7" name="fθ"/>
            <p:cNvSpPr txBox="1"/>
            <p:nvPr/>
          </p:nvSpPr>
          <p:spPr>
            <a:xfrm>
              <a:off x="0" y="42281"/>
              <a:ext cx="614400" cy="94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sz="7200" dirty="0"/>
                <a:t>f</a:t>
              </a:r>
              <a:r>
                <a:rPr sz="4000" dirty="0"/>
                <a:t>θ</a:t>
              </a:r>
              <a:r>
                <a:rPr lang="en-US" sz="2000" dirty="0"/>
                <a:t>2</a:t>
              </a:r>
              <a:endParaRPr sz="4400" dirty="0"/>
            </a:p>
          </p:txBody>
        </p:sp>
      </p:grpSp>
      <p:pic>
        <p:nvPicPr>
          <p:cNvPr id="18" name="mnist4_orig.png" descr="mnist4_orig.png"/>
          <p:cNvPicPr>
            <a:picLocks noChangeAspect="1"/>
          </p:cNvPicPr>
          <p:nvPr/>
        </p:nvPicPr>
        <p:blipFill>
          <a:blip r:embed="rId3"/>
          <a:srcRect l="28335" t="13869" r="28335" b="13869"/>
          <a:stretch>
            <a:fillRect/>
          </a:stretch>
        </p:blipFill>
        <p:spPr>
          <a:xfrm>
            <a:off x="2465538" y="3008625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21" name="pgd_last.png" descr="pgd_last.png"/>
          <p:cNvPicPr>
            <a:picLocks noChangeAspect="1"/>
          </p:cNvPicPr>
          <p:nvPr/>
        </p:nvPicPr>
        <p:blipFill>
          <a:blip r:embed="rId4"/>
          <a:srcRect l="25916" t="12151" r="23261" b="12151"/>
          <a:stretch>
            <a:fillRect/>
          </a:stretch>
        </p:blipFill>
        <p:spPr>
          <a:xfrm>
            <a:off x="2431662" y="4089178"/>
            <a:ext cx="756087" cy="750772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cxnSp>
        <p:nvCxnSpPr>
          <p:cNvPr id="22" name="Straight Arrow Connector 21"/>
          <p:cNvCxnSpPr/>
          <p:nvPr/>
        </p:nvCxnSpPr>
        <p:spPr>
          <a:xfrm>
            <a:off x="3199130" y="3364828"/>
            <a:ext cx="930990" cy="42532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Google Shape;108;p19"/>
          <p:cNvSpPr txBox="1"/>
          <p:nvPr/>
        </p:nvSpPr>
        <p:spPr>
          <a:xfrm>
            <a:off x="8012133" y="3202135"/>
            <a:ext cx="560431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30120" y="2956782"/>
            <a:ext cx="3784443" cy="1548473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97238" y="1294698"/>
            <a:ext cx="2268300" cy="1386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 fontScale="975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hangingPunct="1"/>
            <a:r>
              <a:rPr lang="en-US" dirty="0"/>
              <a:t>“White-Box”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81536" y="3490622"/>
            <a:ext cx="2268300" cy="1386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 fontScale="975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hangingPunct="1"/>
            <a:r>
              <a:rPr lang="en-US" dirty="0"/>
              <a:t>“Black-Box”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57543" y="3882469"/>
            <a:ext cx="475927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72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08372957"/>
      </p:ext>
    </p:extLst>
  </p:cSld>
  <p:clrMapOvr>
    <a:masterClrMapping/>
  </p:clrMapOvr>
  <p:transition spd="med"/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38" y="134028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Black-Box Attacks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81536" y="2956782"/>
            <a:ext cx="8391028" cy="2033683"/>
            <a:chOff x="181536" y="2956782"/>
            <a:chExt cx="8391028" cy="2033683"/>
          </a:xfrm>
        </p:grpSpPr>
        <p:pic>
          <p:nvPicPr>
            <p:cNvPr id="13" name="Google Shape;104;p19" descr="Google Shape;104;p19"/>
            <p:cNvPicPr>
              <a:picLocks noChangeAspect="1"/>
            </p:cNvPicPr>
            <p:nvPr/>
          </p:nvPicPr>
          <p:blipFill>
            <a:blip r:embed="rId3"/>
            <a:srcRect r="1040" b="6099"/>
            <a:stretch>
              <a:fillRect/>
            </a:stretch>
          </p:blipFill>
          <p:spPr>
            <a:xfrm>
              <a:off x="3966692" y="3206648"/>
              <a:ext cx="3996656" cy="1109677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5" name="Google Shape;105;p19"/>
            <p:cNvGrpSpPr/>
            <p:nvPr/>
          </p:nvGrpSpPr>
          <p:grpSpPr>
            <a:xfrm>
              <a:off x="5241171" y="3143838"/>
              <a:ext cx="1224645" cy="1292629"/>
              <a:chOff x="0" y="42281"/>
              <a:chExt cx="614400" cy="949654"/>
            </a:xfrm>
          </p:grpSpPr>
          <p:sp>
            <p:nvSpPr>
              <p:cNvPr id="16" name="Rectangle"/>
              <p:cNvSpPr/>
              <p:nvPr/>
            </p:nvSpPr>
            <p:spPr>
              <a:xfrm>
                <a:off x="0" y="85110"/>
                <a:ext cx="614400" cy="864001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000"/>
                </a:pPr>
                <a:endParaRPr/>
              </a:p>
            </p:txBody>
          </p:sp>
          <p:sp>
            <p:nvSpPr>
              <p:cNvPr id="17" name="fθ"/>
              <p:cNvSpPr txBox="1"/>
              <p:nvPr/>
            </p:nvSpPr>
            <p:spPr>
              <a:xfrm>
                <a:off x="0" y="42281"/>
                <a:ext cx="614400" cy="9496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4" tIns="91424" rIns="91424" bIns="91424" numCol="1" anchor="ctr">
                <a:spAutoFit/>
              </a:bodyPr>
              <a:lstStyle/>
              <a:p>
                <a:pPr algn="ctr">
                  <a:defRPr sz="6000"/>
                </a:pPr>
                <a:r>
                  <a:rPr sz="7200" dirty="0"/>
                  <a:t>f</a:t>
                </a:r>
                <a:r>
                  <a:rPr sz="4000" dirty="0"/>
                  <a:t>θ</a:t>
                </a:r>
                <a:r>
                  <a:rPr lang="en-US" sz="2000" dirty="0"/>
                  <a:t>2</a:t>
                </a:r>
                <a:endParaRPr sz="4400" dirty="0"/>
              </a:p>
            </p:txBody>
          </p:sp>
        </p:grpSp>
        <p:pic>
          <p:nvPicPr>
            <p:cNvPr id="18" name="mnist4_orig.png" descr="mnist4_orig.png"/>
            <p:cNvPicPr>
              <a:picLocks noChangeAspect="1"/>
            </p:cNvPicPr>
            <p:nvPr/>
          </p:nvPicPr>
          <p:blipFill>
            <a:blip r:embed="rId4"/>
            <a:srcRect l="28335" t="13869" r="28335" b="13869"/>
            <a:stretch>
              <a:fillRect/>
            </a:stretch>
          </p:blipFill>
          <p:spPr>
            <a:xfrm>
              <a:off x="2465538" y="3008625"/>
              <a:ext cx="668885" cy="743681"/>
            </a:xfrm>
            <a:prstGeom prst="rect">
              <a:avLst/>
            </a:prstGeom>
            <a:ln w="25400">
              <a:solidFill>
                <a:schemeClr val="accent2">
                  <a:lumOff val="-2588"/>
                </a:schemeClr>
              </a:solidFill>
            </a:ln>
          </p:spPr>
        </p:pic>
        <p:pic>
          <p:nvPicPr>
            <p:cNvPr id="21" name="pgd_last.png" descr="pgd_last.png"/>
            <p:cNvPicPr>
              <a:picLocks noChangeAspect="1"/>
            </p:cNvPicPr>
            <p:nvPr/>
          </p:nvPicPr>
          <p:blipFill>
            <a:blip r:embed="rId5"/>
            <a:srcRect l="25916" t="12151" r="23261" b="12151"/>
            <a:stretch>
              <a:fillRect/>
            </a:stretch>
          </p:blipFill>
          <p:spPr>
            <a:xfrm>
              <a:off x="2431662" y="4089178"/>
              <a:ext cx="756087" cy="750772"/>
            </a:xfrm>
            <a:prstGeom prst="rect">
              <a:avLst/>
            </a:prstGeom>
            <a:ln w="25400">
              <a:solidFill>
                <a:schemeClr val="accent2">
                  <a:lumOff val="-2588"/>
                </a:schemeClr>
              </a:solidFill>
            </a:ln>
          </p:spPr>
        </p:pic>
        <p:cxnSp>
          <p:nvCxnSpPr>
            <p:cNvPr id="22" name="Straight Arrow Connector 21"/>
            <p:cNvCxnSpPr/>
            <p:nvPr/>
          </p:nvCxnSpPr>
          <p:spPr>
            <a:xfrm>
              <a:off x="3199130" y="3364828"/>
              <a:ext cx="930990" cy="425324"/>
            </a:xfrm>
            <a:prstGeom prst="straightConnector1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4" name="Google Shape;108;p19"/>
            <p:cNvSpPr txBox="1"/>
            <p:nvPr/>
          </p:nvSpPr>
          <p:spPr>
            <a:xfrm>
              <a:off x="8012133" y="3202135"/>
              <a:ext cx="560431" cy="9232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>
              <a:spAutoFit/>
            </a:bodyPr>
            <a:lstStyle/>
            <a:p>
              <a:pPr>
                <a:defRPr sz="6000"/>
              </a:pPr>
              <a:r>
                <a:rPr sz="4800" dirty="0"/>
                <a:t>L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130120" y="2956782"/>
              <a:ext cx="3784443" cy="1548473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32" name="Title 1"/>
            <p:cNvSpPr txBox="1">
              <a:spLocks/>
            </p:cNvSpPr>
            <p:nvPr/>
          </p:nvSpPr>
          <p:spPr>
            <a:xfrm>
              <a:off x="181536" y="3490622"/>
              <a:ext cx="2268300" cy="13864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24" tIns="91424" rIns="91424" bIns="91424">
              <a:normAutofit fontScale="97500"/>
            </a:bodyPr>
            <a:lstStyle>
              <a:lvl1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hangingPunct="1"/>
              <a:r>
                <a:rPr lang="en-US" dirty="0"/>
                <a:t>“Black-Box”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57543" y="3882469"/>
              <a:ext cx="475927" cy="1107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55202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8.64198E-7 L -0.00139 -0.40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20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68189" y="884245"/>
            <a:ext cx="8391028" cy="2033683"/>
            <a:chOff x="181536" y="2956782"/>
            <a:chExt cx="8391028" cy="2033683"/>
          </a:xfrm>
        </p:grpSpPr>
        <p:pic>
          <p:nvPicPr>
            <p:cNvPr id="30" name="Google Shape;104;p19" descr="Google Shape;104;p19"/>
            <p:cNvPicPr>
              <a:picLocks noChangeAspect="1"/>
            </p:cNvPicPr>
            <p:nvPr/>
          </p:nvPicPr>
          <p:blipFill>
            <a:blip r:embed="rId2"/>
            <a:srcRect r="1040" b="6099"/>
            <a:stretch>
              <a:fillRect/>
            </a:stretch>
          </p:blipFill>
          <p:spPr>
            <a:xfrm>
              <a:off x="3966692" y="3206648"/>
              <a:ext cx="3996656" cy="1109677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33" name="Google Shape;105;p19"/>
            <p:cNvGrpSpPr/>
            <p:nvPr/>
          </p:nvGrpSpPr>
          <p:grpSpPr>
            <a:xfrm>
              <a:off x="5241171" y="3143838"/>
              <a:ext cx="1224645" cy="1292629"/>
              <a:chOff x="0" y="42281"/>
              <a:chExt cx="614400" cy="949654"/>
            </a:xfrm>
          </p:grpSpPr>
          <p:sp>
            <p:nvSpPr>
              <p:cNvPr id="41" name="Rectangle"/>
              <p:cNvSpPr/>
              <p:nvPr/>
            </p:nvSpPr>
            <p:spPr>
              <a:xfrm>
                <a:off x="0" y="85110"/>
                <a:ext cx="614400" cy="864001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000"/>
                </a:pPr>
                <a:endParaRPr/>
              </a:p>
            </p:txBody>
          </p:sp>
          <p:sp>
            <p:nvSpPr>
              <p:cNvPr id="42" name="fθ"/>
              <p:cNvSpPr txBox="1"/>
              <p:nvPr/>
            </p:nvSpPr>
            <p:spPr>
              <a:xfrm>
                <a:off x="0" y="42281"/>
                <a:ext cx="614400" cy="9496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4" tIns="91424" rIns="91424" bIns="91424" numCol="1" anchor="ctr">
                <a:spAutoFit/>
              </a:bodyPr>
              <a:lstStyle/>
              <a:p>
                <a:pPr algn="ctr">
                  <a:defRPr sz="6000"/>
                </a:pPr>
                <a:r>
                  <a:rPr sz="7200" dirty="0"/>
                  <a:t>f</a:t>
                </a:r>
                <a:r>
                  <a:rPr sz="4000" dirty="0"/>
                  <a:t>θ</a:t>
                </a:r>
                <a:r>
                  <a:rPr lang="en-US" sz="2000" dirty="0"/>
                  <a:t>2</a:t>
                </a:r>
                <a:endParaRPr sz="4400" dirty="0"/>
              </a:p>
            </p:txBody>
          </p:sp>
        </p:grpSp>
        <p:pic>
          <p:nvPicPr>
            <p:cNvPr id="34" name="mnist4_orig.png" descr="mnist4_orig.png"/>
            <p:cNvPicPr>
              <a:picLocks noChangeAspect="1"/>
            </p:cNvPicPr>
            <p:nvPr/>
          </p:nvPicPr>
          <p:blipFill>
            <a:blip r:embed="rId3"/>
            <a:srcRect l="28335" t="13869" r="28335" b="13869"/>
            <a:stretch>
              <a:fillRect/>
            </a:stretch>
          </p:blipFill>
          <p:spPr>
            <a:xfrm>
              <a:off x="2465538" y="3008625"/>
              <a:ext cx="668885" cy="743681"/>
            </a:xfrm>
            <a:prstGeom prst="rect">
              <a:avLst/>
            </a:prstGeom>
            <a:ln w="25400">
              <a:solidFill>
                <a:schemeClr val="accent2">
                  <a:lumOff val="-2588"/>
                </a:schemeClr>
              </a:solidFill>
            </a:ln>
          </p:spPr>
        </p:pic>
        <p:pic>
          <p:nvPicPr>
            <p:cNvPr id="35" name="pgd_last.png" descr="pgd_last.png"/>
            <p:cNvPicPr>
              <a:picLocks noChangeAspect="1"/>
            </p:cNvPicPr>
            <p:nvPr/>
          </p:nvPicPr>
          <p:blipFill>
            <a:blip r:embed="rId4"/>
            <a:srcRect l="25916" t="12151" r="23261" b="12151"/>
            <a:stretch>
              <a:fillRect/>
            </a:stretch>
          </p:blipFill>
          <p:spPr>
            <a:xfrm>
              <a:off x="2431662" y="4089178"/>
              <a:ext cx="756087" cy="750772"/>
            </a:xfrm>
            <a:prstGeom prst="rect">
              <a:avLst/>
            </a:prstGeom>
            <a:ln w="25400">
              <a:solidFill>
                <a:schemeClr val="accent2">
                  <a:lumOff val="-2588"/>
                </a:schemeClr>
              </a:solidFill>
            </a:ln>
          </p:spPr>
        </p:pic>
        <p:cxnSp>
          <p:nvCxnSpPr>
            <p:cNvPr id="36" name="Straight Arrow Connector 35"/>
            <p:cNvCxnSpPr/>
            <p:nvPr/>
          </p:nvCxnSpPr>
          <p:spPr>
            <a:xfrm>
              <a:off x="3199130" y="3364828"/>
              <a:ext cx="930990" cy="425324"/>
            </a:xfrm>
            <a:prstGeom prst="straightConnector1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7" name="Google Shape;108;p19"/>
            <p:cNvSpPr txBox="1"/>
            <p:nvPr/>
          </p:nvSpPr>
          <p:spPr>
            <a:xfrm>
              <a:off x="8012133" y="3202135"/>
              <a:ext cx="560431" cy="9232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>
              <a:spAutoFit/>
            </a:bodyPr>
            <a:lstStyle/>
            <a:p>
              <a:pPr>
                <a:defRPr sz="6000"/>
              </a:pPr>
              <a:r>
                <a:rPr sz="4800" dirty="0"/>
                <a:t>L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130120" y="2956782"/>
              <a:ext cx="3784443" cy="1548473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39" name="Title 1"/>
            <p:cNvSpPr txBox="1">
              <a:spLocks/>
            </p:cNvSpPr>
            <p:nvPr/>
          </p:nvSpPr>
          <p:spPr>
            <a:xfrm>
              <a:off x="181536" y="3490622"/>
              <a:ext cx="2268300" cy="13864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24" tIns="91424" rIns="91424" bIns="91424">
              <a:normAutofit fontScale="97500"/>
            </a:bodyPr>
            <a:lstStyle>
              <a:lvl1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hangingPunct="1"/>
              <a:r>
                <a:rPr lang="en-US" dirty="0"/>
                <a:t>“Black-Box”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257543" y="3882469"/>
              <a:ext cx="475927" cy="1107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7200" b="0" i="0" u="none" strike="noStrike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rPr>
                <a:t>?</a:t>
              </a:r>
            </a:p>
          </p:txBody>
        </p:sp>
      </p:grpSp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144838" y="134028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Black-Box Attacks</a:t>
            </a:r>
          </a:p>
        </p:txBody>
      </p:sp>
    </p:spTree>
    <p:extLst>
      <p:ext uri="{BB962C8B-B14F-4D97-AF65-F5344CB8AC3E}">
        <p14:creationId xmlns:p14="http://schemas.microsoft.com/office/powerpoint/2010/main" val="2612244471"/>
      </p:ext>
    </p:extLst>
  </p:cSld>
  <p:clrMapOvr>
    <a:masterClrMapping/>
  </p:clrMapOvr>
  <p:transition spd="med"/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68189" y="884245"/>
            <a:ext cx="8391028" cy="1920317"/>
            <a:chOff x="181536" y="2956782"/>
            <a:chExt cx="8391028" cy="1920317"/>
          </a:xfrm>
        </p:grpSpPr>
        <p:pic>
          <p:nvPicPr>
            <p:cNvPr id="30" name="Google Shape;104;p19" descr="Google Shape;104;p19"/>
            <p:cNvPicPr>
              <a:picLocks noChangeAspect="1"/>
            </p:cNvPicPr>
            <p:nvPr/>
          </p:nvPicPr>
          <p:blipFill>
            <a:blip r:embed="rId2"/>
            <a:srcRect r="1040" b="6099"/>
            <a:stretch>
              <a:fillRect/>
            </a:stretch>
          </p:blipFill>
          <p:spPr>
            <a:xfrm>
              <a:off x="3966692" y="3206648"/>
              <a:ext cx="3996656" cy="1109677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33" name="Google Shape;105;p19"/>
            <p:cNvGrpSpPr/>
            <p:nvPr/>
          </p:nvGrpSpPr>
          <p:grpSpPr>
            <a:xfrm>
              <a:off x="5241171" y="3143838"/>
              <a:ext cx="1224645" cy="1292629"/>
              <a:chOff x="0" y="42281"/>
              <a:chExt cx="614400" cy="949654"/>
            </a:xfrm>
          </p:grpSpPr>
          <p:sp>
            <p:nvSpPr>
              <p:cNvPr id="41" name="Rectangle"/>
              <p:cNvSpPr/>
              <p:nvPr/>
            </p:nvSpPr>
            <p:spPr>
              <a:xfrm>
                <a:off x="0" y="85110"/>
                <a:ext cx="614400" cy="864001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000"/>
                </a:pPr>
                <a:endParaRPr/>
              </a:p>
            </p:txBody>
          </p:sp>
          <p:sp>
            <p:nvSpPr>
              <p:cNvPr id="42" name="fθ"/>
              <p:cNvSpPr txBox="1"/>
              <p:nvPr/>
            </p:nvSpPr>
            <p:spPr>
              <a:xfrm>
                <a:off x="0" y="42281"/>
                <a:ext cx="614400" cy="9496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4" tIns="91424" rIns="91424" bIns="91424" numCol="1" anchor="ctr">
                <a:spAutoFit/>
              </a:bodyPr>
              <a:lstStyle/>
              <a:p>
                <a:pPr algn="ctr">
                  <a:defRPr sz="6000"/>
                </a:pPr>
                <a:r>
                  <a:rPr sz="7200" dirty="0"/>
                  <a:t>f</a:t>
                </a:r>
                <a:r>
                  <a:rPr sz="4000" dirty="0"/>
                  <a:t>θ</a:t>
                </a:r>
                <a:r>
                  <a:rPr lang="en-US" sz="2000" dirty="0"/>
                  <a:t>2</a:t>
                </a:r>
                <a:endParaRPr sz="4400" dirty="0"/>
              </a:p>
            </p:txBody>
          </p:sp>
        </p:grpSp>
        <p:pic>
          <p:nvPicPr>
            <p:cNvPr id="34" name="mnist4_orig.png" descr="mnist4_orig.png"/>
            <p:cNvPicPr>
              <a:picLocks noChangeAspect="1"/>
            </p:cNvPicPr>
            <p:nvPr/>
          </p:nvPicPr>
          <p:blipFill>
            <a:blip r:embed="rId3"/>
            <a:srcRect l="28335" t="13869" r="28335" b="13869"/>
            <a:stretch>
              <a:fillRect/>
            </a:stretch>
          </p:blipFill>
          <p:spPr>
            <a:xfrm>
              <a:off x="2465538" y="3008625"/>
              <a:ext cx="668885" cy="743681"/>
            </a:xfrm>
            <a:prstGeom prst="rect">
              <a:avLst/>
            </a:prstGeom>
            <a:ln w="25400">
              <a:solidFill>
                <a:schemeClr val="accent2">
                  <a:lumOff val="-2588"/>
                </a:schemeClr>
              </a:solidFill>
            </a:ln>
          </p:spPr>
        </p:pic>
        <p:cxnSp>
          <p:nvCxnSpPr>
            <p:cNvPr id="36" name="Straight Arrow Connector 35"/>
            <p:cNvCxnSpPr/>
            <p:nvPr/>
          </p:nvCxnSpPr>
          <p:spPr>
            <a:xfrm>
              <a:off x="3199130" y="3364828"/>
              <a:ext cx="930990" cy="425324"/>
            </a:xfrm>
            <a:prstGeom prst="straightConnector1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7" name="Google Shape;108;p19"/>
            <p:cNvSpPr txBox="1"/>
            <p:nvPr/>
          </p:nvSpPr>
          <p:spPr>
            <a:xfrm>
              <a:off x="8012133" y="3202135"/>
              <a:ext cx="560431" cy="9232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>
              <a:spAutoFit/>
            </a:bodyPr>
            <a:lstStyle/>
            <a:p>
              <a:pPr>
                <a:defRPr sz="6000"/>
              </a:pPr>
              <a:r>
                <a:rPr sz="4800" dirty="0"/>
                <a:t>L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130120" y="2956782"/>
              <a:ext cx="3784443" cy="1548473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39" name="Title 1"/>
            <p:cNvSpPr txBox="1">
              <a:spLocks/>
            </p:cNvSpPr>
            <p:nvPr/>
          </p:nvSpPr>
          <p:spPr>
            <a:xfrm>
              <a:off x="181536" y="3490622"/>
              <a:ext cx="2268300" cy="13864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24" tIns="91424" rIns="91424" bIns="91424">
              <a:normAutofit fontScale="97500"/>
            </a:bodyPr>
            <a:lstStyle>
              <a:lvl1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hangingPunct="1"/>
              <a:r>
                <a:rPr lang="en-US" dirty="0"/>
                <a:t>“Black-Box”</a:t>
              </a:r>
            </a:p>
          </p:txBody>
        </p:sp>
      </p:grpSp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144838" y="134028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Black-Box Attacks</a:t>
            </a:r>
          </a:p>
        </p:txBody>
      </p:sp>
    </p:spTree>
    <p:extLst>
      <p:ext uri="{BB962C8B-B14F-4D97-AF65-F5344CB8AC3E}">
        <p14:creationId xmlns:p14="http://schemas.microsoft.com/office/powerpoint/2010/main" val="3471433431"/>
      </p:ext>
    </p:extLst>
  </p:cSld>
  <p:clrMapOvr>
    <a:masterClrMapping/>
  </p:clrMapOvr>
  <p:transition spd="med"/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168189" y="884245"/>
            <a:ext cx="8391028" cy="1920317"/>
            <a:chOff x="181536" y="2956782"/>
            <a:chExt cx="8391028" cy="1920317"/>
          </a:xfrm>
        </p:grpSpPr>
        <p:pic>
          <p:nvPicPr>
            <p:cNvPr id="30" name="Google Shape;104;p19" descr="Google Shape;104;p19"/>
            <p:cNvPicPr>
              <a:picLocks noChangeAspect="1"/>
            </p:cNvPicPr>
            <p:nvPr/>
          </p:nvPicPr>
          <p:blipFill>
            <a:blip r:embed="rId2"/>
            <a:srcRect r="1040" b="6099"/>
            <a:stretch>
              <a:fillRect/>
            </a:stretch>
          </p:blipFill>
          <p:spPr>
            <a:xfrm>
              <a:off x="3966692" y="3206648"/>
              <a:ext cx="3996656" cy="1109677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33" name="Google Shape;105;p19"/>
            <p:cNvGrpSpPr/>
            <p:nvPr/>
          </p:nvGrpSpPr>
          <p:grpSpPr>
            <a:xfrm>
              <a:off x="5241171" y="3143838"/>
              <a:ext cx="1224645" cy="1292629"/>
              <a:chOff x="0" y="42281"/>
              <a:chExt cx="614400" cy="949654"/>
            </a:xfrm>
          </p:grpSpPr>
          <p:sp>
            <p:nvSpPr>
              <p:cNvPr id="41" name="Rectangle"/>
              <p:cNvSpPr/>
              <p:nvPr/>
            </p:nvSpPr>
            <p:spPr>
              <a:xfrm>
                <a:off x="0" y="85110"/>
                <a:ext cx="614400" cy="864001"/>
              </a:xfrm>
              <a:prstGeom prst="rect">
                <a:avLst/>
              </a:prstGeom>
              <a:solidFill>
                <a:srgbClr val="FFFFFF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>
                  <a:defRPr sz="3000"/>
                </a:pPr>
                <a:endParaRPr/>
              </a:p>
            </p:txBody>
          </p:sp>
          <p:sp>
            <p:nvSpPr>
              <p:cNvPr id="42" name="fθ"/>
              <p:cNvSpPr txBox="1"/>
              <p:nvPr/>
            </p:nvSpPr>
            <p:spPr>
              <a:xfrm>
                <a:off x="0" y="42281"/>
                <a:ext cx="614400" cy="9496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91424" tIns="91424" rIns="91424" bIns="91424" numCol="1" anchor="ctr">
                <a:spAutoFit/>
              </a:bodyPr>
              <a:lstStyle/>
              <a:p>
                <a:pPr algn="ctr">
                  <a:defRPr sz="6000"/>
                </a:pPr>
                <a:r>
                  <a:rPr sz="7200" dirty="0"/>
                  <a:t>f</a:t>
                </a:r>
                <a:r>
                  <a:rPr sz="4000" dirty="0"/>
                  <a:t>θ</a:t>
                </a:r>
                <a:r>
                  <a:rPr lang="en-US" sz="2000" dirty="0"/>
                  <a:t>2</a:t>
                </a:r>
                <a:endParaRPr sz="4400" dirty="0"/>
              </a:p>
            </p:txBody>
          </p:sp>
        </p:grpSp>
        <p:pic>
          <p:nvPicPr>
            <p:cNvPr id="34" name="mnist4_orig.png" descr="mnist4_orig.png"/>
            <p:cNvPicPr>
              <a:picLocks noChangeAspect="1"/>
            </p:cNvPicPr>
            <p:nvPr/>
          </p:nvPicPr>
          <p:blipFill>
            <a:blip r:embed="rId3"/>
            <a:srcRect l="28335" t="13869" r="28335" b="13869"/>
            <a:stretch>
              <a:fillRect/>
            </a:stretch>
          </p:blipFill>
          <p:spPr>
            <a:xfrm>
              <a:off x="2465538" y="3008625"/>
              <a:ext cx="668885" cy="743681"/>
            </a:xfrm>
            <a:prstGeom prst="rect">
              <a:avLst/>
            </a:prstGeom>
            <a:ln w="25400">
              <a:solidFill>
                <a:schemeClr val="accent2">
                  <a:lumOff val="-2588"/>
                </a:schemeClr>
              </a:solidFill>
            </a:ln>
          </p:spPr>
        </p:pic>
        <p:cxnSp>
          <p:nvCxnSpPr>
            <p:cNvPr id="36" name="Straight Arrow Connector 35"/>
            <p:cNvCxnSpPr/>
            <p:nvPr/>
          </p:nvCxnSpPr>
          <p:spPr>
            <a:xfrm>
              <a:off x="3199130" y="3364828"/>
              <a:ext cx="930990" cy="425324"/>
            </a:xfrm>
            <a:prstGeom prst="straightConnector1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7" name="Google Shape;108;p19"/>
            <p:cNvSpPr txBox="1"/>
            <p:nvPr/>
          </p:nvSpPr>
          <p:spPr>
            <a:xfrm>
              <a:off x="8012133" y="3202135"/>
              <a:ext cx="560431" cy="9232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>
              <a:spAutoFit/>
            </a:bodyPr>
            <a:lstStyle/>
            <a:p>
              <a:pPr>
                <a:defRPr sz="6000"/>
              </a:pPr>
              <a:r>
                <a:rPr sz="4800" dirty="0"/>
                <a:t>L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130120" y="2956782"/>
              <a:ext cx="3784443" cy="1548473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39" name="Title 1"/>
            <p:cNvSpPr txBox="1">
              <a:spLocks/>
            </p:cNvSpPr>
            <p:nvPr/>
          </p:nvSpPr>
          <p:spPr>
            <a:xfrm>
              <a:off x="181536" y="3490622"/>
              <a:ext cx="2268300" cy="13864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24" tIns="91424" rIns="91424" bIns="91424">
              <a:normAutofit fontScale="97500"/>
            </a:bodyPr>
            <a:lstStyle>
              <a:lvl1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1pPr>
              <a:lvl2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2pPr>
              <a:lvl3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3pPr>
              <a:lvl4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4pPr>
              <a:lvl5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5pPr>
              <a:lvl6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6pPr>
              <a:lvl7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7pPr>
              <a:lvl8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8pPr>
              <a:lvl9pPr marL="0" marR="0" indent="0" algn="l" defTabSz="914400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Arial"/>
                </a:defRPr>
              </a:lvl9pPr>
            </a:lstStyle>
            <a:p>
              <a:pPr hangingPunct="1"/>
              <a:r>
                <a:rPr lang="en-US" dirty="0"/>
                <a:t>“Black-Box”</a:t>
              </a:r>
            </a:p>
          </p:txBody>
        </p:sp>
      </p:grpSp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144838" y="134028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Black-Box Attacks</a:t>
            </a:r>
          </a:p>
        </p:txBody>
      </p:sp>
      <p:pic>
        <p:nvPicPr>
          <p:cNvPr id="16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3917907" y="3265811"/>
            <a:ext cx="3996656" cy="110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oogle Shape;105;p19"/>
          <p:cNvGrpSpPr/>
          <p:nvPr/>
        </p:nvGrpSpPr>
        <p:grpSpPr>
          <a:xfrm>
            <a:off x="5192386" y="3203001"/>
            <a:ext cx="1224645" cy="1292629"/>
            <a:chOff x="0" y="42281"/>
            <a:chExt cx="614400" cy="949654"/>
          </a:xfrm>
        </p:grpSpPr>
        <p:sp>
          <p:nvSpPr>
            <p:cNvPr id="24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25" name="fθ"/>
            <p:cNvSpPr txBox="1"/>
            <p:nvPr/>
          </p:nvSpPr>
          <p:spPr>
            <a:xfrm>
              <a:off x="0" y="42281"/>
              <a:ext cx="614400" cy="94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lang="en-US" sz="7200" dirty="0" err="1"/>
                <a:t>g</a:t>
              </a:r>
              <a:r>
                <a:rPr sz="4000" dirty="0" err="1"/>
                <a:t>θ</a:t>
              </a:r>
              <a:endParaRPr sz="4400" dirty="0"/>
            </a:p>
          </p:txBody>
        </p:sp>
      </p:grpSp>
      <p:pic>
        <p:nvPicPr>
          <p:cNvPr id="18" name="mnist4_orig.png" descr="mnist4_orig.png"/>
          <p:cNvPicPr>
            <a:picLocks noChangeAspect="1"/>
          </p:cNvPicPr>
          <p:nvPr/>
        </p:nvPicPr>
        <p:blipFill>
          <a:blip r:embed="rId3"/>
          <a:srcRect l="28335" t="13869" r="28335" b="13869"/>
          <a:stretch>
            <a:fillRect/>
          </a:stretch>
        </p:blipFill>
        <p:spPr>
          <a:xfrm>
            <a:off x="2416753" y="3067788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19" name="pgd_last.png" descr="pgd_last.png"/>
          <p:cNvPicPr>
            <a:picLocks noChangeAspect="1"/>
          </p:cNvPicPr>
          <p:nvPr/>
        </p:nvPicPr>
        <p:blipFill>
          <a:blip r:embed="rId4"/>
          <a:srcRect l="25916" t="12151" r="23261" b="12151"/>
          <a:stretch>
            <a:fillRect/>
          </a:stretch>
        </p:blipFill>
        <p:spPr>
          <a:xfrm>
            <a:off x="2382877" y="4148341"/>
            <a:ext cx="756087" cy="750772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cxnSp>
        <p:nvCxnSpPr>
          <p:cNvPr id="20" name="Straight Arrow Connector 19"/>
          <p:cNvCxnSpPr/>
          <p:nvPr/>
        </p:nvCxnSpPr>
        <p:spPr>
          <a:xfrm>
            <a:off x="3150345" y="3423991"/>
            <a:ext cx="930990" cy="425324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 flipH="1">
            <a:off x="3170368" y="3998107"/>
            <a:ext cx="927165" cy="480447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Google Shape;108;p19"/>
          <p:cNvSpPr txBox="1"/>
          <p:nvPr/>
        </p:nvSpPr>
        <p:spPr>
          <a:xfrm>
            <a:off x="7963348" y="3483117"/>
            <a:ext cx="560431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</a:t>
            </a:r>
          </a:p>
        </p:txBody>
      </p:sp>
      <p:sp>
        <p:nvSpPr>
          <p:cNvPr id="23" name="Google Shape;108;p19"/>
          <p:cNvSpPr txBox="1"/>
          <p:nvPr/>
        </p:nvSpPr>
        <p:spPr>
          <a:xfrm>
            <a:off x="3385477" y="4180724"/>
            <a:ext cx="1332901" cy="861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sz="4400" dirty="0"/>
              <a:t>∇</a:t>
            </a:r>
            <a:r>
              <a:rPr sz="2000" dirty="0" err="1"/>
              <a:t>x</a:t>
            </a:r>
            <a:r>
              <a:rPr sz="4400" dirty="0" err="1"/>
              <a:t>L</a:t>
            </a:r>
            <a:endParaRPr sz="4400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3170368" y="1802215"/>
            <a:ext cx="927165" cy="480447"/>
          </a:xfrm>
          <a:prstGeom prst="straightConnector1">
            <a:avLst/>
          </a:prstGeom>
          <a:noFill/>
          <a:ln w="57150" cap="flat">
            <a:solidFill>
              <a:schemeClr val="tx1"/>
            </a:solidFill>
            <a:prstDash val="solid"/>
            <a:round/>
            <a:headEnd type="triangle"/>
            <a:tailEnd type="non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050" name="Picture 2" descr="Will It Break? YouTube (@Will_It_BreakYT) | Twitter">
            <a:extLst>
              <a:ext uri="{FF2B5EF4-FFF2-40B4-BE49-F238E27FC236}">
                <a16:creationId xmlns:a16="http://schemas.microsoft.com/office/drawing/2014/main" id="{2C47272A-4CC4-428B-84EE-798EE0851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917" y="62734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63309B-A768-4558-BE10-EB7DAD34642B}"/>
              </a:ext>
            </a:extLst>
          </p:cNvPr>
          <p:cNvSpPr txBox="1"/>
          <p:nvPr/>
        </p:nvSpPr>
        <p:spPr>
          <a:xfrm>
            <a:off x="26826" y="4928056"/>
            <a:ext cx="3589014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source: https://twitter.com/will_it_breakyt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8769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9.87654E-7 L 0.00243 -0.431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63" y="221178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Black-Box Attacks - Transferability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925" y="4712944"/>
            <a:ext cx="75387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Liu et al. 2016, “Delving into Transferable Adversarial Examples and Black-box Attacks”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40700" y="3655822"/>
            <a:ext cx="1063312" cy="226931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01424" y="3888017"/>
            <a:ext cx="897712" cy="226931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21684" y="4113836"/>
            <a:ext cx="1115844" cy="251256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0309" y="3430668"/>
            <a:ext cx="6828181" cy="101637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A622D7-ED0A-41D0-B2DA-91A88B92227F}"/>
              </a:ext>
            </a:extLst>
          </p:cNvPr>
          <p:cNvSpPr/>
          <p:nvPr/>
        </p:nvSpPr>
        <p:spPr>
          <a:xfrm>
            <a:off x="3036094" y="292894"/>
            <a:ext cx="2071687" cy="403568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042968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485;p61" descr="Google Shape;485;p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8" y="127388"/>
            <a:ext cx="3468777" cy="1952804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Google Shape;486;p61"/>
          <p:cNvSpPr txBox="1"/>
          <p:nvPr/>
        </p:nvSpPr>
        <p:spPr>
          <a:xfrm>
            <a:off x="894950" y="2053096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41000" y="2864949"/>
            <a:ext cx="4251626" cy="1952780"/>
            <a:chOff x="441000" y="2864949"/>
            <a:chExt cx="4251626" cy="1952780"/>
          </a:xfrm>
        </p:grpSpPr>
        <p:sp>
          <p:nvSpPr>
            <p:cNvPr id="118" name="Google Shape;490;p61"/>
            <p:cNvSpPr txBox="1"/>
            <p:nvPr/>
          </p:nvSpPr>
          <p:spPr>
            <a:xfrm>
              <a:off x="441000" y="3280400"/>
              <a:ext cx="660000" cy="9232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24" tIns="91424" rIns="91424" bIns="91424">
              <a:spAutoFit/>
            </a:bodyPr>
            <a:lstStyle>
              <a:lvl1pPr>
                <a:defRPr sz="4800"/>
              </a:lvl1pPr>
            </a:lstStyle>
            <a:p>
              <a:r>
                <a:rPr dirty="0"/>
                <a:t>=</a:t>
              </a:r>
            </a:p>
          </p:txBody>
        </p:sp>
        <p:pic>
          <p:nvPicPr>
            <p:cNvPr id="119" name="Google Shape;491;p61" descr="Google Shape;491;p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3850" y="2864949"/>
              <a:ext cx="3468776" cy="1952780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120" name="Google Shape;492;p61"/>
          <p:cNvSpPr txBox="1"/>
          <p:nvPr/>
        </p:nvSpPr>
        <p:spPr>
          <a:xfrm>
            <a:off x="4815476" y="2918015"/>
            <a:ext cx="2480701" cy="73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99.0% airliner</a:t>
            </a:r>
          </a:p>
          <a:p>
            <a:endParaRPr sz="1200" dirty="0"/>
          </a:p>
        </p:txBody>
      </p:sp>
      <p:grpSp>
        <p:nvGrpSpPr>
          <p:cNvPr id="4" name="Group 3"/>
          <p:cNvGrpSpPr/>
          <p:nvPr/>
        </p:nvGrpSpPr>
        <p:grpSpPr>
          <a:xfrm>
            <a:off x="3515450" y="57171"/>
            <a:ext cx="5672854" cy="2023021"/>
            <a:chOff x="3515450" y="57171"/>
            <a:chExt cx="5672854" cy="2023021"/>
          </a:xfrm>
        </p:grpSpPr>
        <p:sp>
          <p:nvSpPr>
            <p:cNvPr id="116" name="Google Shape;487;p61"/>
            <p:cNvSpPr txBox="1"/>
            <p:nvPr/>
          </p:nvSpPr>
          <p:spPr>
            <a:xfrm>
              <a:off x="3515450" y="771525"/>
              <a:ext cx="660001" cy="9232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24" tIns="91424" rIns="91424" bIns="91424">
              <a:spAutoFit/>
            </a:bodyPr>
            <a:lstStyle>
              <a:lvl1pPr>
                <a:defRPr sz="4800"/>
              </a:lvl1pPr>
            </a:lstStyle>
            <a:p>
              <a:r>
                <a:rPr dirty="0"/>
                <a:t>+</a:t>
              </a:r>
            </a:p>
          </p:txBody>
        </p:sp>
        <p:pic>
          <p:nvPicPr>
            <p:cNvPr id="117" name="Google Shape;488;p61" descr="Google Shape;488;p6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1227" y="57171"/>
              <a:ext cx="3585476" cy="20230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1" name="Google Shape;487;p61"/>
            <p:cNvSpPr txBox="1"/>
            <p:nvPr/>
          </p:nvSpPr>
          <p:spPr>
            <a:xfrm>
              <a:off x="7636703" y="1329853"/>
              <a:ext cx="1551601" cy="7232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24" tIns="91424" rIns="91424" bIns="91424">
              <a:spAutoFit/>
            </a:bodyPr>
            <a:lstStyle>
              <a:lvl1pPr>
                <a:defRPr sz="3500"/>
              </a:lvl1pPr>
            </a:lstStyle>
            <a:p>
              <a:r>
                <a:rPr lang="en-US" dirty="0"/>
                <a:t>x </a:t>
              </a:r>
              <a:r>
                <a:rPr dirty="0"/>
                <a:t>0.02</a:t>
              </a:r>
            </a:p>
          </p:txBody>
        </p:sp>
      </p:grpSp>
      <p:sp>
        <p:nvSpPr>
          <p:cNvPr id="12" name="Google Shape;492;p61">
            <a:extLst>
              <a:ext uri="{FF2B5EF4-FFF2-40B4-BE49-F238E27FC236}">
                <a16:creationId xmlns:a16="http://schemas.microsoft.com/office/drawing/2014/main" id="{CF7816A7-C627-4C50-B83F-D3752B1275B2}"/>
              </a:ext>
            </a:extLst>
          </p:cNvPr>
          <p:cNvSpPr txBox="1"/>
          <p:nvPr/>
        </p:nvSpPr>
        <p:spPr>
          <a:xfrm>
            <a:off x="4869022" y="3478285"/>
            <a:ext cx="4039234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(0.000000000000000       00000000000005% pig...)</a:t>
            </a:r>
            <a:endParaRPr dirty="0"/>
          </a:p>
        </p:txBody>
      </p:sp>
      <p:pic>
        <p:nvPicPr>
          <p:cNvPr id="6" name="Picture 5" descr="A close-up of a plane&#10;&#10;Description automatically generated with low confidence">
            <a:extLst>
              <a:ext uri="{FF2B5EF4-FFF2-40B4-BE49-F238E27FC236}">
                <a16:creationId xmlns:a16="http://schemas.microsoft.com/office/drawing/2014/main" id="{05C40794-F7AF-478D-9477-46DCB94126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3242" flipH="1">
            <a:off x="6930205" y="2872263"/>
            <a:ext cx="1084735" cy="5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847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20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72;p16"/>
          <p:cNvSpPr txBox="1">
            <a:spLocks noGrp="1"/>
          </p:cNvSpPr>
          <p:nvPr>
            <p:ph type="title"/>
          </p:nvPr>
        </p:nvSpPr>
        <p:spPr>
          <a:xfrm>
            <a:off x="159300" y="64025"/>
            <a:ext cx="8359500" cy="6717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Brief recap on training neural networks</a:t>
            </a:r>
          </a:p>
        </p:txBody>
      </p:sp>
      <p:pic>
        <p:nvPicPr>
          <p:cNvPr id="198" name="Google Shape;75;p16" descr="Google Shape;75;p16"/>
          <p:cNvPicPr>
            <a:picLocks noChangeAspect="1"/>
          </p:cNvPicPr>
          <p:nvPr/>
        </p:nvPicPr>
        <p:blipFill>
          <a:blip r:embed="rId3"/>
          <a:srcRect r="1040" b="6099"/>
          <a:stretch>
            <a:fillRect/>
          </a:stretch>
        </p:blipFill>
        <p:spPr>
          <a:xfrm rot="444227">
            <a:off x="3500840" y="145966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Google Shape;76;p16"/>
          <p:cNvSpPr/>
          <p:nvPr/>
        </p:nvSpPr>
        <p:spPr>
          <a:xfrm flipV="1">
            <a:off x="2657462" y="2132875"/>
            <a:ext cx="1020001" cy="17101"/>
          </a:xfrm>
          <a:prstGeom prst="line">
            <a:avLst/>
          </a:prstGeom>
          <a:ln w="76200">
            <a:solidFill>
              <a:schemeClr val="accent2">
                <a:lumOff val="21764"/>
              </a:schemeClr>
            </a:solidFill>
            <a:tailEnd type="triangle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00" name="Google Shape;77;p16"/>
          <p:cNvSpPr/>
          <p:nvPr/>
        </p:nvSpPr>
        <p:spPr>
          <a:xfrm rot="16775411" flipH="1">
            <a:off x="6355760" y="-840626"/>
            <a:ext cx="243099" cy="4945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560"/>
                  <a:pt x="10800" y="21512"/>
                </a:cubicBezTo>
                <a:lnTo>
                  <a:pt x="10800" y="10888"/>
                </a:lnTo>
                <a:cubicBezTo>
                  <a:pt x="10800" y="10840"/>
                  <a:pt x="5965" y="10800"/>
                  <a:pt x="0" y="10800"/>
                </a:cubicBezTo>
                <a:cubicBezTo>
                  <a:pt x="5965" y="10800"/>
                  <a:pt x="10800" y="10760"/>
                  <a:pt x="10800" y="10712"/>
                </a:cubicBezTo>
                <a:lnTo>
                  <a:pt x="10800" y="88"/>
                </a:lnTo>
                <a:cubicBezTo>
                  <a:pt x="10800" y="40"/>
                  <a:pt x="15635" y="0"/>
                  <a:pt x="21600" y="0"/>
                </a:cubicBezTo>
              </a:path>
            </a:pathLst>
          </a:custGeom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1" name="Google Shape;78;p16"/>
          <p:cNvSpPr txBox="1"/>
          <p:nvPr/>
        </p:nvSpPr>
        <p:spPr>
          <a:xfrm>
            <a:off x="6583798" y="749825"/>
            <a:ext cx="1112701" cy="103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t>f</a:t>
            </a:r>
            <a:r>
              <a:rPr sz="3000"/>
              <a:t>θ</a:t>
            </a:r>
          </a:p>
        </p:txBody>
      </p:sp>
      <p:sp>
        <p:nvSpPr>
          <p:cNvPr id="202" name="Google Shape;79;p16"/>
          <p:cNvSpPr txBox="1"/>
          <p:nvPr/>
        </p:nvSpPr>
        <p:spPr>
          <a:xfrm>
            <a:off x="353653" y="3848575"/>
            <a:ext cx="3437100" cy="103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t>L(f</a:t>
            </a:r>
            <a:r>
              <a:rPr sz="3000"/>
              <a:t>θ</a:t>
            </a:r>
            <a:r>
              <a:t>(x),y)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1374" y="805917"/>
            <a:ext cx="2613708" cy="2580334"/>
            <a:chOff x="51374" y="805917"/>
            <a:chExt cx="2613708" cy="258033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523" y="805917"/>
              <a:ext cx="2465140" cy="241007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1374" y="3170807"/>
              <a:ext cx="261370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/>
                <a:t>Image by </a:t>
              </a:r>
              <a:r>
                <a:rPr lang="en-US" sz="800" dirty="0">
                  <a:hlinkClick r:id="rId5"/>
                </a:rPr>
                <a:t>Simon</a:t>
              </a:r>
              <a:r>
                <a:rPr lang="en-US" sz="800" dirty="0"/>
                <a:t> from </a:t>
              </a:r>
              <a:r>
                <a:rPr lang="en-US" sz="800" dirty="0" err="1">
                  <a:hlinkClick r:id="rId6"/>
                </a:rPr>
                <a:t>Pixabay</a:t>
              </a:r>
              <a:endParaRPr lang="en-US" sz="800" dirty="0"/>
            </a:p>
          </p:txBody>
        </p:sp>
      </p:grpSp>
      <p:sp>
        <p:nvSpPr>
          <p:cNvPr id="13" name="Google Shape;79;p16"/>
          <p:cNvSpPr txBox="1"/>
          <p:nvPr/>
        </p:nvSpPr>
        <p:spPr>
          <a:xfrm>
            <a:off x="4236579" y="3648653"/>
            <a:ext cx="3839508" cy="1046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lang="en-US" sz="2800" dirty="0"/>
              <a:t>purpose of loss:</a:t>
            </a:r>
            <a:endParaRPr lang="he-IL" sz="2800" dirty="0"/>
          </a:p>
          <a:p>
            <a:pPr>
              <a:defRPr sz="6000"/>
            </a:pPr>
            <a:r>
              <a:rPr lang="en-US" sz="2800" dirty="0"/>
              <a:t>How “well” we classify</a:t>
            </a:r>
          </a:p>
        </p:txBody>
      </p:sp>
    </p:spTree>
    <p:extLst>
      <p:ext uri="{BB962C8B-B14F-4D97-AF65-F5344CB8AC3E}">
        <p14:creationId xmlns:p14="http://schemas.microsoft.com/office/powerpoint/2010/main" val="109451985"/>
      </p:ext>
    </p:extLst>
  </p:cSld>
  <p:clrMapOvr>
    <a:masterClrMapping/>
  </p:clrMapOvr>
  <p:transition spd="med"/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63" y="221178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Black-Box Attacks - Transferability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Test set Accuracy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6925" y="4712944"/>
            <a:ext cx="75387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Liu et al. 2016, “Delving into Transferable Adversarial Examples and Black-box Attacks”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40700" y="3655822"/>
            <a:ext cx="1063312" cy="226931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01424" y="3888017"/>
            <a:ext cx="897712" cy="226931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21684" y="4113836"/>
            <a:ext cx="1115844" cy="251256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0309" y="3430668"/>
            <a:ext cx="6828181" cy="101637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1699" y="1683977"/>
            <a:ext cx="6471700" cy="489016"/>
            <a:chOff x="365828" y="1584598"/>
            <a:chExt cx="6471700" cy="48901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b="51336"/>
            <a:stretch/>
          </p:blipFill>
          <p:spPr>
            <a:xfrm>
              <a:off x="365828" y="1584598"/>
              <a:ext cx="6471700" cy="35099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t="64399"/>
            <a:stretch/>
          </p:blipFill>
          <p:spPr>
            <a:xfrm>
              <a:off x="365828" y="1816839"/>
              <a:ext cx="6471700" cy="2567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8557861"/>
      </p:ext>
    </p:extLst>
  </p:cSld>
  <p:clrMapOvr>
    <a:masterClrMapping/>
  </p:clrMapOvr>
  <p:transition spd="med"/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70919"/>
          <a:stretch/>
        </p:blipFill>
        <p:spPr>
          <a:xfrm>
            <a:off x="285002" y="2895159"/>
            <a:ext cx="2178420" cy="15232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26617" r="57485"/>
          <a:stretch/>
        </p:blipFill>
        <p:spPr>
          <a:xfrm>
            <a:off x="1402244" y="2895159"/>
            <a:ext cx="1190832" cy="1523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63" y="221178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Black-Box Attacks - Transferability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Test set Accuracy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Accuracy under FGSM attack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925" y="4712944"/>
            <a:ext cx="75387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Liu et al. 2016, “Delving into Transferable Adversarial Examples and Black-box Attacks”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40700" y="3655822"/>
            <a:ext cx="1063312" cy="226931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01424" y="3888017"/>
            <a:ext cx="897712" cy="226931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21684" y="4113836"/>
            <a:ext cx="1115844" cy="251256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0309" y="3430668"/>
            <a:ext cx="6828181" cy="101637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1699" y="1683977"/>
            <a:ext cx="6471700" cy="489016"/>
            <a:chOff x="365828" y="1584598"/>
            <a:chExt cx="6471700" cy="48901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b="51336"/>
            <a:stretch/>
          </p:blipFill>
          <p:spPr>
            <a:xfrm>
              <a:off x="365828" y="1584598"/>
              <a:ext cx="6471700" cy="35099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t="64399"/>
            <a:stretch/>
          </p:blipFill>
          <p:spPr>
            <a:xfrm>
              <a:off x="365828" y="1816839"/>
              <a:ext cx="6471700" cy="256775"/>
            </a:xfrm>
            <a:prstGeom prst="rect">
              <a:avLst/>
            </a:prstGeom>
          </p:spPr>
        </p:pic>
      </p:grpSp>
      <p:sp>
        <p:nvSpPr>
          <p:cNvPr id="37" name="TextBox 36"/>
          <p:cNvSpPr txBox="1"/>
          <p:nvPr/>
        </p:nvSpPr>
        <p:spPr>
          <a:xfrm>
            <a:off x="311699" y="3192843"/>
            <a:ext cx="1134010" cy="226931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38569" y="2951450"/>
            <a:ext cx="1134010" cy="226931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7714126"/>
      </p:ext>
    </p:extLst>
  </p:cSld>
  <p:clrMapOvr>
    <a:masterClrMapping/>
  </p:clrMapOvr>
  <p:transition spd="med"/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21453"/>
          <a:stretch/>
        </p:blipFill>
        <p:spPr>
          <a:xfrm>
            <a:off x="285001" y="2895159"/>
            <a:ext cx="5883787" cy="15232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26617"/>
          <a:stretch/>
        </p:blipFill>
        <p:spPr>
          <a:xfrm>
            <a:off x="1402243" y="2895159"/>
            <a:ext cx="5496917" cy="1523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63" y="221178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Black-Box Attacks - Transferability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Test set Accuracy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Accuracy under FGSM attack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925" y="4712944"/>
            <a:ext cx="75387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Liu et al. 2016, “Delving into Transferable Adversarial Examples and Black-box Attacks”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40700" y="3655822"/>
            <a:ext cx="1063312" cy="226931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01424" y="3888017"/>
            <a:ext cx="897712" cy="226931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21684" y="4113836"/>
            <a:ext cx="1115844" cy="251256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0309" y="3430668"/>
            <a:ext cx="6828181" cy="101637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11699" y="1683977"/>
            <a:ext cx="6471700" cy="489016"/>
            <a:chOff x="365828" y="1584598"/>
            <a:chExt cx="6471700" cy="48901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b="51336"/>
            <a:stretch/>
          </p:blipFill>
          <p:spPr>
            <a:xfrm>
              <a:off x="365828" y="1584598"/>
              <a:ext cx="6471700" cy="35099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t="64399"/>
            <a:stretch/>
          </p:blipFill>
          <p:spPr>
            <a:xfrm>
              <a:off x="365828" y="1816839"/>
              <a:ext cx="6471700" cy="256775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2599924" y="2938101"/>
            <a:ext cx="4241390" cy="226931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1699" y="3192843"/>
            <a:ext cx="1134010" cy="226931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2432129"/>
      </p:ext>
    </p:extLst>
  </p:cSld>
  <p:clrMapOvr>
    <a:masterClrMapping/>
  </p:clrMapOvr>
  <p:transition spd="med"/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21453"/>
          <a:stretch/>
        </p:blipFill>
        <p:spPr>
          <a:xfrm>
            <a:off x="285001" y="2895159"/>
            <a:ext cx="5883787" cy="15232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26617"/>
          <a:stretch/>
        </p:blipFill>
        <p:spPr>
          <a:xfrm>
            <a:off x="1402243" y="2895159"/>
            <a:ext cx="5496917" cy="1523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63" y="221178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Black-Box Attacks - Transferability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Test set Accuracy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Accuracy under FGSM attack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925" y="4712944"/>
            <a:ext cx="8412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Liu et al. 2016, “Delving into Transferable Adversarial Examples and Black-box Attacks” (Tab.20)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445417" y="3183714"/>
            <a:ext cx="1134010" cy="226931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93057" y="3409383"/>
            <a:ext cx="1132782" cy="226931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40700" y="3655822"/>
            <a:ext cx="1063312" cy="226931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01424" y="3888017"/>
            <a:ext cx="897712" cy="226931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21684" y="4113836"/>
            <a:ext cx="1115844" cy="245906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11699" y="1683977"/>
            <a:ext cx="6471700" cy="489016"/>
            <a:chOff x="365828" y="1584598"/>
            <a:chExt cx="6471700" cy="48901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b="51336"/>
            <a:stretch/>
          </p:blipFill>
          <p:spPr>
            <a:xfrm>
              <a:off x="365828" y="1584598"/>
              <a:ext cx="6471700" cy="35099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t="64399"/>
            <a:stretch/>
          </p:blipFill>
          <p:spPr>
            <a:xfrm>
              <a:off x="365828" y="1816839"/>
              <a:ext cx="6471700" cy="256775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3725838" y="3410645"/>
            <a:ext cx="3111689" cy="226931"/>
          </a:xfrm>
          <a:prstGeom prst="rect">
            <a:avLst/>
          </a:prstGeom>
          <a:solidFill>
            <a:srgbClr val="FFC000"/>
          </a:solidFill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01424" y="3655822"/>
            <a:ext cx="2036103" cy="226931"/>
          </a:xfrm>
          <a:prstGeom prst="rect">
            <a:avLst/>
          </a:prstGeom>
          <a:solidFill>
            <a:srgbClr val="FFC000"/>
          </a:solidFill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03256" y="3886905"/>
            <a:ext cx="1134272" cy="226931"/>
          </a:xfrm>
          <a:prstGeom prst="rect">
            <a:avLst/>
          </a:prstGeom>
          <a:solidFill>
            <a:srgbClr val="FFC000"/>
          </a:solidFill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5417" y="3888016"/>
            <a:ext cx="3358595" cy="226931"/>
          </a:xfrm>
          <a:prstGeom prst="rect">
            <a:avLst/>
          </a:prstGeom>
          <a:solidFill>
            <a:srgbClr val="FFC000"/>
          </a:solidFill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5417" y="3631712"/>
            <a:ext cx="2295282" cy="226931"/>
          </a:xfrm>
          <a:prstGeom prst="rect">
            <a:avLst/>
          </a:prstGeom>
          <a:solidFill>
            <a:srgbClr val="FFC000"/>
          </a:solidFill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45416" y="3428891"/>
            <a:ext cx="1119432" cy="226931"/>
          </a:xfrm>
          <a:prstGeom prst="rect">
            <a:avLst/>
          </a:prstGeom>
          <a:solidFill>
            <a:srgbClr val="FFC000"/>
          </a:solidFill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63845" y="4125998"/>
            <a:ext cx="4235291" cy="226931"/>
          </a:xfrm>
          <a:prstGeom prst="rect">
            <a:avLst/>
          </a:prstGeom>
          <a:solidFill>
            <a:srgbClr val="FFC000"/>
          </a:solidFill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98981" y="3182604"/>
            <a:ext cx="4238545" cy="226931"/>
          </a:xfrm>
          <a:prstGeom prst="rect">
            <a:avLst/>
          </a:prstGeom>
          <a:solidFill>
            <a:srgbClr val="FFC000"/>
          </a:solidFill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74920" y="3270482"/>
            <a:ext cx="1757381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White-Box</a:t>
            </a:r>
            <a:br>
              <a:rPr lang="en-US" sz="2400" dirty="0"/>
            </a:br>
            <a:r>
              <a:rPr lang="en-US" sz="2400" dirty="0"/>
              <a:t>FGSM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3280470"/>
      </p:ext>
    </p:extLst>
  </p:cSld>
  <p:clrMapOvr>
    <a:masterClrMapping/>
  </p:clrMapOvr>
  <p:transition spd="med"/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21453"/>
          <a:stretch/>
        </p:blipFill>
        <p:spPr>
          <a:xfrm>
            <a:off x="285001" y="2895159"/>
            <a:ext cx="5883787" cy="15232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26617"/>
          <a:stretch/>
        </p:blipFill>
        <p:spPr>
          <a:xfrm>
            <a:off x="1402243" y="2895159"/>
            <a:ext cx="5496917" cy="1523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63" y="221178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Black-Box Attacks - Transferability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Test set Accuracy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Accuracy under FGSM attack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925" y="4712944"/>
            <a:ext cx="84129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Liu et al. 2016, “Delving into Transferable Adversarial Examples and Black-box Attacks” (Tab.20)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445417" y="3183714"/>
            <a:ext cx="1134010" cy="226931"/>
          </a:xfrm>
          <a:prstGeom prst="rect">
            <a:avLst/>
          </a:prstGeom>
          <a:solidFill>
            <a:srgbClr val="FFC000"/>
          </a:solidFill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93057" y="3409383"/>
            <a:ext cx="1132782" cy="226931"/>
          </a:xfrm>
          <a:prstGeom prst="rect">
            <a:avLst/>
          </a:prstGeom>
          <a:solidFill>
            <a:srgbClr val="FFC000"/>
          </a:solidFill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40700" y="3655822"/>
            <a:ext cx="1063312" cy="226931"/>
          </a:xfrm>
          <a:prstGeom prst="rect">
            <a:avLst/>
          </a:prstGeom>
          <a:solidFill>
            <a:srgbClr val="FFC000"/>
          </a:solidFill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01424" y="3888017"/>
            <a:ext cx="897712" cy="226931"/>
          </a:xfrm>
          <a:prstGeom prst="rect">
            <a:avLst/>
          </a:prstGeom>
          <a:solidFill>
            <a:srgbClr val="FFC000"/>
          </a:solidFill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721684" y="4113836"/>
            <a:ext cx="1115844" cy="251256"/>
          </a:xfrm>
          <a:prstGeom prst="rect">
            <a:avLst/>
          </a:prstGeom>
          <a:solidFill>
            <a:srgbClr val="FFC000"/>
          </a:solidFill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11699" y="1683977"/>
            <a:ext cx="6471700" cy="489016"/>
            <a:chOff x="365828" y="1584598"/>
            <a:chExt cx="6471700" cy="48901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b="51336"/>
            <a:stretch/>
          </p:blipFill>
          <p:spPr>
            <a:xfrm>
              <a:off x="365828" y="1584598"/>
              <a:ext cx="6471700" cy="35099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t="64399"/>
            <a:stretch/>
          </p:blipFill>
          <p:spPr>
            <a:xfrm>
              <a:off x="365828" y="1816839"/>
              <a:ext cx="6471700" cy="256775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7074920" y="3455148"/>
            <a:ext cx="1757381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Black-Box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7230163"/>
      </p:ext>
    </p:extLst>
  </p:cSld>
  <p:clrMapOvr>
    <a:masterClrMapping/>
  </p:clrMapOvr>
  <p:transition spd="med"/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63" y="221178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Black-Box Attacks - Transferability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0" y="793879"/>
            <a:ext cx="8520602" cy="3416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Possible reason:</a:t>
            </a:r>
          </a:p>
        </p:txBody>
      </p:sp>
    </p:spTree>
    <p:extLst>
      <p:ext uri="{BB962C8B-B14F-4D97-AF65-F5344CB8AC3E}">
        <p14:creationId xmlns:p14="http://schemas.microsoft.com/office/powerpoint/2010/main" val="3215897778"/>
      </p:ext>
    </p:extLst>
  </p:cSld>
  <p:clrMapOvr>
    <a:masterClrMapping/>
  </p:clrMapOvr>
  <p:transition spd="med"/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BAED625-70DF-4D54-BEE7-42BA00C00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068" y="793879"/>
            <a:ext cx="6310891" cy="41400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63" y="221178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Black-Box Attacks - Transferability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0" y="793879"/>
            <a:ext cx="8520602" cy="3416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Possible reason: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F5A1F6-F74E-4038-B824-3F170CB5EF48}"/>
              </a:ext>
            </a:extLst>
          </p:cNvPr>
          <p:cNvSpPr/>
          <p:nvPr/>
        </p:nvSpPr>
        <p:spPr>
          <a:xfrm>
            <a:off x="37204" y="4814600"/>
            <a:ext cx="8722519" cy="215444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panose="02020603050405020304" pitchFamily="18" charset="0"/>
              </a:rPr>
              <a:t>source: Ian Goodfellow on 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"Adversarial Examples and Adversarial Training," 2017-05-30, CS231n, Stanford University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3355413"/>
      </p:ext>
    </p:extLst>
  </p:cSld>
  <p:clrMapOvr>
    <a:masterClrMapping/>
  </p:clrMapOvr>
  <p:transition spd="med"/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63" y="221178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Black-Box Attacks - Transferability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0" y="793879"/>
            <a:ext cx="8520602" cy="3416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Possible reason: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B97724-04D7-45B2-B7E2-0A35F9463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068" y="793879"/>
            <a:ext cx="6310891" cy="41400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F5A1F6-F74E-4038-B824-3F170CB5EF48}"/>
              </a:ext>
            </a:extLst>
          </p:cNvPr>
          <p:cNvSpPr/>
          <p:nvPr/>
        </p:nvSpPr>
        <p:spPr>
          <a:xfrm>
            <a:off x="37204" y="4814600"/>
            <a:ext cx="8722519" cy="215444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panose="02020603050405020304" pitchFamily="18" charset="0"/>
              </a:rPr>
              <a:t>source: Ian Goodfellow on 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"Adversarial Examples and Adversarial Training," 2017-05-30, CS231n, Stanford University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40C24-7CE8-4D4F-AE79-797AF4221BEF}"/>
              </a:ext>
            </a:extLst>
          </p:cNvPr>
          <p:cNvSpPr txBox="1"/>
          <p:nvPr/>
        </p:nvSpPr>
        <p:spPr>
          <a:xfrm>
            <a:off x="138162" y="2461855"/>
            <a:ext cx="7855693" cy="112226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5629A2-E2EB-4916-AFFD-97380F39A64B}"/>
              </a:ext>
            </a:extLst>
          </p:cNvPr>
          <p:cNvSpPr/>
          <p:nvPr/>
        </p:nvSpPr>
        <p:spPr>
          <a:xfrm>
            <a:off x="138163" y="2952463"/>
            <a:ext cx="7802995" cy="307777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Times New Roman" panose="02020603050405020304" pitchFamily="18" charset="0"/>
              </a:rPr>
              <a:t>Ilyas et al. 2019, “Adversarial Examples Are Not Bugs, They Are Features”</a:t>
            </a:r>
            <a:endParaRPr kumimoji="0" lang="en-IL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2933219"/>
      </p:ext>
    </p:extLst>
  </p:cSld>
  <p:clrMapOvr>
    <a:masterClrMapping/>
  </p:clrMapOvr>
  <p:transition spd="med"/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63" y="221178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Black-Box Attacks - Transferability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0" y="793879"/>
            <a:ext cx="8520602" cy="34164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Possible reason: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B97724-04D7-45B2-B7E2-0A35F9463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068" y="793879"/>
            <a:ext cx="6310891" cy="41400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F5A1F6-F74E-4038-B824-3F170CB5EF48}"/>
              </a:ext>
            </a:extLst>
          </p:cNvPr>
          <p:cNvSpPr/>
          <p:nvPr/>
        </p:nvSpPr>
        <p:spPr>
          <a:xfrm>
            <a:off x="37204" y="4814600"/>
            <a:ext cx="8722519" cy="215444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latin typeface="Times New Roman" panose="02020603050405020304" pitchFamily="18" charset="0"/>
              </a:rPr>
              <a:t>source: Ian Goodfellow on 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"Adversarial Examples and Adversarial Training," 2017-05-30, CS231n, Stanford University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540C24-7CE8-4D4F-AE79-797AF4221BEF}"/>
              </a:ext>
            </a:extLst>
          </p:cNvPr>
          <p:cNvSpPr txBox="1"/>
          <p:nvPr/>
        </p:nvSpPr>
        <p:spPr>
          <a:xfrm>
            <a:off x="138162" y="2461855"/>
            <a:ext cx="7855693" cy="112226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Adversarial Examples comes from the data: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5629A2-E2EB-4916-AFFD-97380F39A64B}"/>
              </a:ext>
            </a:extLst>
          </p:cNvPr>
          <p:cNvSpPr/>
          <p:nvPr/>
        </p:nvSpPr>
        <p:spPr>
          <a:xfrm>
            <a:off x="138163" y="2952463"/>
            <a:ext cx="7802995" cy="307777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Times New Roman" panose="02020603050405020304" pitchFamily="18" charset="0"/>
              </a:rPr>
              <a:t>Ilyas et al. 2019, “Adversarial Examples Are Not Bugs, They Are Features”</a:t>
            </a:r>
            <a:endParaRPr kumimoji="0" lang="en-IL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932960"/>
      </p:ext>
    </p:extLst>
  </p:cSld>
  <p:clrMapOvr>
    <a:masterClrMapping/>
  </p:clrMapOvr>
  <p:transition spd="med"/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See Adversarial Example</a:t>
            </a:r>
          </a:p>
          <a:p>
            <a:r>
              <a:rPr lang="en-US" dirty="0">
                <a:solidFill>
                  <a:srgbClr val="00B050"/>
                </a:solidFill>
              </a:rPr>
              <a:t>How to attack: FGSM, PGD</a:t>
            </a:r>
          </a:p>
          <a:p>
            <a:r>
              <a:rPr lang="en-US" dirty="0">
                <a:solidFill>
                  <a:srgbClr val="00B050"/>
                </a:solidFill>
              </a:rPr>
              <a:t>How to defend: Adversarial training (AT)</a:t>
            </a:r>
          </a:p>
          <a:p>
            <a:r>
              <a:rPr lang="en-US" dirty="0">
                <a:solidFill>
                  <a:srgbClr val="00B050"/>
                </a:solidFill>
              </a:rPr>
              <a:t>Visualizing AE / AT</a:t>
            </a:r>
          </a:p>
          <a:p>
            <a:r>
              <a:rPr lang="en-US" dirty="0">
                <a:solidFill>
                  <a:srgbClr val="00B050"/>
                </a:solidFill>
              </a:rPr>
              <a:t>Black-Box attacks (transferability)</a:t>
            </a:r>
          </a:p>
          <a:p>
            <a:r>
              <a:rPr lang="en-US" dirty="0">
                <a:solidFill>
                  <a:srgbClr val="FF0000"/>
                </a:solidFill>
              </a:rPr>
              <a:t>Next: Summary</a:t>
            </a:r>
          </a:p>
          <a:p>
            <a:r>
              <a:rPr lang="en-US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Learn about properties and advantages</a:t>
            </a:r>
          </a:p>
          <a:p>
            <a:pPr marL="114300" indent="0">
              <a:buNone/>
            </a:pP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49730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72;p16"/>
          <p:cNvSpPr txBox="1">
            <a:spLocks noGrp="1"/>
          </p:cNvSpPr>
          <p:nvPr>
            <p:ph type="title"/>
          </p:nvPr>
        </p:nvSpPr>
        <p:spPr>
          <a:xfrm>
            <a:off x="159300" y="64025"/>
            <a:ext cx="8359500" cy="6717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Brief recap on training neural networks</a:t>
            </a:r>
          </a:p>
        </p:txBody>
      </p:sp>
      <p:pic>
        <p:nvPicPr>
          <p:cNvPr id="198" name="Google Shape;75;p16" descr="Google Shape;75;p16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 rot="444227">
            <a:off x="3500840" y="145966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Google Shape;76;p16"/>
          <p:cNvSpPr/>
          <p:nvPr/>
        </p:nvSpPr>
        <p:spPr>
          <a:xfrm flipV="1">
            <a:off x="2657462" y="2132875"/>
            <a:ext cx="1020001" cy="17101"/>
          </a:xfrm>
          <a:prstGeom prst="line">
            <a:avLst/>
          </a:prstGeom>
          <a:ln w="76200">
            <a:solidFill>
              <a:schemeClr val="accent2">
                <a:lumOff val="21764"/>
              </a:schemeClr>
            </a:solidFill>
            <a:tailEnd type="triangle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00" name="Google Shape;77;p16"/>
          <p:cNvSpPr/>
          <p:nvPr/>
        </p:nvSpPr>
        <p:spPr>
          <a:xfrm rot="16775411" flipH="1">
            <a:off x="6355760" y="-840626"/>
            <a:ext cx="243099" cy="4945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560"/>
                  <a:pt x="10800" y="21512"/>
                </a:cubicBezTo>
                <a:lnTo>
                  <a:pt x="10800" y="10888"/>
                </a:lnTo>
                <a:cubicBezTo>
                  <a:pt x="10800" y="10840"/>
                  <a:pt x="5965" y="10800"/>
                  <a:pt x="0" y="10800"/>
                </a:cubicBezTo>
                <a:cubicBezTo>
                  <a:pt x="5965" y="10800"/>
                  <a:pt x="10800" y="10760"/>
                  <a:pt x="10800" y="10712"/>
                </a:cubicBezTo>
                <a:lnTo>
                  <a:pt x="10800" y="88"/>
                </a:lnTo>
                <a:cubicBezTo>
                  <a:pt x="10800" y="40"/>
                  <a:pt x="15635" y="0"/>
                  <a:pt x="21600" y="0"/>
                </a:cubicBezTo>
              </a:path>
            </a:pathLst>
          </a:custGeom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1" name="Google Shape;78;p16"/>
          <p:cNvSpPr txBox="1"/>
          <p:nvPr/>
        </p:nvSpPr>
        <p:spPr>
          <a:xfrm>
            <a:off x="6583798" y="749825"/>
            <a:ext cx="1112701" cy="103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t>f</a:t>
            </a:r>
            <a:r>
              <a:rPr sz="3000"/>
              <a:t>θ</a:t>
            </a:r>
          </a:p>
        </p:txBody>
      </p:sp>
      <p:sp>
        <p:nvSpPr>
          <p:cNvPr id="202" name="Google Shape;79;p16"/>
          <p:cNvSpPr txBox="1"/>
          <p:nvPr/>
        </p:nvSpPr>
        <p:spPr>
          <a:xfrm>
            <a:off x="353653" y="3848575"/>
            <a:ext cx="3074790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dirty="0"/>
              <a:t>L(</a:t>
            </a:r>
            <a:r>
              <a:rPr dirty="0" err="1"/>
              <a:t>f</a:t>
            </a:r>
            <a:r>
              <a:rPr sz="3000" dirty="0" err="1"/>
              <a:t>θ</a:t>
            </a:r>
            <a:r>
              <a:rPr dirty="0"/>
              <a:t>(x),y)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1374" y="805917"/>
            <a:ext cx="2613708" cy="2580334"/>
            <a:chOff x="51374" y="805917"/>
            <a:chExt cx="2613708" cy="258033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523" y="805917"/>
              <a:ext cx="2465140" cy="241007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1374" y="3170807"/>
              <a:ext cx="261370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/>
                <a:t>Image by </a:t>
              </a:r>
              <a:r>
                <a:rPr lang="en-US" sz="800" dirty="0">
                  <a:hlinkClick r:id="rId4"/>
                </a:rPr>
                <a:t>Simon</a:t>
              </a:r>
              <a:r>
                <a:rPr lang="en-US" sz="800" dirty="0"/>
                <a:t> from </a:t>
              </a:r>
              <a:r>
                <a:rPr lang="en-US" sz="800" dirty="0" err="1">
                  <a:hlinkClick r:id="rId5"/>
                </a:rPr>
                <a:t>Pixabay</a:t>
              </a:r>
              <a:endParaRPr lang="en-US" sz="800" dirty="0"/>
            </a:p>
          </p:txBody>
        </p:sp>
      </p:grpSp>
      <p:sp>
        <p:nvSpPr>
          <p:cNvPr id="13" name="Google Shape;79;p16"/>
          <p:cNvSpPr txBox="1"/>
          <p:nvPr/>
        </p:nvSpPr>
        <p:spPr>
          <a:xfrm>
            <a:off x="3167462" y="3280932"/>
            <a:ext cx="6099878" cy="61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lang="en-US" sz="2800" dirty="0"/>
              <a:t>most common loss </a:t>
            </a:r>
            <a:r>
              <a:rPr lang="en-IL" sz="2800" dirty="0"/>
              <a:t>–</a:t>
            </a:r>
            <a:r>
              <a:rPr lang="en-US" sz="2800" dirty="0"/>
              <a:t> </a:t>
            </a:r>
            <a:r>
              <a:rPr lang="en-US" sz="2800" dirty="0" err="1"/>
              <a:t>CrossEntropy</a:t>
            </a:r>
            <a:r>
              <a:rPr lang="en-US" sz="2800" dirty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634" y="3874536"/>
            <a:ext cx="3159028" cy="108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3484"/>
      </p:ext>
    </p:extLst>
  </p:cSld>
  <p:clrMapOvr>
    <a:masterClrMapping/>
  </p:clrMapOvr>
  <p:transition spd="med"/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28" y="-28522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Adversarial Examples – The Bigger Picture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72875" y="1031909"/>
            <a:ext cx="1366830" cy="962314"/>
            <a:chOff x="2797992" y="517210"/>
            <a:chExt cx="1366830" cy="962314"/>
          </a:xfrm>
        </p:grpSpPr>
        <p:pic>
          <p:nvPicPr>
            <p:cNvPr id="6" name="Google Shape;485;p61" descr="Google Shape;485;p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7992" y="710044"/>
              <a:ext cx="1366830" cy="76948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797992" y="517210"/>
              <a:ext cx="629478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airliner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77CA55E-AEF5-48BC-93C0-1978584E26A8}"/>
              </a:ext>
            </a:extLst>
          </p:cNvPr>
          <p:cNvSpPr/>
          <p:nvPr/>
        </p:nvSpPr>
        <p:spPr>
          <a:xfrm>
            <a:off x="1434059" y="1332762"/>
            <a:ext cx="1698885" cy="33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1600" i="1" u="sng" dirty="0" err="1">
                <a:solidFill>
                  <a:schemeClr val="tx1"/>
                </a:solidFill>
              </a:rPr>
              <a:t>test+noise</a:t>
            </a:r>
            <a:endParaRPr lang="en-US" sz="1600" i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44346"/>
      </p:ext>
    </p:extLst>
  </p:cSld>
  <p:clrMapOvr>
    <a:masterClrMapping/>
  </p:clrMapOvr>
  <p:transition spd="med"/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28" y="-28522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Adversarial Examples – The Bigger Picture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72875" y="1031909"/>
            <a:ext cx="1366830" cy="962314"/>
            <a:chOff x="2797992" y="517210"/>
            <a:chExt cx="1366830" cy="962314"/>
          </a:xfrm>
        </p:grpSpPr>
        <p:pic>
          <p:nvPicPr>
            <p:cNvPr id="6" name="Google Shape;485;p61" descr="Google Shape;485;p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7992" y="710044"/>
              <a:ext cx="1366830" cy="76948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797992" y="517210"/>
              <a:ext cx="629478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airliner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2D2253F-C508-4BC9-9280-1563F7E6CFC1}"/>
              </a:ext>
            </a:extLst>
          </p:cNvPr>
          <p:cNvSpPr/>
          <p:nvPr/>
        </p:nvSpPr>
        <p:spPr>
          <a:xfrm>
            <a:off x="0" y="455948"/>
            <a:ext cx="6918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2400" dirty="0">
                <a:solidFill>
                  <a:schemeClr val="tx1"/>
                </a:solidFill>
              </a:rPr>
              <a:t>Is this surprising?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7CA55E-AEF5-48BC-93C0-1978584E26A8}"/>
              </a:ext>
            </a:extLst>
          </p:cNvPr>
          <p:cNvSpPr/>
          <p:nvPr/>
        </p:nvSpPr>
        <p:spPr>
          <a:xfrm>
            <a:off x="1434059" y="1332762"/>
            <a:ext cx="1698885" cy="33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1600" i="1" u="sng" dirty="0" err="1">
                <a:solidFill>
                  <a:schemeClr val="tx1"/>
                </a:solidFill>
              </a:rPr>
              <a:t>test+noise</a:t>
            </a:r>
            <a:endParaRPr lang="en-US" sz="1600" i="1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8713"/>
      </p:ext>
    </p:extLst>
  </p:cSld>
  <p:clrMapOvr>
    <a:masterClrMapping/>
  </p:clrMapOvr>
  <p:transition spd="med"/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DC352A66-B38F-4395-979F-03841902DD59}"/>
              </a:ext>
            </a:extLst>
          </p:cNvPr>
          <p:cNvSpPr/>
          <p:nvPr/>
        </p:nvSpPr>
        <p:spPr>
          <a:xfrm>
            <a:off x="4884033" y="1253702"/>
            <a:ext cx="3960969" cy="3803031"/>
          </a:xfrm>
          <a:prstGeom prst="ellipse">
            <a:avLst/>
          </a:prstGeom>
          <a:solidFill>
            <a:srgbClr val="92D050">
              <a:alpha val="36000"/>
            </a:srgbClr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28" y="-28522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Adversarial Examples – The Bigger Picture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72875" y="1031909"/>
            <a:ext cx="1366830" cy="962314"/>
            <a:chOff x="2797992" y="517210"/>
            <a:chExt cx="1366830" cy="962314"/>
          </a:xfrm>
        </p:grpSpPr>
        <p:pic>
          <p:nvPicPr>
            <p:cNvPr id="6" name="Google Shape;485;p61" descr="Google Shape;485;p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7992" y="710044"/>
              <a:ext cx="1366830" cy="76948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797992" y="517210"/>
              <a:ext cx="629478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airliner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77CA55E-AEF5-48BC-93C0-1978584E26A8}"/>
              </a:ext>
            </a:extLst>
          </p:cNvPr>
          <p:cNvSpPr/>
          <p:nvPr/>
        </p:nvSpPr>
        <p:spPr>
          <a:xfrm>
            <a:off x="1434059" y="1332762"/>
            <a:ext cx="1698885" cy="33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1600" i="1" u="sng" dirty="0" err="1">
                <a:solidFill>
                  <a:schemeClr val="tx1"/>
                </a:solidFill>
              </a:rPr>
              <a:t>test+noise</a:t>
            </a:r>
            <a:endParaRPr lang="en-US" sz="1600" i="1" u="sng" dirty="0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F2B3A4-55F3-4B89-A7D9-9433CA15C3AE}"/>
              </a:ext>
            </a:extLst>
          </p:cNvPr>
          <p:cNvSpPr/>
          <p:nvPr/>
        </p:nvSpPr>
        <p:spPr>
          <a:xfrm rot="2177877">
            <a:off x="6399875" y="1783924"/>
            <a:ext cx="1905760" cy="3462155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ABDA6B-8494-4C24-9A9C-64C77385D00B}"/>
              </a:ext>
            </a:extLst>
          </p:cNvPr>
          <p:cNvSpPr txBox="1"/>
          <p:nvPr/>
        </p:nvSpPr>
        <p:spPr>
          <a:xfrm>
            <a:off x="6169452" y="1444159"/>
            <a:ext cx="168379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True Classification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7709E8-884F-4727-9961-CF5ED2FA09DB}"/>
              </a:ext>
            </a:extLst>
          </p:cNvPr>
          <p:cNvSpPr txBox="1"/>
          <p:nvPr/>
        </p:nvSpPr>
        <p:spPr>
          <a:xfrm>
            <a:off x="7460209" y="2187033"/>
            <a:ext cx="168379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Human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    Perception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72F416-C530-4E79-BFA4-E59E7A0F6B56}"/>
              </a:ext>
            </a:extLst>
          </p:cNvPr>
          <p:cNvSpPr/>
          <p:nvPr/>
        </p:nvSpPr>
        <p:spPr>
          <a:xfrm>
            <a:off x="0" y="455948"/>
            <a:ext cx="6918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2400" dirty="0">
                <a:solidFill>
                  <a:schemeClr val="tx1"/>
                </a:solidFill>
              </a:rPr>
              <a:t>Is this surprising?</a:t>
            </a:r>
          </a:p>
        </p:txBody>
      </p:sp>
    </p:spTree>
    <p:extLst>
      <p:ext uri="{BB962C8B-B14F-4D97-AF65-F5344CB8AC3E}">
        <p14:creationId xmlns:p14="http://schemas.microsoft.com/office/powerpoint/2010/main" val="2520068056"/>
      </p:ext>
    </p:extLst>
  </p:cSld>
  <p:clrMapOvr>
    <a:masterClrMapping/>
  </p:clrMapOvr>
  <p:transition spd="med"/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DC352A66-B38F-4395-979F-03841902DD59}"/>
              </a:ext>
            </a:extLst>
          </p:cNvPr>
          <p:cNvSpPr/>
          <p:nvPr/>
        </p:nvSpPr>
        <p:spPr>
          <a:xfrm>
            <a:off x="4884033" y="1253702"/>
            <a:ext cx="3960969" cy="3803031"/>
          </a:xfrm>
          <a:prstGeom prst="ellipse">
            <a:avLst/>
          </a:prstGeom>
          <a:solidFill>
            <a:srgbClr val="92D050">
              <a:alpha val="36000"/>
            </a:srgbClr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28" y="-28522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Adversarial Examples – The Bigger Picture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72875" y="1031909"/>
            <a:ext cx="1366830" cy="962314"/>
            <a:chOff x="2797992" y="517210"/>
            <a:chExt cx="1366830" cy="962314"/>
          </a:xfrm>
        </p:grpSpPr>
        <p:pic>
          <p:nvPicPr>
            <p:cNvPr id="6" name="Google Shape;485;p61" descr="Google Shape;485;p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7992" y="710044"/>
              <a:ext cx="1366830" cy="76948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797992" y="517210"/>
              <a:ext cx="629478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airliner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77CA55E-AEF5-48BC-93C0-1978584E26A8}"/>
              </a:ext>
            </a:extLst>
          </p:cNvPr>
          <p:cNvSpPr/>
          <p:nvPr/>
        </p:nvSpPr>
        <p:spPr>
          <a:xfrm>
            <a:off x="1434059" y="1332762"/>
            <a:ext cx="1698885" cy="33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1600" i="1" u="sng" dirty="0" err="1">
                <a:solidFill>
                  <a:schemeClr val="tx1"/>
                </a:solidFill>
              </a:rPr>
              <a:t>test+noise</a:t>
            </a:r>
            <a:endParaRPr lang="en-US" sz="1600" i="1" u="sng" dirty="0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F2B3A4-55F3-4B89-A7D9-9433CA15C3AE}"/>
              </a:ext>
            </a:extLst>
          </p:cNvPr>
          <p:cNvSpPr/>
          <p:nvPr/>
        </p:nvSpPr>
        <p:spPr>
          <a:xfrm rot="2177877">
            <a:off x="6399875" y="1783924"/>
            <a:ext cx="1905760" cy="3462155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6D4637-E234-4781-8B7A-E3AA130108AC}"/>
              </a:ext>
            </a:extLst>
          </p:cNvPr>
          <p:cNvSpPr/>
          <p:nvPr/>
        </p:nvSpPr>
        <p:spPr>
          <a:xfrm rot="3821191">
            <a:off x="5892236" y="2354423"/>
            <a:ext cx="1593265" cy="2618170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ABDA6B-8494-4C24-9A9C-64C77385D00B}"/>
              </a:ext>
            </a:extLst>
          </p:cNvPr>
          <p:cNvSpPr txBox="1"/>
          <p:nvPr/>
        </p:nvSpPr>
        <p:spPr>
          <a:xfrm>
            <a:off x="6169452" y="1444159"/>
            <a:ext cx="168379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True Classification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7709E8-884F-4727-9961-CF5ED2FA09DB}"/>
              </a:ext>
            </a:extLst>
          </p:cNvPr>
          <p:cNvSpPr txBox="1"/>
          <p:nvPr/>
        </p:nvSpPr>
        <p:spPr>
          <a:xfrm>
            <a:off x="7460209" y="2187033"/>
            <a:ext cx="168379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Human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    Perception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748D8B-F10E-43CC-A5EA-3A70B349F30F}"/>
              </a:ext>
            </a:extLst>
          </p:cNvPr>
          <p:cNvSpPr txBox="1"/>
          <p:nvPr/>
        </p:nvSpPr>
        <p:spPr>
          <a:xfrm>
            <a:off x="6681150" y="2840798"/>
            <a:ext cx="168379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Machine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    “Perception”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72F416-C530-4E79-BFA4-E59E7A0F6B56}"/>
              </a:ext>
            </a:extLst>
          </p:cNvPr>
          <p:cNvSpPr/>
          <p:nvPr/>
        </p:nvSpPr>
        <p:spPr>
          <a:xfrm>
            <a:off x="0" y="455948"/>
            <a:ext cx="6918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2400" dirty="0">
                <a:solidFill>
                  <a:schemeClr val="tx1"/>
                </a:solidFill>
              </a:rPr>
              <a:t>Is this surprising?</a:t>
            </a:r>
          </a:p>
        </p:txBody>
      </p:sp>
    </p:spTree>
    <p:extLst>
      <p:ext uri="{BB962C8B-B14F-4D97-AF65-F5344CB8AC3E}">
        <p14:creationId xmlns:p14="http://schemas.microsoft.com/office/powerpoint/2010/main" val="990852906"/>
      </p:ext>
    </p:extLst>
  </p:cSld>
  <p:clrMapOvr>
    <a:masterClrMapping/>
  </p:clrMapOvr>
  <p:transition spd="med"/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DC352A66-B38F-4395-979F-03841902DD59}"/>
              </a:ext>
            </a:extLst>
          </p:cNvPr>
          <p:cNvSpPr/>
          <p:nvPr/>
        </p:nvSpPr>
        <p:spPr>
          <a:xfrm>
            <a:off x="4884033" y="1253702"/>
            <a:ext cx="3960969" cy="3803031"/>
          </a:xfrm>
          <a:prstGeom prst="ellipse">
            <a:avLst/>
          </a:prstGeom>
          <a:solidFill>
            <a:srgbClr val="92D050">
              <a:alpha val="36000"/>
            </a:srgbClr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28" y="-28522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Adversarial Examples – The Bigger Picture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72875" y="1031909"/>
            <a:ext cx="1366830" cy="962314"/>
            <a:chOff x="2797992" y="517210"/>
            <a:chExt cx="1366830" cy="962314"/>
          </a:xfrm>
        </p:grpSpPr>
        <p:pic>
          <p:nvPicPr>
            <p:cNvPr id="6" name="Google Shape;485;p61" descr="Google Shape;485;p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7992" y="710044"/>
              <a:ext cx="1366830" cy="76948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797992" y="517210"/>
              <a:ext cx="629478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airliner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77CA55E-AEF5-48BC-93C0-1978584E26A8}"/>
              </a:ext>
            </a:extLst>
          </p:cNvPr>
          <p:cNvSpPr/>
          <p:nvPr/>
        </p:nvSpPr>
        <p:spPr>
          <a:xfrm>
            <a:off x="1434059" y="1332762"/>
            <a:ext cx="1698885" cy="33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1600" i="1" u="sng" dirty="0" err="1">
                <a:solidFill>
                  <a:schemeClr val="tx1"/>
                </a:solidFill>
              </a:rPr>
              <a:t>test+noise</a:t>
            </a:r>
            <a:endParaRPr lang="en-US" sz="1600" i="1" u="sng" dirty="0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F2B3A4-55F3-4B89-A7D9-9433CA15C3AE}"/>
              </a:ext>
            </a:extLst>
          </p:cNvPr>
          <p:cNvSpPr/>
          <p:nvPr/>
        </p:nvSpPr>
        <p:spPr>
          <a:xfrm rot="2177877">
            <a:off x="6399875" y="1783924"/>
            <a:ext cx="1905760" cy="3462155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6D4637-E234-4781-8B7A-E3AA130108AC}"/>
              </a:ext>
            </a:extLst>
          </p:cNvPr>
          <p:cNvSpPr/>
          <p:nvPr/>
        </p:nvSpPr>
        <p:spPr>
          <a:xfrm rot="3821191">
            <a:off x="5892236" y="2354423"/>
            <a:ext cx="1593265" cy="2618170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ABDA6B-8494-4C24-9A9C-64C77385D00B}"/>
              </a:ext>
            </a:extLst>
          </p:cNvPr>
          <p:cNvSpPr txBox="1"/>
          <p:nvPr/>
        </p:nvSpPr>
        <p:spPr>
          <a:xfrm>
            <a:off x="6169452" y="1444159"/>
            <a:ext cx="168379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True Classification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7709E8-884F-4727-9961-CF5ED2FA09DB}"/>
              </a:ext>
            </a:extLst>
          </p:cNvPr>
          <p:cNvSpPr txBox="1"/>
          <p:nvPr/>
        </p:nvSpPr>
        <p:spPr>
          <a:xfrm>
            <a:off x="7460209" y="2187033"/>
            <a:ext cx="168379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Human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    Perception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748D8B-F10E-43CC-A5EA-3A70B349F30F}"/>
              </a:ext>
            </a:extLst>
          </p:cNvPr>
          <p:cNvSpPr txBox="1"/>
          <p:nvPr/>
        </p:nvSpPr>
        <p:spPr>
          <a:xfrm>
            <a:off x="6681150" y="2840798"/>
            <a:ext cx="168379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Machine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    “Perception”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781001-31D4-4478-8B35-2CFBEFD31A34}"/>
              </a:ext>
            </a:extLst>
          </p:cNvPr>
          <p:cNvSpPr/>
          <p:nvPr/>
        </p:nvSpPr>
        <p:spPr>
          <a:xfrm>
            <a:off x="7130642" y="2435320"/>
            <a:ext cx="245110" cy="254454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D0DB69B-1EEA-4372-A2C7-48CE4CF26569}"/>
              </a:ext>
            </a:extLst>
          </p:cNvPr>
          <p:cNvCxnSpPr>
            <a:cxnSpLocks/>
          </p:cNvCxnSpPr>
          <p:nvPr/>
        </p:nvCxnSpPr>
        <p:spPr>
          <a:xfrm>
            <a:off x="2749550" y="1551881"/>
            <a:ext cx="4379593" cy="991816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18A727A-7E7D-43A6-B7E2-4E209353F16B}"/>
              </a:ext>
            </a:extLst>
          </p:cNvPr>
          <p:cNvSpPr/>
          <p:nvPr/>
        </p:nvSpPr>
        <p:spPr>
          <a:xfrm rot="780603">
            <a:off x="3158669" y="1618507"/>
            <a:ext cx="22203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1600" dirty="0">
                <a:solidFill>
                  <a:schemeClr val="tx1"/>
                </a:solidFill>
              </a:rPr>
              <a:t>Perturbation Attacks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772F416-C530-4E79-BFA4-E59E7A0F6B56}"/>
              </a:ext>
            </a:extLst>
          </p:cNvPr>
          <p:cNvSpPr/>
          <p:nvPr/>
        </p:nvSpPr>
        <p:spPr>
          <a:xfrm>
            <a:off x="0" y="455948"/>
            <a:ext cx="6918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2400" dirty="0">
                <a:solidFill>
                  <a:schemeClr val="tx1"/>
                </a:solidFill>
              </a:rPr>
              <a:t>Is this surprising?</a:t>
            </a:r>
          </a:p>
        </p:txBody>
      </p:sp>
    </p:spTree>
    <p:extLst>
      <p:ext uri="{BB962C8B-B14F-4D97-AF65-F5344CB8AC3E}">
        <p14:creationId xmlns:p14="http://schemas.microsoft.com/office/powerpoint/2010/main" val="725878921"/>
      </p:ext>
    </p:extLst>
  </p:cSld>
  <p:clrMapOvr>
    <a:masterClrMapping/>
  </p:clrMapOvr>
  <p:transition spd="med"/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DC352A66-B38F-4395-979F-03841902DD59}"/>
              </a:ext>
            </a:extLst>
          </p:cNvPr>
          <p:cNvSpPr/>
          <p:nvPr/>
        </p:nvSpPr>
        <p:spPr>
          <a:xfrm>
            <a:off x="4884033" y="1253702"/>
            <a:ext cx="3960969" cy="3803031"/>
          </a:xfrm>
          <a:prstGeom prst="ellipse">
            <a:avLst/>
          </a:prstGeom>
          <a:solidFill>
            <a:srgbClr val="92D050">
              <a:alpha val="36000"/>
            </a:srgbClr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28" y="-28522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Adversarial Examples – The Bigger Picture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72875" y="1031909"/>
            <a:ext cx="1366830" cy="962314"/>
            <a:chOff x="2797992" y="517210"/>
            <a:chExt cx="1366830" cy="962314"/>
          </a:xfrm>
        </p:grpSpPr>
        <p:pic>
          <p:nvPicPr>
            <p:cNvPr id="6" name="Google Shape;485;p61" descr="Google Shape;485;p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7992" y="710044"/>
              <a:ext cx="1366830" cy="76948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797992" y="517210"/>
              <a:ext cx="629478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airliner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77CA55E-AEF5-48BC-93C0-1978584E26A8}"/>
              </a:ext>
            </a:extLst>
          </p:cNvPr>
          <p:cNvSpPr/>
          <p:nvPr/>
        </p:nvSpPr>
        <p:spPr>
          <a:xfrm>
            <a:off x="1434059" y="1332762"/>
            <a:ext cx="1698885" cy="33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1600" i="1" u="sng" dirty="0" err="1">
                <a:solidFill>
                  <a:schemeClr val="tx1"/>
                </a:solidFill>
              </a:rPr>
              <a:t>test+noise</a:t>
            </a:r>
            <a:endParaRPr lang="en-US" sz="1600" i="1" u="sng" dirty="0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F2B3A4-55F3-4B89-A7D9-9433CA15C3AE}"/>
              </a:ext>
            </a:extLst>
          </p:cNvPr>
          <p:cNvSpPr/>
          <p:nvPr/>
        </p:nvSpPr>
        <p:spPr>
          <a:xfrm rot="2177877">
            <a:off x="6399875" y="1783924"/>
            <a:ext cx="1905760" cy="3462155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6D4637-E234-4781-8B7A-E3AA130108AC}"/>
              </a:ext>
            </a:extLst>
          </p:cNvPr>
          <p:cNvSpPr/>
          <p:nvPr/>
        </p:nvSpPr>
        <p:spPr>
          <a:xfrm rot="3821191">
            <a:off x="5892236" y="2354423"/>
            <a:ext cx="1593265" cy="2618170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ABDA6B-8494-4C24-9A9C-64C77385D00B}"/>
              </a:ext>
            </a:extLst>
          </p:cNvPr>
          <p:cNvSpPr txBox="1"/>
          <p:nvPr/>
        </p:nvSpPr>
        <p:spPr>
          <a:xfrm>
            <a:off x="6169452" y="1444159"/>
            <a:ext cx="168379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True Classification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7709E8-884F-4727-9961-CF5ED2FA09DB}"/>
              </a:ext>
            </a:extLst>
          </p:cNvPr>
          <p:cNvSpPr txBox="1"/>
          <p:nvPr/>
        </p:nvSpPr>
        <p:spPr>
          <a:xfrm>
            <a:off x="7460209" y="2187033"/>
            <a:ext cx="168379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Human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    Perception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748D8B-F10E-43CC-A5EA-3A70B349F30F}"/>
              </a:ext>
            </a:extLst>
          </p:cNvPr>
          <p:cNvSpPr txBox="1"/>
          <p:nvPr/>
        </p:nvSpPr>
        <p:spPr>
          <a:xfrm>
            <a:off x="6681150" y="2840798"/>
            <a:ext cx="168379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Machine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    “Perception”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781001-31D4-4478-8B35-2CFBEFD31A34}"/>
              </a:ext>
            </a:extLst>
          </p:cNvPr>
          <p:cNvSpPr/>
          <p:nvPr/>
        </p:nvSpPr>
        <p:spPr>
          <a:xfrm>
            <a:off x="7130642" y="2435320"/>
            <a:ext cx="245110" cy="254454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D0DB69B-1EEA-4372-A2C7-48CE4CF26569}"/>
              </a:ext>
            </a:extLst>
          </p:cNvPr>
          <p:cNvCxnSpPr>
            <a:cxnSpLocks/>
          </p:cNvCxnSpPr>
          <p:nvPr/>
        </p:nvCxnSpPr>
        <p:spPr>
          <a:xfrm>
            <a:off x="2749550" y="1551881"/>
            <a:ext cx="4379593" cy="991816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D18A727A-7E7D-43A6-B7E2-4E209353F16B}"/>
              </a:ext>
            </a:extLst>
          </p:cNvPr>
          <p:cNvSpPr/>
          <p:nvPr/>
        </p:nvSpPr>
        <p:spPr>
          <a:xfrm rot="780603">
            <a:off x="3158669" y="1618507"/>
            <a:ext cx="22203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1600" dirty="0">
                <a:solidFill>
                  <a:schemeClr val="tx1"/>
                </a:solidFill>
              </a:rPr>
              <a:t>Perturbation Attacks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8A6048-0277-4A62-8484-E395EF54AE54}"/>
              </a:ext>
            </a:extLst>
          </p:cNvPr>
          <p:cNvSpPr/>
          <p:nvPr/>
        </p:nvSpPr>
        <p:spPr>
          <a:xfrm>
            <a:off x="0" y="455948"/>
            <a:ext cx="6918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2400" dirty="0">
                <a:solidFill>
                  <a:schemeClr val="tx1"/>
                </a:solidFill>
              </a:rPr>
              <a:t>Inputs that fool a computer, but not a human</a:t>
            </a:r>
          </a:p>
        </p:txBody>
      </p:sp>
    </p:spTree>
    <p:extLst>
      <p:ext uri="{BB962C8B-B14F-4D97-AF65-F5344CB8AC3E}">
        <p14:creationId xmlns:p14="http://schemas.microsoft.com/office/powerpoint/2010/main" val="2126539306"/>
      </p:ext>
    </p:extLst>
  </p:cSld>
  <p:clrMapOvr>
    <a:masterClrMapping/>
  </p:clrMapOvr>
  <p:transition spd="med"/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DC352A66-B38F-4395-979F-03841902DD59}"/>
              </a:ext>
            </a:extLst>
          </p:cNvPr>
          <p:cNvSpPr/>
          <p:nvPr/>
        </p:nvSpPr>
        <p:spPr>
          <a:xfrm>
            <a:off x="4884033" y="1253702"/>
            <a:ext cx="3960969" cy="3803031"/>
          </a:xfrm>
          <a:prstGeom prst="ellipse">
            <a:avLst/>
          </a:prstGeom>
          <a:solidFill>
            <a:srgbClr val="92D050">
              <a:alpha val="36000"/>
            </a:srgbClr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28" y="-28522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Adversarial Examples – The Bigger Picture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72875" y="1031909"/>
            <a:ext cx="1366830" cy="962314"/>
            <a:chOff x="2797992" y="517210"/>
            <a:chExt cx="1366830" cy="962314"/>
          </a:xfrm>
        </p:grpSpPr>
        <p:pic>
          <p:nvPicPr>
            <p:cNvPr id="6" name="Google Shape;485;p61" descr="Google Shape;485;p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7992" y="710044"/>
              <a:ext cx="1366830" cy="76948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797992" y="517210"/>
              <a:ext cx="629478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airliner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24821" y="2203452"/>
            <a:ext cx="1883583" cy="1055952"/>
            <a:chOff x="4359329" y="923424"/>
            <a:chExt cx="1883583" cy="1055952"/>
          </a:xfrm>
        </p:grpSpPr>
        <p:pic>
          <p:nvPicPr>
            <p:cNvPr id="17" name="Google Shape;123;p20" descr="Google Shape;123;p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9329" y="1118312"/>
              <a:ext cx="1883583" cy="86106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4387227" y="923424"/>
              <a:ext cx="852910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fireguard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2D2253F-C508-4BC9-9280-1563F7E6CFC1}"/>
              </a:ext>
            </a:extLst>
          </p:cNvPr>
          <p:cNvSpPr/>
          <p:nvPr/>
        </p:nvSpPr>
        <p:spPr>
          <a:xfrm>
            <a:off x="0" y="455948"/>
            <a:ext cx="6918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2400" dirty="0">
                <a:solidFill>
                  <a:schemeClr val="tx1"/>
                </a:solidFill>
              </a:rPr>
              <a:t>Inputs that fool a computer, but not a human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7CA55E-AEF5-48BC-93C0-1978584E26A8}"/>
              </a:ext>
            </a:extLst>
          </p:cNvPr>
          <p:cNvSpPr/>
          <p:nvPr/>
        </p:nvSpPr>
        <p:spPr>
          <a:xfrm>
            <a:off x="1434059" y="1332762"/>
            <a:ext cx="1698885" cy="33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1600" i="1" u="sng" dirty="0" err="1">
                <a:solidFill>
                  <a:schemeClr val="tx1"/>
                </a:solidFill>
              </a:rPr>
              <a:t>test+noise</a:t>
            </a:r>
            <a:endParaRPr lang="en-US" sz="1600" i="1" u="sng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9383A08-8B31-46A8-854A-D80E46934D69}"/>
              </a:ext>
            </a:extLst>
          </p:cNvPr>
          <p:cNvSpPr/>
          <p:nvPr/>
        </p:nvSpPr>
        <p:spPr>
          <a:xfrm>
            <a:off x="309519" y="3232087"/>
            <a:ext cx="1698885" cy="33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1600" i="1" u="sng" dirty="0">
                <a:solidFill>
                  <a:schemeClr val="tx1"/>
                </a:solidFill>
              </a:rPr>
              <a:t>“noisy” image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F2B3A4-55F3-4B89-A7D9-9433CA15C3AE}"/>
              </a:ext>
            </a:extLst>
          </p:cNvPr>
          <p:cNvSpPr/>
          <p:nvPr/>
        </p:nvSpPr>
        <p:spPr>
          <a:xfrm rot="2177877">
            <a:off x="6399875" y="1783924"/>
            <a:ext cx="1905760" cy="3462155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6D4637-E234-4781-8B7A-E3AA130108AC}"/>
              </a:ext>
            </a:extLst>
          </p:cNvPr>
          <p:cNvSpPr/>
          <p:nvPr/>
        </p:nvSpPr>
        <p:spPr>
          <a:xfrm rot="3821191">
            <a:off x="5892236" y="2354423"/>
            <a:ext cx="1593265" cy="2618170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ABDA6B-8494-4C24-9A9C-64C77385D00B}"/>
              </a:ext>
            </a:extLst>
          </p:cNvPr>
          <p:cNvSpPr txBox="1"/>
          <p:nvPr/>
        </p:nvSpPr>
        <p:spPr>
          <a:xfrm>
            <a:off x="6169452" y="1444159"/>
            <a:ext cx="168379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True Classification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7709E8-884F-4727-9961-CF5ED2FA09DB}"/>
              </a:ext>
            </a:extLst>
          </p:cNvPr>
          <p:cNvSpPr txBox="1"/>
          <p:nvPr/>
        </p:nvSpPr>
        <p:spPr>
          <a:xfrm>
            <a:off x="7460209" y="2187033"/>
            <a:ext cx="168379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Human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    Perception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748D8B-F10E-43CC-A5EA-3A70B349F30F}"/>
              </a:ext>
            </a:extLst>
          </p:cNvPr>
          <p:cNvSpPr txBox="1"/>
          <p:nvPr/>
        </p:nvSpPr>
        <p:spPr>
          <a:xfrm>
            <a:off x="6681150" y="2840798"/>
            <a:ext cx="168379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Machine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    “Perception”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781001-31D4-4478-8B35-2CFBEFD31A34}"/>
              </a:ext>
            </a:extLst>
          </p:cNvPr>
          <p:cNvSpPr/>
          <p:nvPr/>
        </p:nvSpPr>
        <p:spPr>
          <a:xfrm>
            <a:off x="7130642" y="2435320"/>
            <a:ext cx="245110" cy="254454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id="{9CFD0899-5D1A-4F3F-BF8B-C186C3A3C958}"/>
              </a:ext>
            </a:extLst>
          </p:cNvPr>
          <p:cNvSpPr/>
          <p:nvPr/>
        </p:nvSpPr>
        <p:spPr>
          <a:xfrm rot="6150626">
            <a:off x="7783869" y="2560876"/>
            <a:ext cx="298849" cy="516331"/>
          </a:xfrm>
          <a:prstGeom prst="flowChartDecision">
            <a:avLst/>
          </a:prstGeom>
          <a:solidFill>
            <a:srgbClr val="00B05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A2B7636-73DD-42B6-A7AA-C4177ADEFC33}"/>
              </a:ext>
            </a:extLst>
          </p:cNvPr>
          <p:cNvCxnSpPr>
            <a:cxnSpLocks/>
            <a:endCxn id="34" idx="2"/>
          </p:cNvCxnSpPr>
          <p:nvPr/>
        </p:nvCxnSpPr>
        <p:spPr>
          <a:xfrm flipV="1">
            <a:off x="2063750" y="2763119"/>
            <a:ext cx="5617508" cy="77679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198049598"/>
      </p:ext>
    </p:extLst>
  </p:cSld>
  <p:clrMapOvr>
    <a:masterClrMapping/>
  </p:clrMapOvr>
  <p:transition spd="med"/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DC352A66-B38F-4395-979F-03841902DD59}"/>
              </a:ext>
            </a:extLst>
          </p:cNvPr>
          <p:cNvSpPr/>
          <p:nvPr/>
        </p:nvSpPr>
        <p:spPr>
          <a:xfrm>
            <a:off x="4884033" y="1253702"/>
            <a:ext cx="3960969" cy="3803031"/>
          </a:xfrm>
          <a:prstGeom prst="ellipse">
            <a:avLst/>
          </a:prstGeom>
          <a:solidFill>
            <a:srgbClr val="92D050">
              <a:alpha val="36000"/>
            </a:srgbClr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28" y="-28522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Adversarial Examples – The Bigger Picture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72875" y="1031909"/>
            <a:ext cx="1366830" cy="962314"/>
            <a:chOff x="2797992" y="517210"/>
            <a:chExt cx="1366830" cy="962314"/>
          </a:xfrm>
        </p:grpSpPr>
        <p:pic>
          <p:nvPicPr>
            <p:cNvPr id="6" name="Google Shape;485;p61" descr="Google Shape;485;p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97992" y="710044"/>
              <a:ext cx="1366830" cy="76948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797992" y="517210"/>
              <a:ext cx="629478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airliner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pic>
        <p:nvPicPr>
          <p:cNvPr id="12" name="Google Shape;488;p61" descr="Google Shape;488;p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968" y="2398340"/>
            <a:ext cx="1547862" cy="87334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/>
          <p:cNvSpPr txBox="1"/>
          <p:nvPr/>
        </p:nvSpPr>
        <p:spPr>
          <a:xfrm>
            <a:off x="2546948" y="2180909"/>
            <a:ext cx="1339736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spotlight (26.7%)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24821" y="2203452"/>
            <a:ext cx="1883583" cy="1055952"/>
            <a:chOff x="4359329" y="923424"/>
            <a:chExt cx="1883583" cy="1055952"/>
          </a:xfrm>
        </p:grpSpPr>
        <p:pic>
          <p:nvPicPr>
            <p:cNvPr id="17" name="Google Shape;123;p20" descr="Google Shape;123;p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9329" y="1118312"/>
              <a:ext cx="1883583" cy="86106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4387227" y="923424"/>
              <a:ext cx="852910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fireguard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2D2253F-C508-4BC9-9280-1563F7E6CFC1}"/>
              </a:ext>
            </a:extLst>
          </p:cNvPr>
          <p:cNvSpPr/>
          <p:nvPr/>
        </p:nvSpPr>
        <p:spPr>
          <a:xfrm>
            <a:off x="0" y="455948"/>
            <a:ext cx="6918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2400" dirty="0">
                <a:solidFill>
                  <a:schemeClr val="tx1"/>
                </a:solidFill>
              </a:rPr>
              <a:t>Inputs that fool a computer, but not a human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7CA55E-AEF5-48BC-93C0-1978584E26A8}"/>
              </a:ext>
            </a:extLst>
          </p:cNvPr>
          <p:cNvSpPr/>
          <p:nvPr/>
        </p:nvSpPr>
        <p:spPr>
          <a:xfrm>
            <a:off x="1434059" y="1332762"/>
            <a:ext cx="1698885" cy="33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1600" i="1" u="sng" dirty="0" err="1">
                <a:solidFill>
                  <a:schemeClr val="tx1"/>
                </a:solidFill>
              </a:rPr>
              <a:t>test+noise</a:t>
            </a:r>
            <a:endParaRPr lang="en-US" sz="1600" i="1" u="sng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9383A08-8B31-46A8-854A-D80E46934D69}"/>
              </a:ext>
            </a:extLst>
          </p:cNvPr>
          <p:cNvSpPr/>
          <p:nvPr/>
        </p:nvSpPr>
        <p:spPr>
          <a:xfrm>
            <a:off x="309519" y="3232087"/>
            <a:ext cx="1698885" cy="33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1600" i="1" u="sng" dirty="0">
                <a:solidFill>
                  <a:schemeClr val="tx1"/>
                </a:solidFill>
              </a:rPr>
              <a:t>“noisy” image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563E9C-7C8C-4E4F-88CD-849B019670EF}"/>
              </a:ext>
            </a:extLst>
          </p:cNvPr>
          <p:cNvSpPr/>
          <p:nvPr/>
        </p:nvSpPr>
        <p:spPr>
          <a:xfrm>
            <a:off x="2606348" y="3229377"/>
            <a:ext cx="1698885" cy="33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1600" i="1" u="sng" dirty="0">
                <a:solidFill>
                  <a:schemeClr val="tx1"/>
                </a:solidFill>
              </a:rPr>
              <a:t>noise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F2B3A4-55F3-4B89-A7D9-9433CA15C3AE}"/>
              </a:ext>
            </a:extLst>
          </p:cNvPr>
          <p:cNvSpPr/>
          <p:nvPr/>
        </p:nvSpPr>
        <p:spPr>
          <a:xfrm rot="2177877">
            <a:off x="6399875" y="1783924"/>
            <a:ext cx="1905760" cy="3462155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6D4637-E234-4781-8B7A-E3AA130108AC}"/>
              </a:ext>
            </a:extLst>
          </p:cNvPr>
          <p:cNvSpPr/>
          <p:nvPr/>
        </p:nvSpPr>
        <p:spPr>
          <a:xfrm rot="3821191">
            <a:off x="5892236" y="2354423"/>
            <a:ext cx="1593265" cy="2618170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ABDA6B-8494-4C24-9A9C-64C77385D00B}"/>
              </a:ext>
            </a:extLst>
          </p:cNvPr>
          <p:cNvSpPr txBox="1"/>
          <p:nvPr/>
        </p:nvSpPr>
        <p:spPr>
          <a:xfrm>
            <a:off x="6169452" y="1444159"/>
            <a:ext cx="168379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True Classification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7709E8-884F-4727-9961-CF5ED2FA09DB}"/>
              </a:ext>
            </a:extLst>
          </p:cNvPr>
          <p:cNvSpPr txBox="1"/>
          <p:nvPr/>
        </p:nvSpPr>
        <p:spPr>
          <a:xfrm>
            <a:off x="7460209" y="2187033"/>
            <a:ext cx="168379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Human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    Perception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748D8B-F10E-43CC-A5EA-3A70B349F30F}"/>
              </a:ext>
            </a:extLst>
          </p:cNvPr>
          <p:cNvSpPr txBox="1"/>
          <p:nvPr/>
        </p:nvSpPr>
        <p:spPr>
          <a:xfrm>
            <a:off x="6681150" y="2840798"/>
            <a:ext cx="168379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Machine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    “Perception”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781001-31D4-4478-8B35-2CFBEFD31A34}"/>
              </a:ext>
            </a:extLst>
          </p:cNvPr>
          <p:cNvSpPr/>
          <p:nvPr/>
        </p:nvSpPr>
        <p:spPr>
          <a:xfrm>
            <a:off x="7130642" y="2435320"/>
            <a:ext cx="245110" cy="254454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26F73F6-C744-498F-9EA7-5FE80D011349}"/>
              </a:ext>
            </a:extLst>
          </p:cNvPr>
          <p:cNvSpPr/>
          <p:nvPr/>
        </p:nvSpPr>
        <p:spPr>
          <a:xfrm rot="18293313">
            <a:off x="7917556" y="3177160"/>
            <a:ext cx="483930" cy="263991"/>
          </a:xfrm>
          <a:prstGeom prst="ellipse">
            <a:avLst/>
          </a:prstGeom>
          <a:solidFill>
            <a:srgbClr val="7030A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" name="Flowchart: Decision 2">
            <a:extLst>
              <a:ext uri="{FF2B5EF4-FFF2-40B4-BE49-F238E27FC236}">
                <a16:creationId xmlns:a16="http://schemas.microsoft.com/office/drawing/2014/main" id="{B1F7B8E1-C1D6-44CB-B2E7-5F841E6F311C}"/>
              </a:ext>
            </a:extLst>
          </p:cNvPr>
          <p:cNvSpPr/>
          <p:nvPr/>
        </p:nvSpPr>
        <p:spPr>
          <a:xfrm rot="6150626">
            <a:off x="7783869" y="2560876"/>
            <a:ext cx="298849" cy="516331"/>
          </a:xfrm>
          <a:prstGeom prst="flowChartDecision">
            <a:avLst/>
          </a:prstGeom>
          <a:solidFill>
            <a:srgbClr val="00B05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E125E3C-1D44-4C93-9D2B-D493B726065E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4064830" y="2835013"/>
            <a:ext cx="3848019" cy="436672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812410574"/>
      </p:ext>
    </p:extLst>
  </p:cSld>
  <p:clrMapOvr>
    <a:masterClrMapping/>
  </p:clrMapOvr>
  <p:transition spd="med"/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DC352A66-B38F-4395-979F-03841902DD59}"/>
              </a:ext>
            </a:extLst>
          </p:cNvPr>
          <p:cNvSpPr/>
          <p:nvPr/>
        </p:nvSpPr>
        <p:spPr>
          <a:xfrm>
            <a:off x="4884033" y="1253702"/>
            <a:ext cx="3960969" cy="3803031"/>
          </a:xfrm>
          <a:prstGeom prst="ellipse">
            <a:avLst/>
          </a:prstGeom>
          <a:solidFill>
            <a:srgbClr val="92D050">
              <a:alpha val="36000"/>
            </a:srgbClr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28" y="-28522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Adversarial Examples – The Bigger Picture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26926" y="3760989"/>
            <a:ext cx="1172819" cy="1289395"/>
            <a:chOff x="4252310" y="2211876"/>
            <a:chExt cx="1172819" cy="12893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2310" y="2394095"/>
              <a:ext cx="1172819" cy="110717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292677" y="2211876"/>
              <a:ext cx="629478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cat ?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72875" y="1031909"/>
            <a:ext cx="1366830" cy="962314"/>
            <a:chOff x="2797992" y="517210"/>
            <a:chExt cx="1366830" cy="962314"/>
          </a:xfrm>
        </p:grpSpPr>
        <p:pic>
          <p:nvPicPr>
            <p:cNvPr id="6" name="Google Shape;485;p61" descr="Google Shape;485;p6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7992" y="710044"/>
              <a:ext cx="1366830" cy="76948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797992" y="517210"/>
              <a:ext cx="629478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airliner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pic>
        <p:nvPicPr>
          <p:cNvPr id="12" name="Google Shape;488;p61" descr="Google Shape;488;p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968" y="2398340"/>
            <a:ext cx="1547862" cy="87334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/>
          <p:cNvSpPr txBox="1"/>
          <p:nvPr/>
        </p:nvSpPr>
        <p:spPr>
          <a:xfrm>
            <a:off x="2546948" y="2180909"/>
            <a:ext cx="1339736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spotlight (26.7%)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24821" y="2203452"/>
            <a:ext cx="1883583" cy="1055952"/>
            <a:chOff x="4359329" y="923424"/>
            <a:chExt cx="1883583" cy="1055952"/>
          </a:xfrm>
        </p:grpSpPr>
        <p:pic>
          <p:nvPicPr>
            <p:cNvPr id="17" name="Google Shape;123;p20" descr="Google Shape;123;p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59329" y="1118312"/>
              <a:ext cx="1883583" cy="86106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4387227" y="923424"/>
              <a:ext cx="852910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fireguard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2D2253F-C508-4BC9-9280-1563F7E6CFC1}"/>
              </a:ext>
            </a:extLst>
          </p:cNvPr>
          <p:cNvSpPr/>
          <p:nvPr/>
        </p:nvSpPr>
        <p:spPr>
          <a:xfrm>
            <a:off x="0" y="455948"/>
            <a:ext cx="6918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2400" dirty="0">
                <a:solidFill>
                  <a:schemeClr val="tx1"/>
                </a:solidFill>
              </a:rPr>
              <a:t>Inputs that fool a computer, but not a human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7CA55E-AEF5-48BC-93C0-1978584E26A8}"/>
              </a:ext>
            </a:extLst>
          </p:cNvPr>
          <p:cNvSpPr/>
          <p:nvPr/>
        </p:nvSpPr>
        <p:spPr>
          <a:xfrm>
            <a:off x="1434059" y="1332762"/>
            <a:ext cx="1698885" cy="33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1600" i="1" u="sng" dirty="0" err="1">
                <a:solidFill>
                  <a:schemeClr val="tx1"/>
                </a:solidFill>
              </a:rPr>
              <a:t>test+noise</a:t>
            </a:r>
            <a:endParaRPr lang="en-US" sz="1600" i="1" u="sng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9383A08-8B31-46A8-854A-D80E46934D69}"/>
              </a:ext>
            </a:extLst>
          </p:cNvPr>
          <p:cNvSpPr/>
          <p:nvPr/>
        </p:nvSpPr>
        <p:spPr>
          <a:xfrm>
            <a:off x="309519" y="3232087"/>
            <a:ext cx="1698885" cy="33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1600" i="1" u="sng" dirty="0">
                <a:solidFill>
                  <a:schemeClr val="tx1"/>
                </a:solidFill>
              </a:rPr>
              <a:t>“noisy” image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563E9C-7C8C-4E4F-88CD-849B019670EF}"/>
              </a:ext>
            </a:extLst>
          </p:cNvPr>
          <p:cNvSpPr/>
          <p:nvPr/>
        </p:nvSpPr>
        <p:spPr>
          <a:xfrm>
            <a:off x="2606348" y="3229377"/>
            <a:ext cx="1698885" cy="33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1600" i="1" u="sng" dirty="0">
                <a:solidFill>
                  <a:schemeClr val="tx1"/>
                </a:solidFill>
              </a:rPr>
              <a:t>noise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769121-D87E-4DDF-B189-E72A63B8045E}"/>
              </a:ext>
            </a:extLst>
          </p:cNvPr>
          <p:cNvSpPr/>
          <p:nvPr/>
        </p:nvSpPr>
        <p:spPr>
          <a:xfrm>
            <a:off x="1204778" y="4102777"/>
            <a:ext cx="16988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1600" i="1" dirty="0">
                <a:solidFill>
                  <a:schemeClr val="tx1"/>
                </a:solidFill>
              </a:rPr>
              <a:t>model</a:t>
            </a:r>
            <a:r>
              <a:rPr lang="en-US" sz="1600" i="1" u="sng" dirty="0">
                <a:solidFill>
                  <a:schemeClr val="tx1"/>
                </a:solidFill>
              </a:rPr>
              <a:t> </a:t>
            </a:r>
          </a:p>
          <a:p>
            <a:pPr marL="114300"/>
            <a:r>
              <a:rPr lang="en-US" sz="1600" i="1" u="sng" dirty="0">
                <a:solidFill>
                  <a:schemeClr val="tx1"/>
                </a:solidFill>
              </a:rPr>
              <a:t>failure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F2B3A4-55F3-4B89-A7D9-9433CA15C3AE}"/>
              </a:ext>
            </a:extLst>
          </p:cNvPr>
          <p:cNvSpPr/>
          <p:nvPr/>
        </p:nvSpPr>
        <p:spPr>
          <a:xfrm rot="2177877">
            <a:off x="6399875" y="1783924"/>
            <a:ext cx="1905760" cy="3462155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6D4637-E234-4781-8B7A-E3AA130108AC}"/>
              </a:ext>
            </a:extLst>
          </p:cNvPr>
          <p:cNvSpPr/>
          <p:nvPr/>
        </p:nvSpPr>
        <p:spPr>
          <a:xfrm rot="3821191">
            <a:off x="5892236" y="2354423"/>
            <a:ext cx="1593265" cy="2618170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ABDA6B-8494-4C24-9A9C-64C77385D00B}"/>
              </a:ext>
            </a:extLst>
          </p:cNvPr>
          <p:cNvSpPr txBox="1"/>
          <p:nvPr/>
        </p:nvSpPr>
        <p:spPr>
          <a:xfrm>
            <a:off x="6169452" y="1444159"/>
            <a:ext cx="168379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True Classification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7709E8-884F-4727-9961-CF5ED2FA09DB}"/>
              </a:ext>
            </a:extLst>
          </p:cNvPr>
          <p:cNvSpPr txBox="1"/>
          <p:nvPr/>
        </p:nvSpPr>
        <p:spPr>
          <a:xfrm>
            <a:off x="7460209" y="2187033"/>
            <a:ext cx="168379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Human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    Perception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748D8B-F10E-43CC-A5EA-3A70B349F30F}"/>
              </a:ext>
            </a:extLst>
          </p:cNvPr>
          <p:cNvSpPr txBox="1"/>
          <p:nvPr/>
        </p:nvSpPr>
        <p:spPr>
          <a:xfrm>
            <a:off x="6681150" y="2840798"/>
            <a:ext cx="168379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Machine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    “Perception”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781001-31D4-4478-8B35-2CFBEFD31A34}"/>
              </a:ext>
            </a:extLst>
          </p:cNvPr>
          <p:cNvSpPr/>
          <p:nvPr/>
        </p:nvSpPr>
        <p:spPr>
          <a:xfrm>
            <a:off x="7130642" y="2435320"/>
            <a:ext cx="245110" cy="254454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26F73F6-C744-498F-9EA7-5FE80D011349}"/>
              </a:ext>
            </a:extLst>
          </p:cNvPr>
          <p:cNvSpPr/>
          <p:nvPr/>
        </p:nvSpPr>
        <p:spPr>
          <a:xfrm rot="18293313">
            <a:off x="7917556" y="3177160"/>
            <a:ext cx="483930" cy="263991"/>
          </a:xfrm>
          <a:prstGeom prst="ellipse">
            <a:avLst/>
          </a:prstGeom>
          <a:solidFill>
            <a:srgbClr val="7030A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" name="Flowchart: Decision 2">
            <a:extLst>
              <a:ext uri="{FF2B5EF4-FFF2-40B4-BE49-F238E27FC236}">
                <a16:creationId xmlns:a16="http://schemas.microsoft.com/office/drawing/2014/main" id="{B1F7B8E1-C1D6-44CB-B2E7-5F841E6F311C}"/>
              </a:ext>
            </a:extLst>
          </p:cNvPr>
          <p:cNvSpPr/>
          <p:nvPr/>
        </p:nvSpPr>
        <p:spPr>
          <a:xfrm rot="6150626">
            <a:off x="7783869" y="2560876"/>
            <a:ext cx="298849" cy="516331"/>
          </a:xfrm>
          <a:prstGeom prst="flowChartDecision">
            <a:avLst/>
          </a:prstGeom>
          <a:solidFill>
            <a:srgbClr val="00B05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1" name="Pentagon 20">
            <a:extLst>
              <a:ext uri="{FF2B5EF4-FFF2-40B4-BE49-F238E27FC236}">
                <a16:creationId xmlns:a16="http://schemas.microsoft.com/office/drawing/2014/main" id="{60FCB5AB-5B7C-44EE-A0FD-7D152EA9483E}"/>
              </a:ext>
            </a:extLst>
          </p:cNvPr>
          <p:cNvSpPr/>
          <p:nvPr/>
        </p:nvSpPr>
        <p:spPr>
          <a:xfrm>
            <a:off x="7765698" y="3684759"/>
            <a:ext cx="353367" cy="410676"/>
          </a:xfrm>
          <a:prstGeom prst="pentagon">
            <a:avLst/>
          </a:prstGeom>
          <a:solidFill>
            <a:srgbClr val="00B0F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A1FE9D3-1391-4AC0-B6C5-75299BD3FB2D}"/>
              </a:ext>
            </a:extLst>
          </p:cNvPr>
          <p:cNvCxnSpPr>
            <a:cxnSpLocks/>
          </p:cNvCxnSpPr>
          <p:nvPr/>
        </p:nvCxnSpPr>
        <p:spPr>
          <a:xfrm flipV="1">
            <a:off x="2108200" y="3976433"/>
            <a:ext cx="5657498" cy="347918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0F27666-422A-40BC-9839-6EB1E82E18F5}"/>
              </a:ext>
            </a:extLst>
          </p:cNvPr>
          <p:cNvCxnSpPr>
            <a:cxnSpLocks/>
          </p:cNvCxnSpPr>
          <p:nvPr/>
        </p:nvCxnSpPr>
        <p:spPr>
          <a:xfrm flipV="1">
            <a:off x="2108200" y="2562548"/>
            <a:ext cx="5022442" cy="1761802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4941B1A-DAA9-4CBA-9128-8A448C685D3D}"/>
              </a:ext>
            </a:extLst>
          </p:cNvPr>
          <p:cNvSpPr txBox="1"/>
          <p:nvPr/>
        </p:nvSpPr>
        <p:spPr>
          <a:xfrm rot="20333876">
            <a:off x="5036413" y="2486506"/>
            <a:ext cx="911071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?</a:t>
            </a:r>
            <a:endParaRPr kumimoji="0" lang="en-IL" sz="6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7035606"/>
      </p:ext>
    </p:extLst>
  </p:cSld>
  <p:clrMapOvr>
    <a:masterClrMapping/>
  </p:clrMapOvr>
  <p:transition spd="med"/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DC352A66-B38F-4395-979F-03841902DD59}"/>
              </a:ext>
            </a:extLst>
          </p:cNvPr>
          <p:cNvSpPr/>
          <p:nvPr/>
        </p:nvSpPr>
        <p:spPr>
          <a:xfrm>
            <a:off x="4884033" y="1253702"/>
            <a:ext cx="3960969" cy="3803031"/>
          </a:xfrm>
          <a:prstGeom prst="ellipse">
            <a:avLst/>
          </a:prstGeom>
          <a:solidFill>
            <a:srgbClr val="92D050">
              <a:alpha val="36000"/>
            </a:srgbClr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28" y="-28522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Adversarial Examples – The Bigger Picture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26926" y="3760989"/>
            <a:ext cx="1172819" cy="1289395"/>
            <a:chOff x="4252310" y="2211876"/>
            <a:chExt cx="1172819" cy="12893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2310" y="2394095"/>
              <a:ext cx="1172819" cy="110717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292677" y="2211876"/>
              <a:ext cx="629478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cat ?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72875" y="1031909"/>
            <a:ext cx="1366830" cy="962314"/>
            <a:chOff x="2797992" y="517210"/>
            <a:chExt cx="1366830" cy="962314"/>
          </a:xfrm>
        </p:grpSpPr>
        <p:pic>
          <p:nvPicPr>
            <p:cNvPr id="6" name="Google Shape;485;p61" descr="Google Shape;485;p6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7992" y="710044"/>
              <a:ext cx="1366830" cy="76948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2797992" y="517210"/>
              <a:ext cx="629478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airliner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pic>
        <p:nvPicPr>
          <p:cNvPr id="12" name="Google Shape;488;p61" descr="Google Shape;488;p6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968" y="2398340"/>
            <a:ext cx="1547862" cy="873345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extBox 12"/>
          <p:cNvSpPr txBox="1"/>
          <p:nvPr/>
        </p:nvSpPr>
        <p:spPr>
          <a:xfrm>
            <a:off x="2546948" y="2180909"/>
            <a:ext cx="1339736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spotlight (26.7%)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795713" y="3597858"/>
            <a:ext cx="1776287" cy="1009728"/>
            <a:chOff x="6621196" y="2966816"/>
            <a:chExt cx="1776287" cy="100972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1196" y="3187150"/>
              <a:ext cx="968188" cy="7893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9140" y="3187150"/>
              <a:ext cx="768343" cy="78939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427753" y="2966816"/>
              <a:ext cx="629478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???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24821" y="2203452"/>
            <a:ext cx="1883583" cy="1055952"/>
            <a:chOff x="4359329" y="923424"/>
            <a:chExt cx="1883583" cy="1055952"/>
          </a:xfrm>
        </p:grpSpPr>
        <p:pic>
          <p:nvPicPr>
            <p:cNvPr id="17" name="Google Shape;123;p20" descr="Google Shape;123;p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59329" y="1118312"/>
              <a:ext cx="1883583" cy="861064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4387227" y="923424"/>
              <a:ext cx="852910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fireguard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2D2253F-C508-4BC9-9280-1563F7E6CFC1}"/>
              </a:ext>
            </a:extLst>
          </p:cNvPr>
          <p:cNvSpPr/>
          <p:nvPr/>
        </p:nvSpPr>
        <p:spPr>
          <a:xfrm>
            <a:off x="0" y="455948"/>
            <a:ext cx="6918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2400" dirty="0">
                <a:solidFill>
                  <a:schemeClr val="tx1"/>
                </a:solidFill>
              </a:rPr>
              <a:t>Inputs that fool a computer, but not a human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7CA55E-AEF5-48BC-93C0-1978584E26A8}"/>
              </a:ext>
            </a:extLst>
          </p:cNvPr>
          <p:cNvSpPr/>
          <p:nvPr/>
        </p:nvSpPr>
        <p:spPr>
          <a:xfrm>
            <a:off x="1434059" y="1332762"/>
            <a:ext cx="1698885" cy="33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1600" i="1" u="sng" dirty="0" err="1">
                <a:solidFill>
                  <a:schemeClr val="tx1"/>
                </a:solidFill>
              </a:rPr>
              <a:t>test+noise</a:t>
            </a:r>
            <a:endParaRPr lang="en-US" sz="1600" i="1" u="sng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9383A08-8B31-46A8-854A-D80E46934D69}"/>
              </a:ext>
            </a:extLst>
          </p:cNvPr>
          <p:cNvSpPr/>
          <p:nvPr/>
        </p:nvSpPr>
        <p:spPr>
          <a:xfrm>
            <a:off x="309519" y="3232087"/>
            <a:ext cx="1698885" cy="33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1600" i="1" u="sng" dirty="0">
                <a:solidFill>
                  <a:schemeClr val="tx1"/>
                </a:solidFill>
              </a:rPr>
              <a:t>“noisy” image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7563E9C-7C8C-4E4F-88CD-849B019670EF}"/>
              </a:ext>
            </a:extLst>
          </p:cNvPr>
          <p:cNvSpPr/>
          <p:nvPr/>
        </p:nvSpPr>
        <p:spPr>
          <a:xfrm>
            <a:off x="2606348" y="3229377"/>
            <a:ext cx="1698885" cy="33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1600" i="1" u="sng" dirty="0">
                <a:solidFill>
                  <a:schemeClr val="tx1"/>
                </a:solidFill>
              </a:rPr>
              <a:t>noise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769121-D87E-4DDF-B189-E72A63B8045E}"/>
              </a:ext>
            </a:extLst>
          </p:cNvPr>
          <p:cNvSpPr/>
          <p:nvPr/>
        </p:nvSpPr>
        <p:spPr>
          <a:xfrm>
            <a:off x="1204778" y="4102777"/>
            <a:ext cx="16988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1600" i="1" dirty="0">
                <a:solidFill>
                  <a:schemeClr val="tx1"/>
                </a:solidFill>
              </a:rPr>
              <a:t>model</a:t>
            </a:r>
            <a:r>
              <a:rPr lang="en-US" sz="1600" i="1" u="sng" dirty="0">
                <a:solidFill>
                  <a:schemeClr val="tx1"/>
                </a:solidFill>
              </a:rPr>
              <a:t> </a:t>
            </a:r>
          </a:p>
          <a:p>
            <a:pPr marL="114300"/>
            <a:r>
              <a:rPr lang="en-US" sz="1600" i="1" u="sng" dirty="0">
                <a:solidFill>
                  <a:schemeClr val="tx1"/>
                </a:solidFill>
              </a:rPr>
              <a:t>failure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B1F776B-9AB5-4451-80E3-050E40C7D213}"/>
              </a:ext>
            </a:extLst>
          </p:cNvPr>
          <p:cNvSpPr/>
          <p:nvPr/>
        </p:nvSpPr>
        <p:spPr>
          <a:xfrm>
            <a:off x="2657410" y="4585546"/>
            <a:ext cx="23359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/>
            <a:r>
              <a:rPr lang="en-US" sz="1600" i="1" u="sng" dirty="0">
                <a:solidFill>
                  <a:schemeClr val="tx1"/>
                </a:solidFill>
              </a:rPr>
              <a:t>out-of-distribution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8F2B3A4-55F3-4B89-A7D9-9433CA15C3AE}"/>
              </a:ext>
            </a:extLst>
          </p:cNvPr>
          <p:cNvSpPr/>
          <p:nvPr/>
        </p:nvSpPr>
        <p:spPr>
          <a:xfrm rot="2177877">
            <a:off x="6399875" y="1783924"/>
            <a:ext cx="1905760" cy="3462155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6D4637-E234-4781-8B7A-E3AA130108AC}"/>
              </a:ext>
            </a:extLst>
          </p:cNvPr>
          <p:cNvSpPr/>
          <p:nvPr/>
        </p:nvSpPr>
        <p:spPr>
          <a:xfrm rot="3821191">
            <a:off x="5892236" y="2354423"/>
            <a:ext cx="1593265" cy="2618170"/>
          </a:xfrm>
          <a:prstGeom prst="ellips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ABDA6B-8494-4C24-9A9C-64C77385D00B}"/>
              </a:ext>
            </a:extLst>
          </p:cNvPr>
          <p:cNvSpPr txBox="1"/>
          <p:nvPr/>
        </p:nvSpPr>
        <p:spPr>
          <a:xfrm>
            <a:off x="6169452" y="1444159"/>
            <a:ext cx="168379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True Classification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A7709E8-884F-4727-9961-CF5ED2FA09DB}"/>
              </a:ext>
            </a:extLst>
          </p:cNvPr>
          <p:cNvSpPr txBox="1"/>
          <p:nvPr/>
        </p:nvSpPr>
        <p:spPr>
          <a:xfrm>
            <a:off x="7460209" y="2187033"/>
            <a:ext cx="168379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Human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    Perception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748D8B-F10E-43CC-A5EA-3A70B349F30F}"/>
              </a:ext>
            </a:extLst>
          </p:cNvPr>
          <p:cNvSpPr txBox="1"/>
          <p:nvPr/>
        </p:nvSpPr>
        <p:spPr>
          <a:xfrm>
            <a:off x="6681150" y="2840798"/>
            <a:ext cx="1683791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Machine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    “Perception”</a:t>
            </a: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781001-31D4-4478-8B35-2CFBEFD31A34}"/>
              </a:ext>
            </a:extLst>
          </p:cNvPr>
          <p:cNvSpPr/>
          <p:nvPr/>
        </p:nvSpPr>
        <p:spPr>
          <a:xfrm>
            <a:off x="7130642" y="2435320"/>
            <a:ext cx="245110" cy="254454"/>
          </a:xfrm>
          <a:prstGeom prst="ellipse">
            <a:avLst/>
          </a:prstGeom>
          <a:solidFill>
            <a:srgbClr val="FF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26F73F6-C744-498F-9EA7-5FE80D011349}"/>
              </a:ext>
            </a:extLst>
          </p:cNvPr>
          <p:cNvSpPr/>
          <p:nvPr/>
        </p:nvSpPr>
        <p:spPr>
          <a:xfrm rot="18293313">
            <a:off x="7917556" y="3177160"/>
            <a:ext cx="483930" cy="263991"/>
          </a:xfrm>
          <a:prstGeom prst="ellipse">
            <a:avLst/>
          </a:prstGeom>
          <a:solidFill>
            <a:srgbClr val="7030A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" name="Flowchart: Decision 2">
            <a:extLst>
              <a:ext uri="{FF2B5EF4-FFF2-40B4-BE49-F238E27FC236}">
                <a16:creationId xmlns:a16="http://schemas.microsoft.com/office/drawing/2014/main" id="{B1F7B8E1-C1D6-44CB-B2E7-5F841E6F311C}"/>
              </a:ext>
            </a:extLst>
          </p:cNvPr>
          <p:cNvSpPr/>
          <p:nvPr/>
        </p:nvSpPr>
        <p:spPr>
          <a:xfrm rot="6150626">
            <a:off x="7783869" y="2560876"/>
            <a:ext cx="298849" cy="516331"/>
          </a:xfrm>
          <a:prstGeom prst="flowChartDecision">
            <a:avLst/>
          </a:prstGeom>
          <a:solidFill>
            <a:srgbClr val="00B05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1" name="Pentagon 20">
            <a:extLst>
              <a:ext uri="{FF2B5EF4-FFF2-40B4-BE49-F238E27FC236}">
                <a16:creationId xmlns:a16="http://schemas.microsoft.com/office/drawing/2014/main" id="{60FCB5AB-5B7C-44EE-A0FD-7D152EA9483E}"/>
              </a:ext>
            </a:extLst>
          </p:cNvPr>
          <p:cNvSpPr/>
          <p:nvPr/>
        </p:nvSpPr>
        <p:spPr>
          <a:xfrm>
            <a:off x="7765698" y="3684759"/>
            <a:ext cx="353367" cy="410676"/>
          </a:xfrm>
          <a:prstGeom prst="pentagon">
            <a:avLst/>
          </a:prstGeom>
          <a:solidFill>
            <a:srgbClr val="00B0F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549A5CD-DECF-4CAA-9CB2-126A9D880483}"/>
              </a:ext>
            </a:extLst>
          </p:cNvPr>
          <p:cNvCxnSpPr>
            <a:cxnSpLocks/>
          </p:cNvCxnSpPr>
          <p:nvPr/>
        </p:nvCxnSpPr>
        <p:spPr>
          <a:xfrm>
            <a:off x="4692650" y="4286251"/>
            <a:ext cx="2740665" cy="166662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8" name="Partial Circle 37">
            <a:extLst>
              <a:ext uri="{FF2B5EF4-FFF2-40B4-BE49-F238E27FC236}">
                <a16:creationId xmlns:a16="http://schemas.microsoft.com/office/drawing/2014/main" id="{FDA9E47A-36DA-4731-BFCE-AC16501C0AFC}"/>
              </a:ext>
            </a:extLst>
          </p:cNvPr>
          <p:cNvSpPr/>
          <p:nvPr/>
        </p:nvSpPr>
        <p:spPr>
          <a:xfrm>
            <a:off x="7460209" y="4178300"/>
            <a:ext cx="563958" cy="520255"/>
          </a:xfrm>
          <a:prstGeom prst="pie">
            <a:avLst/>
          </a:prstGeom>
          <a:solidFill>
            <a:srgbClr val="FFFF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120477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72;p16"/>
          <p:cNvSpPr txBox="1">
            <a:spLocks noGrp="1"/>
          </p:cNvSpPr>
          <p:nvPr>
            <p:ph type="title"/>
          </p:nvPr>
        </p:nvSpPr>
        <p:spPr>
          <a:xfrm>
            <a:off x="159300" y="64025"/>
            <a:ext cx="8359500" cy="6717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Brief recap on training neural networks</a:t>
            </a:r>
          </a:p>
        </p:txBody>
      </p:sp>
      <p:pic>
        <p:nvPicPr>
          <p:cNvPr id="198" name="Google Shape;75;p16" descr="Google Shape;75;p16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 rot="444227">
            <a:off x="3500840" y="145966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Google Shape;76;p16"/>
          <p:cNvSpPr/>
          <p:nvPr/>
        </p:nvSpPr>
        <p:spPr>
          <a:xfrm flipV="1">
            <a:off x="2657462" y="2132875"/>
            <a:ext cx="1020001" cy="17101"/>
          </a:xfrm>
          <a:prstGeom prst="line">
            <a:avLst/>
          </a:prstGeom>
          <a:ln w="76200">
            <a:solidFill>
              <a:schemeClr val="accent2">
                <a:lumOff val="21764"/>
              </a:schemeClr>
            </a:solidFill>
            <a:tailEnd type="triangle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00" name="Google Shape;77;p16"/>
          <p:cNvSpPr/>
          <p:nvPr/>
        </p:nvSpPr>
        <p:spPr>
          <a:xfrm rot="16775411" flipH="1">
            <a:off x="6355760" y="-840626"/>
            <a:ext cx="243099" cy="4945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560"/>
                  <a:pt x="10800" y="21512"/>
                </a:cubicBezTo>
                <a:lnTo>
                  <a:pt x="10800" y="10888"/>
                </a:lnTo>
                <a:cubicBezTo>
                  <a:pt x="10800" y="10840"/>
                  <a:pt x="5965" y="10800"/>
                  <a:pt x="0" y="10800"/>
                </a:cubicBezTo>
                <a:cubicBezTo>
                  <a:pt x="5965" y="10800"/>
                  <a:pt x="10800" y="10760"/>
                  <a:pt x="10800" y="10712"/>
                </a:cubicBezTo>
                <a:lnTo>
                  <a:pt x="10800" y="88"/>
                </a:lnTo>
                <a:cubicBezTo>
                  <a:pt x="10800" y="40"/>
                  <a:pt x="15635" y="0"/>
                  <a:pt x="21600" y="0"/>
                </a:cubicBezTo>
              </a:path>
            </a:pathLst>
          </a:custGeom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1" name="Google Shape;78;p16"/>
          <p:cNvSpPr txBox="1"/>
          <p:nvPr/>
        </p:nvSpPr>
        <p:spPr>
          <a:xfrm>
            <a:off x="6583798" y="749825"/>
            <a:ext cx="1112701" cy="103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t>f</a:t>
            </a:r>
            <a:r>
              <a:rPr sz="3000"/>
              <a:t>θ</a:t>
            </a:r>
          </a:p>
        </p:txBody>
      </p:sp>
      <p:sp>
        <p:nvSpPr>
          <p:cNvPr id="202" name="Google Shape;79;p16"/>
          <p:cNvSpPr txBox="1"/>
          <p:nvPr/>
        </p:nvSpPr>
        <p:spPr>
          <a:xfrm>
            <a:off x="353653" y="3848575"/>
            <a:ext cx="3074790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dirty="0"/>
              <a:t>L(</a:t>
            </a:r>
            <a:r>
              <a:rPr dirty="0" err="1"/>
              <a:t>f</a:t>
            </a:r>
            <a:r>
              <a:rPr sz="3000" dirty="0" err="1"/>
              <a:t>θ</a:t>
            </a:r>
            <a:r>
              <a:rPr dirty="0"/>
              <a:t>(x),y)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1374" y="805917"/>
            <a:ext cx="2613708" cy="2580334"/>
            <a:chOff x="51374" y="805917"/>
            <a:chExt cx="2613708" cy="258033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523" y="805917"/>
              <a:ext cx="2465140" cy="241007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1374" y="3170807"/>
              <a:ext cx="261370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/>
                <a:t>Image by </a:t>
              </a:r>
              <a:r>
                <a:rPr lang="en-US" sz="800" dirty="0">
                  <a:hlinkClick r:id="rId4"/>
                </a:rPr>
                <a:t>Simon</a:t>
              </a:r>
              <a:r>
                <a:rPr lang="en-US" sz="800" dirty="0"/>
                <a:t> from </a:t>
              </a:r>
              <a:r>
                <a:rPr lang="en-US" sz="800" dirty="0" err="1">
                  <a:hlinkClick r:id="rId5"/>
                </a:rPr>
                <a:t>Pixabay</a:t>
              </a:r>
              <a:endParaRPr lang="en-US" sz="800" dirty="0"/>
            </a:p>
          </p:txBody>
        </p:sp>
      </p:grpSp>
      <p:sp>
        <p:nvSpPr>
          <p:cNvPr id="13" name="Google Shape;79;p16"/>
          <p:cNvSpPr txBox="1"/>
          <p:nvPr/>
        </p:nvSpPr>
        <p:spPr>
          <a:xfrm>
            <a:off x="3167462" y="3280932"/>
            <a:ext cx="6099878" cy="61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lang="en-US" sz="2800" dirty="0"/>
              <a:t>most common loss </a:t>
            </a:r>
            <a:r>
              <a:rPr lang="en-IL" sz="2800" dirty="0"/>
              <a:t>–</a:t>
            </a:r>
            <a:r>
              <a:rPr lang="en-US" sz="2800" dirty="0"/>
              <a:t> </a:t>
            </a:r>
            <a:r>
              <a:rPr lang="en-US" sz="2800" dirty="0" err="1"/>
              <a:t>CrossEntropy</a:t>
            </a:r>
            <a:r>
              <a:rPr lang="en-US" sz="2800" dirty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634" y="3874536"/>
            <a:ext cx="3159028" cy="10820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66727" y="4231925"/>
            <a:ext cx="600701" cy="353424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41369" y="3963835"/>
            <a:ext cx="508371" cy="353424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73745" y="4403236"/>
            <a:ext cx="508371" cy="353424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0919426"/>
      </p:ext>
    </p:extLst>
  </p:cSld>
  <p:clrMapOvr>
    <a:masterClrMapping/>
  </p:clrMapOvr>
  <p:transition spd="med"/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The Bigger Picture: </a:t>
            </a:r>
            <a:r>
              <a:rPr lang="en-US" dirty="0">
                <a:solidFill>
                  <a:schemeClr val="tx1"/>
                </a:solidFill>
              </a:rPr>
              <a:t>Failure modes in machine learning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4041" y="4871558"/>
            <a:ext cx="8212519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dirty="0"/>
              <a:t>source: https://docs.microsoft.com/en-us/security/engineering/failure-modes-in-machine-learning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9426592"/>
      </p:ext>
    </p:extLst>
  </p:cSld>
  <p:clrMapOvr>
    <a:masterClrMapping/>
  </p:clrMapOvr>
  <p:transition spd="med"/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The Bigger Picture: </a:t>
            </a:r>
            <a:r>
              <a:rPr lang="en-US" dirty="0">
                <a:solidFill>
                  <a:schemeClr val="tx1"/>
                </a:solidFill>
              </a:rPr>
              <a:t>Failure modes in machine learning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0373" y="1269598"/>
            <a:ext cx="3350575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Intentionally-motivated failures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041" y="4871558"/>
            <a:ext cx="8212519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dirty="0"/>
              <a:t>source: https://docs.microsoft.com/en-us/security/engineering/failure-modes-in-machine-learning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483092"/>
      </p:ext>
    </p:extLst>
  </p:cSld>
  <p:clrMapOvr>
    <a:masterClrMapping/>
  </p:clrMapOvr>
  <p:transition spd="med"/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The Bigger Picture: </a:t>
            </a:r>
            <a:r>
              <a:rPr lang="en-US" dirty="0">
                <a:solidFill>
                  <a:schemeClr val="tx1"/>
                </a:solidFill>
              </a:rPr>
              <a:t>Failure modes in machine learning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20373" y="1269598"/>
            <a:ext cx="3350575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Intentionally-motivated failures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8370" y="1296507"/>
            <a:ext cx="3350575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Unintended failures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4041" y="4871558"/>
            <a:ext cx="8212519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dirty="0"/>
              <a:t>source: https://docs.microsoft.com/en-us/security/engineering/failure-modes-in-machine-learning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6243162"/>
      </p:ext>
    </p:extLst>
  </p:cSld>
  <p:clrMapOvr>
    <a:masterClrMapping/>
  </p:clrMapOvr>
  <p:transition spd="med"/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51743" y="1321542"/>
            <a:ext cx="1256579" cy="337727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The Bigger Picture: </a:t>
            </a:r>
            <a:r>
              <a:rPr lang="en-US" dirty="0">
                <a:solidFill>
                  <a:schemeClr val="tx1"/>
                </a:solidFill>
              </a:rPr>
              <a:t>Failure modes in machine learning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3346"/>
          <a:stretch/>
        </p:blipFill>
        <p:spPr>
          <a:xfrm>
            <a:off x="114073" y="1619805"/>
            <a:ext cx="3510154" cy="30935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373" y="1269598"/>
            <a:ext cx="3350575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Intentionally-motivated failures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18370" y="1296507"/>
            <a:ext cx="3350575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Unintended failures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073" y="4928056"/>
            <a:ext cx="8212519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dirty="0"/>
              <a:t>source: https://docs.microsoft.com/en-us/security/engineering/failure-modes-in-machine-learning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6643285"/>
      </p:ext>
    </p:extLst>
  </p:cSld>
  <p:clrMapOvr>
    <a:masterClrMapping/>
  </p:clrMapOvr>
  <p:transition spd="med"/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51743" y="1321542"/>
            <a:ext cx="1256579" cy="337727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The Bigger Picture: </a:t>
            </a:r>
            <a:r>
              <a:rPr lang="en-US" dirty="0">
                <a:solidFill>
                  <a:schemeClr val="tx1"/>
                </a:solidFill>
              </a:rPr>
              <a:t>Failure modes in machine learning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3346"/>
          <a:stretch/>
        </p:blipFill>
        <p:spPr>
          <a:xfrm>
            <a:off x="114073" y="1619805"/>
            <a:ext cx="3510154" cy="30935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373" y="1269598"/>
            <a:ext cx="3350575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Intentionally-motivated failures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056" y="1682918"/>
            <a:ext cx="4918113" cy="26545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18370" y="1296507"/>
            <a:ext cx="3350575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Unintended failures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073" y="4928056"/>
            <a:ext cx="8212519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dirty="0"/>
              <a:t>source: https://docs.microsoft.com/en-us/security/engineering/failure-modes-in-machine-learning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8219618"/>
      </p:ext>
    </p:extLst>
  </p:cSld>
  <p:clrMapOvr>
    <a:masterClrMapping/>
  </p:clrMapOvr>
  <p:transition spd="med"/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351743" y="1321542"/>
            <a:ext cx="1256579" cy="3377273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The Bigger Picture: </a:t>
            </a:r>
            <a:r>
              <a:rPr lang="en-US" dirty="0">
                <a:solidFill>
                  <a:schemeClr val="tx1"/>
                </a:solidFill>
              </a:rPr>
              <a:t>Failure modes in machine learning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3346"/>
          <a:stretch/>
        </p:blipFill>
        <p:spPr>
          <a:xfrm>
            <a:off x="114073" y="1619805"/>
            <a:ext cx="3510154" cy="30935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0373" y="1269598"/>
            <a:ext cx="3350575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Intentionally-motivated failures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056" y="1682918"/>
            <a:ext cx="4918113" cy="26545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18370" y="1296507"/>
            <a:ext cx="3350575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dirty="0"/>
              <a:t>Unintended failures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073" y="4928056"/>
            <a:ext cx="8212519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dirty="0"/>
              <a:t>source: https://docs.microsoft.com/en-us/security/engineering/failure-modes-in-machine-learning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088371"/>
            <a:ext cx="3624227" cy="419947"/>
          </a:xfrm>
          <a:prstGeom prst="rect">
            <a:avLst/>
          </a:prstGeom>
          <a:noFill/>
          <a:ln w="5715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0677558"/>
      </p:ext>
    </p:extLst>
  </p:cSld>
  <p:clrMapOvr>
    <a:masterClrMapping/>
  </p:clrMapOvr>
  <p:transition spd="med"/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6640-37FB-4A54-8F1D-67E9C5F6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61" y="158023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Adversarial Examples - Summary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9D21B-0222-40C9-B793-377339599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4978" y="905519"/>
            <a:ext cx="8520602" cy="409364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Remember the bigger picture (many failures)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“Hard” to attack (need to find AE in box)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93775" y="1327638"/>
            <a:ext cx="1517618" cy="879232"/>
            <a:chOff x="6093775" y="1327638"/>
            <a:chExt cx="1517618" cy="8792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04A52D8-2355-461D-BFA0-78824AC30E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58" t="1203" r="87434" b="82556"/>
            <a:stretch/>
          </p:blipFill>
          <p:spPr>
            <a:xfrm>
              <a:off x="6690946" y="1327638"/>
              <a:ext cx="920447" cy="879232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6093775" y="1595194"/>
              <a:ext cx="800934" cy="420491"/>
            </a:xfrm>
            <a:prstGeom prst="straightConnector1">
              <a:avLst/>
            </a:prstGeom>
            <a:noFill/>
            <a:ln w="76200" cap="flat">
              <a:solidFill>
                <a:srgbClr val="FF0000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30619686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6640-37FB-4A54-8F1D-67E9C5F6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61" y="158023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Adversarial Examples - Summary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9D21B-0222-40C9-B793-377339599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4978" y="905519"/>
            <a:ext cx="8520602" cy="409364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Remember the bigger picture (many failures)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“Hard” to attack (need to find AE in box)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Harder to defend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A52D8-2355-461D-BFA0-78824AC30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8" t="1203" r="87434" b="82556"/>
          <a:stretch/>
        </p:blipFill>
        <p:spPr>
          <a:xfrm>
            <a:off x="6690946" y="1327638"/>
            <a:ext cx="920447" cy="87923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093775" y="1595194"/>
            <a:ext cx="800934" cy="420491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285435248"/>
      </p:ext>
    </p:extLst>
  </p:cSld>
  <p:clrMapOvr>
    <a:masterClrMapping/>
  </p:clrMapOvr>
  <p:transition spd="med"/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6640-37FB-4A54-8F1D-67E9C5F6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61" y="158023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Adversarial Examples - Summary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9D21B-0222-40C9-B793-377339599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4978" y="905519"/>
            <a:ext cx="8520602" cy="409364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Remember the bigger picture (many failures)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“Hard” to attack (need to find AE in box)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Harder to defend (need to prove: no AEs in </a:t>
            </a:r>
            <a:r>
              <a:rPr lang="en-US" u="sng" dirty="0">
                <a:solidFill>
                  <a:schemeClr val="tx1"/>
                </a:solidFill>
              </a:rPr>
              <a:t>all</a:t>
            </a:r>
            <a:r>
              <a:rPr lang="en-US" dirty="0">
                <a:solidFill>
                  <a:schemeClr val="tx1"/>
                </a:solidFill>
              </a:rPr>
              <a:t> box)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A52D8-2355-461D-BFA0-78824AC30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8" t="1203" r="87434" b="82556"/>
          <a:stretch/>
        </p:blipFill>
        <p:spPr>
          <a:xfrm>
            <a:off x="6690946" y="1327638"/>
            <a:ext cx="920447" cy="87923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093775" y="1595194"/>
            <a:ext cx="800934" cy="420491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487256133"/>
      </p:ext>
    </p:extLst>
  </p:cSld>
  <p:clrMapOvr>
    <a:masterClrMapping/>
  </p:clrMapOvr>
  <p:transition spd="med"/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6640-37FB-4A54-8F1D-67E9C5F6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61" y="158023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Adversarial Examples - Summary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9D21B-0222-40C9-B793-377339599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4978" y="905519"/>
            <a:ext cx="8520602" cy="409364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Remember the bigger picture (many failures)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“Hard” to attack (need to find AE in box)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Harder to defend (need to </a:t>
            </a:r>
            <a:r>
              <a:rPr lang="en-US" sz="7200" dirty="0">
                <a:solidFill>
                  <a:schemeClr val="tx1"/>
                </a:solidFill>
              </a:rPr>
              <a:t>prove</a:t>
            </a:r>
            <a:r>
              <a:rPr lang="en-US" dirty="0">
                <a:solidFill>
                  <a:schemeClr val="tx1"/>
                </a:solidFill>
              </a:rPr>
              <a:t>: no AEs in </a:t>
            </a:r>
            <a:r>
              <a:rPr lang="en-US" u="sng" dirty="0">
                <a:solidFill>
                  <a:schemeClr val="tx1"/>
                </a:solidFill>
              </a:rPr>
              <a:t>all</a:t>
            </a:r>
            <a:r>
              <a:rPr lang="en-US" dirty="0">
                <a:solidFill>
                  <a:schemeClr val="tx1"/>
                </a:solidFill>
              </a:rPr>
              <a:t> box)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A52D8-2355-461D-BFA0-78824AC30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8" t="1203" r="87434" b="82556"/>
          <a:stretch/>
        </p:blipFill>
        <p:spPr>
          <a:xfrm>
            <a:off x="6690946" y="1327638"/>
            <a:ext cx="920447" cy="87923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093775" y="1595194"/>
            <a:ext cx="800934" cy="420491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68631726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72;p16"/>
          <p:cNvSpPr txBox="1">
            <a:spLocks noGrp="1"/>
          </p:cNvSpPr>
          <p:nvPr>
            <p:ph type="title"/>
          </p:nvPr>
        </p:nvSpPr>
        <p:spPr>
          <a:xfrm>
            <a:off x="159300" y="64025"/>
            <a:ext cx="8359500" cy="6717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Brief recap on training neural networks</a:t>
            </a:r>
          </a:p>
        </p:txBody>
      </p:sp>
      <p:pic>
        <p:nvPicPr>
          <p:cNvPr id="198" name="Google Shape;75;p16" descr="Google Shape;75;p16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 rot="444227">
            <a:off x="3500840" y="145966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Google Shape;76;p16"/>
          <p:cNvSpPr/>
          <p:nvPr/>
        </p:nvSpPr>
        <p:spPr>
          <a:xfrm flipV="1">
            <a:off x="2657462" y="2132875"/>
            <a:ext cx="1020001" cy="17101"/>
          </a:xfrm>
          <a:prstGeom prst="line">
            <a:avLst/>
          </a:prstGeom>
          <a:ln w="76200">
            <a:solidFill>
              <a:schemeClr val="accent2">
                <a:lumOff val="21764"/>
              </a:schemeClr>
            </a:solidFill>
            <a:tailEnd type="triangle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00" name="Google Shape;77;p16"/>
          <p:cNvSpPr/>
          <p:nvPr/>
        </p:nvSpPr>
        <p:spPr>
          <a:xfrm rot="16775411" flipH="1">
            <a:off x="6355760" y="-840626"/>
            <a:ext cx="243099" cy="4945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560"/>
                  <a:pt x="10800" y="21512"/>
                </a:cubicBezTo>
                <a:lnTo>
                  <a:pt x="10800" y="10888"/>
                </a:lnTo>
                <a:cubicBezTo>
                  <a:pt x="10800" y="10840"/>
                  <a:pt x="5965" y="10800"/>
                  <a:pt x="0" y="10800"/>
                </a:cubicBezTo>
                <a:cubicBezTo>
                  <a:pt x="5965" y="10800"/>
                  <a:pt x="10800" y="10760"/>
                  <a:pt x="10800" y="10712"/>
                </a:cubicBezTo>
                <a:lnTo>
                  <a:pt x="10800" y="88"/>
                </a:lnTo>
                <a:cubicBezTo>
                  <a:pt x="10800" y="40"/>
                  <a:pt x="15635" y="0"/>
                  <a:pt x="21600" y="0"/>
                </a:cubicBezTo>
              </a:path>
            </a:pathLst>
          </a:custGeom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1" name="Google Shape;78;p16"/>
          <p:cNvSpPr txBox="1"/>
          <p:nvPr/>
        </p:nvSpPr>
        <p:spPr>
          <a:xfrm>
            <a:off x="6583798" y="749825"/>
            <a:ext cx="1112701" cy="103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t>f</a:t>
            </a:r>
            <a:r>
              <a:rPr sz="3000"/>
              <a:t>θ</a:t>
            </a:r>
          </a:p>
        </p:txBody>
      </p:sp>
      <p:sp>
        <p:nvSpPr>
          <p:cNvPr id="202" name="Google Shape;79;p16"/>
          <p:cNvSpPr txBox="1"/>
          <p:nvPr/>
        </p:nvSpPr>
        <p:spPr>
          <a:xfrm>
            <a:off x="353653" y="3848575"/>
            <a:ext cx="3074790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dirty="0"/>
              <a:t>L(</a:t>
            </a:r>
            <a:r>
              <a:rPr dirty="0" err="1"/>
              <a:t>f</a:t>
            </a:r>
            <a:r>
              <a:rPr sz="3000" dirty="0" err="1"/>
              <a:t>θ</a:t>
            </a:r>
            <a:r>
              <a:rPr dirty="0"/>
              <a:t>(x),y)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1374" y="805917"/>
            <a:ext cx="2613708" cy="2580334"/>
            <a:chOff x="51374" y="805917"/>
            <a:chExt cx="2613708" cy="258033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523" y="805917"/>
              <a:ext cx="2465140" cy="241007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1374" y="3170807"/>
              <a:ext cx="261370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/>
                <a:t>Image by </a:t>
              </a:r>
              <a:r>
                <a:rPr lang="en-US" sz="800" dirty="0">
                  <a:hlinkClick r:id="rId4"/>
                </a:rPr>
                <a:t>Simon</a:t>
              </a:r>
              <a:r>
                <a:rPr lang="en-US" sz="800" dirty="0"/>
                <a:t> from </a:t>
              </a:r>
              <a:r>
                <a:rPr lang="en-US" sz="800" dirty="0" err="1">
                  <a:hlinkClick r:id="rId5"/>
                </a:rPr>
                <a:t>Pixabay</a:t>
              </a:r>
              <a:endParaRPr lang="en-US" sz="800" dirty="0"/>
            </a:p>
          </p:txBody>
        </p:sp>
      </p:grpSp>
      <p:sp>
        <p:nvSpPr>
          <p:cNvPr id="13" name="Google Shape;79;p16"/>
          <p:cNvSpPr txBox="1"/>
          <p:nvPr/>
        </p:nvSpPr>
        <p:spPr>
          <a:xfrm>
            <a:off x="3167462" y="3280932"/>
            <a:ext cx="6099878" cy="61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lang="en-US" sz="2800" dirty="0"/>
              <a:t>most common loss </a:t>
            </a:r>
            <a:r>
              <a:rPr lang="en-IL" sz="2800" dirty="0"/>
              <a:t>–</a:t>
            </a:r>
            <a:r>
              <a:rPr lang="en-US" sz="2800" dirty="0"/>
              <a:t> </a:t>
            </a:r>
            <a:r>
              <a:rPr lang="en-US" sz="2800" dirty="0" err="1"/>
              <a:t>CrossEntropy</a:t>
            </a:r>
            <a:r>
              <a:rPr lang="en-US" sz="2800" dirty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634" y="3874536"/>
            <a:ext cx="3159028" cy="10820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34464" y="4226524"/>
            <a:ext cx="339990" cy="353424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21930" y="4097324"/>
            <a:ext cx="214695" cy="247745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226585"/>
      </p:ext>
    </p:extLst>
  </p:cSld>
  <p:clrMapOvr>
    <a:masterClrMapping/>
  </p:clrMapOvr>
  <p:transition spd="med"/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6640-37FB-4A54-8F1D-67E9C5F6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61" y="158023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Adversarial Examples - Summary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9D21B-0222-40C9-B793-377339599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4978" y="905519"/>
            <a:ext cx="8520602" cy="409364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Remember the bigger picture (many failures)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“Hard” to attack (need to find AE in box)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Harder to defend (need to </a:t>
            </a:r>
            <a:r>
              <a:rPr lang="en-US" sz="7200" dirty="0">
                <a:solidFill>
                  <a:schemeClr val="tx1"/>
                </a:solidFill>
              </a:rPr>
              <a:t>prove</a:t>
            </a:r>
            <a:r>
              <a:rPr lang="en-US" dirty="0">
                <a:solidFill>
                  <a:schemeClr val="tx1"/>
                </a:solidFill>
              </a:rPr>
              <a:t>: very hard to find AE in box)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A52D8-2355-461D-BFA0-78824AC30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8" t="1203" r="87434" b="82556"/>
          <a:stretch/>
        </p:blipFill>
        <p:spPr>
          <a:xfrm>
            <a:off x="6690946" y="1327638"/>
            <a:ext cx="920447" cy="87923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093775" y="1595194"/>
            <a:ext cx="800934" cy="420491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04839500"/>
      </p:ext>
    </p:extLst>
  </p:cSld>
  <p:clrMapOvr>
    <a:masterClrMapping/>
  </p:clrMapOvr>
  <p:transition spd="med"/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6640-37FB-4A54-8F1D-67E9C5F6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61" y="158023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Adversarial Examples - Summary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9D21B-0222-40C9-B793-377339599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4977" y="905519"/>
            <a:ext cx="8805603" cy="409364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Remember the bigger picture (many failures)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“Hard” to attack (need to find AE in box)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Harder to defend (need to </a:t>
            </a:r>
            <a:r>
              <a:rPr lang="en-US" sz="4800" dirty="0">
                <a:solidFill>
                  <a:schemeClr val="tx1"/>
                </a:solidFill>
              </a:rPr>
              <a:t>Evaluate</a:t>
            </a:r>
            <a:r>
              <a:rPr lang="en-US" dirty="0">
                <a:solidFill>
                  <a:schemeClr val="tx1"/>
                </a:solidFill>
              </a:rPr>
              <a:t>: very hard to find AE in box)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A52D8-2355-461D-BFA0-78824AC30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8" t="1203" r="87434" b="82556"/>
          <a:stretch/>
        </p:blipFill>
        <p:spPr>
          <a:xfrm>
            <a:off x="6690946" y="1327638"/>
            <a:ext cx="920447" cy="87923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093775" y="1595194"/>
            <a:ext cx="800934" cy="420491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38596045"/>
      </p:ext>
    </p:extLst>
  </p:cSld>
  <p:clrMapOvr>
    <a:masterClrMapping/>
  </p:clrMapOvr>
  <p:transition spd="med"/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6640-37FB-4A54-8F1D-67E9C5F6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61" y="158023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Adversarial Examples - Summary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9D21B-0222-40C9-B793-377339599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4977" y="905519"/>
            <a:ext cx="8805603" cy="409364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Remember the bigger picture (many failures)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“Hard” to attack (need to find AE in box)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Harder to defend (need to Evaluate: very hard to find AE in box)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Evaluation is sometimes tricky (PGD w/ more steps, Black-Box, ???)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A52D8-2355-461D-BFA0-78824AC30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8" t="1203" r="87434" b="82556"/>
          <a:stretch/>
        </p:blipFill>
        <p:spPr>
          <a:xfrm>
            <a:off x="6690946" y="1327638"/>
            <a:ext cx="920447" cy="87923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093775" y="1595194"/>
            <a:ext cx="800934" cy="420491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464490545"/>
      </p:ext>
    </p:extLst>
  </p:cSld>
  <p:clrMapOvr>
    <a:masterClrMapping/>
  </p:clrMapOvr>
  <p:transition spd="med"/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Why Black Box Attacks are So Important for Evaluation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D7F5B7-8B72-43FB-BB1D-37FBD7521D0B}"/>
              </a:ext>
            </a:extLst>
          </p:cNvPr>
          <p:cNvSpPr txBox="1"/>
          <p:nvPr/>
        </p:nvSpPr>
        <p:spPr>
          <a:xfrm>
            <a:off x="208117" y="742279"/>
            <a:ext cx="3253540" cy="3693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PGD on Std. Model: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PGD on Robust Model: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PGD on “New” </a:t>
            </a:r>
            <a:r>
              <a:rPr lang="en-US" sz="2400" dirty="0"/>
              <a:t>Model:</a:t>
            </a:r>
            <a:endParaRPr kumimoji="0" lang="en-IL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AAF57B-251C-474D-A716-ED3786D58207}"/>
              </a:ext>
            </a:extLst>
          </p:cNvPr>
          <p:cNvSpPr txBox="1"/>
          <p:nvPr/>
        </p:nvSpPr>
        <p:spPr>
          <a:xfrm>
            <a:off x="3632763" y="742279"/>
            <a:ext cx="5303120" cy="36933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/>
          </a:p>
          <a:p>
            <a:r>
              <a:rPr lang="en-US" sz="2400" dirty="0"/>
              <a:t>Std. Accuracy:      Robust Accuracy: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93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%				0%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83%				53%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81%				79%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8A47D5-56F1-4E2E-95F9-C2DB82871AEA}"/>
              </a:ext>
            </a:extLst>
          </p:cNvPr>
          <p:cNvSpPr/>
          <p:nvPr/>
        </p:nvSpPr>
        <p:spPr>
          <a:xfrm>
            <a:off x="7138851" y="1815737"/>
            <a:ext cx="907870" cy="2677886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7155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u="sng" dirty="0"/>
              <a:t>Why Black Box Attacks are So Important for Evaluation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4645" y="483580"/>
            <a:ext cx="5559133" cy="43994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D7F5B7-8B72-43FB-BB1D-37FBD7521D0B}"/>
              </a:ext>
            </a:extLst>
          </p:cNvPr>
          <p:cNvSpPr txBox="1"/>
          <p:nvPr/>
        </p:nvSpPr>
        <p:spPr>
          <a:xfrm>
            <a:off x="208117" y="742279"/>
            <a:ext cx="3226528" cy="40626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Clean Images: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AE on Std. Model: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AE on Robust Model: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4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AE on “Falsely Robust” </a:t>
            </a:r>
            <a:r>
              <a:rPr lang="en-US" sz="2400" dirty="0"/>
              <a:t>Model:</a:t>
            </a:r>
            <a:endParaRPr kumimoji="0" lang="en-IL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0839842"/>
      </p:ext>
    </p:extLst>
  </p:cSld>
  <p:clrMapOvr>
    <a:masterClrMapping/>
  </p:clrMapOvr>
  <p:transition spd="med"/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6640-37FB-4A54-8F1D-67E9C5F6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61" y="158023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Adversarial Examples - Summary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9D21B-0222-40C9-B793-377339599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4977" y="905519"/>
            <a:ext cx="8805603" cy="409364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Remember the bigger picture (many failures)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Hard to attack (need to find AE in box)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Harder to defend (need to </a:t>
            </a:r>
            <a:r>
              <a:rPr lang="en-US" sz="4800" dirty="0">
                <a:solidFill>
                  <a:schemeClr val="tx1"/>
                </a:solidFill>
              </a:rPr>
              <a:t>Evaluate</a:t>
            </a:r>
            <a:r>
              <a:rPr lang="en-US" dirty="0">
                <a:solidFill>
                  <a:schemeClr val="tx1"/>
                </a:solidFill>
              </a:rPr>
              <a:t>: very hard to find AE in box)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A52D8-2355-461D-BFA0-78824AC30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8" t="1203" r="87434" b="82556"/>
          <a:stretch/>
        </p:blipFill>
        <p:spPr>
          <a:xfrm>
            <a:off x="6690946" y="1327638"/>
            <a:ext cx="920447" cy="87923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093775" y="1595194"/>
            <a:ext cx="800934" cy="420491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49301" cy="26714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214" y="4891442"/>
            <a:ext cx="3442447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source: The Fence Documentary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850A3B-D522-4D0E-9781-FA2A4D46416B}"/>
              </a:ext>
            </a:extLst>
          </p:cNvPr>
          <p:cNvSpPr txBox="1"/>
          <p:nvPr/>
        </p:nvSpPr>
        <p:spPr>
          <a:xfrm>
            <a:off x="3158422" y="158023"/>
            <a:ext cx="1590878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US-Mexico Border</a:t>
            </a:r>
          </a:p>
        </p:txBody>
      </p:sp>
    </p:spTree>
    <p:extLst>
      <p:ext uri="{BB962C8B-B14F-4D97-AF65-F5344CB8AC3E}">
        <p14:creationId xmlns:p14="http://schemas.microsoft.com/office/powerpoint/2010/main" val="1416389731"/>
      </p:ext>
    </p:extLst>
  </p:cSld>
  <p:clrMapOvr>
    <a:masterClrMapping/>
  </p:clrMapOvr>
  <p:transition spd="med"/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6640-37FB-4A54-8F1D-67E9C5F62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61" y="158023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Adversarial Examples - Summary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79D21B-0222-40C9-B793-377339599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4978" y="905519"/>
            <a:ext cx="8879022" cy="409364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Remember the bigger picture (many failures)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Hard to attack (need to find AE in box)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Harder to defend (need to </a:t>
            </a:r>
            <a:r>
              <a:rPr lang="en-US" sz="4800" dirty="0">
                <a:solidFill>
                  <a:schemeClr val="tx1"/>
                </a:solidFill>
              </a:rPr>
              <a:t>Evaluate</a:t>
            </a:r>
            <a:r>
              <a:rPr lang="en-US" dirty="0">
                <a:solidFill>
                  <a:schemeClr val="tx1"/>
                </a:solidFill>
              </a:rPr>
              <a:t>: very hard to find AE in box)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Coming next: Robustness beyond security</a:t>
            </a:r>
            <a:endParaRPr lang="en-IL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A52D8-2355-461D-BFA0-78824AC30E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8" t="1203" r="87434" b="82556"/>
          <a:stretch/>
        </p:blipFill>
        <p:spPr>
          <a:xfrm>
            <a:off x="6690946" y="1327638"/>
            <a:ext cx="920447" cy="87923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093775" y="1595194"/>
            <a:ext cx="800934" cy="420491"/>
          </a:xfrm>
          <a:prstGeom prst="straightConnector1">
            <a:avLst/>
          </a:prstGeom>
          <a:noFill/>
          <a:ln w="762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68770932"/>
      </p:ext>
    </p:extLst>
  </p:cSld>
  <p:clrMapOvr>
    <a:masterClrMapping/>
  </p:clrMapOvr>
  <p:transition spd="med"/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7452" y="555476"/>
            <a:ext cx="5254072" cy="1440185"/>
          </a:xfrm>
        </p:spPr>
        <p:txBody>
          <a:bodyPr anchor="ctr">
            <a:noAutofit/>
          </a:bodyPr>
          <a:lstStyle/>
          <a:p>
            <a:pPr algn="ctr"/>
            <a:r>
              <a:rPr lang="en-US" sz="4400" dirty="0"/>
              <a:t>The Sad Story of </a:t>
            </a:r>
            <a:br>
              <a:rPr lang="en-US" sz="4400" dirty="0"/>
            </a:br>
            <a:r>
              <a:rPr lang="en-US" sz="4400" dirty="0"/>
              <a:t>Black Box Attacks</a:t>
            </a:r>
          </a:p>
        </p:txBody>
      </p:sp>
    </p:spTree>
    <p:extLst>
      <p:ext uri="{BB962C8B-B14F-4D97-AF65-F5344CB8AC3E}">
        <p14:creationId xmlns:p14="http://schemas.microsoft.com/office/powerpoint/2010/main" val="1035008297"/>
      </p:ext>
    </p:extLst>
  </p:cSld>
  <p:clrMapOvr>
    <a:masterClrMapping/>
  </p:clrMapOvr>
  <p:transition spd="med"/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7452" y="555476"/>
            <a:ext cx="5254072" cy="1440185"/>
          </a:xfrm>
        </p:spPr>
        <p:txBody>
          <a:bodyPr anchor="ctr">
            <a:noAutofit/>
          </a:bodyPr>
          <a:lstStyle/>
          <a:p>
            <a:pPr algn="ctr"/>
            <a:r>
              <a:rPr lang="en-US" sz="4400" dirty="0"/>
              <a:t>The Sad Story of </a:t>
            </a:r>
            <a:br>
              <a:rPr lang="en-US" sz="4400" dirty="0"/>
            </a:br>
            <a:r>
              <a:rPr lang="en-US" sz="4400" dirty="0"/>
              <a:t>Black Box Attacks</a:t>
            </a:r>
          </a:p>
        </p:txBody>
      </p:sp>
    </p:spTree>
    <p:extLst>
      <p:ext uri="{BB962C8B-B14F-4D97-AF65-F5344CB8AC3E}">
        <p14:creationId xmlns:p14="http://schemas.microsoft.com/office/powerpoint/2010/main" val="2960840460"/>
      </p:ext>
    </p:extLst>
  </p:cSld>
  <p:clrMapOvr>
    <a:masterClrMapping/>
  </p:clrMapOvr>
  <p:transition spd="med"/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803" y="123271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The Sad Story of Black Box Attacks</a:t>
            </a:r>
          </a:p>
        </p:txBody>
      </p:sp>
    </p:spTree>
    <p:extLst>
      <p:ext uri="{BB962C8B-B14F-4D97-AF65-F5344CB8AC3E}">
        <p14:creationId xmlns:p14="http://schemas.microsoft.com/office/powerpoint/2010/main" val="1261616429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72;p16"/>
          <p:cNvSpPr txBox="1">
            <a:spLocks noGrp="1"/>
          </p:cNvSpPr>
          <p:nvPr>
            <p:ph type="title"/>
          </p:nvPr>
        </p:nvSpPr>
        <p:spPr>
          <a:xfrm>
            <a:off x="159300" y="64025"/>
            <a:ext cx="8359500" cy="6717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Brief recap on </a:t>
            </a:r>
            <a:r>
              <a:rPr u="sng" dirty="0"/>
              <a:t>training</a:t>
            </a:r>
            <a:r>
              <a:rPr dirty="0"/>
              <a:t> neural networks</a:t>
            </a:r>
          </a:p>
        </p:txBody>
      </p:sp>
      <p:pic>
        <p:nvPicPr>
          <p:cNvPr id="198" name="Google Shape;75;p16" descr="Google Shape;75;p16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 rot="444227">
            <a:off x="3500840" y="145966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Google Shape;76;p16"/>
          <p:cNvSpPr/>
          <p:nvPr/>
        </p:nvSpPr>
        <p:spPr>
          <a:xfrm flipV="1">
            <a:off x="2657462" y="2132875"/>
            <a:ext cx="1020001" cy="17101"/>
          </a:xfrm>
          <a:prstGeom prst="line">
            <a:avLst/>
          </a:prstGeom>
          <a:ln w="76200">
            <a:solidFill>
              <a:schemeClr val="accent2">
                <a:lumOff val="21764"/>
              </a:schemeClr>
            </a:solidFill>
            <a:tailEnd type="triangle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00" name="Google Shape;77;p16"/>
          <p:cNvSpPr/>
          <p:nvPr/>
        </p:nvSpPr>
        <p:spPr>
          <a:xfrm rot="16775411" flipH="1">
            <a:off x="6355760" y="-840626"/>
            <a:ext cx="243099" cy="4945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560"/>
                  <a:pt x="10800" y="21512"/>
                </a:cubicBezTo>
                <a:lnTo>
                  <a:pt x="10800" y="10888"/>
                </a:lnTo>
                <a:cubicBezTo>
                  <a:pt x="10800" y="10840"/>
                  <a:pt x="5965" y="10800"/>
                  <a:pt x="0" y="10800"/>
                </a:cubicBezTo>
                <a:cubicBezTo>
                  <a:pt x="5965" y="10800"/>
                  <a:pt x="10800" y="10760"/>
                  <a:pt x="10800" y="10712"/>
                </a:cubicBezTo>
                <a:lnTo>
                  <a:pt x="10800" y="88"/>
                </a:lnTo>
                <a:cubicBezTo>
                  <a:pt x="10800" y="40"/>
                  <a:pt x="15635" y="0"/>
                  <a:pt x="21600" y="0"/>
                </a:cubicBezTo>
              </a:path>
            </a:pathLst>
          </a:custGeom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1" name="Google Shape;78;p16"/>
          <p:cNvSpPr txBox="1"/>
          <p:nvPr/>
        </p:nvSpPr>
        <p:spPr>
          <a:xfrm>
            <a:off x="6583798" y="749825"/>
            <a:ext cx="1112701" cy="103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t>f</a:t>
            </a:r>
            <a:r>
              <a:rPr sz="3000"/>
              <a:t>θ</a:t>
            </a:r>
          </a:p>
        </p:txBody>
      </p:sp>
      <p:sp>
        <p:nvSpPr>
          <p:cNvPr id="202" name="Google Shape;79;p16"/>
          <p:cNvSpPr txBox="1"/>
          <p:nvPr/>
        </p:nvSpPr>
        <p:spPr>
          <a:xfrm>
            <a:off x="353653" y="3848575"/>
            <a:ext cx="3074790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dirty="0"/>
              <a:t>L(</a:t>
            </a:r>
            <a:r>
              <a:rPr dirty="0" err="1"/>
              <a:t>f</a:t>
            </a:r>
            <a:r>
              <a:rPr sz="3000" dirty="0" err="1"/>
              <a:t>θ</a:t>
            </a:r>
            <a:r>
              <a:rPr dirty="0"/>
              <a:t>(x),y)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1374" y="805917"/>
            <a:ext cx="2613708" cy="2580334"/>
            <a:chOff x="51374" y="805917"/>
            <a:chExt cx="2613708" cy="258033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523" y="805917"/>
              <a:ext cx="2465140" cy="2410079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1374" y="3170807"/>
              <a:ext cx="261370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/>
                <a:t>Image by </a:t>
              </a:r>
              <a:r>
                <a:rPr lang="en-US" sz="800" dirty="0">
                  <a:hlinkClick r:id="rId4"/>
                </a:rPr>
                <a:t>Simon</a:t>
              </a:r>
              <a:r>
                <a:rPr lang="en-US" sz="800" dirty="0"/>
                <a:t> from </a:t>
              </a:r>
              <a:r>
                <a:rPr lang="en-US" sz="800" dirty="0" err="1">
                  <a:hlinkClick r:id="rId5"/>
                </a:rPr>
                <a:t>Pixabay</a:t>
              </a:r>
              <a:endParaRPr lang="en-US" sz="800" dirty="0"/>
            </a:p>
          </p:txBody>
        </p:sp>
      </p:grpSp>
      <p:sp>
        <p:nvSpPr>
          <p:cNvPr id="15" name="Google Shape;79;p16"/>
          <p:cNvSpPr txBox="1"/>
          <p:nvPr/>
        </p:nvSpPr>
        <p:spPr>
          <a:xfrm>
            <a:off x="3280927" y="3258583"/>
            <a:ext cx="6099878" cy="61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lang="en-US" sz="2800" dirty="0"/>
              <a:t>minimize loss:</a:t>
            </a:r>
          </a:p>
        </p:txBody>
      </p:sp>
    </p:spTree>
    <p:extLst>
      <p:ext uri="{BB962C8B-B14F-4D97-AF65-F5344CB8AC3E}">
        <p14:creationId xmlns:p14="http://schemas.microsoft.com/office/powerpoint/2010/main" val="3264493469"/>
      </p:ext>
    </p:extLst>
  </p:cSld>
  <p:clrMapOvr>
    <a:masterClrMapping/>
  </p:clrMapOvr>
  <p:transition spd="med"/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803" y="123271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The Sad Story of Black Box Attacks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778" y="570075"/>
            <a:ext cx="5559133" cy="216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423255"/>
      </p:ext>
    </p:extLst>
  </p:cSld>
  <p:clrMapOvr>
    <a:masterClrMapping/>
  </p:clrMapOvr>
  <p:transition spd="med"/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803" y="123271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The Sad Story of Black Box Attacks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26777" y="570075"/>
            <a:ext cx="5559134" cy="3337059"/>
            <a:chOff x="2226777" y="570075"/>
            <a:chExt cx="5559134" cy="333705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6778" y="570075"/>
              <a:ext cx="5559133" cy="30941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6777" y="2769819"/>
              <a:ext cx="5559133" cy="11373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406270"/>
      </p:ext>
    </p:extLst>
  </p:cSld>
  <p:clrMapOvr>
    <a:masterClrMapping/>
  </p:clrMapOvr>
  <p:transition spd="med"/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See Adversarial Example</a:t>
            </a:r>
          </a:p>
          <a:p>
            <a:r>
              <a:rPr lang="en-US" dirty="0">
                <a:solidFill>
                  <a:srgbClr val="00B050"/>
                </a:solidFill>
              </a:rPr>
              <a:t>How to attack: FGSM, PGD</a:t>
            </a:r>
          </a:p>
          <a:p>
            <a:r>
              <a:rPr lang="en-US" dirty="0">
                <a:solidFill>
                  <a:srgbClr val="00B050"/>
                </a:solidFill>
              </a:rPr>
              <a:t>How to defend: Adversarial training (AT)</a:t>
            </a:r>
          </a:p>
          <a:p>
            <a:r>
              <a:rPr lang="en-US" dirty="0">
                <a:solidFill>
                  <a:srgbClr val="00B050"/>
                </a:solidFill>
              </a:rPr>
              <a:t>Visualizing AE / AT</a:t>
            </a:r>
          </a:p>
          <a:p>
            <a:r>
              <a:rPr lang="en-US" dirty="0">
                <a:solidFill>
                  <a:srgbClr val="00B050"/>
                </a:solidFill>
              </a:rPr>
              <a:t>Black-Box attacks (transferability)</a:t>
            </a:r>
          </a:p>
          <a:p>
            <a:r>
              <a:rPr lang="en-US" dirty="0">
                <a:solidFill>
                  <a:srgbClr val="00B050"/>
                </a:solidFill>
              </a:rPr>
              <a:t>Summary (“security”)</a:t>
            </a:r>
          </a:p>
          <a:p>
            <a:r>
              <a:rPr lang="en-US" dirty="0">
                <a:solidFill>
                  <a:srgbClr val="FF0000"/>
                </a:solidFill>
              </a:rPr>
              <a:t>Surprising “advantages” of AE (beyond security)</a:t>
            </a:r>
          </a:p>
          <a:p>
            <a:pPr marL="114300" indent="0">
              <a:buNone/>
            </a:pP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660E43-2A28-4B24-9C22-7ACC28D8F811}"/>
              </a:ext>
            </a:extLst>
          </p:cNvPr>
          <p:cNvSpPr txBox="1"/>
          <p:nvPr/>
        </p:nvSpPr>
        <p:spPr>
          <a:xfrm>
            <a:off x="817803" y="3159027"/>
            <a:ext cx="2230197" cy="304800"/>
          </a:xfrm>
          <a:prstGeom prst="rect">
            <a:avLst/>
          </a:prstGeom>
          <a:noFill/>
          <a:ln w="3810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0291342"/>
      </p:ext>
    </p:extLst>
  </p:cSld>
  <p:clrMapOvr>
    <a:masterClrMapping/>
  </p:clrMapOvr>
  <p:transition spd="med"/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115;p20"/>
          <p:cNvSpPr txBox="1">
            <a:spLocks noGrp="1"/>
          </p:cNvSpPr>
          <p:nvPr>
            <p:ph type="title"/>
          </p:nvPr>
        </p:nvSpPr>
        <p:spPr>
          <a:xfrm>
            <a:off x="540299" y="-24551"/>
            <a:ext cx="73608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77823">
              <a:defRPr sz="2688"/>
            </a:lvl1pPr>
          </a:lstStyle>
          <a:p>
            <a:r>
              <a:t>Follow the gradient w.r.t x (the input image)</a:t>
            </a:r>
          </a:p>
        </p:txBody>
      </p:sp>
      <p:pic>
        <p:nvPicPr>
          <p:cNvPr id="335" name="Google Shape;117;p20" descr="Google Shape;117;p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4625"/>
            <a:ext cx="3979851" cy="1817575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Google Shape;118;p20"/>
          <p:cNvSpPr txBox="1"/>
          <p:nvPr/>
        </p:nvSpPr>
        <p:spPr>
          <a:xfrm>
            <a:off x="-40001" y="2239324"/>
            <a:ext cx="432330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X (</a:t>
            </a:r>
            <a:r>
              <a:rPr dirty="0"/>
              <a:t>original</a:t>
            </a:r>
            <a:r>
              <a:rPr lang="en-US" dirty="0"/>
              <a:t>)</a:t>
            </a:r>
            <a:r>
              <a:rPr dirty="0"/>
              <a:t>:       89.7% pig</a:t>
            </a:r>
          </a:p>
        </p:txBody>
      </p:sp>
      <p:pic>
        <p:nvPicPr>
          <p:cNvPr id="337" name="Google Shape;119;p20" descr="Google Shape;119;p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400" y="523725"/>
            <a:ext cx="3979851" cy="1819367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Google Shape;120;p20"/>
          <p:cNvSpPr txBox="1"/>
          <p:nvPr/>
        </p:nvSpPr>
        <p:spPr>
          <a:xfrm>
            <a:off x="4622491" y="2239324"/>
            <a:ext cx="366491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∇</a:t>
            </a:r>
            <a:r>
              <a:rPr sz="1800" dirty="0" err="1"/>
              <a:t>x</a:t>
            </a:r>
            <a:r>
              <a:rPr dirty="0" err="1"/>
              <a:t>L</a:t>
            </a:r>
            <a:r>
              <a:rPr dirty="0"/>
              <a:t>:         68.6% hay</a:t>
            </a:r>
          </a:p>
        </p:txBody>
      </p:sp>
      <p:pic>
        <p:nvPicPr>
          <p:cNvPr id="339" name="Google Shape;121;p20" descr="Google Shape;121;p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0" y="2829349"/>
            <a:ext cx="3876676" cy="177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Google Shape;123;p20" descr="Google Shape;123;p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174" y="2805763"/>
            <a:ext cx="3979896" cy="1819376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Google Shape;124;p20"/>
          <p:cNvSpPr txBox="1"/>
          <p:nvPr/>
        </p:nvSpPr>
        <p:spPr>
          <a:xfrm>
            <a:off x="4357957" y="4592808"/>
            <a:ext cx="58920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100</a:t>
            </a:r>
            <a:r>
              <a:rPr lang="en-US" dirty="0"/>
              <a:t>×</a:t>
            </a:r>
            <a:r>
              <a:rPr dirty="0"/>
              <a:t>∇</a:t>
            </a:r>
            <a:r>
              <a:rPr sz="1800" dirty="0"/>
              <a:t>x</a:t>
            </a:r>
            <a:r>
              <a:rPr dirty="0"/>
              <a:t>L: </a:t>
            </a:r>
            <a:r>
              <a:rPr lang="en-US" dirty="0"/>
              <a:t>    </a:t>
            </a:r>
            <a:r>
              <a:rPr dirty="0"/>
              <a:t>44.8% fireguard</a:t>
            </a:r>
          </a:p>
        </p:txBody>
      </p:sp>
      <p:sp>
        <p:nvSpPr>
          <p:cNvPr id="14" name="Google Shape;122;p20"/>
          <p:cNvSpPr txBox="1"/>
          <p:nvPr/>
        </p:nvSpPr>
        <p:spPr>
          <a:xfrm>
            <a:off x="92729" y="4566049"/>
            <a:ext cx="437100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10</a:t>
            </a:r>
            <a:r>
              <a:rPr lang="en-US" dirty="0"/>
              <a:t>×</a:t>
            </a:r>
            <a:r>
              <a:rPr dirty="0"/>
              <a:t>∇</a:t>
            </a:r>
            <a:r>
              <a:rPr sz="1800" dirty="0"/>
              <a:t>x</a:t>
            </a:r>
            <a:r>
              <a:rPr dirty="0"/>
              <a:t>L:  </a:t>
            </a:r>
            <a:r>
              <a:rPr lang="en-US" dirty="0"/>
              <a:t>   </a:t>
            </a:r>
            <a:r>
              <a:rPr dirty="0"/>
              <a:t>44.7% pig</a:t>
            </a:r>
          </a:p>
        </p:txBody>
      </p:sp>
    </p:spTree>
    <p:extLst>
      <p:ext uri="{BB962C8B-B14F-4D97-AF65-F5344CB8AC3E}">
        <p14:creationId xmlns:p14="http://schemas.microsoft.com/office/powerpoint/2010/main" val="674618987"/>
      </p:ext>
    </p:extLst>
  </p:cSld>
  <p:clrMapOvr>
    <a:masterClrMapping/>
  </p:clrMapOvr>
  <p:transition spd="med"/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115;p20"/>
          <p:cNvSpPr txBox="1">
            <a:spLocks noGrp="1"/>
          </p:cNvSpPr>
          <p:nvPr>
            <p:ph type="title"/>
          </p:nvPr>
        </p:nvSpPr>
        <p:spPr>
          <a:xfrm>
            <a:off x="540299" y="-24551"/>
            <a:ext cx="73608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77823">
              <a:defRPr sz="2688"/>
            </a:lvl1pPr>
          </a:lstStyle>
          <a:p>
            <a:r>
              <a:t>Follow the gradient w.r.t x (the input image)</a:t>
            </a:r>
          </a:p>
        </p:txBody>
      </p:sp>
      <p:pic>
        <p:nvPicPr>
          <p:cNvPr id="335" name="Google Shape;117;p20" descr="Google Shape;117;p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4625"/>
            <a:ext cx="3979851" cy="1817575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Google Shape;118;p20"/>
          <p:cNvSpPr txBox="1"/>
          <p:nvPr/>
        </p:nvSpPr>
        <p:spPr>
          <a:xfrm>
            <a:off x="-40001" y="2239324"/>
            <a:ext cx="432330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X (</a:t>
            </a:r>
            <a:r>
              <a:rPr dirty="0"/>
              <a:t>original</a:t>
            </a:r>
            <a:r>
              <a:rPr lang="en-US" dirty="0"/>
              <a:t>)</a:t>
            </a:r>
            <a:r>
              <a:rPr dirty="0"/>
              <a:t>:       89.7% pig</a:t>
            </a:r>
          </a:p>
        </p:txBody>
      </p:sp>
      <p:pic>
        <p:nvPicPr>
          <p:cNvPr id="337" name="Google Shape;119;p20" descr="Google Shape;119;p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400" y="523725"/>
            <a:ext cx="3979851" cy="1819367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Google Shape;120;p20"/>
          <p:cNvSpPr txBox="1"/>
          <p:nvPr/>
        </p:nvSpPr>
        <p:spPr>
          <a:xfrm>
            <a:off x="4622491" y="2239324"/>
            <a:ext cx="366491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∇</a:t>
            </a:r>
            <a:r>
              <a:rPr sz="1800" dirty="0" err="1"/>
              <a:t>x</a:t>
            </a:r>
            <a:r>
              <a:rPr dirty="0" err="1"/>
              <a:t>L</a:t>
            </a:r>
            <a:r>
              <a:rPr dirty="0"/>
              <a:t>:         68.6% hay</a:t>
            </a:r>
          </a:p>
        </p:txBody>
      </p:sp>
      <p:pic>
        <p:nvPicPr>
          <p:cNvPr id="339" name="Google Shape;121;p20" descr="Google Shape;121;p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0" y="2829349"/>
            <a:ext cx="3876676" cy="177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Google Shape;123;p20" descr="Google Shape;123;p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174" y="2805763"/>
            <a:ext cx="3979896" cy="1819376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Google Shape;124;p20"/>
          <p:cNvSpPr txBox="1"/>
          <p:nvPr/>
        </p:nvSpPr>
        <p:spPr>
          <a:xfrm>
            <a:off x="4357957" y="4592808"/>
            <a:ext cx="58920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100</a:t>
            </a:r>
            <a:r>
              <a:rPr lang="en-US" dirty="0"/>
              <a:t>×</a:t>
            </a:r>
            <a:r>
              <a:rPr dirty="0"/>
              <a:t>∇</a:t>
            </a:r>
            <a:r>
              <a:rPr sz="1800" dirty="0"/>
              <a:t>x</a:t>
            </a:r>
            <a:r>
              <a:rPr dirty="0"/>
              <a:t>L: </a:t>
            </a:r>
            <a:r>
              <a:rPr lang="en-US" dirty="0"/>
              <a:t>    </a:t>
            </a:r>
            <a:r>
              <a:rPr dirty="0"/>
              <a:t>44.8% fireguard</a:t>
            </a:r>
          </a:p>
        </p:txBody>
      </p:sp>
      <p:sp>
        <p:nvSpPr>
          <p:cNvPr id="14" name="Google Shape;122;p20"/>
          <p:cNvSpPr txBox="1"/>
          <p:nvPr/>
        </p:nvSpPr>
        <p:spPr>
          <a:xfrm>
            <a:off x="92729" y="4566049"/>
            <a:ext cx="437100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10</a:t>
            </a:r>
            <a:r>
              <a:rPr lang="en-US" dirty="0"/>
              <a:t>×</a:t>
            </a:r>
            <a:r>
              <a:rPr dirty="0"/>
              <a:t>∇</a:t>
            </a:r>
            <a:r>
              <a:rPr sz="1800" dirty="0"/>
              <a:t>x</a:t>
            </a:r>
            <a:r>
              <a:rPr dirty="0"/>
              <a:t>L:  </a:t>
            </a:r>
            <a:r>
              <a:rPr lang="en-US" dirty="0"/>
              <a:t>   </a:t>
            </a:r>
            <a:r>
              <a:rPr dirty="0"/>
              <a:t>44.7% pig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30" y="675564"/>
            <a:ext cx="3890485" cy="389048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9704920"/>
      </p:ext>
    </p:extLst>
  </p:cSld>
  <p:clrMapOvr>
    <a:masterClrMapping/>
  </p:clrMapOvr>
  <p:transition spd="med"/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115;p20"/>
          <p:cNvSpPr txBox="1">
            <a:spLocks noGrp="1"/>
          </p:cNvSpPr>
          <p:nvPr>
            <p:ph type="title"/>
          </p:nvPr>
        </p:nvSpPr>
        <p:spPr>
          <a:xfrm>
            <a:off x="540299" y="-24551"/>
            <a:ext cx="73608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77823">
              <a:defRPr sz="2688"/>
            </a:lvl1pPr>
          </a:lstStyle>
          <a:p>
            <a:r>
              <a:t>Follow the gradient w.r.t x (the input image)</a:t>
            </a:r>
          </a:p>
        </p:txBody>
      </p:sp>
      <p:pic>
        <p:nvPicPr>
          <p:cNvPr id="335" name="Google Shape;117;p20" descr="Google Shape;117;p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4625"/>
            <a:ext cx="3979851" cy="1817575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Google Shape;118;p20"/>
          <p:cNvSpPr txBox="1"/>
          <p:nvPr/>
        </p:nvSpPr>
        <p:spPr>
          <a:xfrm>
            <a:off x="-40001" y="2239324"/>
            <a:ext cx="432330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X (</a:t>
            </a:r>
            <a:r>
              <a:rPr dirty="0"/>
              <a:t>original</a:t>
            </a:r>
            <a:r>
              <a:rPr lang="en-US" dirty="0"/>
              <a:t>)</a:t>
            </a:r>
            <a:r>
              <a:rPr dirty="0"/>
              <a:t>:       89.7% pig</a:t>
            </a:r>
          </a:p>
        </p:txBody>
      </p:sp>
      <p:pic>
        <p:nvPicPr>
          <p:cNvPr id="337" name="Google Shape;119;p20" descr="Google Shape;119;p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400" y="523725"/>
            <a:ext cx="3979851" cy="1819367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Google Shape;120;p20"/>
          <p:cNvSpPr txBox="1"/>
          <p:nvPr/>
        </p:nvSpPr>
        <p:spPr>
          <a:xfrm>
            <a:off x="4622491" y="2239324"/>
            <a:ext cx="366491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∇</a:t>
            </a:r>
            <a:r>
              <a:rPr sz="1800" dirty="0" err="1"/>
              <a:t>x</a:t>
            </a:r>
            <a:r>
              <a:rPr dirty="0" err="1"/>
              <a:t>L</a:t>
            </a:r>
            <a:r>
              <a:rPr dirty="0"/>
              <a:t>:         68.6% hay</a:t>
            </a:r>
          </a:p>
        </p:txBody>
      </p:sp>
      <p:pic>
        <p:nvPicPr>
          <p:cNvPr id="339" name="Google Shape;121;p20" descr="Google Shape;121;p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0" y="2829349"/>
            <a:ext cx="3876676" cy="177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Google Shape;123;p20" descr="Google Shape;123;p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174" y="2805763"/>
            <a:ext cx="3979896" cy="1819376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Google Shape;124;p20"/>
          <p:cNvSpPr txBox="1"/>
          <p:nvPr/>
        </p:nvSpPr>
        <p:spPr>
          <a:xfrm>
            <a:off x="4357957" y="4592808"/>
            <a:ext cx="58920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100</a:t>
            </a:r>
            <a:r>
              <a:rPr lang="en-US" dirty="0"/>
              <a:t>×</a:t>
            </a:r>
            <a:r>
              <a:rPr dirty="0"/>
              <a:t>∇</a:t>
            </a:r>
            <a:r>
              <a:rPr sz="1800" dirty="0"/>
              <a:t>x</a:t>
            </a:r>
            <a:r>
              <a:rPr dirty="0"/>
              <a:t>L: </a:t>
            </a:r>
            <a:r>
              <a:rPr lang="en-US" dirty="0"/>
              <a:t>    </a:t>
            </a:r>
            <a:r>
              <a:rPr dirty="0"/>
              <a:t>44.8% fireguard</a:t>
            </a:r>
          </a:p>
        </p:txBody>
      </p:sp>
      <p:sp>
        <p:nvSpPr>
          <p:cNvPr id="14" name="Google Shape;122;p20"/>
          <p:cNvSpPr txBox="1"/>
          <p:nvPr/>
        </p:nvSpPr>
        <p:spPr>
          <a:xfrm>
            <a:off x="92729" y="4566049"/>
            <a:ext cx="437100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10</a:t>
            </a:r>
            <a:r>
              <a:rPr lang="en-US" dirty="0"/>
              <a:t>×</a:t>
            </a:r>
            <a:r>
              <a:rPr dirty="0"/>
              <a:t>∇</a:t>
            </a:r>
            <a:r>
              <a:rPr sz="1800" dirty="0"/>
              <a:t>x</a:t>
            </a:r>
            <a:r>
              <a:rPr dirty="0"/>
              <a:t>L:  </a:t>
            </a:r>
            <a:r>
              <a:rPr lang="en-US" dirty="0"/>
              <a:t>   </a:t>
            </a:r>
            <a:r>
              <a:rPr dirty="0"/>
              <a:t>44.7% pig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5AB21E5-2630-4862-B1E7-C93EAA87C081}"/>
              </a:ext>
            </a:extLst>
          </p:cNvPr>
          <p:cNvSpPr txBox="1">
            <a:spLocks/>
          </p:cNvSpPr>
          <p:nvPr/>
        </p:nvSpPr>
        <p:spPr>
          <a:xfrm>
            <a:off x="80673" y="47323"/>
            <a:ext cx="6423889" cy="711434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hangingPunct="1"/>
            <a:r>
              <a:rPr lang="en-US" sz="3600" dirty="0"/>
              <a:t>Follow ∇</a:t>
            </a:r>
            <a:r>
              <a:rPr lang="en-US" sz="1600" dirty="0" err="1"/>
              <a:t>x</a:t>
            </a:r>
            <a:r>
              <a:rPr lang="en-US" sz="3600" dirty="0" err="1"/>
              <a:t>L</a:t>
            </a:r>
            <a:r>
              <a:rPr lang="en-US" sz="3600" dirty="0"/>
              <a:t>(f(x),y) of the Model</a:t>
            </a:r>
          </a:p>
          <a:p>
            <a:pPr hangingPunct="1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84381872"/>
      </p:ext>
    </p:extLst>
  </p:cSld>
  <p:clrMapOvr>
    <a:masterClrMapping/>
  </p:clrMapOvr>
  <p:transition spd="med"/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8" y="1200553"/>
            <a:ext cx="2785246" cy="156799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ight Arrow 13"/>
          <p:cNvSpPr/>
          <p:nvPr/>
        </p:nvSpPr>
        <p:spPr>
          <a:xfrm>
            <a:off x="3536703" y="1607351"/>
            <a:ext cx="1675287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18" name="Picture 17" descr="A close-up of a plane&#10;&#10;Description automatically generated with low confidence">
            <a:extLst>
              <a:ext uri="{FF2B5EF4-FFF2-40B4-BE49-F238E27FC236}">
                <a16:creationId xmlns:a16="http://schemas.microsoft.com/office/drawing/2014/main" id="{05C40794-F7AF-478D-9477-46DCB94126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3242" flipH="1">
            <a:off x="5637102" y="1338120"/>
            <a:ext cx="2424406" cy="119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52055"/>
      </p:ext>
    </p:extLst>
  </p:cSld>
  <p:clrMapOvr>
    <a:masterClrMapping/>
  </p:clrMapOvr>
  <p:transition spd="med"/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8" y="1200553"/>
            <a:ext cx="2785246" cy="1567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Google Shape;491;p61" descr="Google Shape;491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750" y="1192155"/>
            <a:ext cx="2788821" cy="156999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ight Arrow 13"/>
          <p:cNvSpPr/>
          <p:nvPr/>
        </p:nvSpPr>
        <p:spPr>
          <a:xfrm>
            <a:off x="3536703" y="1607351"/>
            <a:ext cx="1675287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083847"/>
      </p:ext>
    </p:extLst>
  </p:cSld>
  <p:clrMapOvr>
    <a:masterClrMapping/>
  </p:clrMapOvr>
  <p:transition spd="med"/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8" y="1200553"/>
            <a:ext cx="2785246" cy="156799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486;p61"/>
          <p:cNvSpPr txBox="1"/>
          <p:nvPr/>
        </p:nvSpPr>
        <p:spPr>
          <a:xfrm>
            <a:off x="854902" y="723345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pic>
        <p:nvPicPr>
          <p:cNvPr id="12" name="Google Shape;491;p61" descr="Google Shape;491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750" y="1192155"/>
            <a:ext cx="2788821" cy="156999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Google Shape;492;p61"/>
          <p:cNvSpPr txBox="1"/>
          <p:nvPr/>
        </p:nvSpPr>
        <p:spPr>
          <a:xfrm>
            <a:off x="6094870" y="723345"/>
            <a:ext cx="2480701" cy="73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99.0% airliner</a:t>
            </a:r>
          </a:p>
          <a:p>
            <a:endParaRPr sz="1200" dirty="0"/>
          </a:p>
        </p:txBody>
      </p:sp>
      <p:sp>
        <p:nvSpPr>
          <p:cNvPr id="14" name="Right Arrow 13"/>
          <p:cNvSpPr/>
          <p:nvPr/>
        </p:nvSpPr>
        <p:spPr>
          <a:xfrm>
            <a:off x="3536703" y="1607351"/>
            <a:ext cx="1675287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0444587"/>
      </p:ext>
    </p:extLst>
  </p:cSld>
  <p:clrMapOvr>
    <a:masterClrMapping/>
  </p:clrMapOvr>
  <p:transition spd="med"/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8" y="1200553"/>
            <a:ext cx="2785246" cy="156799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486;p61"/>
          <p:cNvSpPr txBox="1"/>
          <p:nvPr/>
        </p:nvSpPr>
        <p:spPr>
          <a:xfrm>
            <a:off x="854902" y="723345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pic>
        <p:nvPicPr>
          <p:cNvPr id="12" name="Google Shape;491;p61" descr="Google Shape;491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750" y="1192155"/>
            <a:ext cx="2788821" cy="156999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Google Shape;492;p61"/>
          <p:cNvSpPr txBox="1"/>
          <p:nvPr/>
        </p:nvSpPr>
        <p:spPr>
          <a:xfrm>
            <a:off x="6094870" y="723345"/>
            <a:ext cx="2480701" cy="73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99.0% airliner</a:t>
            </a:r>
          </a:p>
          <a:p>
            <a:endParaRPr sz="1200" dirty="0"/>
          </a:p>
        </p:txBody>
      </p:sp>
      <p:sp>
        <p:nvSpPr>
          <p:cNvPr id="14" name="Right Arrow 13"/>
          <p:cNvSpPr/>
          <p:nvPr/>
        </p:nvSpPr>
        <p:spPr>
          <a:xfrm>
            <a:off x="3536703" y="1607351"/>
            <a:ext cx="1675287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80673" y="47323"/>
            <a:ext cx="8520602" cy="572701"/>
          </a:xfrm>
        </p:spPr>
        <p:txBody>
          <a:bodyPr>
            <a:noAutofit/>
          </a:bodyPr>
          <a:lstStyle/>
          <a:p>
            <a:r>
              <a:rPr lang="en-US" sz="3600" dirty="0"/>
              <a:t>Follow ∇</a:t>
            </a:r>
            <a:r>
              <a:rPr lang="en-US" sz="1600" dirty="0" err="1"/>
              <a:t>x</a:t>
            </a:r>
            <a:r>
              <a:rPr lang="en-US" sz="3600" dirty="0" err="1"/>
              <a:t>L</a:t>
            </a:r>
            <a:r>
              <a:rPr lang="en-US" sz="3600" dirty="0"/>
              <a:t>(f(x),y) of the Model</a:t>
            </a:r>
          </a:p>
        </p:txBody>
      </p:sp>
    </p:spTree>
    <p:extLst>
      <p:ext uri="{BB962C8B-B14F-4D97-AF65-F5344CB8AC3E}">
        <p14:creationId xmlns:p14="http://schemas.microsoft.com/office/powerpoint/2010/main" val="2316581603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72;p16"/>
          <p:cNvSpPr txBox="1">
            <a:spLocks noGrp="1"/>
          </p:cNvSpPr>
          <p:nvPr>
            <p:ph type="title"/>
          </p:nvPr>
        </p:nvSpPr>
        <p:spPr>
          <a:xfrm>
            <a:off x="159300" y="64025"/>
            <a:ext cx="8359500" cy="6717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Brief recap on </a:t>
            </a:r>
            <a:r>
              <a:rPr u="sng" dirty="0"/>
              <a:t>training</a:t>
            </a:r>
            <a:r>
              <a:rPr dirty="0"/>
              <a:t> neural networks</a:t>
            </a:r>
          </a:p>
        </p:txBody>
      </p:sp>
      <p:pic>
        <p:nvPicPr>
          <p:cNvPr id="207" name="Google Shape;75;p16" descr="Google Shape;75;p16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 rot="444227">
            <a:off x="3500840" y="145966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Google Shape;76;p16"/>
          <p:cNvSpPr/>
          <p:nvPr/>
        </p:nvSpPr>
        <p:spPr>
          <a:xfrm flipV="1">
            <a:off x="2657462" y="2132875"/>
            <a:ext cx="1020001" cy="17101"/>
          </a:xfrm>
          <a:prstGeom prst="line">
            <a:avLst/>
          </a:prstGeom>
          <a:ln w="76200">
            <a:solidFill>
              <a:schemeClr val="accent2">
                <a:lumOff val="21764"/>
              </a:schemeClr>
            </a:solidFill>
            <a:tailEnd type="triangle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09" name="Google Shape;77;p16"/>
          <p:cNvSpPr/>
          <p:nvPr/>
        </p:nvSpPr>
        <p:spPr>
          <a:xfrm rot="16775411" flipH="1">
            <a:off x="6355760" y="-840626"/>
            <a:ext cx="243099" cy="4945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560"/>
                  <a:pt x="10800" y="21512"/>
                </a:cubicBezTo>
                <a:lnTo>
                  <a:pt x="10800" y="10888"/>
                </a:lnTo>
                <a:cubicBezTo>
                  <a:pt x="10800" y="10840"/>
                  <a:pt x="5965" y="10800"/>
                  <a:pt x="0" y="10800"/>
                </a:cubicBezTo>
                <a:cubicBezTo>
                  <a:pt x="5965" y="10800"/>
                  <a:pt x="10800" y="10760"/>
                  <a:pt x="10800" y="10712"/>
                </a:cubicBezTo>
                <a:lnTo>
                  <a:pt x="10800" y="88"/>
                </a:lnTo>
                <a:cubicBezTo>
                  <a:pt x="10800" y="40"/>
                  <a:pt x="15635" y="0"/>
                  <a:pt x="21600" y="0"/>
                </a:cubicBezTo>
              </a:path>
            </a:pathLst>
          </a:custGeom>
          <a:ln>
            <a:solidFill>
              <a:schemeClr val="accent2">
                <a:lumOff val="21764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10" name="Google Shape;78;p16"/>
          <p:cNvSpPr txBox="1"/>
          <p:nvPr/>
        </p:nvSpPr>
        <p:spPr>
          <a:xfrm>
            <a:off x="6583798" y="749825"/>
            <a:ext cx="1112701" cy="103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t>f</a:t>
            </a:r>
            <a:r>
              <a:rPr sz="3000"/>
              <a:t>θ</a:t>
            </a:r>
          </a:p>
        </p:txBody>
      </p:sp>
      <p:sp>
        <p:nvSpPr>
          <p:cNvPr id="211" name="Google Shape;79;p16"/>
          <p:cNvSpPr txBox="1"/>
          <p:nvPr/>
        </p:nvSpPr>
        <p:spPr>
          <a:xfrm>
            <a:off x="353653" y="3848575"/>
            <a:ext cx="3437100" cy="1034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t>L(f</a:t>
            </a:r>
            <a:r>
              <a:rPr sz="3000"/>
              <a:t>θ</a:t>
            </a:r>
            <a:r>
              <a:t>(x),y)</a:t>
            </a:r>
          </a:p>
        </p:txBody>
      </p:sp>
      <p:sp>
        <p:nvSpPr>
          <p:cNvPr id="212" name="Google Shape;80;p16"/>
          <p:cNvSpPr txBox="1"/>
          <p:nvPr/>
        </p:nvSpPr>
        <p:spPr>
          <a:xfrm>
            <a:off x="5233675" y="3904124"/>
            <a:ext cx="2699701" cy="1085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t>- ∇</a:t>
            </a:r>
            <a:r>
              <a:rPr sz="3000"/>
              <a:t>θ</a:t>
            </a:r>
            <a:r>
              <a:t>L</a:t>
            </a:r>
          </a:p>
        </p:txBody>
      </p:sp>
      <p:sp>
        <p:nvSpPr>
          <p:cNvPr id="213" name="Google Shape;81;p16"/>
          <p:cNvSpPr/>
          <p:nvPr/>
        </p:nvSpPr>
        <p:spPr>
          <a:xfrm flipV="1">
            <a:off x="3502713" y="4471849"/>
            <a:ext cx="1615501" cy="15601"/>
          </a:xfrm>
          <a:prstGeom prst="line">
            <a:avLst/>
          </a:prstGeom>
          <a:ln w="76200">
            <a:solidFill>
              <a:schemeClr val="accent2">
                <a:lumOff val="21764"/>
              </a:schemeClr>
            </a:solidFill>
            <a:tailEnd type="triangle"/>
          </a:ln>
        </p:spPr>
        <p:txBody>
          <a:bodyPr lIns="0" tIns="0" rIns="0" bIns="0"/>
          <a:lstStyle/>
          <a:p>
            <a:endParaRPr/>
          </a:p>
        </p:txBody>
      </p:sp>
      <p:grpSp>
        <p:nvGrpSpPr>
          <p:cNvPr id="3" name="Group 2"/>
          <p:cNvGrpSpPr/>
          <p:nvPr/>
        </p:nvGrpSpPr>
        <p:grpSpPr>
          <a:xfrm>
            <a:off x="51374" y="805917"/>
            <a:ext cx="2613708" cy="2580334"/>
            <a:chOff x="51374" y="805917"/>
            <a:chExt cx="2613708" cy="258033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0523" y="805917"/>
              <a:ext cx="2465140" cy="2410079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1374" y="3170807"/>
              <a:ext cx="2613708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/>
                <a:t>Image by </a:t>
              </a:r>
              <a:r>
                <a:rPr lang="en-US" sz="800" dirty="0">
                  <a:hlinkClick r:id="rId4"/>
                </a:rPr>
                <a:t>Simon</a:t>
              </a:r>
              <a:r>
                <a:rPr lang="en-US" sz="800" dirty="0"/>
                <a:t> from </a:t>
              </a:r>
              <a:r>
                <a:rPr lang="en-US" sz="800" dirty="0" err="1">
                  <a:hlinkClick r:id="rId5"/>
                </a:rPr>
                <a:t>Pixabay</a:t>
              </a:r>
              <a:endParaRPr lang="en-US" sz="800" dirty="0"/>
            </a:p>
          </p:txBody>
        </p:sp>
      </p:grpSp>
      <p:sp>
        <p:nvSpPr>
          <p:cNvPr id="16" name="Google Shape;79;p16"/>
          <p:cNvSpPr txBox="1"/>
          <p:nvPr/>
        </p:nvSpPr>
        <p:spPr>
          <a:xfrm>
            <a:off x="3280927" y="3258583"/>
            <a:ext cx="6099878" cy="61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6000"/>
            </a:pPr>
            <a:r>
              <a:rPr lang="en-US" sz="2800" dirty="0"/>
              <a:t>minimize loss:</a:t>
            </a:r>
          </a:p>
        </p:txBody>
      </p:sp>
    </p:spTree>
  </p:cSld>
  <p:clrMapOvr>
    <a:masterClrMapping/>
  </p:clrMapOvr>
  <p:transition spd="med"/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32" y="211420"/>
            <a:ext cx="8520602" cy="57270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68" y="1605162"/>
            <a:ext cx="3468777" cy="195280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486;p61"/>
          <p:cNvSpPr txBox="1"/>
          <p:nvPr/>
        </p:nvSpPr>
        <p:spPr>
          <a:xfrm>
            <a:off x="854902" y="1143837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pic>
        <p:nvPicPr>
          <p:cNvPr id="12" name="Google Shape;491;p61" descr="Google Shape;491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822" y="1605186"/>
            <a:ext cx="3468776" cy="195278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Google Shape;492;p61"/>
          <p:cNvSpPr txBox="1"/>
          <p:nvPr/>
        </p:nvSpPr>
        <p:spPr>
          <a:xfrm>
            <a:off x="6094870" y="1143837"/>
            <a:ext cx="2480701" cy="73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99.0% airliner</a:t>
            </a:r>
          </a:p>
          <a:p>
            <a:endParaRPr sz="1200" dirty="0"/>
          </a:p>
        </p:txBody>
      </p:sp>
      <p:sp>
        <p:nvSpPr>
          <p:cNvPr id="14" name="Right Arrow 13"/>
          <p:cNvSpPr/>
          <p:nvPr/>
        </p:nvSpPr>
        <p:spPr>
          <a:xfrm>
            <a:off x="3683540" y="2331272"/>
            <a:ext cx="1675287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368301"/>
      </p:ext>
    </p:extLst>
  </p:cSld>
  <p:clrMapOvr>
    <a:masterClrMapping/>
  </p:clrMapOvr>
  <p:transition spd="med"/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32" y="211420"/>
            <a:ext cx="8520602" cy="57270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5" y="2041403"/>
            <a:ext cx="1760674" cy="9912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486;p61"/>
          <p:cNvSpPr txBox="1"/>
          <p:nvPr/>
        </p:nvSpPr>
        <p:spPr>
          <a:xfrm>
            <a:off x="174831" y="1424167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pic>
        <p:nvPicPr>
          <p:cNvPr id="10" name="Google Shape;104;p19" descr="Google Shape;104;p19"/>
          <p:cNvPicPr>
            <a:picLocks noChangeAspect="1"/>
          </p:cNvPicPr>
          <p:nvPr/>
        </p:nvPicPr>
        <p:blipFill>
          <a:blip r:embed="rId3"/>
          <a:srcRect r="1040" b="6099"/>
          <a:stretch>
            <a:fillRect/>
          </a:stretch>
        </p:blipFill>
        <p:spPr>
          <a:xfrm>
            <a:off x="2485890" y="2078979"/>
            <a:ext cx="3173982" cy="88126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ight Arrow 13"/>
          <p:cNvSpPr/>
          <p:nvPr/>
        </p:nvSpPr>
        <p:spPr>
          <a:xfrm>
            <a:off x="1902711" y="2309177"/>
            <a:ext cx="774994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1" name="Google Shape;79;p16"/>
          <p:cNvSpPr txBox="1"/>
          <p:nvPr/>
        </p:nvSpPr>
        <p:spPr>
          <a:xfrm>
            <a:off x="6323883" y="2078979"/>
            <a:ext cx="3437100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L(f</a:t>
            </a:r>
            <a:r>
              <a:rPr sz="2400" dirty="0"/>
              <a:t> </a:t>
            </a:r>
            <a:r>
              <a:rPr sz="4800" dirty="0"/>
              <a:t>(x),y)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5563965" y="2309177"/>
            <a:ext cx="774994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7716691"/>
      </p:ext>
    </p:extLst>
  </p:cSld>
  <p:clrMapOvr>
    <a:masterClrMapping/>
  </p:clrMapOvr>
  <p:transition spd="med"/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32" y="211420"/>
            <a:ext cx="8520602" cy="57270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5" y="2041403"/>
            <a:ext cx="1760674" cy="9912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486;p61"/>
          <p:cNvSpPr txBox="1"/>
          <p:nvPr/>
        </p:nvSpPr>
        <p:spPr>
          <a:xfrm>
            <a:off x="174831" y="1424167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pic>
        <p:nvPicPr>
          <p:cNvPr id="10" name="Google Shape;104;p19" descr="Google Shape;104;p19"/>
          <p:cNvPicPr>
            <a:picLocks noChangeAspect="1"/>
          </p:cNvPicPr>
          <p:nvPr/>
        </p:nvPicPr>
        <p:blipFill>
          <a:blip r:embed="rId3"/>
          <a:srcRect r="1040" b="6099"/>
          <a:stretch>
            <a:fillRect/>
          </a:stretch>
        </p:blipFill>
        <p:spPr>
          <a:xfrm>
            <a:off x="2485890" y="2078979"/>
            <a:ext cx="3173982" cy="88126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ight Arrow 13"/>
          <p:cNvSpPr/>
          <p:nvPr/>
        </p:nvSpPr>
        <p:spPr>
          <a:xfrm>
            <a:off x="1902711" y="2309177"/>
            <a:ext cx="774994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1" name="Google Shape;79;p16"/>
          <p:cNvSpPr txBox="1"/>
          <p:nvPr/>
        </p:nvSpPr>
        <p:spPr>
          <a:xfrm>
            <a:off x="6323883" y="2078979"/>
            <a:ext cx="3437100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L(f</a:t>
            </a:r>
            <a:r>
              <a:rPr sz="2400" dirty="0"/>
              <a:t> </a:t>
            </a:r>
            <a:r>
              <a:rPr sz="4800" dirty="0"/>
              <a:t>(x),y)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5563965" y="2309177"/>
            <a:ext cx="774994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1" name="Google Shape;108;p19"/>
          <p:cNvSpPr txBox="1"/>
          <p:nvPr/>
        </p:nvSpPr>
        <p:spPr>
          <a:xfrm>
            <a:off x="2997744" y="848207"/>
            <a:ext cx="247920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dirty="0"/>
              <a:t>+∇</a:t>
            </a:r>
            <a:r>
              <a:rPr sz="3000" dirty="0" err="1"/>
              <a:t>x</a:t>
            </a:r>
            <a:r>
              <a:rPr dirty="0" err="1"/>
              <a:t>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5638730"/>
      </p:ext>
    </p:extLst>
  </p:cSld>
  <p:clrMapOvr>
    <a:masterClrMapping/>
  </p:clrMapOvr>
  <p:transition spd="med"/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32" y="211420"/>
            <a:ext cx="8520602" cy="57270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5" y="2041403"/>
            <a:ext cx="1760674" cy="9912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486;p61"/>
          <p:cNvSpPr txBox="1"/>
          <p:nvPr/>
        </p:nvSpPr>
        <p:spPr>
          <a:xfrm>
            <a:off x="174831" y="1424167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pic>
        <p:nvPicPr>
          <p:cNvPr id="10" name="Google Shape;104;p19" descr="Google Shape;104;p19"/>
          <p:cNvPicPr>
            <a:picLocks noChangeAspect="1"/>
          </p:cNvPicPr>
          <p:nvPr/>
        </p:nvPicPr>
        <p:blipFill>
          <a:blip r:embed="rId3"/>
          <a:srcRect r="1040" b="6099"/>
          <a:stretch>
            <a:fillRect/>
          </a:stretch>
        </p:blipFill>
        <p:spPr>
          <a:xfrm>
            <a:off x="2485890" y="2078979"/>
            <a:ext cx="3173982" cy="88126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012917"/>
              </p:ext>
            </p:extLst>
          </p:nvPr>
        </p:nvGraphicFramePr>
        <p:xfrm>
          <a:off x="5384038" y="1207199"/>
          <a:ext cx="418179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179">
                  <a:extLst>
                    <a:ext uri="{9D8B030D-6E8A-4147-A177-3AD203B41FA5}">
                      <a16:colId xmlns:a16="http://schemas.microsoft.com/office/drawing/2014/main" val="50751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366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294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021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220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59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176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10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11089"/>
                  </a:ext>
                </a:extLst>
              </a:tr>
            </a:tbl>
          </a:graphicData>
        </a:graphic>
      </p:graphicFrame>
      <p:sp>
        <p:nvSpPr>
          <p:cNvPr id="11" name="Google Shape;486;p61"/>
          <p:cNvSpPr txBox="1"/>
          <p:nvPr/>
        </p:nvSpPr>
        <p:spPr>
          <a:xfrm>
            <a:off x="5768844" y="1066197"/>
            <a:ext cx="15516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p</a:t>
            </a:r>
            <a:r>
              <a:rPr dirty="0"/>
              <a:t>ig</a:t>
            </a:r>
            <a:r>
              <a:rPr lang="en-US" dirty="0"/>
              <a:t> logit</a:t>
            </a:r>
            <a:endParaRPr dirty="0"/>
          </a:p>
        </p:txBody>
      </p:sp>
      <p:sp>
        <p:nvSpPr>
          <p:cNvPr id="15" name="Google Shape;486;p61"/>
          <p:cNvSpPr txBox="1"/>
          <p:nvPr/>
        </p:nvSpPr>
        <p:spPr>
          <a:xfrm>
            <a:off x="5754382" y="1852669"/>
            <a:ext cx="15516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cat logit</a:t>
            </a:r>
            <a:endParaRPr dirty="0"/>
          </a:p>
        </p:txBody>
      </p:sp>
      <p:sp>
        <p:nvSpPr>
          <p:cNvPr id="16" name="Google Shape;486;p61"/>
          <p:cNvSpPr txBox="1"/>
          <p:nvPr/>
        </p:nvSpPr>
        <p:spPr>
          <a:xfrm>
            <a:off x="5759944" y="2946167"/>
            <a:ext cx="2529726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airliner logit</a:t>
            </a:r>
            <a:endParaRPr dirty="0"/>
          </a:p>
        </p:txBody>
      </p:sp>
      <p:grpSp>
        <p:nvGrpSpPr>
          <p:cNvPr id="5" name="Group 4"/>
          <p:cNvGrpSpPr/>
          <p:nvPr/>
        </p:nvGrpSpPr>
        <p:grpSpPr>
          <a:xfrm>
            <a:off x="6060406" y="2503813"/>
            <a:ext cx="86766" cy="358208"/>
            <a:chOff x="6433060" y="1572328"/>
            <a:chExt cx="86766" cy="358208"/>
          </a:xfrm>
        </p:grpSpPr>
        <p:sp>
          <p:nvSpPr>
            <p:cNvPr id="19" name="Oval 18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67079" y="3553535"/>
            <a:ext cx="86766" cy="358208"/>
            <a:chOff x="6433060" y="1572328"/>
            <a:chExt cx="86766" cy="358208"/>
          </a:xfrm>
        </p:grpSpPr>
        <p:sp>
          <p:nvSpPr>
            <p:cNvPr id="23" name="Oval 22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52576" y="1620163"/>
            <a:ext cx="86766" cy="358208"/>
            <a:chOff x="6433060" y="1572328"/>
            <a:chExt cx="86766" cy="358208"/>
          </a:xfrm>
        </p:grpSpPr>
        <p:sp>
          <p:nvSpPr>
            <p:cNvPr id="27" name="Oval 26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1902711" y="2309177"/>
            <a:ext cx="774994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2076077"/>
      </p:ext>
    </p:extLst>
  </p:cSld>
  <p:clrMapOvr>
    <a:masterClrMapping/>
  </p:clrMapOvr>
  <p:transition spd="med"/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32" y="211420"/>
            <a:ext cx="8520602" cy="57270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5" y="2041403"/>
            <a:ext cx="1760674" cy="9912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486;p61"/>
          <p:cNvSpPr txBox="1"/>
          <p:nvPr/>
        </p:nvSpPr>
        <p:spPr>
          <a:xfrm>
            <a:off x="174831" y="1424167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pic>
        <p:nvPicPr>
          <p:cNvPr id="10" name="Google Shape;104;p19" descr="Google Shape;104;p19"/>
          <p:cNvPicPr>
            <a:picLocks noChangeAspect="1"/>
          </p:cNvPicPr>
          <p:nvPr/>
        </p:nvPicPr>
        <p:blipFill>
          <a:blip r:embed="rId3"/>
          <a:srcRect r="1040" b="6099"/>
          <a:stretch>
            <a:fillRect/>
          </a:stretch>
        </p:blipFill>
        <p:spPr>
          <a:xfrm>
            <a:off x="2485890" y="2078979"/>
            <a:ext cx="3173982" cy="88126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012917"/>
              </p:ext>
            </p:extLst>
          </p:nvPr>
        </p:nvGraphicFramePr>
        <p:xfrm>
          <a:off x="5384038" y="1207199"/>
          <a:ext cx="418179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179">
                  <a:extLst>
                    <a:ext uri="{9D8B030D-6E8A-4147-A177-3AD203B41FA5}">
                      <a16:colId xmlns:a16="http://schemas.microsoft.com/office/drawing/2014/main" val="50751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366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294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021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220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59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176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10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11089"/>
                  </a:ext>
                </a:extLst>
              </a:tr>
            </a:tbl>
          </a:graphicData>
        </a:graphic>
      </p:graphicFrame>
      <p:sp>
        <p:nvSpPr>
          <p:cNvPr id="11" name="Google Shape;486;p61"/>
          <p:cNvSpPr txBox="1"/>
          <p:nvPr/>
        </p:nvSpPr>
        <p:spPr>
          <a:xfrm>
            <a:off x="5768844" y="1066197"/>
            <a:ext cx="15516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p</a:t>
            </a:r>
            <a:r>
              <a:rPr dirty="0"/>
              <a:t>ig</a:t>
            </a:r>
            <a:r>
              <a:rPr lang="en-US" dirty="0"/>
              <a:t> logit</a:t>
            </a:r>
            <a:endParaRPr dirty="0"/>
          </a:p>
        </p:txBody>
      </p:sp>
      <p:sp>
        <p:nvSpPr>
          <p:cNvPr id="15" name="Google Shape;486;p61"/>
          <p:cNvSpPr txBox="1"/>
          <p:nvPr/>
        </p:nvSpPr>
        <p:spPr>
          <a:xfrm>
            <a:off x="5754382" y="1852669"/>
            <a:ext cx="15516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cat logit</a:t>
            </a:r>
            <a:endParaRPr dirty="0"/>
          </a:p>
        </p:txBody>
      </p:sp>
      <p:sp>
        <p:nvSpPr>
          <p:cNvPr id="16" name="Google Shape;486;p61"/>
          <p:cNvSpPr txBox="1"/>
          <p:nvPr/>
        </p:nvSpPr>
        <p:spPr>
          <a:xfrm>
            <a:off x="5759944" y="2946167"/>
            <a:ext cx="2529726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airliner logit</a:t>
            </a:r>
            <a:endParaRPr dirty="0"/>
          </a:p>
        </p:txBody>
      </p:sp>
      <p:grpSp>
        <p:nvGrpSpPr>
          <p:cNvPr id="5" name="Group 4"/>
          <p:cNvGrpSpPr/>
          <p:nvPr/>
        </p:nvGrpSpPr>
        <p:grpSpPr>
          <a:xfrm>
            <a:off x="6060406" y="2503813"/>
            <a:ext cx="86766" cy="358208"/>
            <a:chOff x="6433060" y="1572328"/>
            <a:chExt cx="86766" cy="358208"/>
          </a:xfrm>
        </p:grpSpPr>
        <p:sp>
          <p:nvSpPr>
            <p:cNvPr id="19" name="Oval 18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67079" y="3553535"/>
            <a:ext cx="86766" cy="358208"/>
            <a:chOff x="6433060" y="1572328"/>
            <a:chExt cx="86766" cy="358208"/>
          </a:xfrm>
        </p:grpSpPr>
        <p:sp>
          <p:nvSpPr>
            <p:cNvPr id="23" name="Oval 22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52576" y="1620163"/>
            <a:ext cx="86766" cy="358208"/>
            <a:chOff x="6433060" y="1572328"/>
            <a:chExt cx="86766" cy="358208"/>
          </a:xfrm>
        </p:grpSpPr>
        <p:sp>
          <p:nvSpPr>
            <p:cNvPr id="27" name="Oval 26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6" name="Right Brace 5"/>
          <p:cNvSpPr/>
          <p:nvPr/>
        </p:nvSpPr>
        <p:spPr>
          <a:xfrm>
            <a:off x="7449550" y="1207199"/>
            <a:ext cx="113465" cy="2966720"/>
          </a:xfrm>
          <a:prstGeom prst="rightBrac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0" name="Google Shape;486;p61"/>
          <p:cNvSpPr txBox="1"/>
          <p:nvPr/>
        </p:nvSpPr>
        <p:spPr>
          <a:xfrm>
            <a:off x="7592399" y="2218229"/>
            <a:ext cx="1551601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this goes</a:t>
            </a:r>
          </a:p>
          <a:p>
            <a:r>
              <a:rPr lang="en-US" dirty="0"/>
              <a:t>to loss</a:t>
            </a:r>
            <a:endParaRPr dirty="0"/>
          </a:p>
        </p:txBody>
      </p:sp>
      <p:sp>
        <p:nvSpPr>
          <p:cNvPr id="14" name="Right Arrow 13"/>
          <p:cNvSpPr/>
          <p:nvPr/>
        </p:nvSpPr>
        <p:spPr>
          <a:xfrm>
            <a:off x="1902711" y="2309177"/>
            <a:ext cx="774994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1017522"/>
      </p:ext>
    </p:extLst>
  </p:cSld>
  <p:clrMapOvr>
    <a:masterClrMapping/>
  </p:clrMapOvr>
  <p:transition spd="med"/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32" y="211420"/>
            <a:ext cx="8520602" cy="57270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5" y="2041403"/>
            <a:ext cx="1760674" cy="9912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486;p61"/>
          <p:cNvSpPr txBox="1"/>
          <p:nvPr/>
        </p:nvSpPr>
        <p:spPr>
          <a:xfrm>
            <a:off x="174831" y="1424167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pic>
        <p:nvPicPr>
          <p:cNvPr id="10" name="Google Shape;104;p19" descr="Google Shape;104;p19"/>
          <p:cNvPicPr>
            <a:picLocks noChangeAspect="1"/>
          </p:cNvPicPr>
          <p:nvPr/>
        </p:nvPicPr>
        <p:blipFill>
          <a:blip r:embed="rId3"/>
          <a:srcRect r="1040" b="6099"/>
          <a:stretch>
            <a:fillRect/>
          </a:stretch>
        </p:blipFill>
        <p:spPr>
          <a:xfrm>
            <a:off x="2485890" y="2078979"/>
            <a:ext cx="3173982" cy="88126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012917"/>
              </p:ext>
            </p:extLst>
          </p:nvPr>
        </p:nvGraphicFramePr>
        <p:xfrm>
          <a:off x="5384038" y="1207199"/>
          <a:ext cx="418179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179">
                  <a:extLst>
                    <a:ext uri="{9D8B030D-6E8A-4147-A177-3AD203B41FA5}">
                      <a16:colId xmlns:a16="http://schemas.microsoft.com/office/drawing/2014/main" val="50751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366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294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021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220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59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176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10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11089"/>
                  </a:ext>
                </a:extLst>
              </a:tr>
            </a:tbl>
          </a:graphicData>
        </a:graphic>
      </p:graphicFrame>
      <p:sp>
        <p:nvSpPr>
          <p:cNvPr id="11" name="Google Shape;486;p61"/>
          <p:cNvSpPr txBox="1"/>
          <p:nvPr/>
        </p:nvSpPr>
        <p:spPr>
          <a:xfrm>
            <a:off x="5768844" y="1066197"/>
            <a:ext cx="15516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p</a:t>
            </a:r>
            <a:r>
              <a:rPr dirty="0"/>
              <a:t>ig</a:t>
            </a:r>
            <a:r>
              <a:rPr lang="en-US" dirty="0"/>
              <a:t> logit</a:t>
            </a:r>
            <a:endParaRPr dirty="0"/>
          </a:p>
        </p:txBody>
      </p:sp>
      <p:sp>
        <p:nvSpPr>
          <p:cNvPr id="15" name="Google Shape;486;p61"/>
          <p:cNvSpPr txBox="1"/>
          <p:nvPr/>
        </p:nvSpPr>
        <p:spPr>
          <a:xfrm>
            <a:off x="5754382" y="1852669"/>
            <a:ext cx="15516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cat logit</a:t>
            </a:r>
            <a:endParaRPr dirty="0"/>
          </a:p>
        </p:txBody>
      </p:sp>
      <p:sp>
        <p:nvSpPr>
          <p:cNvPr id="16" name="Google Shape;486;p61"/>
          <p:cNvSpPr txBox="1"/>
          <p:nvPr/>
        </p:nvSpPr>
        <p:spPr>
          <a:xfrm>
            <a:off x="5759944" y="2946167"/>
            <a:ext cx="2529726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airliner logit</a:t>
            </a:r>
            <a:endParaRPr dirty="0"/>
          </a:p>
        </p:txBody>
      </p:sp>
      <p:grpSp>
        <p:nvGrpSpPr>
          <p:cNvPr id="5" name="Group 4"/>
          <p:cNvGrpSpPr/>
          <p:nvPr/>
        </p:nvGrpSpPr>
        <p:grpSpPr>
          <a:xfrm>
            <a:off x="6060406" y="2503813"/>
            <a:ext cx="86766" cy="358208"/>
            <a:chOff x="6433060" y="1572328"/>
            <a:chExt cx="86766" cy="358208"/>
          </a:xfrm>
        </p:grpSpPr>
        <p:sp>
          <p:nvSpPr>
            <p:cNvPr id="19" name="Oval 18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67079" y="3553535"/>
            <a:ext cx="86766" cy="358208"/>
            <a:chOff x="6433060" y="1572328"/>
            <a:chExt cx="86766" cy="358208"/>
          </a:xfrm>
        </p:grpSpPr>
        <p:sp>
          <p:nvSpPr>
            <p:cNvPr id="23" name="Oval 22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52576" y="1620163"/>
            <a:ext cx="86766" cy="358208"/>
            <a:chOff x="6433060" y="1572328"/>
            <a:chExt cx="86766" cy="358208"/>
          </a:xfrm>
        </p:grpSpPr>
        <p:sp>
          <p:nvSpPr>
            <p:cNvPr id="27" name="Oval 26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1902711" y="2309177"/>
            <a:ext cx="774994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1" name="Google Shape;108;p19"/>
          <p:cNvSpPr txBox="1"/>
          <p:nvPr/>
        </p:nvSpPr>
        <p:spPr>
          <a:xfrm>
            <a:off x="2997744" y="848207"/>
            <a:ext cx="247920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dirty="0"/>
              <a:t>+∇</a:t>
            </a:r>
            <a:r>
              <a:rPr sz="3000" dirty="0" err="1"/>
              <a:t>x</a:t>
            </a:r>
            <a:r>
              <a:rPr dirty="0" err="1"/>
              <a:t>L</a:t>
            </a:r>
            <a:endParaRPr dirty="0"/>
          </a:p>
        </p:txBody>
      </p:sp>
      <p:sp>
        <p:nvSpPr>
          <p:cNvPr id="4" name="Rectangle 3"/>
          <p:cNvSpPr/>
          <p:nvPr/>
        </p:nvSpPr>
        <p:spPr>
          <a:xfrm>
            <a:off x="3110295" y="981145"/>
            <a:ext cx="1588520" cy="928749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8431286"/>
      </p:ext>
    </p:extLst>
  </p:cSld>
  <p:clrMapOvr>
    <a:masterClrMapping/>
  </p:clrMapOvr>
  <p:transition spd="med"/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32" y="211420"/>
            <a:ext cx="8520602" cy="57270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5" y="2041403"/>
            <a:ext cx="1760674" cy="9912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486;p61"/>
          <p:cNvSpPr txBox="1"/>
          <p:nvPr/>
        </p:nvSpPr>
        <p:spPr>
          <a:xfrm>
            <a:off x="174831" y="1424167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pic>
        <p:nvPicPr>
          <p:cNvPr id="10" name="Google Shape;104;p19" descr="Google Shape;104;p19"/>
          <p:cNvPicPr>
            <a:picLocks noChangeAspect="1"/>
          </p:cNvPicPr>
          <p:nvPr/>
        </p:nvPicPr>
        <p:blipFill>
          <a:blip r:embed="rId3"/>
          <a:srcRect r="1040" b="6099"/>
          <a:stretch>
            <a:fillRect/>
          </a:stretch>
        </p:blipFill>
        <p:spPr>
          <a:xfrm>
            <a:off x="2485890" y="2078979"/>
            <a:ext cx="3173982" cy="88126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012917"/>
              </p:ext>
            </p:extLst>
          </p:nvPr>
        </p:nvGraphicFramePr>
        <p:xfrm>
          <a:off x="5384038" y="1207199"/>
          <a:ext cx="418179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179">
                  <a:extLst>
                    <a:ext uri="{9D8B030D-6E8A-4147-A177-3AD203B41FA5}">
                      <a16:colId xmlns:a16="http://schemas.microsoft.com/office/drawing/2014/main" val="50751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366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294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021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220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59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176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10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11089"/>
                  </a:ext>
                </a:extLst>
              </a:tr>
            </a:tbl>
          </a:graphicData>
        </a:graphic>
      </p:graphicFrame>
      <p:sp>
        <p:nvSpPr>
          <p:cNvPr id="11" name="Google Shape;486;p61"/>
          <p:cNvSpPr txBox="1"/>
          <p:nvPr/>
        </p:nvSpPr>
        <p:spPr>
          <a:xfrm>
            <a:off x="5768844" y="1066197"/>
            <a:ext cx="15516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p</a:t>
            </a:r>
            <a:r>
              <a:rPr dirty="0"/>
              <a:t>ig</a:t>
            </a:r>
            <a:r>
              <a:rPr lang="en-US" dirty="0"/>
              <a:t> logit</a:t>
            </a:r>
            <a:endParaRPr dirty="0"/>
          </a:p>
        </p:txBody>
      </p:sp>
      <p:sp>
        <p:nvSpPr>
          <p:cNvPr id="15" name="Google Shape;486;p61"/>
          <p:cNvSpPr txBox="1"/>
          <p:nvPr/>
        </p:nvSpPr>
        <p:spPr>
          <a:xfrm>
            <a:off x="5754382" y="1852669"/>
            <a:ext cx="15516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cat logit</a:t>
            </a:r>
            <a:endParaRPr dirty="0"/>
          </a:p>
        </p:txBody>
      </p:sp>
      <p:sp>
        <p:nvSpPr>
          <p:cNvPr id="16" name="Google Shape;486;p61"/>
          <p:cNvSpPr txBox="1"/>
          <p:nvPr/>
        </p:nvSpPr>
        <p:spPr>
          <a:xfrm>
            <a:off x="5759944" y="2946167"/>
            <a:ext cx="2529726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airliner logit</a:t>
            </a:r>
            <a:endParaRPr dirty="0"/>
          </a:p>
        </p:txBody>
      </p:sp>
      <p:grpSp>
        <p:nvGrpSpPr>
          <p:cNvPr id="5" name="Group 4"/>
          <p:cNvGrpSpPr/>
          <p:nvPr/>
        </p:nvGrpSpPr>
        <p:grpSpPr>
          <a:xfrm>
            <a:off x="6060406" y="2503813"/>
            <a:ext cx="86766" cy="358208"/>
            <a:chOff x="6433060" y="1572328"/>
            <a:chExt cx="86766" cy="358208"/>
          </a:xfrm>
        </p:grpSpPr>
        <p:sp>
          <p:nvSpPr>
            <p:cNvPr id="19" name="Oval 18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67079" y="3553535"/>
            <a:ext cx="86766" cy="358208"/>
            <a:chOff x="6433060" y="1572328"/>
            <a:chExt cx="86766" cy="358208"/>
          </a:xfrm>
        </p:grpSpPr>
        <p:sp>
          <p:nvSpPr>
            <p:cNvPr id="23" name="Oval 22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52576" y="1620163"/>
            <a:ext cx="86766" cy="358208"/>
            <a:chOff x="6433060" y="1572328"/>
            <a:chExt cx="86766" cy="358208"/>
          </a:xfrm>
        </p:grpSpPr>
        <p:sp>
          <p:nvSpPr>
            <p:cNvPr id="27" name="Oval 26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1902711" y="2309177"/>
            <a:ext cx="774994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1" name="Google Shape;486;p61"/>
          <p:cNvSpPr txBox="1"/>
          <p:nvPr/>
        </p:nvSpPr>
        <p:spPr>
          <a:xfrm>
            <a:off x="7337004" y="890104"/>
            <a:ext cx="1968964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2400"/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minimize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this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3" name="Google Shape;486;p61"/>
          <p:cNvSpPr txBox="1"/>
          <p:nvPr/>
        </p:nvSpPr>
        <p:spPr>
          <a:xfrm>
            <a:off x="7284957" y="2366246"/>
            <a:ext cx="1968964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2400"/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maximize these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4" name="Right Brace 33"/>
          <p:cNvSpPr/>
          <p:nvPr/>
        </p:nvSpPr>
        <p:spPr>
          <a:xfrm>
            <a:off x="7420644" y="1545961"/>
            <a:ext cx="106792" cy="2632120"/>
          </a:xfrm>
          <a:prstGeom prst="rightBrac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974804" y="1261439"/>
            <a:ext cx="687472" cy="66777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Google Shape;108;p19"/>
          <p:cNvSpPr txBox="1"/>
          <p:nvPr/>
        </p:nvSpPr>
        <p:spPr>
          <a:xfrm>
            <a:off x="2997744" y="848207"/>
            <a:ext cx="247920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dirty="0"/>
              <a:t>+∇</a:t>
            </a:r>
            <a:r>
              <a:rPr sz="3000" dirty="0" err="1"/>
              <a:t>x</a:t>
            </a:r>
            <a:r>
              <a:rPr dirty="0" err="1"/>
              <a:t>L</a:t>
            </a:r>
            <a:endParaRPr dirty="0"/>
          </a:p>
        </p:txBody>
      </p:sp>
      <p:sp>
        <p:nvSpPr>
          <p:cNvPr id="36" name="Rectangle 35"/>
          <p:cNvSpPr/>
          <p:nvPr/>
        </p:nvSpPr>
        <p:spPr>
          <a:xfrm>
            <a:off x="3110295" y="981145"/>
            <a:ext cx="1588520" cy="928749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2467886"/>
      </p:ext>
    </p:extLst>
  </p:cSld>
  <p:clrMapOvr>
    <a:masterClrMapping/>
  </p:clrMapOvr>
  <p:transition spd="med"/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32" y="211420"/>
            <a:ext cx="8520602" cy="57270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5" y="2041403"/>
            <a:ext cx="1760674" cy="9912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486;p61"/>
          <p:cNvSpPr txBox="1"/>
          <p:nvPr/>
        </p:nvSpPr>
        <p:spPr>
          <a:xfrm>
            <a:off x="174831" y="1424167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pic>
        <p:nvPicPr>
          <p:cNvPr id="10" name="Google Shape;104;p19" descr="Google Shape;104;p19"/>
          <p:cNvPicPr>
            <a:picLocks noChangeAspect="1"/>
          </p:cNvPicPr>
          <p:nvPr/>
        </p:nvPicPr>
        <p:blipFill>
          <a:blip r:embed="rId3"/>
          <a:srcRect r="1040" b="6099"/>
          <a:stretch>
            <a:fillRect/>
          </a:stretch>
        </p:blipFill>
        <p:spPr>
          <a:xfrm>
            <a:off x="2485890" y="2078979"/>
            <a:ext cx="3173982" cy="88126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012917"/>
              </p:ext>
            </p:extLst>
          </p:nvPr>
        </p:nvGraphicFramePr>
        <p:xfrm>
          <a:off x="5384038" y="1207199"/>
          <a:ext cx="418179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179">
                  <a:extLst>
                    <a:ext uri="{9D8B030D-6E8A-4147-A177-3AD203B41FA5}">
                      <a16:colId xmlns:a16="http://schemas.microsoft.com/office/drawing/2014/main" val="50751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366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294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021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220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59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176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10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11089"/>
                  </a:ext>
                </a:extLst>
              </a:tr>
            </a:tbl>
          </a:graphicData>
        </a:graphic>
      </p:graphicFrame>
      <p:sp>
        <p:nvSpPr>
          <p:cNvPr id="11" name="Google Shape;486;p61"/>
          <p:cNvSpPr txBox="1"/>
          <p:nvPr/>
        </p:nvSpPr>
        <p:spPr>
          <a:xfrm>
            <a:off x="5768844" y="1066197"/>
            <a:ext cx="15516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p</a:t>
            </a:r>
            <a:r>
              <a:rPr dirty="0"/>
              <a:t>ig</a:t>
            </a:r>
            <a:r>
              <a:rPr lang="en-US" dirty="0"/>
              <a:t> logit</a:t>
            </a:r>
            <a:endParaRPr dirty="0"/>
          </a:p>
        </p:txBody>
      </p:sp>
      <p:sp>
        <p:nvSpPr>
          <p:cNvPr id="15" name="Google Shape;486;p61"/>
          <p:cNvSpPr txBox="1"/>
          <p:nvPr/>
        </p:nvSpPr>
        <p:spPr>
          <a:xfrm>
            <a:off x="5754382" y="1852669"/>
            <a:ext cx="15516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cat logit</a:t>
            </a:r>
            <a:endParaRPr dirty="0"/>
          </a:p>
        </p:txBody>
      </p:sp>
      <p:sp>
        <p:nvSpPr>
          <p:cNvPr id="16" name="Google Shape;486;p61"/>
          <p:cNvSpPr txBox="1"/>
          <p:nvPr/>
        </p:nvSpPr>
        <p:spPr>
          <a:xfrm>
            <a:off x="5759944" y="2946167"/>
            <a:ext cx="2529726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airliner logit</a:t>
            </a:r>
            <a:endParaRPr dirty="0"/>
          </a:p>
        </p:txBody>
      </p:sp>
      <p:grpSp>
        <p:nvGrpSpPr>
          <p:cNvPr id="5" name="Group 4"/>
          <p:cNvGrpSpPr/>
          <p:nvPr/>
        </p:nvGrpSpPr>
        <p:grpSpPr>
          <a:xfrm>
            <a:off x="6060406" y="2503813"/>
            <a:ext cx="86766" cy="358208"/>
            <a:chOff x="6433060" y="1572328"/>
            <a:chExt cx="86766" cy="358208"/>
          </a:xfrm>
        </p:grpSpPr>
        <p:sp>
          <p:nvSpPr>
            <p:cNvPr id="19" name="Oval 18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67079" y="3553535"/>
            <a:ext cx="86766" cy="358208"/>
            <a:chOff x="6433060" y="1572328"/>
            <a:chExt cx="86766" cy="358208"/>
          </a:xfrm>
        </p:grpSpPr>
        <p:sp>
          <p:nvSpPr>
            <p:cNvPr id="23" name="Oval 22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52576" y="1620163"/>
            <a:ext cx="86766" cy="358208"/>
            <a:chOff x="6433060" y="1572328"/>
            <a:chExt cx="86766" cy="358208"/>
          </a:xfrm>
        </p:grpSpPr>
        <p:sp>
          <p:nvSpPr>
            <p:cNvPr id="27" name="Oval 26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1902711" y="2309177"/>
            <a:ext cx="774994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1" name="Google Shape;486;p61"/>
          <p:cNvSpPr txBox="1"/>
          <p:nvPr/>
        </p:nvSpPr>
        <p:spPr>
          <a:xfrm>
            <a:off x="7337004" y="890104"/>
            <a:ext cx="1968964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2400"/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minimize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this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3" name="Google Shape;486;p61"/>
          <p:cNvSpPr txBox="1"/>
          <p:nvPr/>
        </p:nvSpPr>
        <p:spPr>
          <a:xfrm>
            <a:off x="7284957" y="2366246"/>
            <a:ext cx="1968964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2400"/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maximize these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4" name="Right Brace 33"/>
          <p:cNvSpPr/>
          <p:nvPr/>
        </p:nvSpPr>
        <p:spPr>
          <a:xfrm>
            <a:off x="7420644" y="1545961"/>
            <a:ext cx="106792" cy="2632120"/>
          </a:xfrm>
          <a:prstGeom prst="rightBrac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974804" y="1261439"/>
            <a:ext cx="687472" cy="66777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Google Shape;108;p19"/>
          <p:cNvSpPr txBox="1"/>
          <p:nvPr/>
        </p:nvSpPr>
        <p:spPr>
          <a:xfrm>
            <a:off x="2997744" y="848207"/>
            <a:ext cx="247920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dirty="0"/>
              <a:t>+∇</a:t>
            </a:r>
            <a:r>
              <a:rPr sz="3000" dirty="0" err="1"/>
              <a:t>x</a:t>
            </a:r>
            <a:r>
              <a:rPr dirty="0" err="1"/>
              <a:t>L</a:t>
            </a:r>
            <a:endParaRPr dirty="0"/>
          </a:p>
        </p:txBody>
      </p:sp>
      <p:sp>
        <p:nvSpPr>
          <p:cNvPr id="30" name="Google Shape;79;p16"/>
          <p:cNvSpPr txBox="1"/>
          <p:nvPr/>
        </p:nvSpPr>
        <p:spPr>
          <a:xfrm>
            <a:off x="959155" y="3247505"/>
            <a:ext cx="3437100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L(f(x),</a:t>
            </a:r>
            <a:r>
              <a:rPr sz="4800" dirty="0" err="1"/>
              <a:t>y</a:t>
            </a:r>
            <a:r>
              <a:rPr lang="en-US" sz="1600" dirty="0" err="1"/>
              <a:t>true</a:t>
            </a:r>
            <a:r>
              <a:rPr sz="4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06914154"/>
      </p:ext>
    </p:extLst>
  </p:cSld>
  <p:clrMapOvr>
    <a:masterClrMapping/>
  </p:clrMapOvr>
  <p:transition spd="med"/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32" y="211420"/>
            <a:ext cx="8520602" cy="57270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5" y="2041403"/>
            <a:ext cx="1760674" cy="9912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486;p61"/>
          <p:cNvSpPr txBox="1"/>
          <p:nvPr/>
        </p:nvSpPr>
        <p:spPr>
          <a:xfrm>
            <a:off x="174831" y="1424167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pic>
        <p:nvPicPr>
          <p:cNvPr id="10" name="Google Shape;104;p19" descr="Google Shape;104;p19"/>
          <p:cNvPicPr>
            <a:picLocks noChangeAspect="1"/>
          </p:cNvPicPr>
          <p:nvPr/>
        </p:nvPicPr>
        <p:blipFill>
          <a:blip r:embed="rId3"/>
          <a:srcRect r="1040" b="6099"/>
          <a:stretch>
            <a:fillRect/>
          </a:stretch>
        </p:blipFill>
        <p:spPr>
          <a:xfrm>
            <a:off x="2485890" y="2078979"/>
            <a:ext cx="3173982" cy="88126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012917"/>
              </p:ext>
            </p:extLst>
          </p:nvPr>
        </p:nvGraphicFramePr>
        <p:xfrm>
          <a:off x="5384038" y="1207199"/>
          <a:ext cx="418179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179">
                  <a:extLst>
                    <a:ext uri="{9D8B030D-6E8A-4147-A177-3AD203B41FA5}">
                      <a16:colId xmlns:a16="http://schemas.microsoft.com/office/drawing/2014/main" val="50751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366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294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021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220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59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176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10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11089"/>
                  </a:ext>
                </a:extLst>
              </a:tr>
            </a:tbl>
          </a:graphicData>
        </a:graphic>
      </p:graphicFrame>
      <p:sp>
        <p:nvSpPr>
          <p:cNvPr id="11" name="Google Shape;486;p61"/>
          <p:cNvSpPr txBox="1"/>
          <p:nvPr/>
        </p:nvSpPr>
        <p:spPr>
          <a:xfrm>
            <a:off x="5768844" y="1066197"/>
            <a:ext cx="15516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p</a:t>
            </a:r>
            <a:r>
              <a:rPr dirty="0"/>
              <a:t>ig</a:t>
            </a:r>
            <a:r>
              <a:rPr lang="en-US" dirty="0"/>
              <a:t> logit</a:t>
            </a:r>
            <a:endParaRPr dirty="0"/>
          </a:p>
        </p:txBody>
      </p:sp>
      <p:sp>
        <p:nvSpPr>
          <p:cNvPr id="15" name="Google Shape;486;p61"/>
          <p:cNvSpPr txBox="1"/>
          <p:nvPr/>
        </p:nvSpPr>
        <p:spPr>
          <a:xfrm>
            <a:off x="5754382" y="1852669"/>
            <a:ext cx="15516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cat logit</a:t>
            </a:r>
            <a:endParaRPr dirty="0"/>
          </a:p>
        </p:txBody>
      </p:sp>
      <p:sp>
        <p:nvSpPr>
          <p:cNvPr id="16" name="Google Shape;486;p61"/>
          <p:cNvSpPr txBox="1"/>
          <p:nvPr/>
        </p:nvSpPr>
        <p:spPr>
          <a:xfrm>
            <a:off x="5759944" y="2946167"/>
            <a:ext cx="2529726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airliner logit</a:t>
            </a:r>
            <a:endParaRPr dirty="0"/>
          </a:p>
        </p:txBody>
      </p:sp>
      <p:grpSp>
        <p:nvGrpSpPr>
          <p:cNvPr id="5" name="Group 4"/>
          <p:cNvGrpSpPr/>
          <p:nvPr/>
        </p:nvGrpSpPr>
        <p:grpSpPr>
          <a:xfrm>
            <a:off x="6060406" y="2503813"/>
            <a:ext cx="86766" cy="358208"/>
            <a:chOff x="6433060" y="1572328"/>
            <a:chExt cx="86766" cy="358208"/>
          </a:xfrm>
        </p:grpSpPr>
        <p:sp>
          <p:nvSpPr>
            <p:cNvPr id="19" name="Oval 18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67079" y="3553535"/>
            <a:ext cx="86766" cy="358208"/>
            <a:chOff x="6433060" y="1572328"/>
            <a:chExt cx="86766" cy="358208"/>
          </a:xfrm>
        </p:grpSpPr>
        <p:sp>
          <p:nvSpPr>
            <p:cNvPr id="23" name="Oval 22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52576" y="1620163"/>
            <a:ext cx="86766" cy="358208"/>
            <a:chOff x="6433060" y="1572328"/>
            <a:chExt cx="86766" cy="358208"/>
          </a:xfrm>
        </p:grpSpPr>
        <p:sp>
          <p:nvSpPr>
            <p:cNvPr id="27" name="Oval 26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1902711" y="2309177"/>
            <a:ext cx="774994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5" name="Google Shape;79;p16"/>
          <p:cNvSpPr txBox="1"/>
          <p:nvPr/>
        </p:nvSpPr>
        <p:spPr>
          <a:xfrm>
            <a:off x="959155" y="3247505"/>
            <a:ext cx="3437100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L(f(x),</a:t>
            </a:r>
            <a:r>
              <a:rPr sz="4800" dirty="0" err="1"/>
              <a:t>y</a:t>
            </a:r>
            <a:r>
              <a:rPr lang="en-US" sz="1600" dirty="0" err="1"/>
              <a:t>true</a:t>
            </a:r>
            <a:r>
              <a:rPr sz="4800" dirty="0"/>
              <a:t>)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798394" y="3553535"/>
            <a:ext cx="3111690" cy="493026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Google Shape;108;p19"/>
          <p:cNvSpPr txBox="1"/>
          <p:nvPr/>
        </p:nvSpPr>
        <p:spPr>
          <a:xfrm>
            <a:off x="2997744" y="848207"/>
            <a:ext cx="247920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dirty="0"/>
              <a:t>+∇</a:t>
            </a:r>
            <a:r>
              <a:rPr sz="3000" dirty="0" err="1"/>
              <a:t>x</a:t>
            </a:r>
            <a:r>
              <a:rPr dirty="0" err="1"/>
              <a:t>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3443200"/>
      </p:ext>
    </p:extLst>
  </p:cSld>
  <p:clrMapOvr>
    <a:masterClrMapping/>
  </p:clrMapOvr>
  <p:transition spd="med"/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32" y="211420"/>
            <a:ext cx="8520602" cy="57270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5" y="2041403"/>
            <a:ext cx="1760674" cy="9912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486;p61"/>
          <p:cNvSpPr txBox="1"/>
          <p:nvPr/>
        </p:nvSpPr>
        <p:spPr>
          <a:xfrm>
            <a:off x="174831" y="1424167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pic>
        <p:nvPicPr>
          <p:cNvPr id="10" name="Google Shape;104;p19" descr="Google Shape;104;p19"/>
          <p:cNvPicPr>
            <a:picLocks noChangeAspect="1"/>
          </p:cNvPicPr>
          <p:nvPr/>
        </p:nvPicPr>
        <p:blipFill>
          <a:blip r:embed="rId3"/>
          <a:srcRect r="1040" b="6099"/>
          <a:stretch>
            <a:fillRect/>
          </a:stretch>
        </p:blipFill>
        <p:spPr>
          <a:xfrm>
            <a:off x="2485890" y="2078979"/>
            <a:ext cx="3173982" cy="88126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012917"/>
              </p:ext>
            </p:extLst>
          </p:nvPr>
        </p:nvGraphicFramePr>
        <p:xfrm>
          <a:off x="5384038" y="1207199"/>
          <a:ext cx="418179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179">
                  <a:extLst>
                    <a:ext uri="{9D8B030D-6E8A-4147-A177-3AD203B41FA5}">
                      <a16:colId xmlns:a16="http://schemas.microsoft.com/office/drawing/2014/main" val="50751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366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294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021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220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59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176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10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11089"/>
                  </a:ext>
                </a:extLst>
              </a:tr>
            </a:tbl>
          </a:graphicData>
        </a:graphic>
      </p:graphicFrame>
      <p:sp>
        <p:nvSpPr>
          <p:cNvPr id="11" name="Google Shape;486;p61"/>
          <p:cNvSpPr txBox="1"/>
          <p:nvPr/>
        </p:nvSpPr>
        <p:spPr>
          <a:xfrm>
            <a:off x="5768844" y="1066197"/>
            <a:ext cx="15516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p</a:t>
            </a:r>
            <a:r>
              <a:rPr dirty="0"/>
              <a:t>ig</a:t>
            </a:r>
            <a:r>
              <a:rPr lang="en-US" dirty="0"/>
              <a:t> logit</a:t>
            </a:r>
            <a:endParaRPr dirty="0"/>
          </a:p>
        </p:txBody>
      </p:sp>
      <p:sp>
        <p:nvSpPr>
          <p:cNvPr id="15" name="Google Shape;486;p61"/>
          <p:cNvSpPr txBox="1"/>
          <p:nvPr/>
        </p:nvSpPr>
        <p:spPr>
          <a:xfrm>
            <a:off x="5754382" y="1852669"/>
            <a:ext cx="15516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cat logit</a:t>
            </a:r>
            <a:endParaRPr dirty="0"/>
          </a:p>
        </p:txBody>
      </p:sp>
      <p:sp>
        <p:nvSpPr>
          <p:cNvPr id="16" name="Google Shape;486;p61"/>
          <p:cNvSpPr txBox="1"/>
          <p:nvPr/>
        </p:nvSpPr>
        <p:spPr>
          <a:xfrm>
            <a:off x="5759944" y="2946167"/>
            <a:ext cx="2529726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airliner logit</a:t>
            </a:r>
            <a:endParaRPr dirty="0"/>
          </a:p>
        </p:txBody>
      </p:sp>
      <p:grpSp>
        <p:nvGrpSpPr>
          <p:cNvPr id="5" name="Group 4"/>
          <p:cNvGrpSpPr/>
          <p:nvPr/>
        </p:nvGrpSpPr>
        <p:grpSpPr>
          <a:xfrm>
            <a:off x="6060406" y="2503813"/>
            <a:ext cx="86766" cy="358208"/>
            <a:chOff x="6433060" y="1572328"/>
            <a:chExt cx="86766" cy="358208"/>
          </a:xfrm>
        </p:grpSpPr>
        <p:sp>
          <p:nvSpPr>
            <p:cNvPr id="19" name="Oval 18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67079" y="3553535"/>
            <a:ext cx="86766" cy="358208"/>
            <a:chOff x="6433060" y="1572328"/>
            <a:chExt cx="86766" cy="358208"/>
          </a:xfrm>
        </p:grpSpPr>
        <p:sp>
          <p:nvSpPr>
            <p:cNvPr id="23" name="Oval 22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52576" y="1620163"/>
            <a:ext cx="86766" cy="358208"/>
            <a:chOff x="6433060" y="1572328"/>
            <a:chExt cx="86766" cy="358208"/>
          </a:xfrm>
        </p:grpSpPr>
        <p:sp>
          <p:nvSpPr>
            <p:cNvPr id="27" name="Oval 26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1902711" y="2309177"/>
            <a:ext cx="774994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0" name="Google Shape;79;p16"/>
          <p:cNvSpPr txBox="1"/>
          <p:nvPr/>
        </p:nvSpPr>
        <p:spPr>
          <a:xfrm>
            <a:off x="991787" y="4096010"/>
            <a:ext cx="3437100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L(f(x),</a:t>
            </a:r>
            <a:r>
              <a:rPr sz="4800" dirty="0" err="1"/>
              <a:t>y</a:t>
            </a:r>
            <a:r>
              <a:rPr lang="en-US" sz="1600" dirty="0" err="1"/>
              <a:t>else</a:t>
            </a:r>
            <a:r>
              <a:rPr sz="4800" dirty="0"/>
              <a:t>)</a:t>
            </a:r>
          </a:p>
        </p:txBody>
      </p:sp>
      <p:sp>
        <p:nvSpPr>
          <p:cNvPr id="35" name="Google Shape;79;p16"/>
          <p:cNvSpPr txBox="1"/>
          <p:nvPr/>
        </p:nvSpPr>
        <p:spPr>
          <a:xfrm>
            <a:off x="959155" y="3247505"/>
            <a:ext cx="3437100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L(f(x),</a:t>
            </a:r>
            <a:r>
              <a:rPr sz="4800" dirty="0" err="1"/>
              <a:t>y</a:t>
            </a:r>
            <a:r>
              <a:rPr lang="en-US" sz="1600" dirty="0" err="1"/>
              <a:t>true</a:t>
            </a:r>
            <a:r>
              <a:rPr sz="4800" dirty="0"/>
              <a:t>)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798394" y="3553535"/>
            <a:ext cx="3111690" cy="493026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Google Shape;108;p19"/>
          <p:cNvSpPr txBox="1"/>
          <p:nvPr/>
        </p:nvSpPr>
        <p:spPr>
          <a:xfrm>
            <a:off x="2997744" y="848207"/>
            <a:ext cx="247920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dirty="0"/>
              <a:t>+∇</a:t>
            </a:r>
            <a:r>
              <a:rPr sz="3000" dirty="0" err="1"/>
              <a:t>x</a:t>
            </a:r>
            <a:r>
              <a:rPr dirty="0" err="1"/>
              <a:t>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27317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102;p19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256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Generating an Adversarial Example</a:t>
            </a:r>
          </a:p>
        </p:txBody>
      </p:sp>
      <p:pic>
        <p:nvPicPr>
          <p:cNvPr id="216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2933078" y="1012772"/>
            <a:ext cx="5276598" cy="14650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9" name="Google Shape;105;p19"/>
          <p:cNvGrpSpPr/>
          <p:nvPr/>
        </p:nvGrpSpPr>
        <p:grpSpPr>
          <a:xfrm>
            <a:off x="5132749" y="1352459"/>
            <a:ext cx="614401" cy="1034222"/>
            <a:chOff x="0" y="0"/>
            <a:chExt cx="614399" cy="1034221"/>
          </a:xfrm>
        </p:grpSpPr>
        <p:sp>
          <p:nvSpPr>
            <p:cNvPr id="217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218" name="fθ"/>
            <p:cNvSpPr txBox="1"/>
            <p:nvPr/>
          </p:nvSpPr>
          <p:spPr>
            <a:xfrm>
              <a:off x="0" y="-1"/>
              <a:ext cx="614400" cy="103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dirty="0" err="1"/>
                <a:t>f</a:t>
              </a:r>
              <a:r>
                <a:rPr sz="3000" dirty="0" err="1"/>
                <a:t>θ</a:t>
              </a:r>
              <a:endParaRPr sz="3000" dirty="0"/>
            </a:p>
          </p:txBody>
        </p:sp>
      </p:grpSp>
    </p:spTree>
  </p:cSld>
  <p:clrMapOvr>
    <a:masterClrMapping/>
  </p:clrMapOvr>
  <p:transition spd="med"/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32" y="211420"/>
            <a:ext cx="8520602" cy="57270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5" y="2041403"/>
            <a:ext cx="1760674" cy="9912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486;p61"/>
          <p:cNvSpPr txBox="1"/>
          <p:nvPr/>
        </p:nvSpPr>
        <p:spPr>
          <a:xfrm>
            <a:off x="174831" y="1424167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pic>
        <p:nvPicPr>
          <p:cNvPr id="10" name="Google Shape;104;p19" descr="Google Shape;104;p19"/>
          <p:cNvPicPr>
            <a:picLocks noChangeAspect="1"/>
          </p:cNvPicPr>
          <p:nvPr/>
        </p:nvPicPr>
        <p:blipFill>
          <a:blip r:embed="rId3"/>
          <a:srcRect r="1040" b="6099"/>
          <a:stretch>
            <a:fillRect/>
          </a:stretch>
        </p:blipFill>
        <p:spPr>
          <a:xfrm>
            <a:off x="2485890" y="2078979"/>
            <a:ext cx="3173982" cy="88126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012917"/>
              </p:ext>
            </p:extLst>
          </p:nvPr>
        </p:nvGraphicFramePr>
        <p:xfrm>
          <a:off x="5384038" y="1207199"/>
          <a:ext cx="418179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179">
                  <a:extLst>
                    <a:ext uri="{9D8B030D-6E8A-4147-A177-3AD203B41FA5}">
                      <a16:colId xmlns:a16="http://schemas.microsoft.com/office/drawing/2014/main" val="50751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366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294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021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220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59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176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10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11089"/>
                  </a:ext>
                </a:extLst>
              </a:tr>
            </a:tbl>
          </a:graphicData>
        </a:graphic>
      </p:graphicFrame>
      <p:sp>
        <p:nvSpPr>
          <p:cNvPr id="11" name="Google Shape;486;p61"/>
          <p:cNvSpPr txBox="1"/>
          <p:nvPr/>
        </p:nvSpPr>
        <p:spPr>
          <a:xfrm>
            <a:off x="5768844" y="1066197"/>
            <a:ext cx="15516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p</a:t>
            </a:r>
            <a:r>
              <a:rPr dirty="0"/>
              <a:t>ig</a:t>
            </a:r>
            <a:r>
              <a:rPr lang="en-US" dirty="0"/>
              <a:t> logit</a:t>
            </a:r>
            <a:endParaRPr dirty="0"/>
          </a:p>
        </p:txBody>
      </p:sp>
      <p:sp>
        <p:nvSpPr>
          <p:cNvPr id="15" name="Google Shape;486;p61"/>
          <p:cNvSpPr txBox="1"/>
          <p:nvPr/>
        </p:nvSpPr>
        <p:spPr>
          <a:xfrm>
            <a:off x="5754382" y="1852669"/>
            <a:ext cx="15516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cat logit</a:t>
            </a:r>
            <a:endParaRPr dirty="0"/>
          </a:p>
        </p:txBody>
      </p:sp>
      <p:sp>
        <p:nvSpPr>
          <p:cNvPr id="16" name="Google Shape;486;p61"/>
          <p:cNvSpPr txBox="1"/>
          <p:nvPr/>
        </p:nvSpPr>
        <p:spPr>
          <a:xfrm>
            <a:off x="5759944" y="2946167"/>
            <a:ext cx="2529726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airliner logit</a:t>
            </a:r>
            <a:endParaRPr dirty="0"/>
          </a:p>
        </p:txBody>
      </p:sp>
      <p:grpSp>
        <p:nvGrpSpPr>
          <p:cNvPr id="5" name="Group 4"/>
          <p:cNvGrpSpPr/>
          <p:nvPr/>
        </p:nvGrpSpPr>
        <p:grpSpPr>
          <a:xfrm>
            <a:off x="6060406" y="2503813"/>
            <a:ext cx="86766" cy="358208"/>
            <a:chOff x="6433060" y="1572328"/>
            <a:chExt cx="86766" cy="358208"/>
          </a:xfrm>
        </p:grpSpPr>
        <p:sp>
          <p:nvSpPr>
            <p:cNvPr id="19" name="Oval 18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67079" y="3553535"/>
            <a:ext cx="86766" cy="358208"/>
            <a:chOff x="6433060" y="1572328"/>
            <a:chExt cx="86766" cy="358208"/>
          </a:xfrm>
        </p:grpSpPr>
        <p:sp>
          <p:nvSpPr>
            <p:cNvPr id="23" name="Oval 22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52576" y="1620163"/>
            <a:ext cx="86766" cy="358208"/>
            <a:chOff x="6433060" y="1572328"/>
            <a:chExt cx="86766" cy="358208"/>
          </a:xfrm>
        </p:grpSpPr>
        <p:sp>
          <p:nvSpPr>
            <p:cNvPr id="27" name="Oval 26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1902711" y="2309177"/>
            <a:ext cx="774994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0" name="Google Shape;79;p16"/>
          <p:cNvSpPr txBox="1"/>
          <p:nvPr/>
        </p:nvSpPr>
        <p:spPr>
          <a:xfrm>
            <a:off x="991787" y="4096010"/>
            <a:ext cx="3437100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L(f(x),</a:t>
            </a:r>
            <a:r>
              <a:rPr sz="4800" dirty="0" err="1"/>
              <a:t>y</a:t>
            </a:r>
            <a:r>
              <a:rPr lang="en-US" sz="1600" dirty="0" err="1"/>
              <a:t>airliner</a:t>
            </a:r>
            <a:r>
              <a:rPr sz="4800" dirty="0"/>
              <a:t>)</a:t>
            </a:r>
          </a:p>
        </p:txBody>
      </p:sp>
      <p:sp>
        <p:nvSpPr>
          <p:cNvPr id="35" name="Google Shape;79;p16"/>
          <p:cNvSpPr txBox="1"/>
          <p:nvPr/>
        </p:nvSpPr>
        <p:spPr>
          <a:xfrm>
            <a:off x="959155" y="3247505"/>
            <a:ext cx="3437100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L(f(x),</a:t>
            </a:r>
            <a:r>
              <a:rPr sz="4800" dirty="0" err="1"/>
              <a:t>y</a:t>
            </a:r>
            <a:r>
              <a:rPr lang="en-US" sz="1600" dirty="0" err="1"/>
              <a:t>true</a:t>
            </a:r>
            <a:r>
              <a:rPr sz="4800" dirty="0"/>
              <a:t>)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798394" y="3553535"/>
            <a:ext cx="3111690" cy="493026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Rectangle 3"/>
          <p:cNvSpPr/>
          <p:nvPr/>
        </p:nvSpPr>
        <p:spPr>
          <a:xfrm>
            <a:off x="2936759" y="4592023"/>
            <a:ext cx="727515" cy="253630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1" name="Google Shape;108;p19"/>
          <p:cNvSpPr txBox="1"/>
          <p:nvPr/>
        </p:nvSpPr>
        <p:spPr>
          <a:xfrm>
            <a:off x="2997744" y="848207"/>
            <a:ext cx="247920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lang="en-US" dirty="0"/>
              <a:t>-</a:t>
            </a:r>
            <a:r>
              <a:rPr dirty="0"/>
              <a:t>∇</a:t>
            </a:r>
            <a:r>
              <a:rPr sz="3000" dirty="0" err="1"/>
              <a:t>x</a:t>
            </a:r>
            <a:r>
              <a:rPr dirty="0" err="1"/>
              <a:t>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0089150"/>
      </p:ext>
    </p:extLst>
  </p:cSld>
  <p:clrMapOvr>
    <a:masterClrMapping/>
  </p:clrMapOvr>
  <p:transition spd="med"/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32" y="211420"/>
            <a:ext cx="8520602" cy="57270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5" y="2041403"/>
            <a:ext cx="1760674" cy="9912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486;p61"/>
          <p:cNvSpPr txBox="1"/>
          <p:nvPr/>
        </p:nvSpPr>
        <p:spPr>
          <a:xfrm>
            <a:off x="174831" y="1424167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pic>
        <p:nvPicPr>
          <p:cNvPr id="10" name="Google Shape;104;p19" descr="Google Shape;104;p19"/>
          <p:cNvPicPr>
            <a:picLocks noChangeAspect="1"/>
          </p:cNvPicPr>
          <p:nvPr/>
        </p:nvPicPr>
        <p:blipFill>
          <a:blip r:embed="rId3"/>
          <a:srcRect r="1040" b="6099"/>
          <a:stretch>
            <a:fillRect/>
          </a:stretch>
        </p:blipFill>
        <p:spPr>
          <a:xfrm>
            <a:off x="2485890" y="2078979"/>
            <a:ext cx="3173982" cy="88126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012917"/>
              </p:ext>
            </p:extLst>
          </p:nvPr>
        </p:nvGraphicFramePr>
        <p:xfrm>
          <a:off x="5384038" y="1207199"/>
          <a:ext cx="418179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179">
                  <a:extLst>
                    <a:ext uri="{9D8B030D-6E8A-4147-A177-3AD203B41FA5}">
                      <a16:colId xmlns:a16="http://schemas.microsoft.com/office/drawing/2014/main" val="50751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366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294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021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220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59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176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10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11089"/>
                  </a:ext>
                </a:extLst>
              </a:tr>
            </a:tbl>
          </a:graphicData>
        </a:graphic>
      </p:graphicFrame>
      <p:sp>
        <p:nvSpPr>
          <p:cNvPr id="11" name="Google Shape;486;p61"/>
          <p:cNvSpPr txBox="1"/>
          <p:nvPr/>
        </p:nvSpPr>
        <p:spPr>
          <a:xfrm>
            <a:off x="5768844" y="1066197"/>
            <a:ext cx="15516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p</a:t>
            </a:r>
            <a:r>
              <a:rPr dirty="0"/>
              <a:t>ig</a:t>
            </a:r>
            <a:r>
              <a:rPr lang="en-US" dirty="0"/>
              <a:t> logit</a:t>
            </a:r>
            <a:endParaRPr dirty="0"/>
          </a:p>
        </p:txBody>
      </p:sp>
      <p:sp>
        <p:nvSpPr>
          <p:cNvPr id="15" name="Google Shape;486;p61"/>
          <p:cNvSpPr txBox="1"/>
          <p:nvPr/>
        </p:nvSpPr>
        <p:spPr>
          <a:xfrm>
            <a:off x="5754382" y="1852669"/>
            <a:ext cx="15516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cat logit</a:t>
            </a:r>
            <a:endParaRPr dirty="0"/>
          </a:p>
        </p:txBody>
      </p:sp>
      <p:sp>
        <p:nvSpPr>
          <p:cNvPr id="16" name="Google Shape;486;p61"/>
          <p:cNvSpPr txBox="1"/>
          <p:nvPr/>
        </p:nvSpPr>
        <p:spPr>
          <a:xfrm>
            <a:off x="5759944" y="2946167"/>
            <a:ext cx="2529726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airliner logit</a:t>
            </a:r>
            <a:endParaRPr dirty="0"/>
          </a:p>
        </p:txBody>
      </p:sp>
      <p:grpSp>
        <p:nvGrpSpPr>
          <p:cNvPr id="5" name="Group 4"/>
          <p:cNvGrpSpPr/>
          <p:nvPr/>
        </p:nvGrpSpPr>
        <p:grpSpPr>
          <a:xfrm>
            <a:off x="6060406" y="2503813"/>
            <a:ext cx="86766" cy="358208"/>
            <a:chOff x="6433060" y="1572328"/>
            <a:chExt cx="86766" cy="358208"/>
          </a:xfrm>
        </p:grpSpPr>
        <p:sp>
          <p:nvSpPr>
            <p:cNvPr id="19" name="Oval 18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67079" y="3553535"/>
            <a:ext cx="86766" cy="358208"/>
            <a:chOff x="6433060" y="1572328"/>
            <a:chExt cx="86766" cy="358208"/>
          </a:xfrm>
        </p:grpSpPr>
        <p:sp>
          <p:nvSpPr>
            <p:cNvPr id="23" name="Oval 22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52576" y="1620163"/>
            <a:ext cx="86766" cy="358208"/>
            <a:chOff x="6433060" y="1572328"/>
            <a:chExt cx="86766" cy="358208"/>
          </a:xfrm>
        </p:grpSpPr>
        <p:sp>
          <p:nvSpPr>
            <p:cNvPr id="27" name="Oval 26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1902711" y="2309177"/>
            <a:ext cx="774994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0" name="Google Shape;79;p16"/>
          <p:cNvSpPr txBox="1"/>
          <p:nvPr/>
        </p:nvSpPr>
        <p:spPr>
          <a:xfrm>
            <a:off x="991787" y="4096010"/>
            <a:ext cx="3437100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L(f(x),</a:t>
            </a:r>
            <a:r>
              <a:rPr sz="4800" dirty="0" err="1"/>
              <a:t>y</a:t>
            </a:r>
            <a:r>
              <a:rPr lang="en-US" sz="1600" dirty="0" err="1"/>
              <a:t>airliner</a:t>
            </a:r>
            <a:r>
              <a:rPr sz="4800" dirty="0"/>
              <a:t>)</a:t>
            </a:r>
          </a:p>
        </p:txBody>
      </p:sp>
      <p:sp>
        <p:nvSpPr>
          <p:cNvPr id="35" name="Google Shape;79;p16"/>
          <p:cNvSpPr txBox="1"/>
          <p:nvPr/>
        </p:nvSpPr>
        <p:spPr>
          <a:xfrm>
            <a:off x="959155" y="3247505"/>
            <a:ext cx="3437100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L(f(x),</a:t>
            </a:r>
            <a:r>
              <a:rPr sz="4800" dirty="0" err="1"/>
              <a:t>y</a:t>
            </a:r>
            <a:r>
              <a:rPr lang="en-US" sz="1600" dirty="0" err="1"/>
              <a:t>true</a:t>
            </a:r>
            <a:r>
              <a:rPr sz="4800" dirty="0"/>
              <a:t>)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798394" y="3553535"/>
            <a:ext cx="3111690" cy="493026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Rectangle 3"/>
          <p:cNvSpPr/>
          <p:nvPr/>
        </p:nvSpPr>
        <p:spPr>
          <a:xfrm>
            <a:off x="2936759" y="4592023"/>
            <a:ext cx="727515" cy="253630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6821291" y="2761910"/>
            <a:ext cx="867679" cy="270693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Google Shape;486;p61"/>
          <p:cNvSpPr txBox="1"/>
          <p:nvPr/>
        </p:nvSpPr>
        <p:spPr>
          <a:xfrm>
            <a:off x="7417395" y="2247972"/>
            <a:ext cx="1968964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2400"/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maximize this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1" name="Google Shape;108;p19"/>
          <p:cNvSpPr txBox="1"/>
          <p:nvPr/>
        </p:nvSpPr>
        <p:spPr>
          <a:xfrm>
            <a:off x="2997744" y="848207"/>
            <a:ext cx="247920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lang="en-US" dirty="0"/>
              <a:t>-</a:t>
            </a:r>
            <a:r>
              <a:rPr dirty="0"/>
              <a:t>∇</a:t>
            </a:r>
            <a:r>
              <a:rPr sz="3000" dirty="0" err="1"/>
              <a:t>x</a:t>
            </a:r>
            <a:r>
              <a:rPr dirty="0" err="1"/>
              <a:t>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5941817"/>
      </p:ext>
    </p:extLst>
  </p:cSld>
  <p:clrMapOvr>
    <a:masterClrMapping/>
  </p:clrMapOvr>
  <p:transition spd="med"/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932" y="211420"/>
            <a:ext cx="8520602" cy="572701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5" y="2041403"/>
            <a:ext cx="1760674" cy="9912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486;p61"/>
          <p:cNvSpPr txBox="1"/>
          <p:nvPr/>
        </p:nvSpPr>
        <p:spPr>
          <a:xfrm>
            <a:off x="174831" y="1424167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pic>
        <p:nvPicPr>
          <p:cNvPr id="10" name="Google Shape;104;p19" descr="Google Shape;104;p19"/>
          <p:cNvPicPr>
            <a:picLocks noChangeAspect="1"/>
          </p:cNvPicPr>
          <p:nvPr/>
        </p:nvPicPr>
        <p:blipFill>
          <a:blip r:embed="rId3"/>
          <a:srcRect r="1040" b="6099"/>
          <a:stretch>
            <a:fillRect/>
          </a:stretch>
        </p:blipFill>
        <p:spPr>
          <a:xfrm>
            <a:off x="2485890" y="2078979"/>
            <a:ext cx="3173982" cy="88126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012917"/>
              </p:ext>
            </p:extLst>
          </p:nvPr>
        </p:nvGraphicFramePr>
        <p:xfrm>
          <a:off x="5384038" y="1207199"/>
          <a:ext cx="418179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179">
                  <a:extLst>
                    <a:ext uri="{9D8B030D-6E8A-4147-A177-3AD203B41FA5}">
                      <a16:colId xmlns:a16="http://schemas.microsoft.com/office/drawing/2014/main" val="50751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366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294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021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220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59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176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10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11089"/>
                  </a:ext>
                </a:extLst>
              </a:tr>
            </a:tbl>
          </a:graphicData>
        </a:graphic>
      </p:graphicFrame>
      <p:sp>
        <p:nvSpPr>
          <p:cNvPr id="11" name="Google Shape;486;p61"/>
          <p:cNvSpPr txBox="1"/>
          <p:nvPr/>
        </p:nvSpPr>
        <p:spPr>
          <a:xfrm>
            <a:off x="5768844" y="1066197"/>
            <a:ext cx="15516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p</a:t>
            </a:r>
            <a:r>
              <a:rPr dirty="0"/>
              <a:t>ig</a:t>
            </a:r>
            <a:r>
              <a:rPr lang="en-US" dirty="0"/>
              <a:t> logit</a:t>
            </a:r>
            <a:endParaRPr dirty="0"/>
          </a:p>
        </p:txBody>
      </p:sp>
      <p:sp>
        <p:nvSpPr>
          <p:cNvPr id="15" name="Google Shape;486;p61"/>
          <p:cNvSpPr txBox="1"/>
          <p:nvPr/>
        </p:nvSpPr>
        <p:spPr>
          <a:xfrm>
            <a:off x="5754382" y="1852669"/>
            <a:ext cx="15516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cat logit</a:t>
            </a:r>
            <a:endParaRPr dirty="0"/>
          </a:p>
        </p:txBody>
      </p:sp>
      <p:sp>
        <p:nvSpPr>
          <p:cNvPr id="16" name="Google Shape;486;p61"/>
          <p:cNvSpPr txBox="1"/>
          <p:nvPr/>
        </p:nvSpPr>
        <p:spPr>
          <a:xfrm>
            <a:off x="5759944" y="2946167"/>
            <a:ext cx="2529726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airliner logit</a:t>
            </a:r>
            <a:endParaRPr dirty="0"/>
          </a:p>
        </p:txBody>
      </p:sp>
      <p:grpSp>
        <p:nvGrpSpPr>
          <p:cNvPr id="5" name="Group 4"/>
          <p:cNvGrpSpPr/>
          <p:nvPr/>
        </p:nvGrpSpPr>
        <p:grpSpPr>
          <a:xfrm>
            <a:off x="6060406" y="2503813"/>
            <a:ext cx="86766" cy="358208"/>
            <a:chOff x="6433060" y="1572328"/>
            <a:chExt cx="86766" cy="358208"/>
          </a:xfrm>
        </p:grpSpPr>
        <p:sp>
          <p:nvSpPr>
            <p:cNvPr id="19" name="Oval 18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67079" y="3553535"/>
            <a:ext cx="86766" cy="358208"/>
            <a:chOff x="6433060" y="1572328"/>
            <a:chExt cx="86766" cy="358208"/>
          </a:xfrm>
        </p:grpSpPr>
        <p:sp>
          <p:nvSpPr>
            <p:cNvPr id="23" name="Oval 22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52576" y="1620163"/>
            <a:ext cx="86766" cy="358208"/>
            <a:chOff x="6433060" y="1572328"/>
            <a:chExt cx="86766" cy="358208"/>
          </a:xfrm>
        </p:grpSpPr>
        <p:sp>
          <p:nvSpPr>
            <p:cNvPr id="27" name="Oval 26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1902711" y="2309177"/>
            <a:ext cx="774994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0" name="Google Shape;79;p16"/>
          <p:cNvSpPr txBox="1"/>
          <p:nvPr/>
        </p:nvSpPr>
        <p:spPr>
          <a:xfrm>
            <a:off x="991787" y="4096010"/>
            <a:ext cx="3437100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L(f(x),</a:t>
            </a:r>
            <a:r>
              <a:rPr sz="4800" dirty="0" err="1"/>
              <a:t>y</a:t>
            </a:r>
            <a:r>
              <a:rPr lang="en-US" sz="1600" dirty="0" err="1"/>
              <a:t>airliner</a:t>
            </a:r>
            <a:r>
              <a:rPr sz="4800" dirty="0"/>
              <a:t>)</a:t>
            </a:r>
          </a:p>
        </p:txBody>
      </p:sp>
      <p:sp>
        <p:nvSpPr>
          <p:cNvPr id="35" name="Google Shape;79;p16"/>
          <p:cNvSpPr txBox="1"/>
          <p:nvPr/>
        </p:nvSpPr>
        <p:spPr>
          <a:xfrm>
            <a:off x="959155" y="3247505"/>
            <a:ext cx="3437100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L(f(x),</a:t>
            </a:r>
            <a:r>
              <a:rPr sz="4800" dirty="0" err="1"/>
              <a:t>y</a:t>
            </a:r>
            <a:r>
              <a:rPr lang="en-US" sz="1600" dirty="0" err="1"/>
              <a:t>true</a:t>
            </a:r>
            <a:r>
              <a:rPr sz="4800" dirty="0"/>
              <a:t>)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798394" y="3553535"/>
            <a:ext cx="3111690" cy="493026"/>
          </a:xfrm>
          <a:prstGeom prst="line">
            <a:avLst/>
          </a:prstGeom>
          <a:noFill/>
          <a:ln w="57150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Rectangle 3"/>
          <p:cNvSpPr/>
          <p:nvPr/>
        </p:nvSpPr>
        <p:spPr>
          <a:xfrm>
            <a:off x="2936759" y="4592023"/>
            <a:ext cx="727515" cy="253630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6821291" y="2761910"/>
            <a:ext cx="867679" cy="270693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Google Shape;486;p61"/>
          <p:cNvSpPr txBox="1"/>
          <p:nvPr/>
        </p:nvSpPr>
        <p:spPr>
          <a:xfrm>
            <a:off x="7417395" y="2247972"/>
            <a:ext cx="1968964" cy="2031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2400"/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maximize this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minimize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the rest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31" name="Google Shape;108;p19"/>
          <p:cNvSpPr txBox="1"/>
          <p:nvPr/>
        </p:nvSpPr>
        <p:spPr>
          <a:xfrm>
            <a:off x="2997744" y="848207"/>
            <a:ext cx="247920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lang="en-US" dirty="0"/>
              <a:t>-</a:t>
            </a:r>
            <a:r>
              <a:rPr dirty="0"/>
              <a:t>∇</a:t>
            </a:r>
            <a:r>
              <a:rPr sz="3000" dirty="0" err="1"/>
              <a:t>x</a:t>
            </a:r>
            <a:r>
              <a:rPr dirty="0" err="1"/>
              <a:t>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53040"/>
      </p:ext>
    </p:extLst>
  </p:cSld>
  <p:clrMapOvr>
    <a:masterClrMapping/>
  </p:clrMapOvr>
  <p:transition spd="med"/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5" y="2041403"/>
            <a:ext cx="1760674" cy="9912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486;p61"/>
          <p:cNvSpPr txBox="1"/>
          <p:nvPr/>
        </p:nvSpPr>
        <p:spPr>
          <a:xfrm>
            <a:off x="174831" y="1424167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pic>
        <p:nvPicPr>
          <p:cNvPr id="10" name="Google Shape;104;p19" descr="Google Shape;104;p19"/>
          <p:cNvPicPr>
            <a:picLocks noChangeAspect="1"/>
          </p:cNvPicPr>
          <p:nvPr/>
        </p:nvPicPr>
        <p:blipFill>
          <a:blip r:embed="rId3"/>
          <a:srcRect r="1040" b="6099"/>
          <a:stretch>
            <a:fillRect/>
          </a:stretch>
        </p:blipFill>
        <p:spPr>
          <a:xfrm>
            <a:off x="2485890" y="2078979"/>
            <a:ext cx="3173982" cy="88126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1012917"/>
              </p:ext>
            </p:extLst>
          </p:nvPr>
        </p:nvGraphicFramePr>
        <p:xfrm>
          <a:off x="5384038" y="1207199"/>
          <a:ext cx="418179" cy="2966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8179">
                  <a:extLst>
                    <a:ext uri="{9D8B030D-6E8A-4147-A177-3AD203B41FA5}">
                      <a16:colId xmlns:a16="http://schemas.microsoft.com/office/drawing/2014/main" val="507517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366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2944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021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220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59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176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3100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11089"/>
                  </a:ext>
                </a:extLst>
              </a:tr>
            </a:tbl>
          </a:graphicData>
        </a:graphic>
      </p:graphicFrame>
      <p:sp>
        <p:nvSpPr>
          <p:cNvPr id="11" name="Google Shape;486;p61"/>
          <p:cNvSpPr txBox="1"/>
          <p:nvPr/>
        </p:nvSpPr>
        <p:spPr>
          <a:xfrm>
            <a:off x="5768844" y="1066197"/>
            <a:ext cx="15516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p</a:t>
            </a:r>
            <a:r>
              <a:rPr dirty="0"/>
              <a:t>ig</a:t>
            </a:r>
            <a:r>
              <a:rPr lang="en-US" dirty="0"/>
              <a:t> logit</a:t>
            </a:r>
            <a:endParaRPr dirty="0"/>
          </a:p>
        </p:txBody>
      </p:sp>
      <p:sp>
        <p:nvSpPr>
          <p:cNvPr id="15" name="Google Shape;486;p61"/>
          <p:cNvSpPr txBox="1"/>
          <p:nvPr/>
        </p:nvSpPr>
        <p:spPr>
          <a:xfrm>
            <a:off x="5754382" y="1852669"/>
            <a:ext cx="15516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cat logit</a:t>
            </a:r>
            <a:endParaRPr dirty="0"/>
          </a:p>
        </p:txBody>
      </p:sp>
      <p:sp>
        <p:nvSpPr>
          <p:cNvPr id="16" name="Google Shape;486;p61"/>
          <p:cNvSpPr txBox="1"/>
          <p:nvPr/>
        </p:nvSpPr>
        <p:spPr>
          <a:xfrm>
            <a:off x="5759944" y="2946167"/>
            <a:ext cx="2529726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airliner logit</a:t>
            </a:r>
            <a:endParaRPr dirty="0"/>
          </a:p>
        </p:txBody>
      </p:sp>
      <p:grpSp>
        <p:nvGrpSpPr>
          <p:cNvPr id="5" name="Group 4"/>
          <p:cNvGrpSpPr/>
          <p:nvPr/>
        </p:nvGrpSpPr>
        <p:grpSpPr>
          <a:xfrm>
            <a:off x="6060406" y="2503813"/>
            <a:ext cx="86766" cy="358208"/>
            <a:chOff x="6433060" y="1572328"/>
            <a:chExt cx="86766" cy="358208"/>
          </a:xfrm>
        </p:grpSpPr>
        <p:sp>
          <p:nvSpPr>
            <p:cNvPr id="19" name="Oval 18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67079" y="3553535"/>
            <a:ext cx="86766" cy="358208"/>
            <a:chOff x="6433060" y="1572328"/>
            <a:chExt cx="86766" cy="358208"/>
          </a:xfrm>
        </p:grpSpPr>
        <p:sp>
          <p:nvSpPr>
            <p:cNvPr id="23" name="Oval 22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52576" y="1620163"/>
            <a:ext cx="86766" cy="358208"/>
            <a:chOff x="6433060" y="1572328"/>
            <a:chExt cx="86766" cy="358208"/>
          </a:xfrm>
        </p:grpSpPr>
        <p:sp>
          <p:nvSpPr>
            <p:cNvPr id="27" name="Oval 26"/>
            <p:cNvSpPr/>
            <p:nvPr/>
          </p:nvSpPr>
          <p:spPr>
            <a:xfrm>
              <a:off x="6433060" y="1572328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6439733" y="17096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438621" y="1862059"/>
              <a:ext cx="80093" cy="68477"/>
            </a:xfrm>
            <a:prstGeom prst="ellipse">
              <a:avLst/>
            </a:prstGeom>
            <a:solidFill>
              <a:schemeClr val="tx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1902711" y="2309177"/>
            <a:ext cx="774994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6821291" y="2761910"/>
            <a:ext cx="867679" cy="270693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Google Shape;486;p61"/>
          <p:cNvSpPr txBox="1"/>
          <p:nvPr/>
        </p:nvSpPr>
        <p:spPr>
          <a:xfrm>
            <a:off x="7417395" y="2247972"/>
            <a:ext cx="1968964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2400"/>
            </a:lvl1pPr>
          </a:lstStyle>
          <a:p>
            <a:pPr algn="ctr"/>
            <a:r>
              <a:rPr lang="en-US" dirty="0">
                <a:solidFill>
                  <a:srgbClr val="FF0000"/>
                </a:solidFill>
              </a:rPr>
              <a:t>maximize this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0" name="Google Shape;79;p16"/>
          <p:cNvSpPr txBox="1"/>
          <p:nvPr/>
        </p:nvSpPr>
        <p:spPr>
          <a:xfrm>
            <a:off x="991787" y="4096010"/>
            <a:ext cx="3437100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sz="4800" dirty="0"/>
              <a:t>f(x)</a:t>
            </a:r>
            <a:r>
              <a:rPr lang="en-US" sz="4800" dirty="0"/>
              <a:t>[</a:t>
            </a:r>
            <a:r>
              <a:rPr sz="4800" dirty="0" err="1"/>
              <a:t>y</a:t>
            </a:r>
            <a:r>
              <a:rPr lang="en-US" sz="1600" dirty="0" err="1"/>
              <a:t>airliner</a:t>
            </a:r>
            <a:r>
              <a:rPr lang="en-US" sz="4800" dirty="0"/>
              <a:t>]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3973213941"/>
      </p:ext>
    </p:extLst>
  </p:cSld>
  <p:clrMapOvr>
    <a:masterClrMapping/>
  </p:clrMapOvr>
  <p:transition spd="med"/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8" y="1200553"/>
            <a:ext cx="2785246" cy="1567999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ight Arrow 13"/>
          <p:cNvSpPr/>
          <p:nvPr/>
        </p:nvSpPr>
        <p:spPr>
          <a:xfrm>
            <a:off x="3536703" y="1607351"/>
            <a:ext cx="1675287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18" name="Picture 17" descr="A close-up of a plane&#10;&#10;Description automatically generated with low confidence">
            <a:extLst>
              <a:ext uri="{FF2B5EF4-FFF2-40B4-BE49-F238E27FC236}">
                <a16:creationId xmlns:a16="http://schemas.microsoft.com/office/drawing/2014/main" id="{05C40794-F7AF-478D-9477-46DCB94126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3242" flipH="1">
            <a:off x="5637102" y="1338120"/>
            <a:ext cx="2424406" cy="1191302"/>
          </a:xfrm>
          <a:prstGeom prst="rect">
            <a:avLst/>
          </a:prstGeom>
        </p:spPr>
      </p:pic>
      <p:sp>
        <p:nvSpPr>
          <p:cNvPr id="20" name="Title 2"/>
          <p:cNvSpPr txBox="1">
            <a:spLocks/>
          </p:cNvSpPr>
          <p:nvPr/>
        </p:nvSpPr>
        <p:spPr>
          <a:xfrm>
            <a:off x="80673" y="47323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hangingPunct="1"/>
            <a:r>
              <a:rPr lang="en-US" sz="3600" dirty="0"/>
              <a:t>Follow ∇</a:t>
            </a:r>
            <a:r>
              <a:rPr lang="en-US" sz="1600" dirty="0" err="1"/>
              <a:t>x</a:t>
            </a:r>
            <a:r>
              <a:rPr lang="en-US" sz="3600" dirty="0" err="1"/>
              <a:t>L</a:t>
            </a:r>
            <a:r>
              <a:rPr lang="en-US" sz="3600" dirty="0"/>
              <a:t>(f(x),</a:t>
            </a:r>
            <a:r>
              <a:rPr lang="en-US" sz="3600" dirty="0" err="1"/>
              <a:t>y</a:t>
            </a:r>
            <a:r>
              <a:rPr lang="en-US" sz="1100" dirty="0" err="1"/>
              <a:t>airliner</a:t>
            </a:r>
            <a:r>
              <a:rPr lang="en-US" sz="3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2992031"/>
      </p:ext>
    </p:extLst>
  </p:cSld>
  <p:clrMapOvr>
    <a:masterClrMapping/>
  </p:clrMapOvr>
  <p:transition spd="med"/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8" y="1200553"/>
            <a:ext cx="2785246" cy="1567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Google Shape;491;p61" descr="Google Shape;491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750" y="1192155"/>
            <a:ext cx="2788821" cy="156999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ight Arrow 13"/>
          <p:cNvSpPr/>
          <p:nvPr/>
        </p:nvSpPr>
        <p:spPr>
          <a:xfrm>
            <a:off x="3536703" y="1607351"/>
            <a:ext cx="1675287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80673" y="47323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hangingPunct="1"/>
            <a:r>
              <a:rPr lang="en-US" sz="3600" dirty="0"/>
              <a:t>Follow ∇</a:t>
            </a:r>
            <a:r>
              <a:rPr lang="en-US" sz="1600" dirty="0" err="1"/>
              <a:t>x</a:t>
            </a:r>
            <a:r>
              <a:rPr lang="en-US" sz="3600" dirty="0" err="1"/>
              <a:t>L</a:t>
            </a:r>
            <a:r>
              <a:rPr lang="en-US" sz="3600" dirty="0"/>
              <a:t>(f(x),</a:t>
            </a:r>
            <a:r>
              <a:rPr lang="en-US" sz="3600" dirty="0" err="1"/>
              <a:t>y</a:t>
            </a:r>
            <a:r>
              <a:rPr lang="en-US" sz="1100" dirty="0" err="1"/>
              <a:t>airliner</a:t>
            </a:r>
            <a:r>
              <a:rPr lang="en-US" sz="3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41042059"/>
      </p:ext>
    </p:extLst>
  </p:cSld>
  <p:clrMapOvr>
    <a:masterClrMapping/>
  </p:clrMapOvr>
  <p:transition spd="med"/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8" y="1200553"/>
            <a:ext cx="2785246" cy="156799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486;p61"/>
          <p:cNvSpPr txBox="1"/>
          <p:nvPr/>
        </p:nvSpPr>
        <p:spPr>
          <a:xfrm>
            <a:off x="854902" y="723345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pic>
        <p:nvPicPr>
          <p:cNvPr id="12" name="Google Shape;491;p61" descr="Google Shape;491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750" y="1192155"/>
            <a:ext cx="2788821" cy="156999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Google Shape;492;p61"/>
          <p:cNvSpPr txBox="1"/>
          <p:nvPr/>
        </p:nvSpPr>
        <p:spPr>
          <a:xfrm>
            <a:off x="6094870" y="723345"/>
            <a:ext cx="2480701" cy="73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99.0% airliner</a:t>
            </a:r>
          </a:p>
          <a:p>
            <a:endParaRPr sz="1200" dirty="0"/>
          </a:p>
        </p:txBody>
      </p:sp>
      <p:sp>
        <p:nvSpPr>
          <p:cNvPr id="14" name="Right Arrow 13"/>
          <p:cNvSpPr/>
          <p:nvPr/>
        </p:nvSpPr>
        <p:spPr>
          <a:xfrm>
            <a:off x="3536703" y="1607351"/>
            <a:ext cx="1675287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80673" y="47323"/>
            <a:ext cx="8520602" cy="572701"/>
          </a:xfrm>
        </p:spPr>
        <p:txBody>
          <a:bodyPr>
            <a:noAutofit/>
          </a:bodyPr>
          <a:lstStyle/>
          <a:p>
            <a:r>
              <a:rPr lang="en-US" sz="3600" dirty="0"/>
              <a:t>Follow ∇</a:t>
            </a:r>
            <a:r>
              <a:rPr lang="en-US" sz="1600" dirty="0" err="1"/>
              <a:t>x</a:t>
            </a:r>
            <a:r>
              <a:rPr lang="en-US" sz="3600" dirty="0" err="1"/>
              <a:t>L</a:t>
            </a:r>
            <a:r>
              <a:rPr lang="en-US" sz="3600" dirty="0"/>
              <a:t>(f(x),</a:t>
            </a:r>
            <a:r>
              <a:rPr lang="en-US" sz="3600" dirty="0" err="1"/>
              <a:t>y</a:t>
            </a:r>
            <a:r>
              <a:rPr lang="en-US" sz="1100" dirty="0" err="1"/>
              <a:t>airliner</a:t>
            </a:r>
            <a:r>
              <a:rPr lang="en-US" sz="3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16384838"/>
      </p:ext>
    </p:extLst>
  </p:cSld>
  <p:clrMapOvr>
    <a:masterClrMapping/>
  </p:clrMapOvr>
  <p:transition spd="med"/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8" y="1200553"/>
            <a:ext cx="2785246" cy="156799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486;p61"/>
          <p:cNvSpPr txBox="1"/>
          <p:nvPr/>
        </p:nvSpPr>
        <p:spPr>
          <a:xfrm>
            <a:off x="854902" y="723345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pic>
        <p:nvPicPr>
          <p:cNvPr id="12" name="Google Shape;491;p61" descr="Google Shape;491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750" y="1192155"/>
            <a:ext cx="2788821" cy="156999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Google Shape;492;p61"/>
          <p:cNvSpPr txBox="1"/>
          <p:nvPr/>
        </p:nvSpPr>
        <p:spPr>
          <a:xfrm>
            <a:off x="6094870" y="723345"/>
            <a:ext cx="2480701" cy="73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99.0% airliner</a:t>
            </a:r>
          </a:p>
          <a:p>
            <a:endParaRPr sz="1200" dirty="0"/>
          </a:p>
        </p:txBody>
      </p:sp>
      <p:sp>
        <p:nvSpPr>
          <p:cNvPr id="14" name="Right Arrow 13"/>
          <p:cNvSpPr/>
          <p:nvPr/>
        </p:nvSpPr>
        <p:spPr>
          <a:xfrm>
            <a:off x="3536703" y="1607351"/>
            <a:ext cx="1675287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80673" y="47323"/>
            <a:ext cx="8520602" cy="572701"/>
          </a:xfrm>
        </p:spPr>
        <p:txBody>
          <a:bodyPr>
            <a:noAutofit/>
          </a:bodyPr>
          <a:lstStyle/>
          <a:p>
            <a:r>
              <a:rPr lang="en-US" sz="3600" dirty="0"/>
              <a:t>Follow -∇</a:t>
            </a:r>
            <a:r>
              <a:rPr lang="en-US" sz="1600" dirty="0" err="1"/>
              <a:t>x</a:t>
            </a:r>
            <a:r>
              <a:rPr lang="en-US" sz="3600" dirty="0" err="1"/>
              <a:t>L</a:t>
            </a:r>
            <a:r>
              <a:rPr lang="en-US" sz="3600" dirty="0"/>
              <a:t>(f(x),</a:t>
            </a:r>
            <a:r>
              <a:rPr lang="en-US" sz="3600" dirty="0" err="1"/>
              <a:t>y</a:t>
            </a:r>
            <a:r>
              <a:rPr lang="en-US" sz="1100" dirty="0" err="1"/>
              <a:t>airliner</a:t>
            </a:r>
            <a:r>
              <a:rPr lang="en-US" sz="3600" dirty="0"/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1561822" y="220257"/>
            <a:ext cx="240280" cy="503088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545" y="3028517"/>
            <a:ext cx="5072584" cy="4924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(</a:t>
            </a: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a.k.a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Targeted</a:t>
            </a:r>
            <a:r>
              <a:rPr kumimoji="0" lang="en-US" sz="32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Attack)</a:t>
            </a:r>
          </a:p>
        </p:txBody>
      </p:sp>
    </p:spTree>
    <p:extLst>
      <p:ext uri="{BB962C8B-B14F-4D97-AF65-F5344CB8AC3E}">
        <p14:creationId xmlns:p14="http://schemas.microsoft.com/office/powerpoint/2010/main" val="4230581473"/>
      </p:ext>
    </p:extLst>
  </p:cSld>
  <p:clrMapOvr>
    <a:masterClrMapping/>
  </p:clrMapOvr>
  <p:transition spd="med"/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8" y="1200553"/>
            <a:ext cx="2785246" cy="156799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486;p61"/>
          <p:cNvSpPr txBox="1"/>
          <p:nvPr/>
        </p:nvSpPr>
        <p:spPr>
          <a:xfrm>
            <a:off x="854902" y="723345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pic>
        <p:nvPicPr>
          <p:cNvPr id="12" name="Google Shape;491;p61" descr="Google Shape;491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750" y="1192155"/>
            <a:ext cx="2788821" cy="156999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Google Shape;492;p61"/>
          <p:cNvSpPr txBox="1"/>
          <p:nvPr/>
        </p:nvSpPr>
        <p:spPr>
          <a:xfrm>
            <a:off x="6094870" y="723345"/>
            <a:ext cx="2480701" cy="73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99.0% airliner</a:t>
            </a:r>
          </a:p>
          <a:p>
            <a:endParaRPr sz="1200" dirty="0"/>
          </a:p>
        </p:txBody>
      </p:sp>
      <p:sp>
        <p:nvSpPr>
          <p:cNvPr id="14" name="Right Arrow 13"/>
          <p:cNvSpPr/>
          <p:nvPr/>
        </p:nvSpPr>
        <p:spPr>
          <a:xfrm>
            <a:off x="3536703" y="1607351"/>
            <a:ext cx="1675287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80673" y="47323"/>
            <a:ext cx="8520602" cy="572701"/>
          </a:xfrm>
        </p:spPr>
        <p:txBody>
          <a:bodyPr>
            <a:noAutofit/>
          </a:bodyPr>
          <a:lstStyle/>
          <a:p>
            <a:r>
              <a:rPr lang="en-US" sz="3600" dirty="0"/>
              <a:t>Follow -∇</a:t>
            </a:r>
            <a:r>
              <a:rPr lang="en-US" sz="1600" dirty="0" err="1"/>
              <a:t>x</a:t>
            </a:r>
            <a:r>
              <a:rPr lang="en-US" sz="3600" dirty="0" err="1"/>
              <a:t>L</a:t>
            </a:r>
            <a:r>
              <a:rPr lang="en-US" sz="3600" dirty="0"/>
              <a:t>(f(x),</a:t>
            </a:r>
            <a:r>
              <a:rPr lang="en-US" sz="3600" dirty="0" err="1"/>
              <a:t>y</a:t>
            </a:r>
            <a:r>
              <a:rPr lang="en-US" sz="1100" dirty="0" err="1"/>
              <a:t>airliner</a:t>
            </a:r>
            <a:r>
              <a:rPr lang="en-US" sz="3600" dirty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3545" y="3028517"/>
            <a:ext cx="5072584" cy="16004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(</a:t>
            </a: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a.k.a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Targeted</a:t>
            </a:r>
            <a:r>
              <a:rPr kumimoji="0" lang="en-US" sz="32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Attack)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aseline="0" dirty="0"/>
              <a:t>as opposed to:</a:t>
            </a:r>
          </a:p>
          <a:p>
            <a:r>
              <a:rPr lang="en-US" sz="4000" dirty="0"/>
              <a:t>+∇</a:t>
            </a:r>
            <a:r>
              <a:rPr lang="en-US" sz="1800" dirty="0" err="1"/>
              <a:t>x</a:t>
            </a:r>
            <a:r>
              <a:rPr lang="en-US" sz="4000" dirty="0" err="1"/>
              <a:t>L</a:t>
            </a:r>
            <a:r>
              <a:rPr lang="en-US" sz="4000" dirty="0"/>
              <a:t>(f(x),</a:t>
            </a:r>
            <a:r>
              <a:rPr lang="en-US" sz="4000" dirty="0" err="1"/>
              <a:t>y</a:t>
            </a:r>
            <a:r>
              <a:rPr lang="en-US" sz="1200" dirty="0" err="1"/>
              <a:t>true</a:t>
            </a:r>
            <a:r>
              <a:rPr lang="en-US" sz="4000" dirty="0"/>
              <a:t>)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61822" y="220257"/>
            <a:ext cx="240280" cy="503088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9722503"/>
      </p:ext>
    </p:extLst>
  </p:cSld>
  <p:clrMapOvr>
    <a:masterClrMapping/>
  </p:clrMapOvr>
  <p:transition spd="med"/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8" y="1200553"/>
            <a:ext cx="2785246" cy="156799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486;p61"/>
          <p:cNvSpPr txBox="1"/>
          <p:nvPr/>
        </p:nvSpPr>
        <p:spPr>
          <a:xfrm>
            <a:off x="854902" y="723345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pic>
        <p:nvPicPr>
          <p:cNvPr id="12" name="Google Shape;491;p61" descr="Google Shape;491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750" y="1192155"/>
            <a:ext cx="2788821" cy="156999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Google Shape;492;p61"/>
          <p:cNvSpPr txBox="1"/>
          <p:nvPr/>
        </p:nvSpPr>
        <p:spPr>
          <a:xfrm>
            <a:off x="6094870" y="723345"/>
            <a:ext cx="2480701" cy="73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99.0% airliner</a:t>
            </a:r>
          </a:p>
          <a:p>
            <a:endParaRPr sz="1200" dirty="0"/>
          </a:p>
        </p:txBody>
      </p:sp>
      <p:sp>
        <p:nvSpPr>
          <p:cNvPr id="14" name="Right Arrow 13"/>
          <p:cNvSpPr/>
          <p:nvPr/>
        </p:nvSpPr>
        <p:spPr>
          <a:xfrm>
            <a:off x="3536703" y="1607351"/>
            <a:ext cx="1675287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80673" y="47323"/>
            <a:ext cx="8520602" cy="572701"/>
          </a:xfrm>
        </p:spPr>
        <p:txBody>
          <a:bodyPr>
            <a:noAutofit/>
          </a:bodyPr>
          <a:lstStyle/>
          <a:p>
            <a:r>
              <a:rPr lang="en-US" sz="3600" dirty="0"/>
              <a:t>Follow -∇</a:t>
            </a:r>
            <a:r>
              <a:rPr lang="en-US" sz="1600" dirty="0" err="1"/>
              <a:t>x</a:t>
            </a:r>
            <a:r>
              <a:rPr lang="en-US" sz="3600" dirty="0" err="1"/>
              <a:t>L</a:t>
            </a:r>
            <a:r>
              <a:rPr lang="en-US" sz="3600" dirty="0"/>
              <a:t>(f(x),</a:t>
            </a:r>
            <a:r>
              <a:rPr lang="en-US" sz="3600" dirty="0" err="1"/>
              <a:t>y</a:t>
            </a:r>
            <a:r>
              <a:rPr lang="en-US" sz="1100" dirty="0" err="1"/>
              <a:t>airliner</a:t>
            </a:r>
            <a:r>
              <a:rPr lang="en-US" sz="3600" dirty="0"/>
              <a:t>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3544" y="3028517"/>
            <a:ext cx="7455915" cy="16004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(</a:t>
            </a:r>
            <a:r>
              <a:rPr kumimoji="0" lang="en-US" sz="32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a.k.a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Targeted</a:t>
            </a:r>
            <a:r>
              <a:rPr kumimoji="0" lang="en-US" sz="32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 Attack)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baseline="0" dirty="0"/>
              <a:t>as opposed to:</a:t>
            </a:r>
          </a:p>
          <a:p>
            <a:r>
              <a:rPr lang="en-US" sz="4000" dirty="0"/>
              <a:t>+∇</a:t>
            </a:r>
            <a:r>
              <a:rPr lang="en-US" sz="1800" dirty="0" err="1"/>
              <a:t>x</a:t>
            </a:r>
            <a:r>
              <a:rPr lang="en-US" sz="4000" dirty="0" err="1"/>
              <a:t>L</a:t>
            </a:r>
            <a:r>
              <a:rPr lang="en-US" sz="4000" dirty="0"/>
              <a:t>(f(x),</a:t>
            </a:r>
            <a:r>
              <a:rPr lang="en-US" sz="4000" dirty="0" err="1"/>
              <a:t>y</a:t>
            </a:r>
            <a:r>
              <a:rPr lang="en-US" sz="1200" dirty="0" err="1"/>
              <a:t>true</a:t>
            </a:r>
            <a:r>
              <a:rPr lang="en-US" sz="4000" dirty="0"/>
              <a:t>) </a:t>
            </a:r>
            <a:r>
              <a:rPr lang="en-US" sz="3200" dirty="0"/>
              <a:t>  (non-targeted attack)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61822" y="220257"/>
            <a:ext cx="240280" cy="503088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362228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102;p19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256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Generating an Adversarial Example</a:t>
            </a:r>
          </a:p>
        </p:txBody>
      </p:sp>
      <p:pic>
        <p:nvPicPr>
          <p:cNvPr id="223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2933078" y="1012772"/>
            <a:ext cx="5276598" cy="14650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6" name="Google Shape;105;p19"/>
          <p:cNvGrpSpPr/>
          <p:nvPr/>
        </p:nvGrpSpPr>
        <p:grpSpPr>
          <a:xfrm>
            <a:off x="5132749" y="1352458"/>
            <a:ext cx="614402" cy="1034224"/>
            <a:chOff x="0" y="-1"/>
            <a:chExt cx="614400" cy="1034223"/>
          </a:xfrm>
        </p:grpSpPr>
        <p:sp>
          <p:nvSpPr>
            <p:cNvPr id="224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225" name="f"/>
            <p:cNvSpPr txBox="1"/>
            <p:nvPr/>
          </p:nvSpPr>
          <p:spPr>
            <a:xfrm>
              <a:off x="0" y="-1"/>
              <a:ext cx="614400" cy="103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6000"/>
              </a:lvl1pPr>
            </a:lstStyle>
            <a:p>
              <a:r>
                <a:rPr dirty="0"/>
                <a:t>f</a:t>
              </a:r>
            </a:p>
          </p:txBody>
        </p:sp>
      </p:grpSp>
    </p:spTree>
  </p:cSld>
  <p:clrMapOvr>
    <a:masterClrMapping/>
  </p:clrMapOvr>
  <p:transition spd="med"/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80673" y="47323"/>
            <a:ext cx="8520602" cy="572701"/>
          </a:xfrm>
        </p:spPr>
        <p:txBody>
          <a:bodyPr>
            <a:noAutofit/>
          </a:bodyPr>
          <a:lstStyle/>
          <a:p>
            <a:r>
              <a:rPr lang="en-US" sz="3600" dirty="0"/>
              <a:t>Follow ∇</a:t>
            </a:r>
            <a:r>
              <a:rPr lang="en-US" sz="1600" dirty="0" err="1"/>
              <a:t>x</a:t>
            </a:r>
            <a:r>
              <a:rPr lang="en-US" sz="3600" dirty="0" err="1"/>
              <a:t>L</a:t>
            </a:r>
            <a:r>
              <a:rPr lang="en-US" sz="3600" dirty="0"/>
              <a:t>(f(x),y) of Robust Model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78207" y="220257"/>
            <a:ext cx="2883363" cy="503088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Google Shape;466;p58" descr="Google Shape;466;p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62" y="927633"/>
            <a:ext cx="7687647" cy="393378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-34050" y="4862227"/>
            <a:ext cx="55471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“Robustness May Be at Odds with Accuracy” (Tsipras et al. 2018)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80673" y="47323"/>
            <a:ext cx="8520602" cy="572701"/>
          </a:xfrm>
        </p:spPr>
        <p:txBody>
          <a:bodyPr>
            <a:noAutofit/>
          </a:bodyPr>
          <a:lstStyle/>
          <a:p>
            <a:r>
              <a:rPr lang="en-US" sz="3600" dirty="0"/>
              <a:t>Follow ∇</a:t>
            </a:r>
            <a:r>
              <a:rPr lang="en-US" sz="1600" dirty="0" err="1"/>
              <a:t>x</a:t>
            </a:r>
            <a:r>
              <a:rPr lang="en-US" sz="3600" dirty="0" err="1"/>
              <a:t>L</a:t>
            </a:r>
            <a:r>
              <a:rPr lang="en-US" sz="3600" dirty="0"/>
              <a:t>(f(x),y) of Robust Model</a:t>
            </a:r>
          </a:p>
        </p:txBody>
      </p:sp>
      <p:sp>
        <p:nvSpPr>
          <p:cNvPr id="9" name="Rectangle"/>
          <p:cNvSpPr/>
          <p:nvPr/>
        </p:nvSpPr>
        <p:spPr>
          <a:xfrm>
            <a:off x="1962289" y="927633"/>
            <a:ext cx="6936241" cy="39337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121461" y="220257"/>
            <a:ext cx="6940109" cy="503088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5102823"/>
      </p:ext>
    </p:extLst>
  </p:cSld>
  <p:clrMapOvr>
    <a:masterClrMapping/>
  </p:clrMapOvr>
  <p:transition spd="med"/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Google Shape;466;p58" descr="Google Shape;466;p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62" y="927633"/>
            <a:ext cx="7687647" cy="393378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-34050" y="4862227"/>
            <a:ext cx="55471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“Robustness May Be at Odds with Accuracy” (Tsipras et al. 2018)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80673" y="47323"/>
            <a:ext cx="8520602" cy="572701"/>
          </a:xfrm>
        </p:spPr>
        <p:txBody>
          <a:bodyPr>
            <a:noAutofit/>
          </a:bodyPr>
          <a:lstStyle/>
          <a:p>
            <a:r>
              <a:rPr lang="en-US" sz="3600" dirty="0"/>
              <a:t>Follow ∇</a:t>
            </a:r>
            <a:r>
              <a:rPr lang="en-US" sz="1600" dirty="0" err="1"/>
              <a:t>x</a:t>
            </a:r>
            <a:r>
              <a:rPr lang="en-US" sz="3600" dirty="0" err="1"/>
              <a:t>L</a:t>
            </a:r>
            <a:r>
              <a:rPr lang="en-US" sz="3600" dirty="0"/>
              <a:t>(f(x),y) of Robust Model</a:t>
            </a:r>
          </a:p>
        </p:txBody>
      </p:sp>
      <p:sp>
        <p:nvSpPr>
          <p:cNvPr id="6" name="Rectangle"/>
          <p:cNvSpPr/>
          <p:nvPr/>
        </p:nvSpPr>
        <p:spPr>
          <a:xfrm>
            <a:off x="4011346" y="927633"/>
            <a:ext cx="4887184" cy="39337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2604358" y="926818"/>
            <a:ext cx="780287" cy="196551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7434330"/>
      </p:ext>
    </p:extLst>
  </p:cSld>
  <p:clrMapOvr>
    <a:masterClrMapping/>
  </p:clrMapOvr>
  <p:transition spd="med"/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Google Shape;466;p58" descr="Google Shape;466;p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62" y="927633"/>
            <a:ext cx="7687647" cy="393378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-34050" y="4862227"/>
            <a:ext cx="55471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“Robustness May Be at Odds with Accuracy” (Tsipras et al. 2018)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80673" y="47323"/>
            <a:ext cx="8520602" cy="572701"/>
          </a:xfrm>
        </p:spPr>
        <p:txBody>
          <a:bodyPr>
            <a:noAutofit/>
          </a:bodyPr>
          <a:lstStyle/>
          <a:p>
            <a:r>
              <a:rPr lang="en-US" sz="3600" dirty="0"/>
              <a:t>Follow ∇</a:t>
            </a:r>
            <a:r>
              <a:rPr lang="en-US" sz="1600" dirty="0" err="1"/>
              <a:t>x</a:t>
            </a:r>
            <a:r>
              <a:rPr lang="en-US" sz="3600" dirty="0" err="1"/>
              <a:t>L</a:t>
            </a:r>
            <a:r>
              <a:rPr lang="en-US" sz="3600" dirty="0"/>
              <a:t>(f(x),y) of Robust Model</a:t>
            </a:r>
          </a:p>
        </p:txBody>
      </p:sp>
      <p:sp>
        <p:nvSpPr>
          <p:cNvPr id="5" name="Rectangle"/>
          <p:cNvSpPr/>
          <p:nvPr/>
        </p:nvSpPr>
        <p:spPr>
          <a:xfrm>
            <a:off x="4098115" y="1087935"/>
            <a:ext cx="4800416" cy="377347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4553298" y="880097"/>
            <a:ext cx="819636" cy="254560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434172" y="820958"/>
            <a:ext cx="974470" cy="360420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991198"/>
      </p:ext>
    </p:extLst>
  </p:cSld>
  <p:clrMapOvr>
    <a:masterClrMapping/>
  </p:clrMapOvr>
  <p:transition spd="med"/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Google Shape;466;p58" descr="Google Shape;466;p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62" y="927633"/>
            <a:ext cx="7687647" cy="393378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-34050" y="4862227"/>
            <a:ext cx="55471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“Robustness May Be at Odds with Accuracy” (Tsipras et al. 2018)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80673" y="47323"/>
            <a:ext cx="8520602" cy="572701"/>
          </a:xfrm>
        </p:spPr>
        <p:txBody>
          <a:bodyPr>
            <a:noAutofit/>
          </a:bodyPr>
          <a:lstStyle/>
          <a:p>
            <a:r>
              <a:rPr lang="en-US" sz="3600" dirty="0"/>
              <a:t>Follow ∇</a:t>
            </a:r>
            <a:r>
              <a:rPr lang="en-US" sz="1600" dirty="0" err="1"/>
              <a:t>x</a:t>
            </a:r>
            <a:r>
              <a:rPr lang="en-US" sz="3600" dirty="0" err="1"/>
              <a:t>L</a:t>
            </a:r>
            <a:r>
              <a:rPr lang="en-US" sz="3600" dirty="0"/>
              <a:t>(f(x),y) of Robust Model</a:t>
            </a:r>
          </a:p>
        </p:txBody>
      </p:sp>
      <p:sp>
        <p:nvSpPr>
          <p:cNvPr id="5" name="Rectangle"/>
          <p:cNvSpPr/>
          <p:nvPr/>
        </p:nvSpPr>
        <p:spPr>
          <a:xfrm>
            <a:off x="4098115" y="2963457"/>
            <a:ext cx="4800416" cy="18979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4553298" y="880097"/>
            <a:ext cx="819636" cy="254560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61145" y="827167"/>
            <a:ext cx="1903476" cy="2135476"/>
          </a:xfrm>
          <a:prstGeom prst="rect">
            <a:avLst/>
          </a:prstGeom>
          <a:solidFill>
            <a:schemeClr val="bg1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8952131"/>
      </p:ext>
    </p:extLst>
  </p:cSld>
  <p:clrMapOvr>
    <a:masterClrMapping/>
  </p:clrMapOvr>
  <p:transition spd="med"/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Google Shape;466;p58" descr="Google Shape;466;p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62" y="927633"/>
            <a:ext cx="7687647" cy="393378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-34050" y="4862227"/>
            <a:ext cx="55471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“Robustness May Be at Odds with Accuracy” (Tsipras et al. 2018)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80673" y="47323"/>
            <a:ext cx="8520602" cy="572701"/>
          </a:xfrm>
        </p:spPr>
        <p:txBody>
          <a:bodyPr>
            <a:noAutofit/>
          </a:bodyPr>
          <a:lstStyle/>
          <a:p>
            <a:r>
              <a:rPr lang="en-US" sz="3600" dirty="0"/>
              <a:t>Follow ∇</a:t>
            </a:r>
            <a:r>
              <a:rPr lang="en-US" sz="1600" dirty="0" err="1"/>
              <a:t>x</a:t>
            </a:r>
            <a:r>
              <a:rPr lang="en-US" sz="3600" dirty="0" err="1"/>
              <a:t>L</a:t>
            </a:r>
            <a:r>
              <a:rPr lang="en-US" sz="3600" dirty="0"/>
              <a:t>(f(x),y) of Robust Model</a:t>
            </a:r>
          </a:p>
        </p:txBody>
      </p:sp>
      <p:sp>
        <p:nvSpPr>
          <p:cNvPr id="5" name="Rectangle"/>
          <p:cNvSpPr/>
          <p:nvPr/>
        </p:nvSpPr>
        <p:spPr>
          <a:xfrm>
            <a:off x="5866843" y="927633"/>
            <a:ext cx="3031687" cy="393378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4553298" y="880097"/>
            <a:ext cx="819636" cy="254560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128904"/>
      </p:ext>
    </p:extLst>
  </p:cSld>
  <p:clrMapOvr>
    <a:masterClrMapping/>
  </p:clrMapOvr>
  <p:transition spd="med"/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1" name="Google Shape;466;p58" descr="Google Shape;466;p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62" y="927633"/>
            <a:ext cx="7687647" cy="393378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-34050" y="4862227"/>
            <a:ext cx="55471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“Robustness May Be at Odds with Accuracy” (Tsipras et al. 2018)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80673" y="47323"/>
            <a:ext cx="8520602" cy="572701"/>
          </a:xfrm>
        </p:spPr>
        <p:txBody>
          <a:bodyPr>
            <a:noAutofit/>
          </a:bodyPr>
          <a:lstStyle/>
          <a:p>
            <a:r>
              <a:rPr lang="en-US" sz="3600" dirty="0"/>
              <a:t>Follow ∇</a:t>
            </a:r>
            <a:r>
              <a:rPr lang="en-US" sz="1600" dirty="0" err="1"/>
              <a:t>x</a:t>
            </a:r>
            <a:r>
              <a:rPr lang="en-US" sz="3600" dirty="0" err="1"/>
              <a:t>L</a:t>
            </a:r>
            <a:r>
              <a:rPr lang="en-US" sz="3600" dirty="0"/>
              <a:t>(f(x),y) of Robust Model</a:t>
            </a:r>
          </a:p>
        </p:txBody>
      </p:sp>
    </p:spTree>
    <p:extLst>
      <p:ext uri="{BB962C8B-B14F-4D97-AF65-F5344CB8AC3E}">
        <p14:creationId xmlns:p14="http://schemas.microsoft.com/office/powerpoint/2010/main" val="4223074817"/>
      </p:ext>
    </p:extLst>
  </p:cSld>
  <p:clrMapOvr>
    <a:masterClrMapping/>
  </p:clrMapOvr>
  <p:transition spd="med"/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0089" y="75243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Image synthesis with Robust </a:t>
            </a:r>
            <a:r>
              <a:rPr lang="en-US" dirty="0" err="1"/>
              <a:t>Classifer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2390" y="4724209"/>
            <a:ext cx="5976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Santurkar</a:t>
            </a:r>
            <a:r>
              <a:rPr lang="en-US" dirty="0"/>
              <a:t> et al. 2019, “Image Synthesis with a Single (Robust) Classifier”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17" y="996005"/>
            <a:ext cx="7748093" cy="356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68538"/>
      </p:ext>
    </p:extLst>
  </p:cSld>
  <p:clrMapOvr>
    <a:masterClrMapping/>
  </p:clrMapOvr>
  <p:transition spd="med"/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0089" y="75243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Image synthesis with Robust </a:t>
            </a:r>
            <a:r>
              <a:rPr lang="en-US" dirty="0" err="1"/>
              <a:t>Classifer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2390" y="4724209"/>
            <a:ext cx="5976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Santurkar</a:t>
            </a:r>
            <a:r>
              <a:rPr lang="en-US" dirty="0"/>
              <a:t> et al. 2019, “Image Synthesis with a Single (Robust) Classifier”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45" y="995648"/>
            <a:ext cx="8561411" cy="338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027312"/>
      </p:ext>
    </p:extLst>
  </p:cSld>
  <p:clrMapOvr>
    <a:masterClrMapping/>
  </p:clrMapOvr>
  <p:transition spd="med"/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0089" y="75243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Image synthesis with Robust </a:t>
            </a:r>
            <a:r>
              <a:rPr lang="en-US" dirty="0" err="1"/>
              <a:t>Classifer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2390" y="4724209"/>
            <a:ext cx="5976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Santurkar</a:t>
            </a:r>
            <a:r>
              <a:rPr lang="en-US" dirty="0"/>
              <a:t> et al. 2019, “Image Synthesis with a Single (Robust) Classifier”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100"/>
          <a:stretch/>
        </p:blipFill>
        <p:spPr>
          <a:xfrm>
            <a:off x="245809" y="1161449"/>
            <a:ext cx="7791025" cy="33571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0089" y="853671"/>
            <a:ext cx="30219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Samples of initial X for optimization:</a:t>
            </a:r>
          </a:p>
        </p:txBody>
      </p:sp>
    </p:spTree>
    <p:extLst>
      <p:ext uri="{BB962C8B-B14F-4D97-AF65-F5344CB8AC3E}">
        <p14:creationId xmlns:p14="http://schemas.microsoft.com/office/powerpoint/2010/main" val="378673954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102;p19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256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Generating an Adversarial Example</a:t>
            </a:r>
          </a:p>
        </p:txBody>
      </p:sp>
      <p:pic>
        <p:nvPicPr>
          <p:cNvPr id="229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2933078" y="1012772"/>
            <a:ext cx="5276598" cy="1465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Google Shape;110;p19" descr="Google Shape;110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5" y="1146199"/>
            <a:ext cx="2913651" cy="1330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" name="Google Shape;105;p19"/>
          <p:cNvGrpSpPr/>
          <p:nvPr/>
        </p:nvGrpSpPr>
        <p:grpSpPr>
          <a:xfrm>
            <a:off x="5132749" y="1352458"/>
            <a:ext cx="614402" cy="1034224"/>
            <a:chOff x="0" y="-1"/>
            <a:chExt cx="614400" cy="1034223"/>
          </a:xfrm>
        </p:grpSpPr>
        <p:sp>
          <p:nvSpPr>
            <p:cNvPr id="10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1" name="f"/>
            <p:cNvSpPr txBox="1"/>
            <p:nvPr/>
          </p:nvSpPr>
          <p:spPr>
            <a:xfrm>
              <a:off x="0" y="-1"/>
              <a:ext cx="614400" cy="103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6000"/>
              </a:lvl1pPr>
            </a:lstStyle>
            <a:p>
              <a:r>
                <a:rPr dirty="0"/>
                <a:t>f</a:t>
              </a:r>
            </a:p>
          </p:txBody>
        </p:sp>
      </p:grpSp>
    </p:spTree>
  </p:cSld>
  <p:clrMapOvr>
    <a:masterClrMapping/>
  </p:clrMapOvr>
  <p:transition spd="med"/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0089" y="75243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Image synthesis with Robust </a:t>
            </a:r>
            <a:r>
              <a:rPr lang="en-US" dirty="0" err="1"/>
              <a:t>Classifer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90" y="850864"/>
            <a:ext cx="8416000" cy="34675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2390" y="4724209"/>
            <a:ext cx="59763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Santurkar</a:t>
            </a:r>
            <a:r>
              <a:rPr lang="en-US" dirty="0"/>
              <a:t> et al. 2019, “Image Synthesis with a Single (Robust) Classifier”</a:t>
            </a:r>
          </a:p>
        </p:txBody>
      </p:sp>
    </p:spTree>
    <p:extLst>
      <p:ext uri="{BB962C8B-B14F-4D97-AF65-F5344CB8AC3E}">
        <p14:creationId xmlns:p14="http://schemas.microsoft.com/office/powerpoint/2010/main" val="3666981000"/>
      </p:ext>
    </p:extLst>
  </p:cSld>
  <p:clrMapOvr>
    <a:masterClrMapping/>
  </p:clrMapOvr>
  <p:transition spd="med"/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6804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Style Transfer with Robust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552" y="762873"/>
            <a:ext cx="3686602" cy="36581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10" y="2792423"/>
            <a:ext cx="1622662" cy="1622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126" y="856702"/>
            <a:ext cx="1670429" cy="16704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88637" y="589724"/>
            <a:ext cx="1847436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Content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5405" y="2500732"/>
            <a:ext cx="1847436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Style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-90106" y="4682063"/>
            <a:ext cx="89270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Nakano, "A Discussion of 'Adversarial Examples Are Not Bugs, They Are Features': </a:t>
            </a:r>
            <a:r>
              <a:rPr lang="en-US" dirty="0" err="1"/>
              <a:t>Adversarially</a:t>
            </a:r>
            <a:r>
              <a:rPr lang="en-US" dirty="0"/>
              <a:t> Robust Neural Style Transfer", Distill, 2019.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134750" y="2196745"/>
            <a:ext cx="704489" cy="660771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6656282"/>
      </p:ext>
    </p:extLst>
  </p:cSld>
  <p:clrMapOvr>
    <a:masterClrMapping/>
  </p:clrMapOvr>
  <p:transition spd="med"/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EC59657-BA26-4437-8F22-66BE23A5CB10}"/>
              </a:ext>
            </a:extLst>
          </p:cNvPr>
          <p:cNvGrpSpPr/>
          <p:nvPr/>
        </p:nvGrpSpPr>
        <p:grpSpPr>
          <a:xfrm>
            <a:off x="1889765" y="1002907"/>
            <a:ext cx="7200843" cy="3906693"/>
            <a:chOff x="1943157" y="1223158"/>
            <a:chExt cx="7200843" cy="39066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046426-7F46-4511-8E46-70F218BC7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72902" y="1223158"/>
              <a:ext cx="3371098" cy="390669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3D475FF-06C7-4F16-8CC4-A8D5B1C6E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3157" y="1999121"/>
              <a:ext cx="3641214" cy="309123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37D296B-AE44-450E-A69C-5B9D37186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19" y="53140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Adversarial Examples in Vision-Language Models</a:t>
            </a:r>
            <a:endParaRPr lang="en-I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A5D0F-8BA2-4188-B91D-4B8C67E8F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996" y="685800"/>
            <a:ext cx="8887250" cy="440456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Language Models (LM) are “classifiers” </a:t>
            </a:r>
            <a:r>
              <a:rPr lang="en-US" dirty="0">
                <a:sym typeface="Wingdings" panose="05000000000000000000" pitchFamily="2" charset="2"/>
              </a:rPr>
              <a:t> classify next-token</a:t>
            </a:r>
          </a:p>
          <a:p>
            <a:pPr marL="11430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114300" indent="0">
              <a:buNone/>
            </a:pPr>
            <a:r>
              <a:rPr lang="en-US" dirty="0">
                <a:sym typeface="Wingdings" panose="05000000000000000000" pitchFamily="2" charset="2"/>
              </a:rPr>
              <a:t>VLM can also use images as input:</a:t>
            </a:r>
          </a:p>
          <a:p>
            <a:pPr marL="11430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pPr marL="114300" indent="0">
              <a:buNone/>
            </a:pPr>
            <a:endParaRPr lang="en-US" sz="1200" dirty="0">
              <a:sym typeface="Wingdings" panose="05000000000000000000" pitchFamily="2" charset="2"/>
            </a:endParaRPr>
          </a:p>
          <a:p>
            <a:pPr marL="114300" indent="0">
              <a:buNone/>
            </a:pPr>
            <a:endParaRPr lang="en-US" sz="1200" dirty="0">
              <a:sym typeface="Wingdings" panose="05000000000000000000" pitchFamily="2" charset="2"/>
            </a:endParaRPr>
          </a:p>
          <a:p>
            <a:pPr marL="114300" indent="0">
              <a:buNone/>
            </a:pPr>
            <a:endParaRPr lang="en-US" sz="1200" dirty="0">
              <a:sym typeface="Wingdings" panose="05000000000000000000" pitchFamily="2" charset="2"/>
            </a:endParaRPr>
          </a:p>
          <a:p>
            <a:pPr marL="114300" indent="0">
              <a:buNone/>
            </a:pPr>
            <a:endParaRPr lang="en-US" sz="1200" dirty="0">
              <a:sym typeface="Wingdings" panose="05000000000000000000" pitchFamily="2" charset="2"/>
            </a:endParaRPr>
          </a:p>
          <a:p>
            <a:pPr marL="114300" indent="0">
              <a:buNone/>
            </a:pPr>
            <a:endParaRPr lang="en-US" sz="1200" dirty="0">
              <a:sym typeface="Wingdings" panose="05000000000000000000" pitchFamily="2" charset="2"/>
            </a:endParaRPr>
          </a:p>
          <a:p>
            <a:pPr marL="114300" indent="0">
              <a:buNone/>
            </a:pPr>
            <a:endParaRPr lang="en-US" sz="1200" dirty="0">
              <a:sym typeface="Wingdings" panose="05000000000000000000" pitchFamily="2" charset="2"/>
            </a:endParaRPr>
          </a:p>
          <a:p>
            <a:pPr marL="114300" indent="0">
              <a:buNone/>
            </a:pPr>
            <a:endParaRPr lang="en-US" sz="1200" dirty="0">
              <a:sym typeface="Wingdings" panose="05000000000000000000" pitchFamily="2" charset="2"/>
            </a:endParaRPr>
          </a:p>
          <a:p>
            <a:pPr marL="114300" indent="0">
              <a:buNone/>
            </a:pPr>
            <a:endParaRPr lang="en-US" sz="1200" dirty="0">
              <a:sym typeface="Wingdings" panose="05000000000000000000" pitchFamily="2" charset="2"/>
            </a:endParaRPr>
          </a:p>
          <a:p>
            <a:pPr marL="114300" indent="0">
              <a:buNone/>
            </a:pPr>
            <a:endParaRPr lang="en-US" sz="1200" dirty="0">
              <a:sym typeface="Wingdings" panose="05000000000000000000" pitchFamily="2" charset="2"/>
            </a:endParaRPr>
          </a:p>
          <a:p>
            <a:pPr marL="114300" indent="0">
              <a:buNone/>
            </a:pPr>
            <a:endParaRPr lang="en-US" sz="1200" dirty="0">
              <a:sym typeface="Wingdings" panose="05000000000000000000" pitchFamily="2" charset="2"/>
            </a:endParaRPr>
          </a:p>
          <a:p>
            <a:pPr marL="114300" indent="0">
              <a:buNone/>
            </a:pPr>
            <a:endParaRPr lang="en-US" sz="1200" dirty="0">
              <a:sym typeface="Wingdings" panose="05000000000000000000" pitchFamily="2" charset="2"/>
            </a:endParaRPr>
          </a:p>
          <a:p>
            <a:pPr marL="114300" indent="0">
              <a:buNone/>
            </a:pPr>
            <a:endParaRPr lang="en-US" sz="1200" dirty="0">
              <a:sym typeface="Wingdings" panose="05000000000000000000" pitchFamily="2" charset="2"/>
            </a:endParaRPr>
          </a:p>
          <a:p>
            <a:pPr marL="114300" indent="0">
              <a:buNone/>
            </a:pPr>
            <a:endParaRPr lang="en-US" sz="1200" dirty="0">
              <a:sym typeface="Wingdings" panose="05000000000000000000" pitchFamily="2" charset="2"/>
            </a:endParaRPr>
          </a:p>
          <a:p>
            <a:pPr marL="114300" indent="0">
              <a:buNone/>
            </a:pPr>
            <a:r>
              <a:rPr lang="en-US" sz="1200" dirty="0">
                <a:sym typeface="Wingdings" panose="05000000000000000000" pitchFamily="2" charset="2"/>
              </a:rPr>
              <a:t>(MiniGPT-4, Zhu et al. 23)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E01BCB-4E23-4128-BB48-A4762F790FD5}"/>
              </a:ext>
            </a:extLst>
          </p:cNvPr>
          <p:cNvSpPr/>
          <p:nvPr/>
        </p:nvSpPr>
        <p:spPr>
          <a:xfrm>
            <a:off x="1166972" y="3823356"/>
            <a:ext cx="7022584" cy="797580"/>
          </a:xfrm>
          <a:prstGeom prst="rect">
            <a:avLst/>
          </a:prstGeom>
          <a:solidFill>
            <a:schemeClr val="bg2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bg1"/>
                </a:solidFill>
              </a:rPr>
              <a:t>Can we break it?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05043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D296B-AE44-450E-A69C-5B9D37186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19" y="53140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Adversarial Examples in Vision-Language Models</a:t>
            </a:r>
            <a:endParaRPr lang="en-I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C18B54-F6F2-4607-B587-6E296CC14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19" y="634938"/>
            <a:ext cx="6068102" cy="425767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58A2AA-0D0A-478E-89FC-49EE565961A2}"/>
              </a:ext>
            </a:extLst>
          </p:cNvPr>
          <p:cNvSpPr/>
          <p:nvPr/>
        </p:nvSpPr>
        <p:spPr>
          <a:xfrm>
            <a:off x="5072583" y="4901706"/>
            <a:ext cx="405806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L" sz="1000" dirty="0"/>
              <a:t>Are aligned neural networks </a:t>
            </a:r>
            <a:r>
              <a:rPr lang="en-IL" sz="1000" dirty="0" err="1"/>
              <a:t>adversarially</a:t>
            </a:r>
            <a:r>
              <a:rPr lang="en-IL" sz="1000" dirty="0"/>
              <a:t> aligned?</a:t>
            </a:r>
            <a:r>
              <a:rPr lang="en-US" sz="1000" dirty="0"/>
              <a:t>, </a:t>
            </a:r>
            <a:r>
              <a:rPr lang="en-US" sz="1000" dirty="0" err="1"/>
              <a:t>Carlini</a:t>
            </a:r>
            <a:r>
              <a:rPr lang="en-US" sz="1000" dirty="0"/>
              <a:t> et al. 2023</a:t>
            </a:r>
            <a:endParaRPr lang="en-IL" sz="10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6FA7D90-E49B-4D70-BCE9-FEE20CF5CACE}"/>
              </a:ext>
            </a:extLst>
          </p:cNvPr>
          <p:cNvGrpSpPr/>
          <p:nvPr/>
        </p:nvGrpSpPr>
        <p:grpSpPr>
          <a:xfrm>
            <a:off x="6726735" y="3832681"/>
            <a:ext cx="2230381" cy="1042048"/>
            <a:chOff x="6726735" y="3832681"/>
            <a:chExt cx="2230381" cy="10420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ED2477-0608-42FD-B162-9CB3113368CE}"/>
                </a:ext>
              </a:extLst>
            </p:cNvPr>
            <p:cNvSpPr/>
            <p:nvPr/>
          </p:nvSpPr>
          <p:spPr>
            <a:xfrm>
              <a:off x="6726735" y="3832681"/>
              <a:ext cx="22303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/>
                <a:t>More Examples </a:t>
              </a:r>
            </a:p>
            <a:p>
              <a:pPr algn="ctr"/>
              <a:r>
                <a:rPr lang="en-US" sz="1800" dirty="0"/>
                <a:t>Here</a:t>
              </a:r>
              <a:endParaRPr lang="en-IL" sz="1800" dirty="0"/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580EF7D7-E290-4B5F-9ACB-3A07CEFB698B}"/>
                </a:ext>
              </a:extLst>
            </p:cNvPr>
            <p:cNvSpPr/>
            <p:nvPr/>
          </p:nvSpPr>
          <p:spPr>
            <a:xfrm>
              <a:off x="7715668" y="4461132"/>
              <a:ext cx="260303" cy="413597"/>
            </a:xfrm>
            <a:prstGeom prst="downArrow">
              <a:avLst/>
            </a:prstGeom>
            <a:solidFill>
              <a:schemeClr val="tx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L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6DCE4E7-AF94-4401-B710-6DCC3D532921}"/>
              </a:ext>
            </a:extLst>
          </p:cNvPr>
          <p:cNvSpPr/>
          <p:nvPr/>
        </p:nvSpPr>
        <p:spPr>
          <a:xfrm>
            <a:off x="6183573" y="1679434"/>
            <a:ext cx="2947079" cy="1703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u="sng" dirty="0"/>
              <a:t>Basic Idea: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PGD on VLM (MiniGPT-4)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Maximize offensive words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(as next prediction)</a:t>
            </a:r>
            <a:endParaRPr lang="en-IL" sz="1800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ED4C53F-5CCB-43FB-8DC5-C291B3B3C44A}"/>
              </a:ext>
            </a:extLst>
          </p:cNvPr>
          <p:cNvSpPr/>
          <p:nvPr/>
        </p:nvSpPr>
        <p:spPr>
          <a:xfrm>
            <a:off x="3162870" y="3423486"/>
            <a:ext cx="3120364" cy="1478220"/>
          </a:xfrm>
          <a:prstGeom prst="roundRect">
            <a:avLst/>
          </a:prstGeom>
          <a:solidFill>
            <a:schemeClr val="tx1"/>
          </a:solidFill>
          <a:ln w="25400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</a:rPr>
              <a:t>WARNING: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chemeClr val="bg1"/>
                </a:solidFill>
              </a:rPr>
              <a:t>Offensive Content</a:t>
            </a:r>
          </a:p>
        </p:txBody>
      </p:sp>
    </p:spTree>
    <p:extLst>
      <p:ext uri="{BB962C8B-B14F-4D97-AF65-F5344CB8AC3E}">
        <p14:creationId xmlns:p14="http://schemas.microsoft.com/office/powerpoint/2010/main" val="38054749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2447" y="338234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What have we learnt today?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Saw a few Adversarial Examples</a:t>
            </a:r>
          </a:p>
          <a:p>
            <a:r>
              <a:rPr lang="en-US" dirty="0">
                <a:solidFill>
                  <a:srgbClr val="00B050"/>
                </a:solidFill>
              </a:rPr>
              <a:t>Discussed what they are</a:t>
            </a:r>
          </a:p>
          <a:p>
            <a:r>
              <a:rPr lang="en-US" dirty="0">
                <a:solidFill>
                  <a:srgbClr val="00B050"/>
                </a:solidFill>
              </a:rPr>
              <a:t>How to attack: FGSM, PGD</a:t>
            </a:r>
          </a:p>
          <a:p>
            <a:r>
              <a:rPr lang="en-US" dirty="0">
                <a:solidFill>
                  <a:srgbClr val="00B050"/>
                </a:solidFill>
              </a:rPr>
              <a:t>How to “defend”: Adversarial training (AT)</a:t>
            </a:r>
          </a:p>
          <a:p>
            <a:r>
              <a:rPr lang="en-US" dirty="0">
                <a:solidFill>
                  <a:srgbClr val="00B050"/>
                </a:solidFill>
              </a:rPr>
              <a:t>Black-Box attacks (transferability)</a:t>
            </a:r>
          </a:p>
          <a:p>
            <a:r>
              <a:rPr lang="en-US" dirty="0">
                <a:solidFill>
                  <a:srgbClr val="00B050"/>
                </a:solidFill>
              </a:rPr>
              <a:t>Security-wise summary</a:t>
            </a:r>
          </a:p>
          <a:p>
            <a:r>
              <a:rPr lang="en-US" dirty="0">
                <a:solidFill>
                  <a:srgbClr val="00B050"/>
                </a:solidFill>
              </a:rPr>
              <a:t>Surprising Visual properties of robust models (beyond security)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5"/>
            <a:ext cx="821198" cy="1058735"/>
          </a:xfrm>
          <a:prstGeom prst="rect">
            <a:avLst/>
          </a:prstGeom>
        </p:spPr>
      </p:pic>
      <p:pic>
        <p:nvPicPr>
          <p:cNvPr id="2" name="Google Shape;501;p62" descr="Google Shape;501;p62">
            <a:extLst>
              <a:ext uri="{FF2B5EF4-FFF2-40B4-BE49-F238E27FC236}">
                <a16:creationId xmlns:a16="http://schemas.microsoft.com/office/drawing/2014/main" id="{64FA4CD0-9688-8955-7B33-F0DBF9EAD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708" y="0"/>
            <a:ext cx="3682292" cy="25717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49284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2447" y="338234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What have we learnt today?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Saw a few Adversarial Examples</a:t>
            </a:r>
          </a:p>
          <a:p>
            <a:r>
              <a:rPr lang="en-US" dirty="0">
                <a:solidFill>
                  <a:srgbClr val="00B050"/>
                </a:solidFill>
              </a:rPr>
              <a:t>Discussed what they are</a:t>
            </a:r>
          </a:p>
          <a:p>
            <a:r>
              <a:rPr lang="en-US" dirty="0">
                <a:solidFill>
                  <a:srgbClr val="00B050"/>
                </a:solidFill>
              </a:rPr>
              <a:t>How to attack: FGSM, PGD</a:t>
            </a:r>
          </a:p>
          <a:p>
            <a:r>
              <a:rPr lang="en-US" dirty="0">
                <a:solidFill>
                  <a:srgbClr val="00B050"/>
                </a:solidFill>
              </a:rPr>
              <a:t>How to “defend”: Adversarial training (AT)</a:t>
            </a:r>
          </a:p>
          <a:p>
            <a:r>
              <a:rPr lang="en-US" dirty="0">
                <a:solidFill>
                  <a:srgbClr val="00B050"/>
                </a:solidFill>
              </a:rPr>
              <a:t>Black-Box attacks (transferability)</a:t>
            </a:r>
          </a:p>
          <a:p>
            <a:r>
              <a:rPr lang="en-US" dirty="0">
                <a:solidFill>
                  <a:srgbClr val="00B050"/>
                </a:solidFill>
              </a:rPr>
              <a:t>Security-wise summary</a:t>
            </a:r>
          </a:p>
          <a:p>
            <a:r>
              <a:rPr lang="en-US" dirty="0">
                <a:solidFill>
                  <a:srgbClr val="00B050"/>
                </a:solidFill>
              </a:rPr>
              <a:t>Surprising Visual properties of robust models (beyond security)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5"/>
            <a:ext cx="821198" cy="1058735"/>
          </a:xfrm>
          <a:prstGeom prst="rect">
            <a:avLst/>
          </a:prstGeom>
        </p:spPr>
      </p:pic>
      <p:pic>
        <p:nvPicPr>
          <p:cNvPr id="2" name="Google Shape;501;p62" descr="Google Shape;501;p62">
            <a:extLst>
              <a:ext uri="{FF2B5EF4-FFF2-40B4-BE49-F238E27FC236}">
                <a16:creationId xmlns:a16="http://schemas.microsoft.com/office/drawing/2014/main" id="{64FA4CD0-9688-8955-7B33-F0DBF9EAD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1708" y="0"/>
            <a:ext cx="3682292" cy="25717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50C5170-37B8-F114-BBC4-A1C2361010FC}"/>
              </a:ext>
            </a:extLst>
          </p:cNvPr>
          <p:cNvGrpSpPr/>
          <p:nvPr/>
        </p:nvGrpSpPr>
        <p:grpSpPr>
          <a:xfrm>
            <a:off x="5511786" y="2571750"/>
            <a:ext cx="3582135" cy="2469135"/>
            <a:chOff x="5435601" y="531452"/>
            <a:chExt cx="3582135" cy="246913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8950456-4A70-A566-DE2A-20E42E453D11}"/>
                </a:ext>
              </a:extLst>
            </p:cNvPr>
            <p:cNvSpPr/>
            <p:nvPr/>
          </p:nvSpPr>
          <p:spPr>
            <a:xfrm>
              <a:off x="5435601" y="531452"/>
              <a:ext cx="3527949" cy="2469135"/>
            </a:xfrm>
            <a:prstGeom prst="rect">
              <a:avLst/>
            </a:prstGeom>
            <a:solidFill>
              <a:schemeClr val="bg1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L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2C112C4-A6F5-56B2-5066-BEF2616B4944}"/>
                </a:ext>
              </a:extLst>
            </p:cNvPr>
            <p:cNvGrpSpPr/>
            <p:nvPr/>
          </p:nvGrpSpPr>
          <p:grpSpPr>
            <a:xfrm>
              <a:off x="5435601" y="531452"/>
              <a:ext cx="3582135" cy="2469135"/>
              <a:chOff x="5435601" y="531452"/>
              <a:chExt cx="3582135" cy="2469135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id="{DFB11EF7-C3D0-0C72-E398-F19E465B2F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08783" y="659305"/>
                <a:ext cx="1338580" cy="13385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Title 2">
                <a:extLst>
                  <a:ext uri="{FF2B5EF4-FFF2-40B4-BE49-F238E27FC236}">
                    <a16:creationId xmlns:a16="http://schemas.microsoft.com/office/drawing/2014/main" id="{B3C4B6B7-C9E3-E75A-6F59-D359B0F3E96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35601" y="533946"/>
                <a:ext cx="2597573" cy="57270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91424" tIns="91424" rIns="91424" bIns="91424">
                <a:normAutofit fontScale="97500" lnSpcReduction="10000"/>
              </a:bodyPr>
              <a:lstStyle>
                <a:lvl1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1pPr>
                <a:lvl2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2pPr>
                <a:lvl3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3pPr>
                <a:lvl4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4pPr>
                <a:lvl5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5pPr>
                <a:lvl6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6pPr>
                <a:lvl7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7pPr>
                <a:lvl8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8pPr>
                <a:lvl9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9pPr>
              </a:lstStyle>
              <a:p>
                <a:pPr hangingPunct="1"/>
                <a:r>
                  <a:rPr lang="en-US" dirty="0"/>
                  <a:t>Wednesday:</a:t>
                </a:r>
              </a:p>
            </p:txBody>
          </p:sp>
          <p:sp>
            <p:nvSpPr>
              <p:cNvPr id="16" name="Title 2">
                <a:extLst>
                  <a:ext uri="{FF2B5EF4-FFF2-40B4-BE49-F238E27FC236}">
                    <a16:creationId xmlns:a16="http://schemas.microsoft.com/office/drawing/2014/main" id="{F9D45FE8-EF3F-7CB8-D711-F4BBDEDBDB3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89787" y="1913520"/>
                <a:ext cx="3527949" cy="108706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lIns="91424" tIns="91424" rIns="91424" bIns="91424">
                <a:noAutofit/>
              </a:bodyPr>
              <a:lstStyle>
                <a:lvl1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1pPr>
                <a:lvl2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2pPr>
                <a:lvl3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3pPr>
                <a:lvl4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4pPr>
                <a:lvl5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5pPr>
                <a:lvl6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6pPr>
                <a:lvl7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7pPr>
                <a:lvl8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8pPr>
                <a:lvl9pPr marL="0" marR="0" indent="0" algn="l" defTabSz="914400" rtl="0" latinLnBrk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800" b="0" i="0" u="none" strike="noStrike" cap="none" spc="0" baseline="0">
                    <a:solidFill>
                      <a:srgbClr val="000000"/>
                    </a:solidFill>
                    <a:uFillTx/>
                    <a:latin typeface="+mj-lt"/>
                    <a:ea typeface="+mj-ea"/>
                    <a:cs typeface="+mj-cs"/>
                    <a:sym typeface="Arial"/>
                  </a:defRPr>
                </a:lvl9pPr>
              </a:lstStyle>
              <a:p>
                <a:pPr hangingPunct="1"/>
                <a:r>
                  <a:rPr lang="en-US" sz="2700" dirty="0"/>
                  <a:t>Sequences and</a:t>
                </a:r>
              </a:p>
              <a:p>
                <a:pPr hangingPunct="1"/>
                <a:r>
                  <a:rPr lang="en-US" sz="2700" dirty="0"/>
                  <a:t>Attention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5B3D51C-F790-846D-88FB-80D1026A423C}"/>
                  </a:ext>
                </a:extLst>
              </p:cNvPr>
              <p:cNvSpPr/>
              <p:nvPr/>
            </p:nvSpPr>
            <p:spPr>
              <a:xfrm>
                <a:off x="5435601" y="531452"/>
                <a:ext cx="3527949" cy="2469135"/>
              </a:xfrm>
              <a:prstGeom prst="rect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IL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0357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499;p62"/>
          <p:cNvSpPr txBox="1">
            <a:spLocks noGrp="1"/>
          </p:cNvSpPr>
          <p:nvPr>
            <p:ph type="title"/>
          </p:nvPr>
        </p:nvSpPr>
        <p:spPr>
          <a:xfrm>
            <a:off x="311699" y="333923"/>
            <a:ext cx="8520602" cy="5727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877823">
              <a:defRPr sz="2688"/>
            </a:lvl1pPr>
          </a:lstStyle>
          <a:p>
            <a:r>
              <a:t>Thanks!</a:t>
            </a:r>
          </a:p>
        </p:txBody>
      </p:sp>
      <p:sp>
        <p:nvSpPr>
          <p:cNvPr id="1271" name="Google Shape;500;p62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600"/>
              </a:spcBef>
              <a:buSzTx/>
              <a:buNone/>
            </a:pPr>
            <a:endParaRPr/>
          </a:p>
        </p:txBody>
      </p:sp>
      <p:pic>
        <p:nvPicPr>
          <p:cNvPr id="1272" name="Google Shape;501;p62" descr="Google Shape;501;p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149" y="1017726"/>
            <a:ext cx="5653701" cy="3948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A1FE6FF-75DD-4BDA-A155-8AE7701842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196062" cy="51435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BBC0A15-3ACE-4020-BEA2-4C53C9E09D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96" y="627400"/>
            <a:ext cx="8193475" cy="6646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5FBB787-34EC-42CE-B500-D3659DCA18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475" y="3686896"/>
            <a:ext cx="1659250" cy="55186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54F596C-3366-401E-A5BE-A8CE1E5C86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964" y="1441987"/>
            <a:ext cx="3895268" cy="204501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51E0FDC-90A5-4393-B731-ABB9A3454A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68" y="74383"/>
            <a:ext cx="1992464" cy="40309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6473954-3752-486E-97EF-91FE32CACC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29" y="4206719"/>
            <a:ext cx="2886339" cy="37762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E215562-D156-44F4-A4E8-60F4786CCE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881" y="4643728"/>
            <a:ext cx="5359862" cy="37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36478"/>
      </p:ext>
    </p:extLst>
  </p:cSld>
  <p:clrMapOvr>
    <a:masterClrMapping/>
  </p:clrMapOvr>
  <p:transition spd="med"/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457;p57"/>
          <p:cNvSpPr txBox="1">
            <a:spLocks noGrp="1"/>
          </p:cNvSpPr>
          <p:nvPr>
            <p:ph type="title"/>
          </p:nvPr>
        </p:nvSpPr>
        <p:spPr>
          <a:xfrm>
            <a:off x="2104523" y="4720868"/>
            <a:ext cx="8520601" cy="572701"/>
          </a:xfrm>
          <a:prstGeom prst="rect">
            <a:avLst/>
          </a:prstGeom>
        </p:spPr>
        <p:txBody>
          <a:bodyPr/>
          <a:lstStyle>
            <a:lvl1pPr>
              <a:lnSpc>
                <a:spcPct val="115000"/>
              </a:lnSpc>
              <a:defRPr sz="1800"/>
            </a:lvl1pPr>
          </a:lstStyle>
          <a:p>
            <a:r>
              <a:rPr dirty="0"/>
              <a:t>“Robustness May Be at Odds with Accuracy” (</a:t>
            </a:r>
            <a:r>
              <a:rPr dirty="0" err="1"/>
              <a:t>Tsipris</a:t>
            </a:r>
            <a:r>
              <a:rPr dirty="0"/>
              <a:t> et al. 2018)</a:t>
            </a:r>
          </a:p>
        </p:txBody>
      </p:sp>
      <p:pic>
        <p:nvPicPr>
          <p:cNvPr id="1242" name="Google Shape;459;p57" descr="Google Shape;459;p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4420"/>
            <a:ext cx="9144000" cy="37200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63011158"/>
      </p:ext>
    </p:extLst>
  </p:cSld>
  <p:clrMapOvr>
    <a:masterClrMapping/>
  </p:clrMapOvr>
  <p:transition spd="med"/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485;p61" descr="Google Shape;485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8" y="1200553"/>
            <a:ext cx="2785246" cy="156799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486;p61"/>
          <p:cNvSpPr txBox="1"/>
          <p:nvPr/>
        </p:nvSpPr>
        <p:spPr>
          <a:xfrm>
            <a:off x="854902" y="723345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pic>
        <p:nvPicPr>
          <p:cNvPr id="12" name="Google Shape;491;p61" descr="Google Shape;491;p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750" y="1192155"/>
            <a:ext cx="2788821" cy="1569993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Google Shape;492;p61"/>
          <p:cNvSpPr txBox="1"/>
          <p:nvPr/>
        </p:nvSpPr>
        <p:spPr>
          <a:xfrm>
            <a:off x="6094870" y="723345"/>
            <a:ext cx="2480701" cy="73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99.0% airliner</a:t>
            </a:r>
          </a:p>
          <a:p>
            <a:endParaRPr sz="1200" dirty="0"/>
          </a:p>
        </p:txBody>
      </p:sp>
      <p:sp>
        <p:nvSpPr>
          <p:cNvPr id="14" name="Right Arrow 13"/>
          <p:cNvSpPr/>
          <p:nvPr/>
        </p:nvSpPr>
        <p:spPr>
          <a:xfrm>
            <a:off x="3536703" y="1607351"/>
            <a:ext cx="1675287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pic>
        <p:nvPicPr>
          <p:cNvPr id="10" name="Google Shape;117;p20" descr="Google Shape;117;p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5925"/>
            <a:ext cx="3979851" cy="1817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Google Shape;123;p20" descr="Google Shape;123;p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104" y="3324124"/>
            <a:ext cx="3979896" cy="181937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ight Arrow 14"/>
          <p:cNvSpPr/>
          <p:nvPr/>
        </p:nvSpPr>
        <p:spPr>
          <a:xfrm>
            <a:off x="4100494" y="4042414"/>
            <a:ext cx="942967" cy="500584"/>
          </a:xfrm>
          <a:prstGeom prst="rightArrow">
            <a:avLst/>
          </a:prstGeom>
          <a:solidFill>
            <a:schemeClr val="tx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6" name="Google Shape;486;p61"/>
          <p:cNvSpPr txBox="1"/>
          <p:nvPr/>
        </p:nvSpPr>
        <p:spPr>
          <a:xfrm>
            <a:off x="807067" y="2861043"/>
            <a:ext cx="15516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89.7</a:t>
            </a:r>
            <a:r>
              <a:rPr dirty="0"/>
              <a:t>% pig</a:t>
            </a:r>
          </a:p>
        </p:txBody>
      </p:sp>
      <p:sp>
        <p:nvSpPr>
          <p:cNvPr id="17" name="Google Shape;486;p61"/>
          <p:cNvSpPr txBox="1"/>
          <p:nvPr/>
        </p:nvSpPr>
        <p:spPr>
          <a:xfrm>
            <a:off x="6158867" y="2882412"/>
            <a:ext cx="2598015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44.5</a:t>
            </a:r>
            <a:r>
              <a:rPr dirty="0"/>
              <a:t>% </a:t>
            </a:r>
            <a:r>
              <a:rPr lang="en-US" dirty="0"/>
              <a:t>fireguard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1881293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102;p19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256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Generating an Adversarial Example</a:t>
            </a:r>
          </a:p>
        </p:txBody>
      </p:sp>
      <p:pic>
        <p:nvPicPr>
          <p:cNvPr id="237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2933078" y="101277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Google Shape;107;p19"/>
          <p:cNvSpPr txBox="1"/>
          <p:nvPr/>
        </p:nvSpPr>
        <p:spPr>
          <a:xfrm>
            <a:off x="1588500" y="2386682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89.7% pig</a:t>
            </a:r>
          </a:p>
        </p:txBody>
      </p:sp>
      <p:pic>
        <p:nvPicPr>
          <p:cNvPr id="242" name="Google Shape;110;p19" descr="Google Shape;110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5" y="1146199"/>
            <a:ext cx="2913651" cy="1330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" name="Google Shape;105;p19"/>
          <p:cNvGrpSpPr/>
          <p:nvPr/>
        </p:nvGrpSpPr>
        <p:grpSpPr>
          <a:xfrm>
            <a:off x="5132749" y="1352458"/>
            <a:ext cx="614402" cy="1034224"/>
            <a:chOff x="0" y="-1"/>
            <a:chExt cx="614400" cy="1034223"/>
          </a:xfrm>
        </p:grpSpPr>
        <p:sp>
          <p:nvSpPr>
            <p:cNvPr id="12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3" name="f"/>
            <p:cNvSpPr txBox="1"/>
            <p:nvPr/>
          </p:nvSpPr>
          <p:spPr>
            <a:xfrm>
              <a:off x="0" y="-1"/>
              <a:ext cx="614400" cy="103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6000"/>
              </a:lvl1pPr>
            </a:lstStyle>
            <a:p>
              <a:r>
                <a:rPr dirty="0"/>
                <a:t>f</a:t>
              </a:r>
            </a:p>
          </p:txBody>
        </p:sp>
      </p:grpSp>
    </p:spTree>
  </p:cSld>
  <p:clrMapOvr>
    <a:masterClrMapping/>
  </p:clrMapOvr>
  <p:transition spd="med"/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471;p59"/>
          <p:cNvSpPr txBox="1">
            <a:spLocks noGrp="1"/>
          </p:cNvSpPr>
          <p:nvPr>
            <p:ph type="title"/>
          </p:nvPr>
        </p:nvSpPr>
        <p:spPr>
          <a:xfrm>
            <a:off x="277649" y="-70776"/>
            <a:ext cx="8520602" cy="572702"/>
          </a:xfrm>
          <a:prstGeom prst="rect">
            <a:avLst/>
          </a:prstGeom>
        </p:spPr>
        <p:txBody>
          <a:bodyPr/>
          <a:lstStyle>
            <a:lvl1pPr>
              <a:lnSpc>
                <a:spcPct val="115000"/>
              </a:lnSpc>
              <a:defRPr sz="1800"/>
            </a:lvl1pPr>
          </a:lstStyle>
          <a:p>
            <a:r>
              <a:t>“Robustness May Be at Odds with Accuracy” (Tsipris et al. 2018)</a:t>
            </a:r>
          </a:p>
        </p:txBody>
      </p:sp>
      <p:sp>
        <p:nvSpPr>
          <p:cNvPr id="1264" name="Google Shape;472;p59"/>
          <p:cNvSpPr txBox="1">
            <a:spLocks noGrp="1"/>
          </p:cNvSpPr>
          <p:nvPr>
            <p:ph type="body" idx="1"/>
          </p:nvPr>
        </p:nvSpPr>
        <p:spPr>
          <a:xfrm>
            <a:off x="379824" y="461474"/>
            <a:ext cx="8520602" cy="3416401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t>Unexpected benefits of adversarial robustness:</a:t>
            </a:r>
          </a:p>
        </p:txBody>
      </p:sp>
      <p:pic>
        <p:nvPicPr>
          <p:cNvPr id="1265" name="Google Shape;473;p59" descr="Google Shape;473;p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5" y="964220"/>
            <a:ext cx="9144004" cy="4093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77823">
              <a:defRPr sz="2688"/>
            </a:pPr>
            <a:endParaRPr/>
          </a:p>
        </p:txBody>
      </p:sp>
      <p:sp>
        <p:nvSpPr>
          <p:cNvPr id="1047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48" name="Adversarial Examples In The Physical World - Demo.mp4" descr="Adversarial Examples In The Physical World - Demo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94" fill="hold"/>
                                        <p:tgtEl>
                                          <p:spTgt spid="1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48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</p:childTnLst>
        </p:cTn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Double-click to ed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77823">
              <a:defRPr sz="2688"/>
            </a:pPr>
            <a:endParaRPr/>
          </a:p>
        </p:txBody>
      </p:sp>
      <p:sp>
        <p:nvSpPr>
          <p:cNvPr id="1051" name="Double-click to edi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052" name="Fooling Image Recognition with Adversarial Examples.mp4" descr="Fooling Image Recognition with Adversarial Examples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700"/>
            <a:ext cx="9144000" cy="514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50" fill="hold"/>
                                        <p:tgtEl>
                                          <p:spTgt spid="10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05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485;p61" descr="Google Shape;485;p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8" y="127388"/>
            <a:ext cx="3468777" cy="1952804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Google Shape;486;p61"/>
          <p:cNvSpPr txBox="1"/>
          <p:nvPr/>
        </p:nvSpPr>
        <p:spPr>
          <a:xfrm>
            <a:off x="894950" y="2053096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sp>
        <p:nvSpPr>
          <p:cNvPr id="118" name="Google Shape;490;p61"/>
          <p:cNvSpPr txBox="1"/>
          <p:nvPr/>
        </p:nvSpPr>
        <p:spPr>
          <a:xfrm>
            <a:off x="441000" y="3280400"/>
            <a:ext cx="660000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rPr dirty="0"/>
              <a:t>=</a:t>
            </a:r>
          </a:p>
        </p:txBody>
      </p:sp>
      <p:pic>
        <p:nvPicPr>
          <p:cNvPr id="119" name="Google Shape;491;p61" descr="Google Shape;491;p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850" y="2864949"/>
            <a:ext cx="3468776" cy="195278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Google Shape;492;p61"/>
          <p:cNvSpPr txBox="1"/>
          <p:nvPr/>
        </p:nvSpPr>
        <p:spPr>
          <a:xfrm>
            <a:off x="4815476" y="2918015"/>
            <a:ext cx="2480701" cy="73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99.0% airliner</a:t>
            </a:r>
          </a:p>
          <a:p>
            <a:endParaRPr sz="1200" dirty="0"/>
          </a:p>
        </p:txBody>
      </p:sp>
      <p:grpSp>
        <p:nvGrpSpPr>
          <p:cNvPr id="4" name="Group 3"/>
          <p:cNvGrpSpPr/>
          <p:nvPr/>
        </p:nvGrpSpPr>
        <p:grpSpPr>
          <a:xfrm>
            <a:off x="3515450" y="57171"/>
            <a:ext cx="5672854" cy="2023021"/>
            <a:chOff x="3515450" y="57171"/>
            <a:chExt cx="5672854" cy="2023021"/>
          </a:xfrm>
        </p:grpSpPr>
        <p:sp>
          <p:nvSpPr>
            <p:cNvPr id="116" name="Google Shape;487;p61"/>
            <p:cNvSpPr txBox="1"/>
            <p:nvPr/>
          </p:nvSpPr>
          <p:spPr>
            <a:xfrm>
              <a:off x="3515450" y="771525"/>
              <a:ext cx="660001" cy="8614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24" tIns="91424" rIns="91424" bIns="91424">
              <a:spAutoFit/>
            </a:bodyPr>
            <a:lstStyle>
              <a:lvl1pPr>
                <a:defRPr sz="4800"/>
              </a:lvl1pPr>
            </a:lstStyle>
            <a:p>
              <a:r>
                <a:rPr dirty="0"/>
                <a:t>+</a:t>
              </a:r>
            </a:p>
          </p:txBody>
        </p:sp>
        <p:pic>
          <p:nvPicPr>
            <p:cNvPr id="117" name="Google Shape;488;p61" descr="Google Shape;488;p6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1227" y="57171"/>
              <a:ext cx="3585476" cy="20230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1" name="Google Shape;487;p61"/>
            <p:cNvSpPr txBox="1"/>
            <p:nvPr/>
          </p:nvSpPr>
          <p:spPr>
            <a:xfrm>
              <a:off x="7636703" y="1329853"/>
              <a:ext cx="1551601" cy="7232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24" tIns="91424" rIns="91424" bIns="91424">
              <a:spAutoFit/>
            </a:bodyPr>
            <a:lstStyle>
              <a:lvl1pPr>
                <a:defRPr sz="3500"/>
              </a:lvl1pPr>
            </a:lstStyle>
            <a:p>
              <a:r>
                <a:rPr lang="en-US" dirty="0"/>
                <a:t>x </a:t>
              </a:r>
              <a:r>
                <a:rPr dirty="0"/>
                <a:t>0.02</a:t>
              </a:r>
            </a:p>
          </p:txBody>
        </p:sp>
      </p:grpSp>
      <p:sp>
        <p:nvSpPr>
          <p:cNvPr id="12" name="Google Shape;492;p61">
            <a:extLst>
              <a:ext uri="{FF2B5EF4-FFF2-40B4-BE49-F238E27FC236}">
                <a16:creationId xmlns:a16="http://schemas.microsoft.com/office/drawing/2014/main" id="{CF7816A7-C627-4C50-B83F-D3752B1275B2}"/>
              </a:ext>
            </a:extLst>
          </p:cNvPr>
          <p:cNvSpPr txBox="1"/>
          <p:nvPr/>
        </p:nvSpPr>
        <p:spPr>
          <a:xfrm>
            <a:off x="4869022" y="3478285"/>
            <a:ext cx="4039234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(0.000000000000000       00000000000005% pig...)</a:t>
            </a:r>
            <a:endParaRPr dirty="0"/>
          </a:p>
        </p:txBody>
      </p:sp>
      <p:grpSp>
        <p:nvGrpSpPr>
          <p:cNvPr id="14" name="Google Shape;494;p61">
            <a:extLst>
              <a:ext uri="{FF2B5EF4-FFF2-40B4-BE49-F238E27FC236}">
                <a16:creationId xmlns:a16="http://schemas.microsoft.com/office/drawing/2014/main" id="{CE27C715-B26E-46D5-83FF-6D49621B9FD6}"/>
              </a:ext>
            </a:extLst>
          </p:cNvPr>
          <p:cNvGrpSpPr/>
          <p:nvPr/>
        </p:nvGrpSpPr>
        <p:grpSpPr>
          <a:xfrm>
            <a:off x="5160081" y="401586"/>
            <a:ext cx="2359006" cy="645043"/>
            <a:chOff x="43255" y="283633"/>
            <a:chExt cx="2359005" cy="645042"/>
          </a:xfrm>
        </p:grpSpPr>
        <p:sp>
          <p:nvSpPr>
            <p:cNvPr id="15" name="Rectangle">
              <a:extLst>
                <a:ext uri="{FF2B5EF4-FFF2-40B4-BE49-F238E27FC236}">
                  <a16:creationId xmlns:a16="http://schemas.microsoft.com/office/drawing/2014/main" id="{CF43B24D-EDEC-470F-B8C4-80360E229278}"/>
                </a:ext>
              </a:extLst>
            </p:cNvPr>
            <p:cNvSpPr/>
            <p:nvPr/>
          </p:nvSpPr>
          <p:spPr>
            <a:xfrm rot="867574">
              <a:off x="43255" y="283633"/>
              <a:ext cx="2353655" cy="645042"/>
            </a:xfrm>
            <a:prstGeom prst="rect">
              <a:avLst/>
            </a:prstGeom>
            <a:solidFill>
              <a:srgbClr val="FF99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16" name="Not Random">
              <a:extLst>
                <a:ext uri="{FF2B5EF4-FFF2-40B4-BE49-F238E27FC236}">
                  <a16:creationId xmlns:a16="http://schemas.microsoft.com/office/drawing/2014/main" id="{B23495CB-B2E8-4099-B6DC-B882558708CA}"/>
                </a:ext>
              </a:extLst>
            </p:cNvPr>
            <p:cNvSpPr txBox="1"/>
            <p:nvPr/>
          </p:nvSpPr>
          <p:spPr>
            <a:xfrm rot="867574">
              <a:off x="48605" y="284312"/>
              <a:ext cx="2353655" cy="6021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3000"/>
              </a:lvl1pPr>
            </a:lstStyle>
            <a:p>
              <a:r>
                <a:rPr dirty="0"/>
                <a:t>Not Random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770375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102;p19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256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Generating an Adversarial Example</a:t>
            </a:r>
          </a:p>
        </p:txBody>
      </p:sp>
      <p:pic>
        <p:nvPicPr>
          <p:cNvPr id="246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2933078" y="1012772"/>
            <a:ext cx="5276598" cy="1465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Google Shape;110;p19" descr="Google Shape;110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5" y="1146199"/>
            <a:ext cx="2913651" cy="1330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oogle Shape;105;p19"/>
          <p:cNvGrpSpPr/>
          <p:nvPr/>
        </p:nvGrpSpPr>
        <p:grpSpPr>
          <a:xfrm>
            <a:off x="5132749" y="1352458"/>
            <a:ext cx="614402" cy="1034224"/>
            <a:chOff x="0" y="-1"/>
            <a:chExt cx="614400" cy="1034223"/>
          </a:xfrm>
        </p:grpSpPr>
        <p:sp>
          <p:nvSpPr>
            <p:cNvPr id="1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7" name="f"/>
            <p:cNvSpPr txBox="1"/>
            <p:nvPr/>
          </p:nvSpPr>
          <p:spPr>
            <a:xfrm>
              <a:off x="0" y="-1"/>
              <a:ext cx="614400" cy="103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6000"/>
              </a:lvl1pPr>
            </a:lstStyle>
            <a:p>
              <a:r>
                <a:rPr dirty="0"/>
                <a:t>f</a:t>
              </a:r>
            </a:p>
          </p:txBody>
        </p:sp>
      </p:grpSp>
      <p:sp>
        <p:nvSpPr>
          <p:cNvPr id="18" name="Google Shape;107;p19"/>
          <p:cNvSpPr txBox="1"/>
          <p:nvPr/>
        </p:nvSpPr>
        <p:spPr>
          <a:xfrm>
            <a:off x="1588500" y="2386682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89.7% pig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67563" y="3047837"/>
            <a:ext cx="79159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want to fool classifier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160525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102;p19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256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Generating an Adversarial Example</a:t>
            </a:r>
          </a:p>
        </p:txBody>
      </p:sp>
      <p:pic>
        <p:nvPicPr>
          <p:cNvPr id="246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2933078" y="101277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Google Shape;106;p19"/>
          <p:cNvSpPr txBox="1"/>
          <p:nvPr/>
        </p:nvSpPr>
        <p:spPr>
          <a:xfrm>
            <a:off x="76424" y="3606774"/>
            <a:ext cx="435541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6000"/>
            </a:lvl1pPr>
          </a:lstStyle>
          <a:p>
            <a:r>
              <a:rPr lang="en-US" dirty="0"/>
              <a:t>   </a:t>
            </a:r>
            <a:r>
              <a:rPr dirty="0"/>
              <a:t>f(x</a:t>
            </a:r>
            <a:r>
              <a:rPr lang="en-US" dirty="0"/>
              <a:t>+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dirty="0"/>
              <a:t>)</a:t>
            </a:r>
            <a:r>
              <a:rPr lang="en-IL" dirty="0"/>
              <a:t>≠</a:t>
            </a:r>
            <a:r>
              <a:rPr dirty="0"/>
              <a:t>y</a:t>
            </a:r>
          </a:p>
        </p:txBody>
      </p:sp>
      <p:pic>
        <p:nvPicPr>
          <p:cNvPr id="252" name="Google Shape;110;p19" descr="Google Shape;110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5" y="1146199"/>
            <a:ext cx="2913651" cy="1330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oogle Shape;105;p19"/>
          <p:cNvGrpSpPr/>
          <p:nvPr/>
        </p:nvGrpSpPr>
        <p:grpSpPr>
          <a:xfrm>
            <a:off x="5132749" y="1352458"/>
            <a:ext cx="614402" cy="1034224"/>
            <a:chOff x="0" y="-1"/>
            <a:chExt cx="614400" cy="1034223"/>
          </a:xfrm>
        </p:grpSpPr>
        <p:sp>
          <p:nvSpPr>
            <p:cNvPr id="1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7" name="f"/>
            <p:cNvSpPr txBox="1"/>
            <p:nvPr/>
          </p:nvSpPr>
          <p:spPr>
            <a:xfrm>
              <a:off x="0" y="-1"/>
              <a:ext cx="614400" cy="103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6000"/>
              </a:lvl1pPr>
            </a:lstStyle>
            <a:p>
              <a:r>
                <a:rPr dirty="0"/>
                <a:t>f</a:t>
              </a:r>
            </a:p>
          </p:txBody>
        </p:sp>
      </p:grpSp>
      <p:sp>
        <p:nvSpPr>
          <p:cNvPr id="18" name="Google Shape;107;p19"/>
          <p:cNvSpPr txBox="1"/>
          <p:nvPr/>
        </p:nvSpPr>
        <p:spPr>
          <a:xfrm>
            <a:off x="1588500" y="2386682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89.7% pig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7563" y="3047837"/>
            <a:ext cx="79159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want to fool classifier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F85C0B-B289-4BC0-9360-1F5629A96F17}"/>
              </a:ext>
            </a:extLst>
          </p:cNvPr>
          <p:cNvSpPr/>
          <p:nvPr/>
        </p:nvSpPr>
        <p:spPr>
          <a:xfrm>
            <a:off x="1638300" y="3816350"/>
            <a:ext cx="895350" cy="730743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B51D00-9465-4A12-AC0C-FC5023B221EC}"/>
              </a:ext>
            </a:extLst>
          </p:cNvPr>
          <p:cNvSpPr txBox="1"/>
          <p:nvPr/>
        </p:nvSpPr>
        <p:spPr>
          <a:xfrm>
            <a:off x="767563" y="3348269"/>
            <a:ext cx="79159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by changing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917837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102;p19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256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Generating an Adversarial Example</a:t>
            </a:r>
          </a:p>
        </p:txBody>
      </p:sp>
      <p:pic>
        <p:nvPicPr>
          <p:cNvPr id="246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2933078" y="101277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Google Shape;106;p19"/>
          <p:cNvSpPr txBox="1"/>
          <p:nvPr/>
        </p:nvSpPr>
        <p:spPr>
          <a:xfrm>
            <a:off x="76424" y="3606774"/>
            <a:ext cx="435541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6000"/>
            </a:lvl1pPr>
          </a:lstStyle>
          <a:p>
            <a:r>
              <a:rPr lang="en-US" dirty="0"/>
              <a:t>d</a:t>
            </a:r>
            <a:r>
              <a:rPr dirty="0"/>
              <a:t>(f(x</a:t>
            </a:r>
            <a:r>
              <a:rPr lang="en-US" dirty="0"/>
              <a:t>+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dirty="0"/>
              <a:t>),y)</a:t>
            </a:r>
          </a:p>
        </p:txBody>
      </p:sp>
      <p:pic>
        <p:nvPicPr>
          <p:cNvPr id="252" name="Google Shape;110;p19" descr="Google Shape;110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5" y="1146199"/>
            <a:ext cx="2913651" cy="1330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oogle Shape;105;p19"/>
          <p:cNvGrpSpPr/>
          <p:nvPr/>
        </p:nvGrpSpPr>
        <p:grpSpPr>
          <a:xfrm>
            <a:off x="5132749" y="1352458"/>
            <a:ext cx="614402" cy="1034224"/>
            <a:chOff x="0" y="-1"/>
            <a:chExt cx="614400" cy="1034223"/>
          </a:xfrm>
        </p:grpSpPr>
        <p:sp>
          <p:nvSpPr>
            <p:cNvPr id="1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7" name="f"/>
            <p:cNvSpPr txBox="1"/>
            <p:nvPr/>
          </p:nvSpPr>
          <p:spPr>
            <a:xfrm>
              <a:off x="0" y="-1"/>
              <a:ext cx="614400" cy="103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6000"/>
              </a:lvl1pPr>
            </a:lstStyle>
            <a:p>
              <a:r>
                <a:rPr dirty="0"/>
                <a:t>f</a:t>
              </a:r>
            </a:p>
          </p:txBody>
        </p:sp>
      </p:grpSp>
      <p:sp>
        <p:nvSpPr>
          <p:cNvPr id="18" name="Google Shape;107;p19"/>
          <p:cNvSpPr txBox="1"/>
          <p:nvPr/>
        </p:nvSpPr>
        <p:spPr>
          <a:xfrm>
            <a:off x="1588500" y="2386682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89.7% pig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7563" y="3047837"/>
            <a:ext cx="79159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want to fool classifier </a:t>
            </a:r>
            <a:r>
              <a:rPr lang="en-IL" sz="2400" dirty="0"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d measures </a:t>
            </a:r>
            <a:r>
              <a:rPr lang="en-US" sz="2400" dirty="0"/>
              <a:t>“badness”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440C6D-7547-4B74-909A-EAFA952F5266}"/>
              </a:ext>
            </a:extLst>
          </p:cNvPr>
          <p:cNvSpPr txBox="1"/>
          <p:nvPr/>
        </p:nvSpPr>
        <p:spPr>
          <a:xfrm>
            <a:off x="767563" y="3348269"/>
            <a:ext cx="79159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by changing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260352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102;p19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256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Generating an Adversarial Example</a:t>
            </a:r>
          </a:p>
        </p:txBody>
      </p:sp>
      <p:pic>
        <p:nvPicPr>
          <p:cNvPr id="246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2933078" y="101277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Google Shape;106;p19"/>
          <p:cNvSpPr txBox="1"/>
          <p:nvPr/>
        </p:nvSpPr>
        <p:spPr>
          <a:xfrm>
            <a:off x="76424" y="3606774"/>
            <a:ext cx="435541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6000"/>
            </a:lvl1pPr>
          </a:lstStyle>
          <a:p>
            <a:r>
              <a:rPr lang="en-US" dirty="0"/>
              <a:t>L</a:t>
            </a:r>
            <a:r>
              <a:rPr dirty="0"/>
              <a:t>(f(x</a:t>
            </a:r>
            <a:r>
              <a:rPr lang="en-US" dirty="0"/>
              <a:t>+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dirty="0"/>
              <a:t>),y)</a:t>
            </a:r>
          </a:p>
        </p:txBody>
      </p:sp>
      <p:pic>
        <p:nvPicPr>
          <p:cNvPr id="252" name="Google Shape;110;p19" descr="Google Shape;110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5" y="1146199"/>
            <a:ext cx="2913651" cy="1330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oogle Shape;105;p19"/>
          <p:cNvGrpSpPr/>
          <p:nvPr/>
        </p:nvGrpSpPr>
        <p:grpSpPr>
          <a:xfrm>
            <a:off x="5132749" y="1352458"/>
            <a:ext cx="614402" cy="1034224"/>
            <a:chOff x="0" y="-1"/>
            <a:chExt cx="614400" cy="1034223"/>
          </a:xfrm>
        </p:grpSpPr>
        <p:sp>
          <p:nvSpPr>
            <p:cNvPr id="1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7" name="f"/>
            <p:cNvSpPr txBox="1"/>
            <p:nvPr/>
          </p:nvSpPr>
          <p:spPr>
            <a:xfrm>
              <a:off x="0" y="-1"/>
              <a:ext cx="614400" cy="103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6000"/>
              </a:lvl1pPr>
            </a:lstStyle>
            <a:p>
              <a:r>
                <a:rPr dirty="0"/>
                <a:t>f</a:t>
              </a:r>
            </a:p>
          </p:txBody>
        </p:sp>
      </p:grpSp>
      <p:sp>
        <p:nvSpPr>
          <p:cNvPr id="18" name="Google Shape;107;p19"/>
          <p:cNvSpPr txBox="1"/>
          <p:nvPr/>
        </p:nvSpPr>
        <p:spPr>
          <a:xfrm>
            <a:off x="1588500" y="2386682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89.7% pig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7563" y="3047837"/>
            <a:ext cx="79159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want to fool classifier </a:t>
            </a:r>
            <a:r>
              <a:rPr lang="en-IL" sz="2400" dirty="0"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used L to maximize “wellness”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A7C5FD-AB3A-44FE-AB3C-9FAB9D8D9D09}"/>
              </a:ext>
            </a:extLst>
          </p:cNvPr>
          <p:cNvSpPr/>
          <p:nvPr/>
        </p:nvSpPr>
        <p:spPr>
          <a:xfrm>
            <a:off x="4768850" y="2990850"/>
            <a:ext cx="285750" cy="482600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B3E0E6-52DE-45A8-BC69-B2EB8217450F}"/>
              </a:ext>
            </a:extLst>
          </p:cNvPr>
          <p:cNvSpPr/>
          <p:nvPr/>
        </p:nvSpPr>
        <p:spPr>
          <a:xfrm>
            <a:off x="131674" y="3786500"/>
            <a:ext cx="465225" cy="785499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642938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102;p19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256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Generating an Adversarial Example</a:t>
            </a:r>
          </a:p>
        </p:txBody>
      </p:sp>
      <p:pic>
        <p:nvPicPr>
          <p:cNvPr id="246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2933078" y="101277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Google Shape;106;p19"/>
          <p:cNvSpPr txBox="1"/>
          <p:nvPr/>
        </p:nvSpPr>
        <p:spPr>
          <a:xfrm>
            <a:off x="76424" y="3606774"/>
            <a:ext cx="435541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6000"/>
            </a:lvl1pPr>
          </a:lstStyle>
          <a:p>
            <a:r>
              <a:rPr lang="en-US" dirty="0"/>
              <a:t>L</a:t>
            </a:r>
            <a:r>
              <a:rPr dirty="0"/>
              <a:t>(f(x</a:t>
            </a:r>
            <a:r>
              <a:rPr lang="en-US" dirty="0"/>
              <a:t>+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dirty="0"/>
              <a:t>),y)</a:t>
            </a:r>
          </a:p>
        </p:txBody>
      </p:sp>
      <p:pic>
        <p:nvPicPr>
          <p:cNvPr id="252" name="Google Shape;110;p19" descr="Google Shape;110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5" y="1146199"/>
            <a:ext cx="2913651" cy="1330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oogle Shape;105;p19"/>
          <p:cNvGrpSpPr/>
          <p:nvPr/>
        </p:nvGrpSpPr>
        <p:grpSpPr>
          <a:xfrm>
            <a:off x="5132749" y="1352458"/>
            <a:ext cx="614402" cy="1034224"/>
            <a:chOff x="0" y="-1"/>
            <a:chExt cx="614400" cy="1034223"/>
          </a:xfrm>
        </p:grpSpPr>
        <p:sp>
          <p:nvSpPr>
            <p:cNvPr id="1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7" name="f"/>
            <p:cNvSpPr txBox="1"/>
            <p:nvPr/>
          </p:nvSpPr>
          <p:spPr>
            <a:xfrm>
              <a:off x="0" y="-1"/>
              <a:ext cx="614400" cy="103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6000"/>
              </a:lvl1pPr>
            </a:lstStyle>
            <a:p>
              <a:r>
                <a:rPr dirty="0"/>
                <a:t>f</a:t>
              </a:r>
            </a:p>
          </p:txBody>
        </p:sp>
      </p:grpSp>
      <p:sp>
        <p:nvSpPr>
          <p:cNvPr id="18" name="Google Shape;107;p19"/>
          <p:cNvSpPr txBox="1"/>
          <p:nvPr/>
        </p:nvSpPr>
        <p:spPr>
          <a:xfrm>
            <a:off x="1588500" y="2386682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89.7% pig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7563" y="3047837"/>
            <a:ext cx="79159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want to fool classifier </a:t>
            </a:r>
            <a:r>
              <a:rPr lang="en-IL" sz="2400" dirty="0"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used L to maximize “wellness”</a:t>
            </a:r>
          </a:p>
        </p:txBody>
      </p:sp>
    </p:spTree>
    <p:extLst>
      <p:ext uri="{BB962C8B-B14F-4D97-AF65-F5344CB8AC3E}">
        <p14:creationId xmlns:p14="http://schemas.microsoft.com/office/powerpoint/2010/main" val="36022756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102;p19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256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Generating an Adversarial Example</a:t>
            </a:r>
          </a:p>
        </p:txBody>
      </p:sp>
      <p:pic>
        <p:nvPicPr>
          <p:cNvPr id="246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2933078" y="101277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Google Shape;106;p19"/>
          <p:cNvSpPr txBox="1"/>
          <p:nvPr/>
        </p:nvSpPr>
        <p:spPr>
          <a:xfrm>
            <a:off x="76424" y="3606774"/>
            <a:ext cx="435541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6000"/>
            </a:lvl1pPr>
          </a:lstStyle>
          <a:p>
            <a:r>
              <a:rPr lang="en-US" dirty="0"/>
              <a:t>L</a:t>
            </a:r>
            <a:r>
              <a:rPr dirty="0"/>
              <a:t>(f(x</a:t>
            </a:r>
            <a:r>
              <a:rPr lang="en-US" dirty="0"/>
              <a:t>+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dirty="0"/>
              <a:t>),y)</a:t>
            </a:r>
          </a:p>
        </p:txBody>
      </p:sp>
      <p:pic>
        <p:nvPicPr>
          <p:cNvPr id="252" name="Google Shape;110;p19" descr="Google Shape;110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5" y="1146199"/>
            <a:ext cx="2913651" cy="1330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oogle Shape;105;p19"/>
          <p:cNvGrpSpPr/>
          <p:nvPr/>
        </p:nvGrpSpPr>
        <p:grpSpPr>
          <a:xfrm>
            <a:off x="5132749" y="1352458"/>
            <a:ext cx="614402" cy="1034224"/>
            <a:chOff x="0" y="-1"/>
            <a:chExt cx="614400" cy="1034223"/>
          </a:xfrm>
        </p:grpSpPr>
        <p:sp>
          <p:nvSpPr>
            <p:cNvPr id="1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7" name="f"/>
            <p:cNvSpPr txBox="1"/>
            <p:nvPr/>
          </p:nvSpPr>
          <p:spPr>
            <a:xfrm>
              <a:off x="0" y="-1"/>
              <a:ext cx="614400" cy="103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6000"/>
              </a:lvl1pPr>
            </a:lstStyle>
            <a:p>
              <a:r>
                <a:rPr dirty="0"/>
                <a:t>f</a:t>
              </a:r>
            </a:p>
          </p:txBody>
        </p:sp>
      </p:grpSp>
      <p:sp>
        <p:nvSpPr>
          <p:cNvPr id="18" name="Google Shape;107;p19"/>
          <p:cNvSpPr txBox="1"/>
          <p:nvPr/>
        </p:nvSpPr>
        <p:spPr>
          <a:xfrm>
            <a:off x="1588500" y="2386682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89.7% pig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7563" y="3047837"/>
            <a:ext cx="7915900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want to fool classifier </a:t>
            </a:r>
            <a:r>
              <a:rPr lang="en-IL" sz="2400" dirty="0"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used L to maximize “wellness”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ym typeface="Wingdings" panose="05000000000000000000" pitchFamily="2" charset="2"/>
              </a:rPr>
              <a:t>				            maximize </a:t>
            </a:r>
            <a:r>
              <a:rPr lang="en-US" sz="2400" dirty="0"/>
              <a:t>“badness”?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4722AC1-997C-4DFE-B2F3-7795605525DC}"/>
              </a:ext>
            </a:extLst>
          </p:cNvPr>
          <p:cNvCxnSpPr>
            <a:cxnSpLocks/>
          </p:cNvCxnSpPr>
          <p:nvPr/>
        </p:nvCxnSpPr>
        <p:spPr>
          <a:xfrm flipH="1">
            <a:off x="5257800" y="3124200"/>
            <a:ext cx="2749550" cy="24130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46346342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102;p19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256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Generating an Adversarial Example</a:t>
            </a:r>
          </a:p>
        </p:txBody>
      </p:sp>
      <p:pic>
        <p:nvPicPr>
          <p:cNvPr id="246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2933078" y="101277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Google Shape;106;p19"/>
          <p:cNvSpPr txBox="1"/>
          <p:nvPr/>
        </p:nvSpPr>
        <p:spPr>
          <a:xfrm>
            <a:off x="76424" y="3606774"/>
            <a:ext cx="435541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6000"/>
            </a:lvl1pPr>
          </a:lstStyle>
          <a:p>
            <a:r>
              <a:rPr lang="en-US" dirty="0"/>
              <a:t>L</a:t>
            </a:r>
            <a:r>
              <a:rPr dirty="0"/>
              <a:t>(f(x</a:t>
            </a:r>
            <a:r>
              <a:rPr lang="en-US" dirty="0"/>
              <a:t>+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dirty="0"/>
              <a:t>),y)</a:t>
            </a:r>
          </a:p>
        </p:txBody>
      </p:sp>
      <p:pic>
        <p:nvPicPr>
          <p:cNvPr id="252" name="Google Shape;110;p19" descr="Google Shape;110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5" y="1146199"/>
            <a:ext cx="2913651" cy="1330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oogle Shape;105;p19"/>
          <p:cNvGrpSpPr/>
          <p:nvPr/>
        </p:nvGrpSpPr>
        <p:grpSpPr>
          <a:xfrm>
            <a:off x="5132749" y="1352458"/>
            <a:ext cx="614402" cy="1034224"/>
            <a:chOff x="0" y="-1"/>
            <a:chExt cx="614400" cy="1034223"/>
          </a:xfrm>
        </p:grpSpPr>
        <p:sp>
          <p:nvSpPr>
            <p:cNvPr id="1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7" name="f"/>
            <p:cNvSpPr txBox="1"/>
            <p:nvPr/>
          </p:nvSpPr>
          <p:spPr>
            <a:xfrm>
              <a:off x="0" y="-1"/>
              <a:ext cx="614400" cy="103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6000"/>
              </a:lvl1pPr>
            </a:lstStyle>
            <a:p>
              <a:r>
                <a:rPr dirty="0"/>
                <a:t>f</a:t>
              </a:r>
            </a:p>
          </p:txBody>
        </p:sp>
      </p:grpSp>
      <p:sp>
        <p:nvSpPr>
          <p:cNvPr id="18" name="Google Shape;107;p19"/>
          <p:cNvSpPr txBox="1"/>
          <p:nvPr/>
        </p:nvSpPr>
        <p:spPr>
          <a:xfrm>
            <a:off x="1588500" y="2386682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89.7% pig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7563" y="3047837"/>
            <a:ext cx="79159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want to fool classifier </a:t>
            </a:r>
            <a:r>
              <a:rPr lang="en-IL" sz="2400" dirty="0"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maximize L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38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102;p19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256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Generating an Adversarial Example</a:t>
            </a:r>
          </a:p>
        </p:txBody>
      </p:sp>
      <p:pic>
        <p:nvPicPr>
          <p:cNvPr id="294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2933078" y="1012772"/>
            <a:ext cx="5276598" cy="1465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Google Shape;110;p19" descr="Google Shape;110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5" y="1146199"/>
            <a:ext cx="2913651" cy="1330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oogle Shape;105;p19"/>
          <p:cNvGrpSpPr/>
          <p:nvPr/>
        </p:nvGrpSpPr>
        <p:grpSpPr>
          <a:xfrm>
            <a:off x="5132749" y="1352458"/>
            <a:ext cx="614402" cy="1034224"/>
            <a:chOff x="0" y="-1"/>
            <a:chExt cx="614400" cy="1034223"/>
          </a:xfrm>
        </p:grpSpPr>
        <p:sp>
          <p:nvSpPr>
            <p:cNvPr id="18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9" name="f"/>
            <p:cNvSpPr txBox="1"/>
            <p:nvPr/>
          </p:nvSpPr>
          <p:spPr>
            <a:xfrm>
              <a:off x="0" y="-1"/>
              <a:ext cx="614400" cy="103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6000"/>
              </a:lvl1pPr>
            </a:lstStyle>
            <a:p>
              <a:r>
                <a:rPr dirty="0"/>
                <a:t>f</a:t>
              </a:r>
            </a:p>
          </p:txBody>
        </p:sp>
      </p:grpSp>
      <p:sp>
        <p:nvSpPr>
          <p:cNvPr id="20" name="Google Shape;107;p19"/>
          <p:cNvSpPr txBox="1"/>
          <p:nvPr/>
        </p:nvSpPr>
        <p:spPr>
          <a:xfrm>
            <a:off x="1588500" y="2386682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89.7% pig</a:t>
            </a:r>
          </a:p>
        </p:txBody>
      </p:sp>
      <p:sp>
        <p:nvSpPr>
          <p:cNvPr id="22" name="Google Shape;106;p19"/>
          <p:cNvSpPr txBox="1"/>
          <p:nvPr/>
        </p:nvSpPr>
        <p:spPr>
          <a:xfrm>
            <a:off x="76424" y="3606774"/>
            <a:ext cx="435541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6000"/>
            </a:lvl1pPr>
          </a:lstStyle>
          <a:p>
            <a:r>
              <a:rPr dirty="0"/>
              <a:t>L(f(x</a:t>
            </a:r>
            <a:r>
              <a:rPr lang="en-US" dirty="0"/>
              <a:t>+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dirty="0"/>
              <a:t>),y)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D0A889-4D28-4533-8456-ABF11A09698E}"/>
              </a:ext>
            </a:extLst>
          </p:cNvPr>
          <p:cNvSpPr txBox="1"/>
          <p:nvPr/>
        </p:nvSpPr>
        <p:spPr>
          <a:xfrm>
            <a:off x="767563" y="3047837"/>
            <a:ext cx="79159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sz="2400" dirty="0"/>
              <a:t>want to fool classifier </a:t>
            </a:r>
            <a:r>
              <a:rPr lang="en-IL" sz="2400" dirty="0"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/>
              <a:t>maximize L w.r.t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4813986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102;p19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256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Generating an Adversarial Example</a:t>
            </a:r>
          </a:p>
        </p:txBody>
      </p:sp>
      <p:pic>
        <p:nvPicPr>
          <p:cNvPr id="294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2933078" y="101277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Google Shape;108;p19"/>
          <p:cNvSpPr txBox="1"/>
          <p:nvPr/>
        </p:nvSpPr>
        <p:spPr>
          <a:xfrm>
            <a:off x="4601800" y="3662250"/>
            <a:ext cx="247920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lang="en-US" dirty="0"/>
              <a:t>   </a:t>
            </a:r>
            <a:r>
              <a:rPr dirty="0"/>
              <a:t>∇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dirty="0"/>
              <a:t>L</a:t>
            </a:r>
          </a:p>
        </p:txBody>
      </p:sp>
      <p:sp>
        <p:nvSpPr>
          <p:cNvPr id="301" name="Google Shape;109;p19"/>
          <p:cNvSpPr/>
          <p:nvPr/>
        </p:nvSpPr>
        <p:spPr>
          <a:xfrm flipV="1">
            <a:off x="3724345" y="4173599"/>
            <a:ext cx="832769" cy="4008"/>
          </a:xfrm>
          <a:prstGeom prst="line">
            <a:avLst/>
          </a:prstGeom>
          <a:ln w="76200">
            <a:solidFill>
              <a:schemeClr val="tx1"/>
            </a:solidFill>
            <a:tailEnd type="triangle"/>
          </a:ln>
        </p:spPr>
        <p:txBody>
          <a:bodyPr lIns="0" tIns="0" rIns="0" bIns="0"/>
          <a:lstStyle/>
          <a:p>
            <a:endParaRPr dirty="0"/>
          </a:p>
        </p:txBody>
      </p:sp>
      <p:pic>
        <p:nvPicPr>
          <p:cNvPr id="302" name="Google Shape;110;p19" descr="Google Shape;110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5" y="1146199"/>
            <a:ext cx="2913651" cy="1330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oogle Shape;105;p19"/>
          <p:cNvGrpSpPr/>
          <p:nvPr/>
        </p:nvGrpSpPr>
        <p:grpSpPr>
          <a:xfrm>
            <a:off x="5132749" y="1352458"/>
            <a:ext cx="614402" cy="1034224"/>
            <a:chOff x="0" y="-1"/>
            <a:chExt cx="614400" cy="1034223"/>
          </a:xfrm>
        </p:grpSpPr>
        <p:sp>
          <p:nvSpPr>
            <p:cNvPr id="18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9" name="f"/>
            <p:cNvSpPr txBox="1"/>
            <p:nvPr/>
          </p:nvSpPr>
          <p:spPr>
            <a:xfrm>
              <a:off x="0" y="-1"/>
              <a:ext cx="614400" cy="103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6000"/>
              </a:lvl1pPr>
            </a:lstStyle>
            <a:p>
              <a:r>
                <a:rPr dirty="0"/>
                <a:t>f</a:t>
              </a:r>
            </a:p>
          </p:txBody>
        </p:sp>
      </p:grpSp>
      <p:sp>
        <p:nvSpPr>
          <p:cNvPr id="20" name="Google Shape;107;p19"/>
          <p:cNvSpPr txBox="1"/>
          <p:nvPr/>
        </p:nvSpPr>
        <p:spPr>
          <a:xfrm>
            <a:off x="1588500" y="2386682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89.7% pig</a:t>
            </a:r>
          </a:p>
        </p:txBody>
      </p:sp>
      <p:sp>
        <p:nvSpPr>
          <p:cNvPr id="22" name="Google Shape;106;p19"/>
          <p:cNvSpPr txBox="1"/>
          <p:nvPr/>
        </p:nvSpPr>
        <p:spPr>
          <a:xfrm>
            <a:off x="76424" y="3606774"/>
            <a:ext cx="435541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6000"/>
            </a:lvl1pPr>
          </a:lstStyle>
          <a:p>
            <a:r>
              <a:rPr dirty="0"/>
              <a:t>L(f(x</a:t>
            </a:r>
            <a:r>
              <a:rPr lang="en-US" dirty="0"/>
              <a:t>+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dirty="0"/>
              <a:t>),y)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D0A889-4D28-4533-8456-ABF11A09698E}"/>
              </a:ext>
            </a:extLst>
          </p:cNvPr>
          <p:cNvSpPr txBox="1"/>
          <p:nvPr/>
        </p:nvSpPr>
        <p:spPr>
          <a:xfrm>
            <a:off x="767563" y="3047837"/>
            <a:ext cx="79159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sz="2400" dirty="0"/>
              <a:t>want to fool classifier </a:t>
            </a:r>
            <a:r>
              <a:rPr lang="en-IL" sz="2400" dirty="0"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/>
              <a:t>maximize L w.r.t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B16783-FB0C-4D19-907E-C662C4E615AE}"/>
              </a:ext>
            </a:extLst>
          </p:cNvPr>
          <p:cNvSpPr txBox="1"/>
          <p:nvPr/>
        </p:nvSpPr>
        <p:spPr>
          <a:xfrm>
            <a:off x="2108200" y="3859533"/>
            <a:ext cx="444500" cy="671528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2C5E4E-7530-4D9F-B97A-A5AF96187ADB}"/>
              </a:ext>
            </a:extLst>
          </p:cNvPr>
          <p:cNvSpPr txBox="1"/>
          <p:nvPr/>
        </p:nvSpPr>
        <p:spPr>
          <a:xfrm>
            <a:off x="5747151" y="4173599"/>
            <a:ext cx="269994" cy="393697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98B9B3-D72C-4C76-BDEC-2465D12B637A}"/>
              </a:ext>
            </a:extLst>
          </p:cNvPr>
          <p:cNvSpPr txBox="1"/>
          <p:nvPr/>
        </p:nvSpPr>
        <p:spPr>
          <a:xfrm>
            <a:off x="6318651" y="3062349"/>
            <a:ext cx="215499" cy="328551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5342536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102;p19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256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Generating an Adversarial Example</a:t>
            </a:r>
          </a:p>
        </p:txBody>
      </p:sp>
      <p:pic>
        <p:nvPicPr>
          <p:cNvPr id="294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2933078" y="101277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Google Shape;108;p19"/>
          <p:cNvSpPr txBox="1"/>
          <p:nvPr/>
        </p:nvSpPr>
        <p:spPr>
          <a:xfrm>
            <a:off x="4601800" y="3662250"/>
            <a:ext cx="247920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lang="en-US" dirty="0"/>
              <a:t> +</a:t>
            </a:r>
            <a:r>
              <a:rPr dirty="0"/>
              <a:t>∇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dirty="0"/>
              <a:t>L</a:t>
            </a:r>
          </a:p>
        </p:txBody>
      </p:sp>
      <p:pic>
        <p:nvPicPr>
          <p:cNvPr id="302" name="Google Shape;110;p19" descr="Google Shape;110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5" y="1146199"/>
            <a:ext cx="2913651" cy="1330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oogle Shape;105;p19"/>
          <p:cNvGrpSpPr/>
          <p:nvPr/>
        </p:nvGrpSpPr>
        <p:grpSpPr>
          <a:xfrm>
            <a:off x="5132749" y="1352458"/>
            <a:ext cx="614402" cy="1034224"/>
            <a:chOff x="0" y="-1"/>
            <a:chExt cx="614400" cy="1034223"/>
          </a:xfrm>
        </p:grpSpPr>
        <p:sp>
          <p:nvSpPr>
            <p:cNvPr id="18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9" name="f"/>
            <p:cNvSpPr txBox="1"/>
            <p:nvPr/>
          </p:nvSpPr>
          <p:spPr>
            <a:xfrm>
              <a:off x="0" y="-1"/>
              <a:ext cx="614400" cy="103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6000"/>
              </a:lvl1pPr>
            </a:lstStyle>
            <a:p>
              <a:r>
                <a:rPr dirty="0"/>
                <a:t>f</a:t>
              </a:r>
            </a:p>
          </p:txBody>
        </p:sp>
      </p:grpSp>
      <p:sp>
        <p:nvSpPr>
          <p:cNvPr id="20" name="Google Shape;107;p19"/>
          <p:cNvSpPr txBox="1"/>
          <p:nvPr/>
        </p:nvSpPr>
        <p:spPr>
          <a:xfrm>
            <a:off x="1588500" y="2386682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89.7% pig</a:t>
            </a:r>
          </a:p>
        </p:txBody>
      </p:sp>
      <p:sp>
        <p:nvSpPr>
          <p:cNvPr id="22" name="Google Shape;106;p19"/>
          <p:cNvSpPr txBox="1"/>
          <p:nvPr/>
        </p:nvSpPr>
        <p:spPr>
          <a:xfrm>
            <a:off x="76424" y="3606774"/>
            <a:ext cx="435541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6000"/>
            </a:lvl1pPr>
          </a:lstStyle>
          <a:p>
            <a:r>
              <a:rPr dirty="0"/>
              <a:t>L(f(x</a:t>
            </a:r>
            <a:r>
              <a:rPr lang="en-US" dirty="0"/>
              <a:t>+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dirty="0"/>
              <a:t>),y)</a:t>
            </a:r>
          </a:p>
        </p:txBody>
      </p:sp>
      <p:pic>
        <p:nvPicPr>
          <p:cNvPr id="13" name="gradient.png" descr="gradient.png">
            <a:extLst>
              <a:ext uri="{FF2B5EF4-FFF2-40B4-BE49-F238E27FC236}">
                <a16:creationId xmlns:a16="http://schemas.microsoft.com/office/drawing/2014/main" id="{E79C6D0C-D1BF-4755-A6A9-A5F4D0E2ED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215"/>
          <a:stretch>
            <a:fillRect/>
          </a:stretch>
        </p:blipFill>
        <p:spPr>
          <a:xfrm>
            <a:off x="6921288" y="3328904"/>
            <a:ext cx="2049176" cy="178295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Google Shape;109;p19">
            <a:extLst>
              <a:ext uri="{FF2B5EF4-FFF2-40B4-BE49-F238E27FC236}">
                <a16:creationId xmlns:a16="http://schemas.microsoft.com/office/drawing/2014/main" id="{C1BEF272-C7E2-4E90-96FF-5F56C8E9C11F}"/>
              </a:ext>
            </a:extLst>
          </p:cNvPr>
          <p:cNvSpPr/>
          <p:nvPr/>
        </p:nvSpPr>
        <p:spPr>
          <a:xfrm flipV="1">
            <a:off x="3724345" y="4173599"/>
            <a:ext cx="832769" cy="4008"/>
          </a:xfrm>
          <a:prstGeom prst="line">
            <a:avLst/>
          </a:prstGeom>
          <a:ln w="76200">
            <a:solidFill>
              <a:schemeClr val="tx1"/>
            </a:solidFill>
            <a:tailEnd type="triangle"/>
          </a:ln>
        </p:spPr>
        <p:txBody>
          <a:bodyPr lIns="0" tIns="0" rIns="0" bIns="0"/>
          <a:lstStyle/>
          <a:p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6D21B1-C320-44DD-A209-EDC28BF35A97}"/>
              </a:ext>
            </a:extLst>
          </p:cNvPr>
          <p:cNvSpPr txBox="1"/>
          <p:nvPr/>
        </p:nvSpPr>
        <p:spPr>
          <a:xfrm>
            <a:off x="767563" y="3047837"/>
            <a:ext cx="79159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sz="2400" dirty="0"/>
              <a:t>want to fool classifier </a:t>
            </a:r>
            <a:r>
              <a:rPr lang="en-IL" sz="2400" dirty="0"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/>
              <a:t>maximize L w.r.t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95381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485;p61" descr="Google Shape;485;p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98" y="127388"/>
            <a:ext cx="3468777" cy="1952804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Google Shape;486;p61"/>
          <p:cNvSpPr txBox="1"/>
          <p:nvPr/>
        </p:nvSpPr>
        <p:spPr>
          <a:xfrm>
            <a:off x="894950" y="2053096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sp>
        <p:nvSpPr>
          <p:cNvPr id="118" name="Google Shape;490;p61"/>
          <p:cNvSpPr txBox="1"/>
          <p:nvPr/>
        </p:nvSpPr>
        <p:spPr>
          <a:xfrm>
            <a:off x="441000" y="3280400"/>
            <a:ext cx="660000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rPr dirty="0"/>
              <a:t>=</a:t>
            </a:r>
          </a:p>
        </p:txBody>
      </p:sp>
      <p:pic>
        <p:nvPicPr>
          <p:cNvPr id="119" name="Google Shape;491;p61" descr="Google Shape;491;p6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850" y="2864949"/>
            <a:ext cx="3468776" cy="195278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Google Shape;492;p61"/>
          <p:cNvSpPr txBox="1"/>
          <p:nvPr/>
        </p:nvSpPr>
        <p:spPr>
          <a:xfrm>
            <a:off x="4815476" y="2918015"/>
            <a:ext cx="2480701" cy="7386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99.0% airliner</a:t>
            </a:r>
          </a:p>
          <a:p>
            <a:endParaRPr sz="1200" dirty="0"/>
          </a:p>
        </p:txBody>
      </p:sp>
      <p:grpSp>
        <p:nvGrpSpPr>
          <p:cNvPr id="4" name="Group 3"/>
          <p:cNvGrpSpPr/>
          <p:nvPr/>
        </p:nvGrpSpPr>
        <p:grpSpPr>
          <a:xfrm>
            <a:off x="3515450" y="57171"/>
            <a:ext cx="5672854" cy="2023021"/>
            <a:chOff x="3515450" y="57171"/>
            <a:chExt cx="5672854" cy="2023021"/>
          </a:xfrm>
        </p:grpSpPr>
        <p:sp>
          <p:nvSpPr>
            <p:cNvPr id="116" name="Google Shape;487;p61"/>
            <p:cNvSpPr txBox="1"/>
            <p:nvPr/>
          </p:nvSpPr>
          <p:spPr>
            <a:xfrm>
              <a:off x="3515450" y="771525"/>
              <a:ext cx="660001" cy="8614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24" tIns="91424" rIns="91424" bIns="91424">
              <a:spAutoFit/>
            </a:bodyPr>
            <a:lstStyle>
              <a:lvl1pPr>
                <a:defRPr sz="4800"/>
              </a:lvl1pPr>
            </a:lstStyle>
            <a:p>
              <a:r>
                <a:rPr dirty="0"/>
                <a:t>+</a:t>
              </a:r>
            </a:p>
          </p:txBody>
        </p:sp>
        <p:pic>
          <p:nvPicPr>
            <p:cNvPr id="117" name="Google Shape;488;p61" descr="Google Shape;488;p6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51227" y="57171"/>
              <a:ext cx="3585476" cy="202302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1" name="Google Shape;487;p61"/>
            <p:cNvSpPr txBox="1"/>
            <p:nvPr/>
          </p:nvSpPr>
          <p:spPr>
            <a:xfrm>
              <a:off x="7636703" y="1329853"/>
              <a:ext cx="1551601" cy="72324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24" tIns="91424" rIns="91424" bIns="91424">
              <a:spAutoFit/>
            </a:bodyPr>
            <a:lstStyle>
              <a:lvl1pPr>
                <a:defRPr sz="3500"/>
              </a:lvl1pPr>
            </a:lstStyle>
            <a:p>
              <a:r>
                <a:rPr lang="en-US" dirty="0"/>
                <a:t>x </a:t>
              </a:r>
              <a:r>
                <a:rPr dirty="0"/>
                <a:t>0.02</a:t>
              </a:r>
            </a:p>
          </p:txBody>
        </p:sp>
      </p:grpSp>
      <p:sp>
        <p:nvSpPr>
          <p:cNvPr id="12" name="Google Shape;492;p61">
            <a:extLst>
              <a:ext uri="{FF2B5EF4-FFF2-40B4-BE49-F238E27FC236}">
                <a16:creationId xmlns:a16="http://schemas.microsoft.com/office/drawing/2014/main" id="{CF7816A7-C627-4C50-B83F-D3752B1275B2}"/>
              </a:ext>
            </a:extLst>
          </p:cNvPr>
          <p:cNvSpPr txBox="1"/>
          <p:nvPr/>
        </p:nvSpPr>
        <p:spPr>
          <a:xfrm>
            <a:off x="4869022" y="3478285"/>
            <a:ext cx="4039234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(0.000000000000000       00000000000005% pig...)</a:t>
            </a:r>
            <a:endParaRPr dirty="0"/>
          </a:p>
        </p:txBody>
      </p:sp>
      <p:grpSp>
        <p:nvGrpSpPr>
          <p:cNvPr id="14" name="Google Shape;494;p61">
            <a:extLst>
              <a:ext uri="{FF2B5EF4-FFF2-40B4-BE49-F238E27FC236}">
                <a16:creationId xmlns:a16="http://schemas.microsoft.com/office/drawing/2014/main" id="{CE27C715-B26E-46D5-83FF-6D49621B9FD6}"/>
              </a:ext>
            </a:extLst>
          </p:cNvPr>
          <p:cNvGrpSpPr/>
          <p:nvPr/>
        </p:nvGrpSpPr>
        <p:grpSpPr>
          <a:xfrm>
            <a:off x="5160081" y="401586"/>
            <a:ext cx="2359006" cy="645043"/>
            <a:chOff x="43255" y="283633"/>
            <a:chExt cx="2359005" cy="645042"/>
          </a:xfrm>
        </p:grpSpPr>
        <p:sp>
          <p:nvSpPr>
            <p:cNvPr id="15" name="Rectangle">
              <a:extLst>
                <a:ext uri="{FF2B5EF4-FFF2-40B4-BE49-F238E27FC236}">
                  <a16:creationId xmlns:a16="http://schemas.microsoft.com/office/drawing/2014/main" id="{CF43B24D-EDEC-470F-B8C4-80360E229278}"/>
                </a:ext>
              </a:extLst>
            </p:cNvPr>
            <p:cNvSpPr/>
            <p:nvPr/>
          </p:nvSpPr>
          <p:spPr>
            <a:xfrm rot="867574">
              <a:off x="43255" y="283633"/>
              <a:ext cx="2353655" cy="645042"/>
            </a:xfrm>
            <a:prstGeom prst="rect">
              <a:avLst/>
            </a:prstGeom>
            <a:solidFill>
              <a:srgbClr val="FF99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16" name="Not Random">
              <a:extLst>
                <a:ext uri="{FF2B5EF4-FFF2-40B4-BE49-F238E27FC236}">
                  <a16:creationId xmlns:a16="http://schemas.microsoft.com/office/drawing/2014/main" id="{B23495CB-B2E8-4099-B6DC-B882558708CA}"/>
                </a:ext>
              </a:extLst>
            </p:cNvPr>
            <p:cNvSpPr txBox="1"/>
            <p:nvPr/>
          </p:nvSpPr>
          <p:spPr>
            <a:xfrm rot="867574">
              <a:off x="48605" y="284312"/>
              <a:ext cx="2353655" cy="6021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3000"/>
              </a:lvl1pPr>
            </a:lstStyle>
            <a:p>
              <a:r>
                <a:rPr dirty="0"/>
                <a:t>Not Random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2683ABC-7514-4545-A14D-CE696B36D84A}"/>
              </a:ext>
            </a:extLst>
          </p:cNvPr>
          <p:cNvSpPr/>
          <p:nvPr/>
        </p:nvSpPr>
        <p:spPr>
          <a:xfrm>
            <a:off x="232101" y="4286579"/>
            <a:ext cx="7886700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sz="1800" dirty="0" err="1"/>
              <a:t>Biggio</a:t>
            </a:r>
            <a:r>
              <a:rPr lang="en-US" sz="1800" dirty="0"/>
              <a:t> et al. 2013, “Evasion attacks against machine learning at test time”</a:t>
            </a:r>
          </a:p>
          <a:p>
            <a:r>
              <a:rPr lang="en-US" sz="1800" dirty="0" err="1"/>
              <a:t>Szegedy</a:t>
            </a:r>
            <a:r>
              <a:rPr lang="en-US" sz="1800" dirty="0"/>
              <a:t> et al. 2014, “Intriguing properties of neural networks”</a:t>
            </a:r>
          </a:p>
          <a:p>
            <a:r>
              <a:rPr lang="en-US" sz="1800" dirty="0"/>
              <a:t>Goodfellow et al. 2015, “Explaining and Harnessing Adversarial Examples”</a:t>
            </a:r>
          </a:p>
        </p:txBody>
      </p:sp>
    </p:spTree>
    <p:extLst>
      <p:ext uri="{BB962C8B-B14F-4D97-AF65-F5344CB8AC3E}">
        <p14:creationId xmlns:p14="http://schemas.microsoft.com/office/powerpoint/2010/main" val="206805760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102;p19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256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Generating an Adversarial Example</a:t>
            </a:r>
          </a:p>
        </p:txBody>
      </p:sp>
      <p:pic>
        <p:nvPicPr>
          <p:cNvPr id="294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2933078" y="101277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Google Shape;108;p19"/>
          <p:cNvSpPr txBox="1"/>
          <p:nvPr/>
        </p:nvSpPr>
        <p:spPr>
          <a:xfrm>
            <a:off x="4601800" y="3662250"/>
            <a:ext cx="247920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lang="en-US" dirty="0"/>
              <a:t> +</a:t>
            </a:r>
            <a:r>
              <a:rPr dirty="0"/>
              <a:t>∇</a:t>
            </a:r>
            <a:r>
              <a:rPr sz="3000" dirty="0" err="1"/>
              <a:t>x</a:t>
            </a:r>
            <a:r>
              <a:rPr dirty="0" err="1"/>
              <a:t>L</a:t>
            </a:r>
            <a:endParaRPr dirty="0"/>
          </a:p>
        </p:txBody>
      </p:sp>
      <p:pic>
        <p:nvPicPr>
          <p:cNvPr id="302" name="Google Shape;110;p19" descr="Google Shape;110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5" y="1146199"/>
            <a:ext cx="2913651" cy="1330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oogle Shape;105;p19"/>
          <p:cNvGrpSpPr/>
          <p:nvPr/>
        </p:nvGrpSpPr>
        <p:grpSpPr>
          <a:xfrm>
            <a:off x="5132749" y="1352458"/>
            <a:ext cx="614402" cy="1034224"/>
            <a:chOff x="0" y="-1"/>
            <a:chExt cx="614400" cy="1034223"/>
          </a:xfrm>
        </p:grpSpPr>
        <p:sp>
          <p:nvSpPr>
            <p:cNvPr id="18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9" name="f"/>
            <p:cNvSpPr txBox="1"/>
            <p:nvPr/>
          </p:nvSpPr>
          <p:spPr>
            <a:xfrm>
              <a:off x="0" y="-1"/>
              <a:ext cx="614400" cy="103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6000"/>
              </a:lvl1pPr>
            </a:lstStyle>
            <a:p>
              <a:r>
                <a:rPr dirty="0"/>
                <a:t>f</a:t>
              </a:r>
            </a:p>
          </p:txBody>
        </p:sp>
      </p:grpSp>
      <p:sp>
        <p:nvSpPr>
          <p:cNvPr id="20" name="Google Shape;107;p19"/>
          <p:cNvSpPr txBox="1"/>
          <p:nvPr/>
        </p:nvSpPr>
        <p:spPr>
          <a:xfrm>
            <a:off x="1588500" y="2386682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89.7% pig</a:t>
            </a:r>
          </a:p>
        </p:txBody>
      </p:sp>
      <p:sp>
        <p:nvSpPr>
          <p:cNvPr id="22" name="Google Shape;106;p19"/>
          <p:cNvSpPr txBox="1"/>
          <p:nvPr/>
        </p:nvSpPr>
        <p:spPr>
          <a:xfrm>
            <a:off x="76424" y="3606774"/>
            <a:ext cx="435541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6000"/>
            </a:lvl1pPr>
          </a:lstStyle>
          <a:p>
            <a:r>
              <a:rPr dirty="0"/>
              <a:t>L(f(x</a:t>
            </a:r>
            <a:r>
              <a:rPr lang="en-US" dirty="0"/>
              <a:t>+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dirty="0"/>
              <a:t>),y)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1BD35F-AA61-45B0-943F-A4F14D483B6C}"/>
              </a:ext>
            </a:extLst>
          </p:cNvPr>
          <p:cNvSpPr txBox="1"/>
          <p:nvPr/>
        </p:nvSpPr>
        <p:spPr>
          <a:xfrm>
            <a:off x="5768939" y="4237420"/>
            <a:ext cx="248206" cy="329876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7" name="Google Shape;109;p19">
            <a:extLst>
              <a:ext uri="{FF2B5EF4-FFF2-40B4-BE49-F238E27FC236}">
                <a16:creationId xmlns:a16="http://schemas.microsoft.com/office/drawing/2014/main" id="{31FE55C1-00C0-4CFB-9616-69A76DCD85E8}"/>
              </a:ext>
            </a:extLst>
          </p:cNvPr>
          <p:cNvSpPr/>
          <p:nvPr/>
        </p:nvSpPr>
        <p:spPr>
          <a:xfrm flipV="1">
            <a:off x="3724345" y="4173599"/>
            <a:ext cx="832769" cy="4008"/>
          </a:xfrm>
          <a:prstGeom prst="line">
            <a:avLst/>
          </a:prstGeom>
          <a:ln w="76200">
            <a:solidFill>
              <a:schemeClr val="tx1"/>
            </a:solidFill>
            <a:tailEnd type="triangle"/>
          </a:ln>
        </p:spPr>
        <p:txBody>
          <a:bodyPr lIns="0" tIns="0" rIns="0" bIns="0"/>
          <a:lstStyle/>
          <a:p>
            <a:endParaRPr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3BA86A-E803-4AB6-9251-E7B20F1E845D}"/>
              </a:ext>
            </a:extLst>
          </p:cNvPr>
          <p:cNvSpPr txBox="1"/>
          <p:nvPr/>
        </p:nvSpPr>
        <p:spPr>
          <a:xfrm>
            <a:off x="767563" y="3047837"/>
            <a:ext cx="79159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sz="2400" dirty="0"/>
              <a:t>want to fool classifier </a:t>
            </a:r>
            <a:r>
              <a:rPr lang="en-IL" sz="2400" dirty="0"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/>
              <a:t>maximize L w.r.t 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8F9C9C-EC6A-44AC-A46F-F3BC5E0F35AC}"/>
              </a:ext>
            </a:extLst>
          </p:cNvPr>
          <p:cNvSpPr txBox="1"/>
          <p:nvPr/>
        </p:nvSpPr>
        <p:spPr>
          <a:xfrm>
            <a:off x="1240719" y="3859533"/>
            <a:ext cx="1311981" cy="671528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6B0A3D5-DAB3-4023-B75C-3FC207B8CFAA}"/>
              </a:ext>
            </a:extLst>
          </p:cNvPr>
          <p:cNvSpPr txBox="1"/>
          <p:nvPr/>
        </p:nvSpPr>
        <p:spPr>
          <a:xfrm>
            <a:off x="6289434" y="3078178"/>
            <a:ext cx="248206" cy="329876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2CE2F62-F8CF-4D2B-B208-D0817074366B}"/>
              </a:ext>
            </a:extLst>
          </p:cNvPr>
          <p:cNvSpPr txBox="1"/>
          <p:nvPr/>
        </p:nvSpPr>
        <p:spPr>
          <a:xfrm>
            <a:off x="6289434" y="4712527"/>
            <a:ext cx="275500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(just a technicality..)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174228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102;p19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256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Generating an Adversarial Example</a:t>
            </a:r>
          </a:p>
        </p:txBody>
      </p:sp>
      <p:pic>
        <p:nvPicPr>
          <p:cNvPr id="294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2933078" y="101277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Google Shape;108;p19"/>
          <p:cNvSpPr txBox="1"/>
          <p:nvPr/>
        </p:nvSpPr>
        <p:spPr>
          <a:xfrm>
            <a:off x="4601800" y="3662250"/>
            <a:ext cx="247920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lang="en-US" dirty="0"/>
              <a:t> +</a:t>
            </a:r>
            <a:r>
              <a:rPr dirty="0"/>
              <a:t>∇</a:t>
            </a:r>
            <a:r>
              <a:rPr sz="3000" dirty="0" err="1"/>
              <a:t>x</a:t>
            </a:r>
            <a:r>
              <a:rPr dirty="0" err="1"/>
              <a:t>L</a:t>
            </a:r>
            <a:endParaRPr dirty="0"/>
          </a:p>
        </p:txBody>
      </p:sp>
      <p:pic>
        <p:nvPicPr>
          <p:cNvPr id="302" name="Google Shape;110;p19" descr="Google Shape;110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5" y="1146199"/>
            <a:ext cx="2913651" cy="1330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oogle Shape;105;p19"/>
          <p:cNvGrpSpPr/>
          <p:nvPr/>
        </p:nvGrpSpPr>
        <p:grpSpPr>
          <a:xfrm>
            <a:off x="5132749" y="1352458"/>
            <a:ext cx="614402" cy="1034224"/>
            <a:chOff x="0" y="-1"/>
            <a:chExt cx="614400" cy="1034223"/>
          </a:xfrm>
        </p:grpSpPr>
        <p:sp>
          <p:nvSpPr>
            <p:cNvPr id="18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9" name="f"/>
            <p:cNvSpPr txBox="1"/>
            <p:nvPr/>
          </p:nvSpPr>
          <p:spPr>
            <a:xfrm>
              <a:off x="0" y="-1"/>
              <a:ext cx="614400" cy="103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6000"/>
              </a:lvl1pPr>
            </a:lstStyle>
            <a:p>
              <a:r>
                <a:rPr dirty="0"/>
                <a:t>f</a:t>
              </a:r>
            </a:p>
          </p:txBody>
        </p:sp>
      </p:grpSp>
      <p:sp>
        <p:nvSpPr>
          <p:cNvPr id="20" name="Google Shape;107;p19"/>
          <p:cNvSpPr txBox="1"/>
          <p:nvPr/>
        </p:nvSpPr>
        <p:spPr>
          <a:xfrm>
            <a:off x="1588500" y="2386682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89.7% pig</a:t>
            </a:r>
          </a:p>
        </p:txBody>
      </p:sp>
      <p:sp>
        <p:nvSpPr>
          <p:cNvPr id="22" name="Google Shape;106;p19"/>
          <p:cNvSpPr txBox="1"/>
          <p:nvPr/>
        </p:nvSpPr>
        <p:spPr>
          <a:xfrm>
            <a:off x="76424" y="3606774"/>
            <a:ext cx="435541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6000"/>
            </a:lvl1pPr>
          </a:lstStyle>
          <a:p>
            <a:r>
              <a:rPr dirty="0"/>
              <a:t>L(f(x</a:t>
            </a:r>
            <a:r>
              <a:rPr lang="en-US" dirty="0"/>
              <a:t>+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dirty="0"/>
              <a:t>),y)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1BD35F-AA61-45B0-943F-A4F14D483B6C}"/>
              </a:ext>
            </a:extLst>
          </p:cNvPr>
          <p:cNvSpPr txBox="1"/>
          <p:nvPr/>
        </p:nvSpPr>
        <p:spPr>
          <a:xfrm>
            <a:off x="5768939" y="4237420"/>
            <a:ext cx="248206" cy="329876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7" name="Google Shape;109;p19">
            <a:extLst>
              <a:ext uri="{FF2B5EF4-FFF2-40B4-BE49-F238E27FC236}">
                <a16:creationId xmlns:a16="http://schemas.microsoft.com/office/drawing/2014/main" id="{31FE55C1-00C0-4CFB-9616-69A76DCD85E8}"/>
              </a:ext>
            </a:extLst>
          </p:cNvPr>
          <p:cNvSpPr/>
          <p:nvPr/>
        </p:nvSpPr>
        <p:spPr>
          <a:xfrm flipV="1">
            <a:off x="3724345" y="4173599"/>
            <a:ext cx="832769" cy="4008"/>
          </a:xfrm>
          <a:prstGeom prst="line">
            <a:avLst/>
          </a:prstGeom>
          <a:ln w="76200">
            <a:solidFill>
              <a:schemeClr val="tx1"/>
            </a:solidFill>
            <a:tailEnd type="triangle"/>
          </a:ln>
        </p:spPr>
        <p:txBody>
          <a:bodyPr lIns="0" tIns="0" rIns="0" bIns="0"/>
          <a:lstStyle/>
          <a:p>
            <a:endParaRPr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3BA86A-E803-4AB6-9251-E7B20F1E845D}"/>
              </a:ext>
            </a:extLst>
          </p:cNvPr>
          <p:cNvSpPr txBox="1"/>
          <p:nvPr/>
        </p:nvSpPr>
        <p:spPr>
          <a:xfrm>
            <a:off x="767563" y="3047837"/>
            <a:ext cx="79159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sz="2400" dirty="0"/>
              <a:t>want to fool classifier </a:t>
            </a:r>
            <a:r>
              <a:rPr lang="en-IL" sz="2400" dirty="0"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/>
              <a:t>maximize L w.r.t 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8F9C9C-EC6A-44AC-A46F-F3BC5E0F35AC}"/>
              </a:ext>
            </a:extLst>
          </p:cNvPr>
          <p:cNvSpPr txBox="1"/>
          <p:nvPr/>
        </p:nvSpPr>
        <p:spPr>
          <a:xfrm>
            <a:off x="1240719" y="3859533"/>
            <a:ext cx="1311981" cy="671528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095E06-EA0A-49DE-BE05-FAC7791DE5B8}"/>
              </a:ext>
            </a:extLst>
          </p:cNvPr>
          <p:cNvSpPr txBox="1"/>
          <p:nvPr/>
        </p:nvSpPr>
        <p:spPr>
          <a:xfrm>
            <a:off x="6289434" y="4712527"/>
            <a:ext cx="275500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(just a technicality..)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19B2271-CC98-465B-9227-04DD279B0975}"/>
              </a:ext>
            </a:extLst>
          </p:cNvPr>
          <p:cNvCxnSpPr/>
          <p:nvPr/>
        </p:nvCxnSpPr>
        <p:spPr>
          <a:xfrm flipV="1">
            <a:off x="5252794" y="4478558"/>
            <a:ext cx="494357" cy="291655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BDF7865-461B-408B-A0A8-C7217D5050F6}"/>
              </a:ext>
            </a:extLst>
          </p:cNvPr>
          <p:cNvSpPr txBox="1"/>
          <p:nvPr/>
        </p:nvSpPr>
        <p:spPr>
          <a:xfrm>
            <a:off x="4933967" y="4706042"/>
            <a:ext cx="127482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input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43608FC0-F510-4FFD-9738-BFDCE67DF8CD}"/>
              </a:ext>
            </a:extLst>
          </p:cNvPr>
          <p:cNvSpPr/>
          <p:nvPr/>
        </p:nvSpPr>
        <p:spPr>
          <a:xfrm rot="16200000">
            <a:off x="1780355" y="3921844"/>
            <a:ext cx="206908" cy="1198174"/>
          </a:xfrm>
          <a:prstGeom prst="leftBrac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BA09CB3-3390-4558-865C-E6CBE8034D81}"/>
              </a:ext>
            </a:extLst>
          </p:cNvPr>
          <p:cNvSpPr txBox="1"/>
          <p:nvPr/>
        </p:nvSpPr>
        <p:spPr>
          <a:xfrm>
            <a:off x="1526903" y="4585547"/>
            <a:ext cx="127482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input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D5C7CE-0AFE-4BD1-A78E-3BF01FC8B934}"/>
              </a:ext>
            </a:extLst>
          </p:cNvPr>
          <p:cNvSpPr txBox="1"/>
          <p:nvPr/>
        </p:nvSpPr>
        <p:spPr>
          <a:xfrm>
            <a:off x="6289434" y="3078178"/>
            <a:ext cx="248206" cy="329876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494495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102;p19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256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Generating an Adversarial Example</a:t>
            </a:r>
          </a:p>
        </p:txBody>
      </p:sp>
      <p:pic>
        <p:nvPicPr>
          <p:cNvPr id="294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2933078" y="101277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Google Shape;108;p19"/>
          <p:cNvSpPr txBox="1"/>
          <p:nvPr/>
        </p:nvSpPr>
        <p:spPr>
          <a:xfrm>
            <a:off x="4601800" y="3662250"/>
            <a:ext cx="247920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lang="en-US" dirty="0"/>
              <a:t> +</a:t>
            </a:r>
            <a:r>
              <a:rPr dirty="0"/>
              <a:t>∇</a:t>
            </a:r>
            <a:r>
              <a:rPr sz="3000" dirty="0" err="1"/>
              <a:t>x</a:t>
            </a:r>
            <a:r>
              <a:rPr dirty="0" err="1"/>
              <a:t>L</a:t>
            </a:r>
            <a:endParaRPr dirty="0"/>
          </a:p>
        </p:txBody>
      </p:sp>
      <p:pic>
        <p:nvPicPr>
          <p:cNvPr id="302" name="Google Shape;110;p19" descr="Google Shape;110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5" y="1146199"/>
            <a:ext cx="2913651" cy="1330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oogle Shape;105;p19"/>
          <p:cNvGrpSpPr/>
          <p:nvPr/>
        </p:nvGrpSpPr>
        <p:grpSpPr>
          <a:xfrm>
            <a:off x="5132749" y="1352458"/>
            <a:ext cx="614402" cy="1034224"/>
            <a:chOff x="0" y="-1"/>
            <a:chExt cx="614400" cy="1034223"/>
          </a:xfrm>
        </p:grpSpPr>
        <p:sp>
          <p:nvSpPr>
            <p:cNvPr id="18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9" name="f"/>
            <p:cNvSpPr txBox="1"/>
            <p:nvPr/>
          </p:nvSpPr>
          <p:spPr>
            <a:xfrm>
              <a:off x="0" y="-1"/>
              <a:ext cx="614400" cy="103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6000"/>
              </a:lvl1pPr>
            </a:lstStyle>
            <a:p>
              <a:r>
                <a:rPr dirty="0"/>
                <a:t>f</a:t>
              </a:r>
            </a:p>
          </p:txBody>
        </p:sp>
      </p:grpSp>
      <p:sp>
        <p:nvSpPr>
          <p:cNvPr id="20" name="Google Shape;107;p19"/>
          <p:cNvSpPr txBox="1"/>
          <p:nvPr/>
        </p:nvSpPr>
        <p:spPr>
          <a:xfrm>
            <a:off x="1588500" y="2386682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89.7% pig</a:t>
            </a:r>
          </a:p>
        </p:txBody>
      </p:sp>
      <p:sp>
        <p:nvSpPr>
          <p:cNvPr id="22" name="Google Shape;106;p19"/>
          <p:cNvSpPr txBox="1"/>
          <p:nvPr/>
        </p:nvSpPr>
        <p:spPr>
          <a:xfrm>
            <a:off x="76424" y="3606774"/>
            <a:ext cx="435541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6000"/>
            </a:lvl1pPr>
          </a:lstStyle>
          <a:p>
            <a:r>
              <a:rPr dirty="0"/>
              <a:t>L(f(x</a:t>
            </a:r>
            <a:r>
              <a:rPr lang="en-US" dirty="0"/>
              <a:t>+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dirty="0"/>
              <a:t>),y)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1BD35F-AA61-45B0-943F-A4F14D483B6C}"/>
              </a:ext>
            </a:extLst>
          </p:cNvPr>
          <p:cNvSpPr txBox="1"/>
          <p:nvPr/>
        </p:nvSpPr>
        <p:spPr>
          <a:xfrm>
            <a:off x="5768939" y="4237420"/>
            <a:ext cx="248206" cy="329876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27" name="Google Shape;109;p19">
            <a:extLst>
              <a:ext uri="{FF2B5EF4-FFF2-40B4-BE49-F238E27FC236}">
                <a16:creationId xmlns:a16="http://schemas.microsoft.com/office/drawing/2014/main" id="{31FE55C1-00C0-4CFB-9616-69A76DCD85E8}"/>
              </a:ext>
            </a:extLst>
          </p:cNvPr>
          <p:cNvSpPr/>
          <p:nvPr/>
        </p:nvSpPr>
        <p:spPr>
          <a:xfrm flipV="1">
            <a:off x="3724345" y="4173599"/>
            <a:ext cx="832769" cy="4008"/>
          </a:xfrm>
          <a:prstGeom prst="line">
            <a:avLst/>
          </a:prstGeom>
          <a:ln w="76200">
            <a:solidFill>
              <a:schemeClr val="tx1"/>
            </a:solidFill>
            <a:tailEnd type="triangle"/>
          </a:ln>
        </p:spPr>
        <p:txBody>
          <a:bodyPr lIns="0" tIns="0" rIns="0" bIns="0"/>
          <a:lstStyle/>
          <a:p>
            <a:endParaRPr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3BA86A-E803-4AB6-9251-E7B20F1E845D}"/>
              </a:ext>
            </a:extLst>
          </p:cNvPr>
          <p:cNvSpPr txBox="1"/>
          <p:nvPr/>
        </p:nvSpPr>
        <p:spPr>
          <a:xfrm>
            <a:off x="767563" y="3047837"/>
            <a:ext cx="79159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sz="2400" dirty="0"/>
              <a:t>want to fool classifier </a:t>
            </a:r>
            <a:r>
              <a:rPr lang="en-IL" sz="2400" dirty="0"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/>
              <a:t>maximize L w.r.t 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38F9C9C-EC6A-44AC-A46F-F3BC5E0F35AC}"/>
              </a:ext>
            </a:extLst>
          </p:cNvPr>
          <p:cNvSpPr txBox="1"/>
          <p:nvPr/>
        </p:nvSpPr>
        <p:spPr>
          <a:xfrm>
            <a:off x="1240719" y="3859533"/>
            <a:ext cx="1311981" cy="671528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095E06-EA0A-49DE-BE05-FAC7791DE5B8}"/>
              </a:ext>
            </a:extLst>
          </p:cNvPr>
          <p:cNvSpPr txBox="1"/>
          <p:nvPr/>
        </p:nvSpPr>
        <p:spPr>
          <a:xfrm>
            <a:off x="6289434" y="4712527"/>
            <a:ext cx="275500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(just a technicality..)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19B2271-CC98-465B-9227-04DD279B0975}"/>
              </a:ext>
            </a:extLst>
          </p:cNvPr>
          <p:cNvCxnSpPr/>
          <p:nvPr/>
        </p:nvCxnSpPr>
        <p:spPr>
          <a:xfrm flipV="1">
            <a:off x="5252794" y="4478558"/>
            <a:ext cx="494357" cy="291655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BDF7865-461B-408B-A0A8-C7217D5050F6}"/>
              </a:ext>
            </a:extLst>
          </p:cNvPr>
          <p:cNvSpPr txBox="1"/>
          <p:nvPr/>
        </p:nvSpPr>
        <p:spPr>
          <a:xfrm>
            <a:off x="4933967" y="4706042"/>
            <a:ext cx="127482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input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33" name="Left Brace 32">
            <a:extLst>
              <a:ext uri="{FF2B5EF4-FFF2-40B4-BE49-F238E27FC236}">
                <a16:creationId xmlns:a16="http://schemas.microsoft.com/office/drawing/2014/main" id="{43608FC0-F510-4FFD-9738-BFDCE67DF8CD}"/>
              </a:ext>
            </a:extLst>
          </p:cNvPr>
          <p:cNvSpPr/>
          <p:nvPr/>
        </p:nvSpPr>
        <p:spPr>
          <a:xfrm rot="16200000">
            <a:off x="1780355" y="3921844"/>
            <a:ext cx="206908" cy="1198174"/>
          </a:xfrm>
          <a:prstGeom prst="leftBrac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BA09CB3-3390-4558-865C-E6CBE8034D81}"/>
              </a:ext>
            </a:extLst>
          </p:cNvPr>
          <p:cNvSpPr txBox="1"/>
          <p:nvPr/>
        </p:nvSpPr>
        <p:spPr>
          <a:xfrm>
            <a:off x="1526903" y="4585547"/>
            <a:ext cx="127482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input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6A595BC-B857-49F9-855A-A9C06D149EB9}"/>
              </a:ext>
            </a:extLst>
          </p:cNvPr>
          <p:cNvGrpSpPr/>
          <p:nvPr/>
        </p:nvGrpSpPr>
        <p:grpSpPr>
          <a:xfrm>
            <a:off x="7186408" y="3390883"/>
            <a:ext cx="1630899" cy="1071780"/>
            <a:chOff x="7186408" y="3390883"/>
            <a:chExt cx="1630899" cy="107178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0406B1-363E-45B2-8C34-9CCD744A8799}"/>
                </a:ext>
              </a:extLst>
            </p:cNvPr>
            <p:cNvSpPr txBox="1"/>
            <p:nvPr/>
          </p:nvSpPr>
          <p:spPr>
            <a:xfrm>
              <a:off x="7205907" y="3390883"/>
              <a:ext cx="218008" cy="553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r>
                <a:rPr lang="el-GR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endParaRPr kumimoji="0" lang="en-I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914C6BE-A9AC-4133-A87F-982DFDFB83CB}"/>
                </a:ext>
              </a:extLst>
            </p:cNvPr>
            <p:cNvGrpSpPr/>
            <p:nvPr/>
          </p:nvGrpSpPr>
          <p:grpSpPr>
            <a:xfrm>
              <a:off x="7186408" y="3788148"/>
              <a:ext cx="1630899" cy="674515"/>
              <a:chOff x="7186408" y="3788148"/>
              <a:chExt cx="1630899" cy="674515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B0982BE-6F30-4766-972C-66B96B410897}"/>
                  </a:ext>
                </a:extLst>
              </p:cNvPr>
              <p:cNvSpPr txBox="1"/>
              <p:nvPr/>
            </p:nvSpPr>
            <p:spPr>
              <a:xfrm>
                <a:off x="7186408" y="3908665"/>
                <a:ext cx="230832" cy="553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dirty="0"/>
                  <a:t>x</a:t>
                </a:r>
                <a:endParaRPr kumimoji="0" lang="en-IL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55F9B2E7-6AB6-4C7C-B239-CEFB9E399B35}"/>
                  </a:ext>
                </a:extLst>
              </p:cNvPr>
              <p:cNvCxnSpPr>
                <a:cxnSpLocks/>
                <a:endCxn id="35" idx="1"/>
              </p:cNvCxnSpPr>
              <p:nvPr/>
            </p:nvCxnSpPr>
            <p:spPr>
              <a:xfrm>
                <a:off x="7430589" y="3788148"/>
                <a:ext cx="472692" cy="35734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94645DED-3859-4B18-B978-FD12A73992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23710" y="4255802"/>
                <a:ext cx="434303" cy="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35" name="Flowchart: Or 34">
                <a:extLst>
                  <a:ext uri="{FF2B5EF4-FFF2-40B4-BE49-F238E27FC236}">
                    <a16:creationId xmlns:a16="http://schemas.microsoft.com/office/drawing/2014/main" id="{F1CB0759-3273-4043-AB92-4DD67C5DE85F}"/>
                  </a:ext>
                </a:extLst>
              </p:cNvPr>
              <p:cNvSpPr/>
              <p:nvPr/>
            </p:nvSpPr>
            <p:spPr>
              <a:xfrm>
                <a:off x="7858013" y="4099794"/>
                <a:ext cx="309108" cy="312017"/>
              </a:xfrm>
              <a:prstGeom prst="flowChartOr">
                <a:avLst/>
              </a:prstGeom>
              <a:solidFill>
                <a:srgbClr val="FFFFFF"/>
              </a:solidFill>
              <a:ln w="2540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IL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B4A02400-45DC-4FDC-B7F9-6ABA5660869A}"/>
                  </a:ext>
                </a:extLst>
              </p:cNvPr>
              <p:cNvCxnSpPr>
                <a:cxnSpLocks/>
                <a:stCxn id="35" idx="6"/>
              </p:cNvCxnSpPr>
              <p:nvPr/>
            </p:nvCxnSpPr>
            <p:spPr>
              <a:xfrm>
                <a:off x="8167121" y="4255803"/>
                <a:ext cx="298008" cy="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C52AC7D1-BDDD-4BCF-AFDA-4F28EDBFF77F}"/>
                  </a:ext>
                </a:extLst>
              </p:cNvPr>
              <p:cNvSpPr/>
              <p:nvPr/>
            </p:nvSpPr>
            <p:spPr>
              <a:xfrm>
                <a:off x="8527800" y="4221236"/>
                <a:ext cx="80094" cy="80088"/>
              </a:xfrm>
              <a:prstGeom prst="ellipse">
                <a:avLst/>
              </a:prstGeom>
              <a:solidFill>
                <a:schemeClr val="tx1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IL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504CEA95-DB0D-426A-AB9C-D8D373628E85}"/>
                  </a:ext>
                </a:extLst>
              </p:cNvPr>
              <p:cNvSpPr/>
              <p:nvPr/>
            </p:nvSpPr>
            <p:spPr>
              <a:xfrm>
                <a:off x="8632507" y="4221236"/>
                <a:ext cx="80094" cy="80088"/>
              </a:xfrm>
              <a:prstGeom prst="ellipse">
                <a:avLst/>
              </a:prstGeom>
              <a:solidFill>
                <a:schemeClr val="tx1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IL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E3AE0937-494B-4F5C-98C1-35A2998F0E03}"/>
                  </a:ext>
                </a:extLst>
              </p:cNvPr>
              <p:cNvSpPr/>
              <p:nvPr/>
            </p:nvSpPr>
            <p:spPr>
              <a:xfrm>
                <a:off x="8737213" y="4221236"/>
                <a:ext cx="80094" cy="80088"/>
              </a:xfrm>
              <a:prstGeom prst="ellipse">
                <a:avLst/>
              </a:prstGeom>
              <a:solidFill>
                <a:schemeClr val="tx1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IL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</p:grp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43A3CAFF-1DA0-4BF8-B55F-974D2460F453}"/>
              </a:ext>
            </a:extLst>
          </p:cNvPr>
          <p:cNvSpPr/>
          <p:nvPr/>
        </p:nvSpPr>
        <p:spPr>
          <a:xfrm>
            <a:off x="7028199" y="3390883"/>
            <a:ext cx="1922242" cy="1174443"/>
          </a:xfrm>
          <a:prstGeom prst="rect">
            <a:avLst/>
          </a:prstGeom>
          <a:noFill/>
          <a:ln w="25400" cap="flat">
            <a:solidFill>
              <a:srgbClr val="7030A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87DE9F7-F8C5-467E-A5BA-B3C080C6D140}"/>
              </a:ext>
            </a:extLst>
          </p:cNvPr>
          <p:cNvSpPr txBox="1"/>
          <p:nvPr/>
        </p:nvSpPr>
        <p:spPr>
          <a:xfrm>
            <a:off x="6289434" y="3078178"/>
            <a:ext cx="248206" cy="329876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051020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102;p19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256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Generating an Adversarial Example</a:t>
            </a:r>
          </a:p>
        </p:txBody>
      </p:sp>
      <p:pic>
        <p:nvPicPr>
          <p:cNvPr id="294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2933078" y="101277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Google Shape;108;p19"/>
          <p:cNvSpPr txBox="1"/>
          <p:nvPr/>
        </p:nvSpPr>
        <p:spPr>
          <a:xfrm>
            <a:off x="4601800" y="3662250"/>
            <a:ext cx="247920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lang="en-US" dirty="0"/>
              <a:t> +</a:t>
            </a:r>
            <a:r>
              <a:rPr dirty="0"/>
              <a:t>∇</a:t>
            </a:r>
            <a:r>
              <a:rPr sz="3000" dirty="0" err="1"/>
              <a:t>x</a:t>
            </a:r>
            <a:r>
              <a:rPr dirty="0" err="1"/>
              <a:t>L</a:t>
            </a:r>
            <a:endParaRPr dirty="0"/>
          </a:p>
        </p:txBody>
      </p:sp>
      <p:pic>
        <p:nvPicPr>
          <p:cNvPr id="302" name="Google Shape;110;p19" descr="Google Shape;110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5" y="1146199"/>
            <a:ext cx="2913651" cy="1330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oogle Shape;105;p19"/>
          <p:cNvGrpSpPr/>
          <p:nvPr/>
        </p:nvGrpSpPr>
        <p:grpSpPr>
          <a:xfrm>
            <a:off x="5132749" y="1352458"/>
            <a:ext cx="614402" cy="1034224"/>
            <a:chOff x="0" y="-1"/>
            <a:chExt cx="614400" cy="1034223"/>
          </a:xfrm>
        </p:grpSpPr>
        <p:sp>
          <p:nvSpPr>
            <p:cNvPr id="18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9" name="f"/>
            <p:cNvSpPr txBox="1"/>
            <p:nvPr/>
          </p:nvSpPr>
          <p:spPr>
            <a:xfrm>
              <a:off x="0" y="-1"/>
              <a:ext cx="614400" cy="103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6000"/>
              </a:lvl1pPr>
            </a:lstStyle>
            <a:p>
              <a:r>
                <a:rPr dirty="0"/>
                <a:t>f</a:t>
              </a:r>
            </a:p>
          </p:txBody>
        </p:sp>
      </p:grpSp>
      <p:sp>
        <p:nvSpPr>
          <p:cNvPr id="20" name="Google Shape;107;p19"/>
          <p:cNvSpPr txBox="1"/>
          <p:nvPr/>
        </p:nvSpPr>
        <p:spPr>
          <a:xfrm>
            <a:off x="1588500" y="2386682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89.7% pig</a:t>
            </a:r>
          </a:p>
        </p:txBody>
      </p:sp>
      <p:sp>
        <p:nvSpPr>
          <p:cNvPr id="22" name="Google Shape;106;p19"/>
          <p:cNvSpPr txBox="1"/>
          <p:nvPr/>
        </p:nvSpPr>
        <p:spPr>
          <a:xfrm>
            <a:off x="76424" y="3606774"/>
            <a:ext cx="435541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6000"/>
            </a:lvl1pPr>
          </a:lstStyle>
          <a:p>
            <a:r>
              <a:rPr dirty="0"/>
              <a:t>L(f(x</a:t>
            </a:r>
            <a:r>
              <a:rPr lang="en-US" dirty="0"/>
              <a:t>+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dirty="0"/>
              <a:t>),y)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B36A08D-F04A-4BF0-A265-63E14050AB73}"/>
              </a:ext>
            </a:extLst>
          </p:cNvPr>
          <p:cNvSpPr txBox="1"/>
          <p:nvPr/>
        </p:nvSpPr>
        <p:spPr>
          <a:xfrm>
            <a:off x="6289434" y="4712527"/>
            <a:ext cx="275500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(just a technicality..)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B17481A-087F-4367-821B-148F8C684B0B}"/>
              </a:ext>
            </a:extLst>
          </p:cNvPr>
          <p:cNvGrpSpPr/>
          <p:nvPr/>
        </p:nvGrpSpPr>
        <p:grpSpPr>
          <a:xfrm>
            <a:off x="7186408" y="3390883"/>
            <a:ext cx="1630899" cy="1071780"/>
            <a:chOff x="7186408" y="3390883"/>
            <a:chExt cx="1630899" cy="107178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21D9804-20E6-4595-A815-F0F6CFB65182}"/>
                </a:ext>
              </a:extLst>
            </p:cNvPr>
            <p:cNvSpPr txBox="1"/>
            <p:nvPr/>
          </p:nvSpPr>
          <p:spPr>
            <a:xfrm>
              <a:off x="7205907" y="3390883"/>
              <a:ext cx="218008" cy="553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r>
                <a:rPr lang="el-GR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endParaRPr kumimoji="0" lang="en-I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62895A4-A285-4857-8287-284DFB23E208}"/>
                </a:ext>
              </a:extLst>
            </p:cNvPr>
            <p:cNvGrpSpPr/>
            <p:nvPr/>
          </p:nvGrpSpPr>
          <p:grpSpPr>
            <a:xfrm>
              <a:off x="7186408" y="3788148"/>
              <a:ext cx="1630899" cy="674515"/>
              <a:chOff x="7186408" y="3788148"/>
              <a:chExt cx="1630899" cy="674515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15D42CC-88F6-45DE-BC09-511D46CF6985}"/>
                  </a:ext>
                </a:extLst>
              </p:cNvPr>
              <p:cNvSpPr txBox="1"/>
              <p:nvPr/>
            </p:nvSpPr>
            <p:spPr>
              <a:xfrm>
                <a:off x="7186408" y="3908665"/>
                <a:ext cx="230832" cy="553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dirty="0"/>
                  <a:t>x</a:t>
                </a:r>
                <a:endParaRPr kumimoji="0" lang="en-IL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792E2CA0-8178-4A3F-AA36-19ECEB25F7E5}"/>
                  </a:ext>
                </a:extLst>
              </p:cNvPr>
              <p:cNvCxnSpPr>
                <a:cxnSpLocks/>
                <a:endCxn id="42" idx="1"/>
              </p:cNvCxnSpPr>
              <p:nvPr/>
            </p:nvCxnSpPr>
            <p:spPr>
              <a:xfrm>
                <a:off x="7430589" y="3788148"/>
                <a:ext cx="472692" cy="35734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D5D7FFC7-8EBA-4945-807C-9877B67E51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23710" y="4255802"/>
                <a:ext cx="434303" cy="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42" name="Flowchart: Or 41">
                <a:extLst>
                  <a:ext uri="{FF2B5EF4-FFF2-40B4-BE49-F238E27FC236}">
                    <a16:creationId xmlns:a16="http://schemas.microsoft.com/office/drawing/2014/main" id="{E5F61D95-8E10-451D-B117-BC8C3DFD9001}"/>
                  </a:ext>
                </a:extLst>
              </p:cNvPr>
              <p:cNvSpPr/>
              <p:nvPr/>
            </p:nvSpPr>
            <p:spPr>
              <a:xfrm>
                <a:off x="7858013" y="4099794"/>
                <a:ext cx="309108" cy="312017"/>
              </a:xfrm>
              <a:prstGeom prst="flowChartOr">
                <a:avLst/>
              </a:prstGeom>
              <a:solidFill>
                <a:srgbClr val="FFFFFF"/>
              </a:solidFill>
              <a:ln w="2540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IL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4D38691B-1CEE-4F0A-A12D-3CF7F78AD332}"/>
                  </a:ext>
                </a:extLst>
              </p:cNvPr>
              <p:cNvCxnSpPr>
                <a:cxnSpLocks/>
                <a:stCxn id="42" idx="6"/>
              </p:cNvCxnSpPr>
              <p:nvPr/>
            </p:nvCxnSpPr>
            <p:spPr>
              <a:xfrm>
                <a:off x="8167121" y="4255803"/>
                <a:ext cx="298008" cy="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C46163D-79C8-404C-AAD9-D687ECBB2380}"/>
                  </a:ext>
                </a:extLst>
              </p:cNvPr>
              <p:cNvSpPr/>
              <p:nvPr/>
            </p:nvSpPr>
            <p:spPr>
              <a:xfrm>
                <a:off x="8527800" y="4221236"/>
                <a:ext cx="80094" cy="80088"/>
              </a:xfrm>
              <a:prstGeom prst="ellipse">
                <a:avLst/>
              </a:prstGeom>
              <a:solidFill>
                <a:schemeClr val="tx1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IL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8FC55DDC-450D-4FBF-854E-D9F7C089FBFD}"/>
                  </a:ext>
                </a:extLst>
              </p:cNvPr>
              <p:cNvSpPr/>
              <p:nvPr/>
            </p:nvSpPr>
            <p:spPr>
              <a:xfrm>
                <a:off x="8632507" y="4221236"/>
                <a:ext cx="80094" cy="80088"/>
              </a:xfrm>
              <a:prstGeom prst="ellipse">
                <a:avLst/>
              </a:prstGeom>
              <a:solidFill>
                <a:schemeClr val="tx1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IL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9076421A-D223-4100-9A2B-DDE645EBA83D}"/>
                  </a:ext>
                </a:extLst>
              </p:cNvPr>
              <p:cNvSpPr/>
              <p:nvPr/>
            </p:nvSpPr>
            <p:spPr>
              <a:xfrm>
                <a:off x="8737213" y="4221236"/>
                <a:ext cx="80094" cy="80088"/>
              </a:xfrm>
              <a:prstGeom prst="ellipse">
                <a:avLst/>
              </a:prstGeom>
              <a:solidFill>
                <a:schemeClr val="tx1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IL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</p:grp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096909D0-B76C-4C89-983F-DB84D6A91EED}"/>
              </a:ext>
            </a:extLst>
          </p:cNvPr>
          <p:cNvSpPr/>
          <p:nvPr/>
        </p:nvSpPr>
        <p:spPr>
          <a:xfrm>
            <a:off x="7028199" y="3390883"/>
            <a:ext cx="1922242" cy="1174443"/>
          </a:xfrm>
          <a:prstGeom prst="rect">
            <a:avLst/>
          </a:prstGeom>
          <a:noFill/>
          <a:ln w="25400" cap="flat">
            <a:solidFill>
              <a:srgbClr val="7030A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888EC4A-1451-4D2A-AD7A-71CA206E189F}"/>
              </a:ext>
            </a:extLst>
          </p:cNvPr>
          <p:cNvCxnSpPr/>
          <p:nvPr/>
        </p:nvCxnSpPr>
        <p:spPr>
          <a:xfrm flipV="1">
            <a:off x="5252794" y="4478558"/>
            <a:ext cx="494357" cy="291655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57A7A57-5B62-41D6-9014-1ED5C162BC1C}"/>
              </a:ext>
            </a:extLst>
          </p:cNvPr>
          <p:cNvSpPr txBox="1"/>
          <p:nvPr/>
        </p:nvSpPr>
        <p:spPr>
          <a:xfrm>
            <a:off x="4933967" y="4706042"/>
            <a:ext cx="127482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input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2A917C17-6EC9-4E6D-BD69-15F84F677224}"/>
              </a:ext>
            </a:extLst>
          </p:cNvPr>
          <p:cNvSpPr/>
          <p:nvPr/>
        </p:nvSpPr>
        <p:spPr>
          <a:xfrm rot="16200000">
            <a:off x="1780355" y="3921844"/>
            <a:ext cx="206908" cy="1198174"/>
          </a:xfrm>
          <a:prstGeom prst="leftBrace">
            <a:avLst/>
          </a:prstGeom>
          <a:noFill/>
          <a:ln w="25400" cap="flat">
            <a:solidFill>
              <a:schemeClr val="tx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231F7D-7375-44A0-9189-FAC9B7590C11}"/>
              </a:ext>
            </a:extLst>
          </p:cNvPr>
          <p:cNvSpPr txBox="1"/>
          <p:nvPr/>
        </p:nvSpPr>
        <p:spPr>
          <a:xfrm>
            <a:off x="1526903" y="4585547"/>
            <a:ext cx="127482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input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31" name="Google Shape;109;p19">
            <a:extLst>
              <a:ext uri="{FF2B5EF4-FFF2-40B4-BE49-F238E27FC236}">
                <a16:creationId xmlns:a16="http://schemas.microsoft.com/office/drawing/2014/main" id="{DC45D314-E480-40AF-BF15-EB3B7A20A5FC}"/>
              </a:ext>
            </a:extLst>
          </p:cNvPr>
          <p:cNvSpPr/>
          <p:nvPr/>
        </p:nvSpPr>
        <p:spPr>
          <a:xfrm flipV="1">
            <a:off x="3724345" y="4173599"/>
            <a:ext cx="832769" cy="4008"/>
          </a:xfrm>
          <a:prstGeom prst="line">
            <a:avLst/>
          </a:prstGeom>
          <a:ln w="76200">
            <a:solidFill>
              <a:schemeClr val="tx1"/>
            </a:solidFill>
            <a:tailEnd type="triangle"/>
          </a:ln>
        </p:spPr>
        <p:txBody>
          <a:bodyPr lIns="0" tIns="0" rIns="0" bIns="0"/>
          <a:lstStyle/>
          <a:p>
            <a:endParaRPr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A4B3669-E0A3-490C-8DF2-7163ED894CD9}"/>
              </a:ext>
            </a:extLst>
          </p:cNvPr>
          <p:cNvSpPr txBox="1"/>
          <p:nvPr/>
        </p:nvSpPr>
        <p:spPr>
          <a:xfrm>
            <a:off x="767563" y="3047837"/>
            <a:ext cx="79159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sz="2400" dirty="0"/>
              <a:t>want to fool classifier </a:t>
            </a:r>
            <a:r>
              <a:rPr lang="en-IL" sz="2400" dirty="0"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/>
              <a:t>maximize L w.r.t x</a:t>
            </a:r>
          </a:p>
        </p:txBody>
      </p:sp>
    </p:spTree>
    <p:extLst>
      <p:ext uri="{BB962C8B-B14F-4D97-AF65-F5344CB8AC3E}">
        <p14:creationId xmlns:p14="http://schemas.microsoft.com/office/powerpoint/2010/main" val="222438822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102;p19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256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Generating an Adversarial Example</a:t>
            </a:r>
          </a:p>
        </p:txBody>
      </p:sp>
      <p:pic>
        <p:nvPicPr>
          <p:cNvPr id="294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2933078" y="101277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Google Shape;108;p19"/>
          <p:cNvSpPr txBox="1"/>
          <p:nvPr/>
        </p:nvSpPr>
        <p:spPr>
          <a:xfrm>
            <a:off x="4601800" y="3662250"/>
            <a:ext cx="247920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lang="en-US" dirty="0"/>
              <a:t>   </a:t>
            </a:r>
            <a:r>
              <a:rPr dirty="0"/>
              <a:t>∇</a:t>
            </a:r>
            <a:r>
              <a:rPr sz="3000" dirty="0" err="1"/>
              <a:t>x</a:t>
            </a:r>
            <a:r>
              <a:rPr dirty="0" err="1"/>
              <a:t>L</a:t>
            </a:r>
            <a:endParaRPr dirty="0"/>
          </a:p>
        </p:txBody>
      </p:sp>
      <p:sp>
        <p:nvSpPr>
          <p:cNvPr id="301" name="Google Shape;109;p19"/>
          <p:cNvSpPr/>
          <p:nvPr/>
        </p:nvSpPr>
        <p:spPr>
          <a:xfrm flipV="1">
            <a:off x="3724345" y="4173599"/>
            <a:ext cx="832769" cy="4008"/>
          </a:xfrm>
          <a:prstGeom prst="line">
            <a:avLst/>
          </a:prstGeom>
          <a:ln w="76200">
            <a:solidFill>
              <a:schemeClr val="accent2">
                <a:lumOff val="21764"/>
              </a:schemeClr>
            </a:solidFill>
            <a:tailEnd type="triangle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302" name="Google Shape;110;p19" descr="Google Shape;110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5" y="1146199"/>
            <a:ext cx="2913651" cy="1330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oogle Shape;105;p19"/>
          <p:cNvGrpSpPr/>
          <p:nvPr/>
        </p:nvGrpSpPr>
        <p:grpSpPr>
          <a:xfrm>
            <a:off x="5132749" y="1352458"/>
            <a:ext cx="614402" cy="1034224"/>
            <a:chOff x="0" y="-1"/>
            <a:chExt cx="614400" cy="1034223"/>
          </a:xfrm>
        </p:grpSpPr>
        <p:sp>
          <p:nvSpPr>
            <p:cNvPr id="18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9" name="f"/>
            <p:cNvSpPr txBox="1"/>
            <p:nvPr/>
          </p:nvSpPr>
          <p:spPr>
            <a:xfrm>
              <a:off x="0" y="-1"/>
              <a:ext cx="614400" cy="103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6000"/>
              </a:lvl1pPr>
            </a:lstStyle>
            <a:p>
              <a:r>
                <a:rPr dirty="0"/>
                <a:t>f</a:t>
              </a:r>
            </a:p>
          </p:txBody>
        </p:sp>
      </p:grpSp>
      <p:sp>
        <p:nvSpPr>
          <p:cNvPr id="20" name="Google Shape;107;p19"/>
          <p:cNvSpPr txBox="1"/>
          <p:nvPr/>
        </p:nvSpPr>
        <p:spPr>
          <a:xfrm>
            <a:off x="1588500" y="2386682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89.7% pig</a:t>
            </a:r>
          </a:p>
        </p:txBody>
      </p:sp>
      <p:sp>
        <p:nvSpPr>
          <p:cNvPr id="22" name="Google Shape;106;p19"/>
          <p:cNvSpPr txBox="1"/>
          <p:nvPr/>
        </p:nvSpPr>
        <p:spPr>
          <a:xfrm>
            <a:off x="76424" y="3606774"/>
            <a:ext cx="435541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6000"/>
            </a:lvl1pPr>
          </a:lstStyle>
          <a:p>
            <a:r>
              <a:rPr dirty="0"/>
              <a:t>L(f(x</a:t>
            </a:r>
            <a:r>
              <a:rPr lang="en-US" dirty="0"/>
              <a:t>+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dirty="0"/>
              <a:t>),y)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08105" y="2940454"/>
            <a:ext cx="4078091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sz="2400" dirty="0"/>
              <a:t>change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 </a:t>
            </a:r>
            <a:r>
              <a:rPr lang="en-US" sz="2400" dirty="0"/>
              <a:t>to maximize loss: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1BD35F-AA61-45B0-943F-A4F14D483B6C}"/>
              </a:ext>
            </a:extLst>
          </p:cNvPr>
          <p:cNvSpPr txBox="1"/>
          <p:nvPr/>
        </p:nvSpPr>
        <p:spPr>
          <a:xfrm>
            <a:off x="5727771" y="4208628"/>
            <a:ext cx="292585" cy="356698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6EE240-10E3-4A4E-9B56-618F4030CEEA}"/>
              </a:ext>
            </a:extLst>
          </p:cNvPr>
          <p:cNvSpPr txBox="1"/>
          <p:nvPr/>
        </p:nvSpPr>
        <p:spPr>
          <a:xfrm>
            <a:off x="6289434" y="4712527"/>
            <a:ext cx="275500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/>
              <a:t>(just a technicality..)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869CE9D-76E7-4ECA-B6CF-82105D0EBA5F}"/>
              </a:ext>
            </a:extLst>
          </p:cNvPr>
          <p:cNvGrpSpPr/>
          <p:nvPr/>
        </p:nvGrpSpPr>
        <p:grpSpPr>
          <a:xfrm>
            <a:off x="7186408" y="3390883"/>
            <a:ext cx="1630899" cy="1071780"/>
            <a:chOff x="7186408" y="3390883"/>
            <a:chExt cx="1630899" cy="107178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C4DB24E-136D-46C8-BF0A-12B503CC2C46}"/>
                </a:ext>
              </a:extLst>
            </p:cNvPr>
            <p:cNvSpPr txBox="1"/>
            <p:nvPr/>
          </p:nvSpPr>
          <p:spPr>
            <a:xfrm>
              <a:off x="7205907" y="3390883"/>
              <a:ext cx="218008" cy="553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r>
                <a:rPr lang="el-GR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endParaRPr kumimoji="0" lang="en-IL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4568452-023B-4980-9F26-D4F3F42C7C31}"/>
                </a:ext>
              </a:extLst>
            </p:cNvPr>
            <p:cNvGrpSpPr/>
            <p:nvPr/>
          </p:nvGrpSpPr>
          <p:grpSpPr>
            <a:xfrm>
              <a:off x="7186408" y="3788148"/>
              <a:ext cx="1630899" cy="674515"/>
              <a:chOff x="7186408" y="3788148"/>
              <a:chExt cx="1630899" cy="674515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60BDC91-02B2-4DD8-BD19-2F0B02B61630}"/>
                  </a:ext>
                </a:extLst>
              </p:cNvPr>
              <p:cNvSpPr txBox="1"/>
              <p:nvPr/>
            </p:nvSpPr>
            <p:spPr>
              <a:xfrm>
                <a:off x="7186408" y="3908665"/>
                <a:ext cx="230832" cy="5539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3600" dirty="0"/>
                  <a:t>x</a:t>
                </a:r>
                <a:endParaRPr kumimoji="0" lang="en-IL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FD6474C5-207D-468B-A34D-2C793846A530}"/>
                  </a:ext>
                </a:extLst>
              </p:cNvPr>
              <p:cNvCxnSpPr>
                <a:cxnSpLocks/>
                <a:endCxn id="11" idx="1"/>
              </p:cNvCxnSpPr>
              <p:nvPr/>
            </p:nvCxnSpPr>
            <p:spPr>
              <a:xfrm>
                <a:off x="7430589" y="3788148"/>
                <a:ext cx="472692" cy="35734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8000DF7B-3C90-4635-BB5A-6ABAB37D9D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23710" y="4255802"/>
                <a:ext cx="434303" cy="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1" name="Flowchart: Or 10">
                <a:extLst>
                  <a:ext uri="{FF2B5EF4-FFF2-40B4-BE49-F238E27FC236}">
                    <a16:creationId xmlns:a16="http://schemas.microsoft.com/office/drawing/2014/main" id="{A8A7FDD5-5E71-4310-B340-A6492FE96055}"/>
                  </a:ext>
                </a:extLst>
              </p:cNvPr>
              <p:cNvSpPr/>
              <p:nvPr/>
            </p:nvSpPr>
            <p:spPr>
              <a:xfrm>
                <a:off x="7858013" y="4099794"/>
                <a:ext cx="309108" cy="312017"/>
              </a:xfrm>
              <a:prstGeom prst="flowChartOr">
                <a:avLst/>
              </a:prstGeom>
              <a:solidFill>
                <a:srgbClr val="FFFFFF"/>
              </a:solidFill>
              <a:ln w="25400" cap="flat">
                <a:solidFill>
                  <a:schemeClr val="tx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IL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AE030099-E6F1-457F-B24B-3A849D08BF9A}"/>
                  </a:ext>
                </a:extLst>
              </p:cNvPr>
              <p:cNvCxnSpPr>
                <a:cxnSpLocks/>
                <a:stCxn id="11" idx="6"/>
              </p:cNvCxnSpPr>
              <p:nvPr/>
            </p:nvCxnSpPr>
            <p:spPr>
              <a:xfrm>
                <a:off x="8167121" y="4255803"/>
                <a:ext cx="298008" cy="0"/>
              </a:xfrm>
              <a:prstGeom prst="straightConnector1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round/>
                <a:tailEnd type="triangle"/>
              </a:ln>
              <a:effectLst>
                <a:outerShdw blurRad="38100" dist="20000" dir="5400000" rotWithShape="0">
                  <a:srgbClr val="000000">
                    <a:alpha val="38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ACCF8B3-7E46-442F-9303-6B6F3B4E6049}"/>
                  </a:ext>
                </a:extLst>
              </p:cNvPr>
              <p:cNvSpPr/>
              <p:nvPr/>
            </p:nvSpPr>
            <p:spPr>
              <a:xfrm>
                <a:off x="8527800" y="4221236"/>
                <a:ext cx="80094" cy="80088"/>
              </a:xfrm>
              <a:prstGeom prst="ellipse">
                <a:avLst/>
              </a:prstGeom>
              <a:solidFill>
                <a:schemeClr val="tx1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IL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943D9B6A-29D1-4A9B-824F-0DAD738AD75C}"/>
                  </a:ext>
                </a:extLst>
              </p:cNvPr>
              <p:cNvSpPr/>
              <p:nvPr/>
            </p:nvSpPr>
            <p:spPr>
              <a:xfrm>
                <a:off x="8632507" y="4221236"/>
                <a:ext cx="80094" cy="80088"/>
              </a:xfrm>
              <a:prstGeom prst="ellipse">
                <a:avLst/>
              </a:prstGeom>
              <a:solidFill>
                <a:schemeClr val="tx1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IL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D0C1F30-6BEC-42C1-8F3A-B9677B8349B5}"/>
                  </a:ext>
                </a:extLst>
              </p:cNvPr>
              <p:cNvSpPr/>
              <p:nvPr/>
            </p:nvSpPr>
            <p:spPr>
              <a:xfrm>
                <a:off x="8737213" y="4221236"/>
                <a:ext cx="80094" cy="80088"/>
              </a:xfrm>
              <a:prstGeom prst="ellipse">
                <a:avLst/>
              </a:prstGeom>
              <a:solidFill>
                <a:schemeClr val="tx1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IL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6291B768-588F-4DA0-BABF-CCF7DC719514}"/>
              </a:ext>
            </a:extLst>
          </p:cNvPr>
          <p:cNvSpPr/>
          <p:nvPr/>
        </p:nvSpPr>
        <p:spPr>
          <a:xfrm>
            <a:off x="7028199" y="3390883"/>
            <a:ext cx="1922242" cy="1174443"/>
          </a:xfrm>
          <a:prstGeom prst="rect">
            <a:avLst/>
          </a:prstGeom>
          <a:noFill/>
          <a:ln w="25400" cap="flat">
            <a:solidFill>
              <a:srgbClr val="7030A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3954065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102;p19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256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Generating an Adversarial Example</a:t>
            </a:r>
          </a:p>
        </p:txBody>
      </p:sp>
      <p:pic>
        <p:nvPicPr>
          <p:cNvPr id="294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2933078" y="101277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Google Shape;108;p19"/>
          <p:cNvSpPr txBox="1"/>
          <p:nvPr/>
        </p:nvSpPr>
        <p:spPr>
          <a:xfrm>
            <a:off x="4601800" y="3662250"/>
            <a:ext cx="247920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lang="en-US" dirty="0"/>
              <a:t> +</a:t>
            </a:r>
            <a:r>
              <a:rPr dirty="0"/>
              <a:t>∇</a:t>
            </a:r>
            <a:r>
              <a:rPr sz="3000" dirty="0" err="1"/>
              <a:t>x</a:t>
            </a:r>
            <a:r>
              <a:rPr dirty="0" err="1"/>
              <a:t>L</a:t>
            </a:r>
            <a:endParaRPr dirty="0"/>
          </a:p>
        </p:txBody>
      </p:sp>
      <p:pic>
        <p:nvPicPr>
          <p:cNvPr id="302" name="Google Shape;110;p19" descr="Google Shape;110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5" y="1146199"/>
            <a:ext cx="2913651" cy="1330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oogle Shape;105;p19"/>
          <p:cNvGrpSpPr/>
          <p:nvPr/>
        </p:nvGrpSpPr>
        <p:grpSpPr>
          <a:xfrm>
            <a:off x="5132749" y="1352458"/>
            <a:ext cx="614402" cy="1034224"/>
            <a:chOff x="0" y="-1"/>
            <a:chExt cx="614400" cy="1034223"/>
          </a:xfrm>
        </p:grpSpPr>
        <p:sp>
          <p:nvSpPr>
            <p:cNvPr id="18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9" name="f"/>
            <p:cNvSpPr txBox="1"/>
            <p:nvPr/>
          </p:nvSpPr>
          <p:spPr>
            <a:xfrm>
              <a:off x="0" y="-1"/>
              <a:ext cx="614400" cy="103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6000"/>
              </a:lvl1pPr>
            </a:lstStyle>
            <a:p>
              <a:r>
                <a:rPr dirty="0"/>
                <a:t>f</a:t>
              </a:r>
            </a:p>
          </p:txBody>
        </p:sp>
      </p:grpSp>
      <p:sp>
        <p:nvSpPr>
          <p:cNvPr id="20" name="Google Shape;107;p19"/>
          <p:cNvSpPr txBox="1"/>
          <p:nvPr/>
        </p:nvSpPr>
        <p:spPr>
          <a:xfrm>
            <a:off x="1588500" y="2386682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89.7% pig</a:t>
            </a:r>
          </a:p>
        </p:txBody>
      </p:sp>
      <p:sp>
        <p:nvSpPr>
          <p:cNvPr id="22" name="Google Shape;106;p19"/>
          <p:cNvSpPr txBox="1"/>
          <p:nvPr/>
        </p:nvSpPr>
        <p:spPr>
          <a:xfrm>
            <a:off x="76424" y="3606774"/>
            <a:ext cx="435541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6000"/>
            </a:lvl1pPr>
          </a:lstStyle>
          <a:p>
            <a:r>
              <a:rPr dirty="0"/>
              <a:t>L(f(x</a:t>
            </a:r>
            <a:r>
              <a:rPr lang="en-US" dirty="0"/>
              <a:t>+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dirty="0"/>
              <a:t>),y)</a:t>
            </a:r>
          </a:p>
        </p:txBody>
      </p:sp>
      <p:sp>
        <p:nvSpPr>
          <p:cNvPr id="13" name="Google Shape;109;p19">
            <a:extLst>
              <a:ext uri="{FF2B5EF4-FFF2-40B4-BE49-F238E27FC236}">
                <a16:creationId xmlns:a16="http://schemas.microsoft.com/office/drawing/2014/main" id="{ED0FACF9-2AAF-45C4-B24F-928E9075A92C}"/>
              </a:ext>
            </a:extLst>
          </p:cNvPr>
          <p:cNvSpPr/>
          <p:nvPr/>
        </p:nvSpPr>
        <p:spPr>
          <a:xfrm flipV="1">
            <a:off x="3724345" y="4173599"/>
            <a:ext cx="832769" cy="4008"/>
          </a:xfrm>
          <a:prstGeom prst="line">
            <a:avLst/>
          </a:prstGeom>
          <a:ln w="76200">
            <a:solidFill>
              <a:schemeClr val="tx1"/>
            </a:solidFill>
            <a:tailEnd type="triangle"/>
          </a:ln>
        </p:spPr>
        <p:txBody>
          <a:bodyPr lIns="0" tIns="0" rIns="0" bIns="0"/>
          <a:lstStyle/>
          <a:p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99E82F-559C-4226-A20C-1147A220A9F6}"/>
              </a:ext>
            </a:extLst>
          </p:cNvPr>
          <p:cNvSpPr txBox="1"/>
          <p:nvPr/>
        </p:nvSpPr>
        <p:spPr>
          <a:xfrm>
            <a:off x="767563" y="3047837"/>
            <a:ext cx="79159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sz="2400" dirty="0"/>
              <a:t>want to fool classifier </a:t>
            </a:r>
            <a:r>
              <a:rPr lang="en-IL" sz="2400" dirty="0"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/>
              <a:t>maximize L w.r.t x</a:t>
            </a:r>
          </a:p>
        </p:txBody>
      </p:sp>
    </p:spTree>
    <p:extLst>
      <p:ext uri="{BB962C8B-B14F-4D97-AF65-F5344CB8AC3E}">
        <p14:creationId xmlns:p14="http://schemas.microsoft.com/office/powerpoint/2010/main" val="19829268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102;p19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256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Generating an Adversarial Example</a:t>
            </a:r>
          </a:p>
        </p:txBody>
      </p:sp>
      <p:pic>
        <p:nvPicPr>
          <p:cNvPr id="294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2933078" y="1012772"/>
            <a:ext cx="5276598" cy="1465054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Google Shape;108;p19"/>
          <p:cNvSpPr txBox="1"/>
          <p:nvPr/>
        </p:nvSpPr>
        <p:spPr>
          <a:xfrm>
            <a:off x="4601800" y="3662250"/>
            <a:ext cx="2479201" cy="1085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6000"/>
            </a:pPr>
            <a:r>
              <a:rPr dirty="0"/>
              <a:t>+ ∇</a:t>
            </a:r>
            <a:r>
              <a:rPr sz="3000" dirty="0" err="1"/>
              <a:t>x</a:t>
            </a:r>
            <a:r>
              <a:rPr dirty="0" err="1"/>
              <a:t>L</a:t>
            </a:r>
            <a:endParaRPr dirty="0"/>
          </a:p>
        </p:txBody>
      </p:sp>
      <p:sp>
        <p:nvSpPr>
          <p:cNvPr id="301" name="Google Shape;109;p19"/>
          <p:cNvSpPr/>
          <p:nvPr/>
        </p:nvSpPr>
        <p:spPr>
          <a:xfrm flipV="1">
            <a:off x="3724345" y="4173599"/>
            <a:ext cx="832769" cy="4008"/>
          </a:xfrm>
          <a:prstGeom prst="line">
            <a:avLst/>
          </a:prstGeom>
          <a:ln w="76200">
            <a:solidFill>
              <a:schemeClr val="accent2">
                <a:lumOff val="21764"/>
              </a:schemeClr>
            </a:solidFill>
            <a:tailEnd type="triangle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302" name="Google Shape;110;p19" descr="Google Shape;110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5" y="1146199"/>
            <a:ext cx="2913651" cy="1330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oogle Shape;105;p19"/>
          <p:cNvGrpSpPr/>
          <p:nvPr/>
        </p:nvGrpSpPr>
        <p:grpSpPr>
          <a:xfrm>
            <a:off x="5132749" y="1352458"/>
            <a:ext cx="614402" cy="1034224"/>
            <a:chOff x="0" y="-1"/>
            <a:chExt cx="614400" cy="1034223"/>
          </a:xfrm>
        </p:grpSpPr>
        <p:sp>
          <p:nvSpPr>
            <p:cNvPr id="18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9" name="f"/>
            <p:cNvSpPr txBox="1"/>
            <p:nvPr/>
          </p:nvSpPr>
          <p:spPr>
            <a:xfrm>
              <a:off x="0" y="-1"/>
              <a:ext cx="614400" cy="103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6000"/>
              </a:lvl1pPr>
            </a:lstStyle>
            <a:p>
              <a:r>
                <a:rPr dirty="0"/>
                <a:t>f</a:t>
              </a:r>
            </a:p>
          </p:txBody>
        </p:sp>
      </p:grpSp>
      <p:sp>
        <p:nvSpPr>
          <p:cNvPr id="20" name="Google Shape;107;p19"/>
          <p:cNvSpPr txBox="1"/>
          <p:nvPr/>
        </p:nvSpPr>
        <p:spPr>
          <a:xfrm>
            <a:off x="1588500" y="2386682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89.7% pig</a:t>
            </a:r>
          </a:p>
        </p:txBody>
      </p:sp>
      <p:sp>
        <p:nvSpPr>
          <p:cNvPr id="22" name="Google Shape;106;p19"/>
          <p:cNvSpPr txBox="1"/>
          <p:nvPr/>
        </p:nvSpPr>
        <p:spPr>
          <a:xfrm>
            <a:off x="76424" y="3606774"/>
            <a:ext cx="435541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6000"/>
            </a:lvl1pPr>
          </a:lstStyle>
          <a:p>
            <a:r>
              <a:rPr dirty="0"/>
              <a:t>L(f(x</a:t>
            </a:r>
            <a:r>
              <a:rPr lang="en-US" dirty="0"/>
              <a:t>+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dirty="0"/>
              <a:t>),y)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08105" y="2940454"/>
            <a:ext cx="4078091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sz="2400" dirty="0"/>
              <a:t>change 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 </a:t>
            </a:r>
            <a:r>
              <a:rPr lang="en-US" sz="2400" dirty="0"/>
              <a:t>to maximize loss: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pic>
        <p:nvPicPr>
          <p:cNvPr id="13" name="gradient.png" descr="gradient.png"/>
          <p:cNvPicPr>
            <a:picLocks noChangeAspect="1"/>
          </p:cNvPicPr>
          <p:nvPr/>
        </p:nvPicPr>
        <p:blipFill>
          <a:blip r:embed="rId4"/>
          <a:srcRect l="17215"/>
          <a:stretch>
            <a:fillRect/>
          </a:stretch>
        </p:blipFill>
        <p:spPr>
          <a:xfrm>
            <a:off x="6921288" y="3328904"/>
            <a:ext cx="2049176" cy="17829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331039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102;p19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65760">
              <a:defRPr sz="256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Generating an Adversarial Example</a:t>
            </a:r>
          </a:p>
        </p:txBody>
      </p:sp>
      <p:pic>
        <p:nvPicPr>
          <p:cNvPr id="294" name="Google Shape;104;p19" descr="Google Shape;104;p19"/>
          <p:cNvPicPr>
            <a:picLocks noChangeAspect="1"/>
          </p:cNvPicPr>
          <p:nvPr/>
        </p:nvPicPr>
        <p:blipFill>
          <a:blip r:embed="rId2"/>
          <a:srcRect r="1040" b="6099"/>
          <a:stretch>
            <a:fillRect/>
          </a:stretch>
        </p:blipFill>
        <p:spPr>
          <a:xfrm>
            <a:off x="2933078" y="1012772"/>
            <a:ext cx="5276598" cy="1465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Google Shape;110;p19" descr="Google Shape;110;p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75" y="1146199"/>
            <a:ext cx="2913651" cy="13306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oogle Shape;105;p19"/>
          <p:cNvGrpSpPr/>
          <p:nvPr/>
        </p:nvGrpSpPr>
        <p:grpSpPr>
          <a:xfrm>
            <a:off x="5132749" y="1352458"/>
            <a:ext cx="614402" cy="1034224"/>
            <a:chOff x="0" y="-1"/>
            <a:chExt cx="614400" cy="1034223"/>
          </a:xfrm>
        </p:grpSpPr>
        <p:sp>
          <p:nvSpPr>
            <p:cNvPr id="18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19" name="f"/>
            <p:cNvSpPr txBox="1"/>
            <p:nvPr/>
          </p:nvSpPr>
          <p:spPr>
            <a:xfrm>
              <a:off x="0" y="-1"/>
              <a:ext cx="614400" cy="10342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>
                <a:defRPr sz="6000"/>
              </a:lvl1pPr>
            </a:lstStyle>
            <a:p>
              <a:r>
                <a:rPr dirty="0"/>
                <a:t>f</a:t>
              </a:r>
            </a:p>
          </p:txBody>
        </p:sp>
      </p:grpSp>
      <p:sp>
        <p:nvSpPr>
          <p:cNvPr id="20" name="Google Shape;107;p19"/>
          <p:cNvSpPr txBox="1"/>
          <p:nvPr/>
        </p:nvSpPr>
        <p:spPr>
          <a:xfrm>
            <a:off x="1588500" y="2386682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89.7% pig</a:t>
            </a:r>
          </a:p>
        </p:txBody>
      </p:sp>
      <p:sp>
        <p:nvSpPr>
          <p:cNvPr id="22" name="Google Shape;106;p19"/>
          <p:cNvSpPr txBox="1"/>
          <p:nvPr/>
        </p:nvSpPr>
        <p:spPr>
          <a:xfrm>
            <a:off x="76424" y="3606774"/>
            <a:ext cx="4355411" cy="1107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>
            <a:lvl1pPr>
              <a:defRPr sz="6000"/>
            </a:lvl1pPr>
          </a:lstStyle>
          <a:p>
            <a:r>
              <a:rPr dirty="0"/>
              <a:t>L(f(x</a:t>
            </a:r>
            <a:r>
              <a:rPr lang="en-US" dirty="0"/>
              <a:t>+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dirty="0"/>
              <a:t>),y)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34304" y="3772414"/>
            <a:ext cx="2792046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l-GR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sz="6000" dirty="0"/>
              <a:t> +∇</a:t>
            </a:r>
            <a:r>
              <a:rPr lang="en-US" sz="3600" dirty="0" err="1"/>
              <a:t>x</a:t>
            </a:r>
            <a:r>
              <a:rPr lang="en-US" sz="6000" dirty="0" err="1"/>
              <a:t>L</a:t>
            </a:r>
            <a:endParaRPr kumimoji="0" lang="en-US" sz="6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13" name="Google Shape;109;p19">
            <a:extLst>
              <a:ext uri="{FF2B5EF4-FFF2-40B4-BE49-F238E27FC236}">
                <a16:creationId xmlns:a16="http://schemas.microsoft.com/office/drawing/2014/main" id="{D87327BD-AD22-4923-8EB2-688FD5A3227A}"/>
              </a:ext>
            </a:extLst>
          </p:cNvPr>
          <p:cNvSpPr/>
          <p:nvPr/>
        </p:nvSpPr>
        <p:spPr>
          <a:xfrm flipV="1">
            <a:off x="3724345" y="4173599"/>
            <a:ext cx="832769" cy="4008"/>
          </a:xfrm>
          <a:prstGeom prst="line">
            <a:avLst/>
          </a:prstGeom>
          <a:ln w="76200">
            <a:solidFill>
              <a:schemeClr val="tx1"/>
            </a:solidFill>
            <a:tailEnd type="triangle"/>
          </a:ln>
        </p:spPr>
        <p:txBody>
          <a:bodyPr lIns="0" tIns="0" rIns="0" bIns="0"/>
          <a:lstStyle/>
          <a:p>
            <a:endParaRPr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06C09A-5BC8-402F-A740-288EF4F0A806}"/>
              </a:ext>
            </a:extLst>
          </p:cNvPr>
          <p:cNvSpPr txBox="1"/>
          <p:nvPr/>
        </p:nvSpPr>
        <p:spPr>
          <a:xfrm>
            <a:off x="767563" y="3047837"/>
            <a:ext cx="79159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en-US" sz="2400" dirty="0"/>
              <a:t>want to fool classifier </a:t>
            </a:r>
            <a:r>
              <a:rPr lang="en-IL" sz="2400" dirty="0"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</a:t>
            </a:r>
            <a:r>
              <a:rPr lang="en-US" sz="2400" dirty="0"/>
              <a:t>maximize L w.r.t x</a:t>
            </a:r>
          </a:p>
        </p:txBody>
      </p:sp>
    </p:spTree>
    <p:extLst>
      <p:ext uri="{BB962C8B-B14F-4D97-AF65-F5344CB8AC3E}">
        <p14:creationId xmlns:p14="http://schemas.microsoft.com/office/powerpoint/2010/main" val="1818537786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115;p20"/>
          <p:cNvSpPr txBox="1">
            <a:spLocks noGrp="1"/>
          </p:cNvSpPr>
          <p:nvPr>
            <p:ph type="title"/>
          </p:nvPr>
        </p:nvSpPr>
        <p:spPr>
          <a:xfrm>
            <a:off x="540299" y="-24551"/>
            <a:ext cx="73608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77823">
              <a:defRPr sz="2688"/>
            </a:lvl1pPr>
          </a:lstStyle>
          <a:p>
            <a:r>
              <a:t>Follow the gradient w.r.t x (the input image)</a:t>
            </a:r>
          </a:p>
        </p:txBody>
      </p:sp>
      <p:pic>
        <p:nvPicPr>
          <p:cNvPr id="308" name="Google Shape;117;p20" descr="Google Shape;117;p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4625"/>
            <a:ext cx="3979851" cy="181757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Google Shape;118;p20"/>
          <p:cNvSpPr txBox="1"/>
          <p:nvPr/>
        </p:nvSpPr>
        <p:spPr>
          <a:xfrm>
            <a:off x="-40001" y="2239324"/>
            <a:ext cx="432330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X (</a:t>
            </a:r>
            <a:r>
              <a:rPr dirty="0"/>
              <a:t>original</a:t>
            </a:r>
            <a:r>
              <a:rPr lang="en-US" dirty="0"/>
              <a:t>)</a:t>
            </a:r>
            <a:r>
              <a:rPr dirty="0"/>
              <a:t>:       89.7% pig</a:t>
            </a: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115;p20"/>
          <p:cNvSpPr txBox="1">
            <a:spLocks noGrp="1"/>
          </p:cNvSpPr>
          <p:nvPr>
            <p:ph type="title"/>
          </p:nvPr>
        </p:nvSpPr>
        <p:spPr>
          <a:xfrm>
            <a:off x="540299" y="-24551"/>
            <a:ext cx="73608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77823">
              <a:defRPr sz="2688"/>
            </a:lvl1pPr>
          </a:lstStyle>
          <a:p>
            <a:r>
              <a:t>Follow the gradient w.r.t x (the input image)</a:t>
            </a:r>
          </a:p>
        </p:txBody>
      </p:sp>
      <p:pic>
        <p:nvPicPr>
          <p:cNvPr id="315" name="Google Shape;117;p20" descr="Google Shape;117;p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4625"/>
            <a:ext cx="3979851" cy="1817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Google Shape;119;p20" descr="Google Shape;119;p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400" y="523725"/>
            <a:ext cx="3979851" cy="181936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118;p20"/>
          <p:cNvSpPr txBox="1"/>
          <p:nvPr/>
        </p:nvSpPr>
        <p:spPr>
          <a:xfrm>
            <a:off x="-40001" y="2239324"/>
            <a:ext cx="432330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X (</a:t>
            </a:r>
            <a:r>
              <a:rPr dirty="0"/>
              <a:t>original</a:t>
            </a:r>
            <a:r>
              <a:rPr lang="en-US" dirty="0"/>
              <a:t>)</a:t>
            </a:r>
            <a:r>
              <a:rPr dirty="0"/>
              <a:t>:       89.7% pig</a:t>
            </a:r>
          </a:p>
        </p:txBody>
      </p:sp>
      <p:sp>
        <p:nvSpPr>
          <p:cNvPr id="10" name="Google Shape;120;p20"/>
          <p:cNvSpPr txBox="1"/>
          <p:nvPr/>
        </p:nvSpPr>
        <p:spPr>
          <a:xfrm>
            <a:off x="4622491" y="2239324"/>
            <a:ext cx="366491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∇</a:t>
            </a:r>
            <a:r>
              <a:rPr sz="1800" dirty="0" err="1"/>
              <a:t>x</a:t>
            </a:r>
            <a:r>
              <a:rPr dirty="0" err="1"/>
              <a:t>L</a:t>
            </a:r>
            <a:r>
              <a:rPr dirty="0"/>
              <a:t>:         68.6% hay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299" y="173356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an Adversarial Example?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3DAF31-992C-4E1B-B9B4-FF692F657F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383296782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115;p20"/>
          <p:cNvSpPr txBox="1">
            <a:spLocks noGrp="1"/>
          </p:cNvSpPr>
          <p:nvPr>
            <p:ph type="title"/>
          </p:nvPr>
        </p:nvSpPr>
        <p:spPr>
          <a:xfrm>
            <a:off x="540299" y="-24551"/>
            <a:ext cx="73608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77823">
              <a:defRPr sz="2688"/>
            </a:lvl1pPr>
          </a:lstStyle>
          <a:p>
            <a:r>
              <a:t>Follow the gradient w.r.t x (the input image)</a:t>
            </a:r>
          </a:p>
        </p:txBody>
      </p:sp>
      <p:pic>
        <p:nvPicPr>
          <p:cNvPr id="324" name="Google Shape;117;p20" descr="Google Shape;117;p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4625"/>
            <a:ext cx="3979851" cy="1817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Google Shape;119;p20" descr="Google Shape;119;p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400" y="523725"/>
            <a:ext cx="3979851" cy="181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Google Shape;121;p20" descr="Google Shape;121;p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0" y="2829349"/>
            <a:ext cx="3876676" cy="177220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Google Shape;118;p20"/>
          <p:cNvSpPr txBox="1"/>
          <p:nvPr/>
        </p:nvSpPr>
        <p:spPr>
          <a:xfrm>
            <a:off x="-40001" y="2239324"/>
            <a:ext cx="432330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X (</a:t>
            </a:r>
            <a:r>
              <a:rPr dirty="0"/>
              <a:t>original</a:t>
            </a:r>
            <a:r>
              <a:rPr lang="en-US" dirty="0"/>
              <a:t>)</a:t>
            </a:r>
            <a:r>
              <a:rPr dirty="0"/>
              <a:t>:       89.7% pig</a:t>
            </a:r>
          </a:p>
        </p:txBody>
      </p:sp>
      <p:sp>
        <p:nvSpPr>
          <p:cNvPr id="15" name="Google Shape;120;p20"/>
          <p:cNvSpPr txBox="1"/>
          <p:nvPr/>
        </p:nvSpPr>
        <p:spPr>
          <a:xfrm>
            <a:off x="4622491" y="2239324"/>
            <a:ext cx="366491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∇</a:t>
            </a:r>
            <a:r>
              <a:rPr sz="1800" dirty="0" err="1"/>
              <a:t>x</a:t>
            </a:r>
            <a:r>
              <a:rPr dirty="0" err="1"/>
              <a:t>L</a:t>
            </a:r>
            <a:r>
              <a:rPr dirty="0"/>
              <a:t>:         68.6% hay</a:t>
            </a:r>
          </a:p>
        </p:txBody>
      </p:sp>
      <p:sp>
        <p:nvSpPr>
          <p:cNvPr id="16" name="Google Shape;122;p20"/>
          <p:cNvSpPr txBox="1"/>
          <p:nvPr/>
        </p:nvSpPr>
        <p:spPr>
          <a:xfrm>
            <a:off x="92729" y="4566049"/>
            <a:ext cx="437100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10</a:t>
            </a:r>
            <a:r>
              <a:rPr lang="en-US" dirty="0"/>
              <a:t>×</a:t>
            </a:r>
            <a:r>
              <a:rPr dirty="0"/>
              <a:t>∇</a:t>
            </a:r>
            <a:r>
              <a:rPr sz="1800" dirty="0"/>
              <a:t>x</a:t>
            </a:r>
            <a:r>
              <a:rPr dirty="0"/>
              <a:t>L:  </a:t>
            </a:r>
            <a:r>
              <a:rPr lang="en-US" dirty="0"/>
              <a:t>   </a:t>
            </a:r>
            <a:r>
              <a:rPr dirty="0"/>
              <a:t>44.7% pig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2150" y="4601549"/>
            <a:ext cx="565150" cy="427651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115;p20"/>
          <p:cNvSpPr txBox="1">
            <a:spLocks noGrp="1"/>
          </p:cNvSpPr>
          <p:nvPr>
            <p:ph type="title"/>
          </p:nvPr>
        </p:nvSpPr>
        <p:spPr>
          <a:xfrm>
            <a:off x="540299" y="-24551"/>
            <a:ext cx="73608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77823">
              <a:defRPr sz="2688"/>
            </a:lvl1pPr>
          </a:lstStyle>
          <a:p>
            <a:r>
              <a:t>Follow the gradient w.r.t x (the input image)</a:t>
            </a:r>
          </a:p>
        </p:txBody>
      </p:sp>
      <p:pic>
        <p:nvPicPr>
          <p:cNvPr id="335" name="Google Shape;117;p20" descr="Google Shape;117;p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4625"/>
            <a:ext cx="3979851" cy="1817575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Google Shape;118;p20"/>
          <p:cNvSpPr txBox="1"/>
          <p:nvPr/>
        </p:nvSpPr>
        <p:spPr>
          <a:xfrm>
            <a:off x="-40001" y="2239324"/>
            <a:ext cx="432330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X (</a:t>
            </a:r>
            <a:r>
              <a:rPr dirty="0"/>
              <a:t>original</a:t>
            </a:r>
            <a:r>
              <a:rPr lang="en-US" dirty="0"/>
              <a:t>)</a:t>
            </a:r>
            <a:r>
              <a:rPr dirty="0"/>
              <a:t>:       89.7% pig</a:t>
            </a:r>
          </a:p>
        </p:txBody>
      </p:sp>
      <p:pic>
        <p:nvPicPr>
          <p:cNvPr id="337" name="Google Shape;119;p20" descr="Google Shape;119;p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400" y="523725"/>
            <a:ext cx="3979851" cy="1819367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Google Shape;120;p20"/>
          <p:cNvSpPr txBox="1"/>
          <p:nvPr/>
        </p:nvSpPr>
        <p:spPr>
          <a:xfrm>
            <a:off x="4622491" y="2239324"/>
            <a:ext cx="366491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∇</a:t>
            </a:r>
            <a:r>
              <a:rPr sz="1800" dirty="0" err="1"/>
              <a:t>x</a:t>
            </a:r>
            <a:r>
              <a:rPr dirty="0" err="1"/>
              <a:t>L</a:t>
            </a:r>
            <a:r>
              <a:rPr dirty="0"/>
              <a:t>:         68.6% hay</a:t>
            </a:r>
          </a:p>
        </p:txBody>
      </p:sp>
      <p:pic>
        <p:nvPicPr>
          <p:cNvPr id="339" name="Google Shape;121;p20" descr="Google Shape;121;p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0" y="2829349"/>
            <a:ext cx="3876676" cy="177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Google Shape;123;p20" descr="Google Shape;123;p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174" y="2805763"/>
            <a:ext cx="3979896" cy="1819376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Google Shape;124;p20"/>
          <p:cNvSpPr txBox="1"/>
          <p:nvPr/>
        </p:nvSpPr>
        <p:spPr>
          <a:xfrm>
            <a:off x="4357957" y="4592808"/>
            <a:ext cx="58920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100</a:t>
            </a:r>
            <a:r>
              <a:rPr lang="en-US" dirty="0"/>
              <a:t>×</a:t>
            </a:r>
            <a:r>
              <a:rPr dirty="0"/>
              <a:t>∇</a:t>
            </a:r>
            <a:r>
              <a:rPr sz="1800" dirty="0"/>
              <a:t>x</a:t>
            </a:r>
            <a:r>
              <a:rPr dirty="0"/>
              <a:t>L: </a:t>
            </a:r>
            <a:r>
              <a:rPr lang="en-US" dirty="0"/>
              <a:t>    </a:t>
            </a:r>
            <a:r>
              <a:rPr dirty="0"/>
              <a:t>44.8% fireguard</a:t>
            </a:r>
          </a:p>
        </p:txBody>
      </p:sp>
      <p:sp>
        <p:nvSpPr>
          <p:cNvPr id="14" name="Google Shape;122;p20"/>
          <p:cNvSpPr txBox="1"/>
          <p:nvPr/>
        </p:nvSpPr>
        <p:spPr>
          <a:xfrm>
            <a:off x="92729" y="4566049"/>
            <a:ext cx="437100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10</a:t>
            </a:r>
            <a:r>
              <a:rPr lang="en-US" dirty="0"/>
              <a:t>×</a:t>
            </a:r>
            <a:r>
              <a:rPr dirty="0"/>
              <a:t>∇</a:t>
            </a:r>
            <a:r>
              <a:rPr sz="1800" dirty="0"/>
              <a:t>x</a:t>
            </a:r>
            <a:r>
              <a:rPr dirty="0"/>
              <a:t>L:  </a:t>
            </a:r>
            <a:r>
              <a:rPr lang="en-US" dirty="0"/>
              <a:t>   </a:t>
            </a:r>
            <a:r>
              <a:rPr dirty="0"/>
              <a:t>44.7% pig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115;p20"/>
          <p:cNvSpPr txBox="1">
            <a:spLocks noGrp="1"/>
          </p:cNvSpPr>
          <p:nvPr>
            <p:ph type="title"/>
          </p:nvPr>
        </p:nvSpPr>
        <p:spPr>
          <a:xfrm>
            <a:off x="540299" y="-24551"/>
            <a:ext cx="73608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77823">
              <a:defRPr sz="2688"/>
            </a:lvl1pPr>
          </a:lstStyle>
          <a:p>
            <a:r>
              <a:t>Follow the gradient w.r.t x (the input image)</a:t>
            </a:r>
          </a:p>
        </p:txBody>
      </p:sp>
      <p:pic>
        <p:nvPicPr>
          <p:cNvPr id="335" name="Google Shape;117;p20" descr="Google Shape;117;p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4625"/>
            <a:ext cx="3979851" cy="1817575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Google Shape;118;p20"/>
          <p:cNvSpPr txBox="1"/>
          <p:nvPr/>
        </p:nvSpPr>
        <p:spPr>
          <a:xfrm>
            <a:off x="-40001" y="2239324"/>
            <a:ext cx="432330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X (</a:t>
            </a:r>
            <a:r>
              <a:rPr dirty="0"/>
              <a:t>original</a:t>
            </a:r>
            <a:r>
              <a:rPr lang="en-US" dirty="0"/>
              <a:t>)</a:t>
            </a:r>
            <a:r>
              <a:rPr dirty="0"/>
              <a:t>:       89.7% pig</a:t>
            </a:r>
          </a:p>
        </p:txBody>
      </p:sp>
      <p:pic>
        <p:nvPicPr>
          <p:cNvPr id="337" name="Google Shape;119;p20" descr="Google Shape;119;p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400" y="523725"/>
            <a:ext cx="3979851" cy="1819367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Google Shape;120;p20"/>
          <p:cNvSpPr txBox="1"/>
          <p:nvPr/>
        </p:nvSpPr>
        <p:spPr>
          <a:xfrm>
            <a:off x="4622491" y="2239324"/>
            <a:ext cx="366491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∇</a:t>
            </a:r>
            <a:r>
              <a:rPr sz="1800" dirty="0" err="1"/>
              <a:t>x</a:t>
            </a:r>
            <a:r>
              <a:rPr dirty="0" err="1"/>
              <a:t>L</a:t>
            </a:r>
            <a:r>
              <a:rPr dirty="0"/>
              <a:t>:         68.6% hay</a:t>
            </a:r>
          </a:p>
        </p:txBody>
      </p:sp>
      <p:pic>
        <p:nvPicPr>
          <p:cNvPr id="339" name="Google Shape;121;p20" descr="Google Shape;121;p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0" y="2829349"/>
            <a:ext cx="3876676" cy="177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Google Shape;123;p20" descr="Google Shape;123;p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174" y="2805763"/>
            <a:ext cx="3979896" cy="1819376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Google Shape;124;p20"/>
          <p:cNvSpPr txBox="1"/>
          <p:nvPr/>
        </p:nvSpPr>
        <p:spPr>
          <a:xfrm>
            <a:off x="4357957" y="4592808"/>
            <a:ext cx="58920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100</a:t>
            </a:r>
            <a:r>
              <a:rPr lang="en-US" dirty="0"/>
              <a:t>×</a:t>
            </a:r>
            <a:r>
              <a:rPr dirty="0"/>
              <a:t>∇</a:t>
            </a:r>
            <a:r>
              <a:rPr sz="1800" dirty="0"/>
              <a:t>x</a:t>
            </a:r>
            <a:r>
              <a:rPr dirty="0"/>
              <a:t>L: </a:t>
            </a:r>
            <a:r>
              <a:rPr lang="en-US" dirty="0"/>
              <a:t>    </a:t>
            </a:r>
            <a:r>
              <a:rPr dirty="0"/>
              <a:t>44.8% fireguard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49822" y="1140588"/>
            <a:ext cx="4660055" cy="2557111"/>
            <a:chOff x="1649822" y="1140588"/>
            <a:chExt cx="4660055" cy="2557111"/>
          </a:xfrm>
        </p:grpSpPr>
        <p:sp>
          <p:nvSpPr>
            <p:cNvPr id="3" name="Rectangle 2"/>
            <p:cNvSpPr/>
            <p:nvPr/>
          </p:nvSpPr>
          <p:spPr>
            <a:xfrm>
              <a:off x="1694692" y="1140588"/>
              <a:ext cx="4570313" cy="247226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566" y="1215194"/>
              <a:ext cx="4480569" cy="2048260"/>
            </a:xfrm>
            <a:prstGeom prst="rect">
              <a:avLst/>
            </a:prstGeom>
          </p:spPr>
        </p:pic>
        <p:sp>
          <p:nvSpPr>
            <p:cNvPr id="12" name="Google Shape;124;p20"/>
            <p:cNvSpPr txBox="1"/>
            <p:nvPr/>
          </p:nvSpPr>
          <p:spPr>
            <a:xfrm>
              <a:off x="1649822" y="3143733"/>
              <a:ext cx="4660055" cy="5539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>
              <a:spAutoFit/>
            </a:bodyPr>
            <a:lstStyle/>
            <a:p>
              <a:pPr>
                <a:defRPr sz="2400"/>
              </a:pPr>
              <a:r>
                <a:rPr lang="en-US" dirty="0"/>
                <a:t>X </a:t>
              </a:r>
              <a:r>
                <a:rPr dirty="0"/>
                <a:t>+</a:t>
              </a:r>
              <a:r>
                <a:rPr lang="en-US" dirty="0"/>
                <a:t> </a:t>
              </a:r>
              <a:r>
                <a:rPr dirty="0"/>
                <a:t>10</a:t>
              </a:r>
              <a:r>
                <a:rPr lang="en-US" dirty="0"/>
                <a:t>0</a:t>
              </a:r>
              <a:r>
                <a:rPr dirty="0"/>
                <a:t>0</a:t>
              </a:r>
              <a:r>
                <a:rPr lang="en-US" dirty="0"/>
                <a:t>×</a:t>
              </a:r>
              <a:r>
                <a:rPr dirty="0"/>
                <a:t>∇</a:t>
              </a:r>
              <a:r>
                <a:rPr sz="1800" dirty="0" err="1"/>
                <a:t>x</a:t>
              </a:r>
              <a:r>
                <a:rPr dirty="0" err="1"/>
                <a:t>L</a:t>
              </a:r>
              <a:endParaRPr dirty="0"/>
            </a:p>
          </p:txBody>
        </p:sp>
      </p:grpSp>
      <p:sp>
        <p:nvSpPr>
          <p:cNvPr id="17" name="Google Shape;122;p20"/>
          <p:cNvSpPr txBox="1"/>
          <p:nvPr/>
        </p:nvSpPr>
        <p:spPr>
          <a:xfrm>
            <a:off x="92729" y="4566049"/>
            <a:ext cx="437100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10</a:t>
            </a:r>
            <a:r>
              <a:rPr lang="en-US" dirty="0"/>
              <a:t>×</a:t>
            </a:r>
            <a:r>
              <a:rPr dirty="0"/>
              <a:t>∇</a:t>
            </a:r>
            <a:r>
              <a:rPr sz="1800" dirty="0"/>
              <a:t>x</a:t>
            </a:r>
            <a:r>
              <a:rPr dirty="0"/>
              <a:t>L:  </a:t>
            </a:r>
            <a:r>
              <a:rPr lang="en-US" dirty="0"/>
              <a:t>   </a:t>
            </a:r>
            <a:r>
              <a:rPr dirty="0"/>
              <a:t>44.7% pig</a:t>
            </a:r>
          </a:p>
        </p:txBody>
      </p:sp>
    </p:spTree>
    <p:extLst>
      <p:ext uri="{BB962C8B-B14F-4D97-AF65-F5344CB8AC3E}">
        <p14:creationId xmlns:p14="http://schemas.microsoft.com/office/powerpoint/2010/main" val="2604441327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115;p20"/>
          <p:cNvSpPr txBox="1">
            <a:spLocks noGrp="1"/>
          </p:cNvSpPr>
          <p:nvPr>
            <p:ph type="title"/>
          </p:nvPr>
        </p:nvSpPr>
        <p:spPr>
          <a:xfrm>
            <a:off x="540299" y="-24551"/>
            <a:ext cx="73608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77823">
              <a:defRPr sz="2688"/>
            </a:lvl1pPr>
          </a:lstStyle>
          <a:p>
            <a:r>
              <a:t>Follow the gradient w.r.t x (the input image)</a:t>
            </a:r>
          </a:p>
        </p:txBody>
      </p:sp>
      <p:pic>
        <p:nvPicPr>
          <p:cNvPr id="335" name="Google Shape;117;p20" descr="Google Shape;117;p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4625"/>
            <a:ext cx="3979851" cy="1817575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Google Shape;118;p20"/>
          <p:cNvSpPr txBox="1"/>
          <p:nvPr/>
        </p:nvSpPr>
        <p:spPr>
          <a:xfrm>
            <a:off x="-40001" y="2239324"/>
            <a:ext cx="432330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X (</a:t>
            </a:r>
            <a:r>
              <a:rPr dirty="0"/>
              <a:t>original</a:t>
            </a:r>
            <a:r>
              <a:rPr lang="en-US" dirty="0"/>
              <a:t>)</a:t>
            </a:r>
            <a:r>
              <a:rPr dirty="0"/>
              <a:t>:       89.7% pig</a:t>
            </a:r>
          </a:p>
        </p:txBody>
      </p:sp>
      <p:pic>
        <p:nvPicPr>
          <p:cNvPr id="337" name="Google Shape;119;p20" descr="Google Shape;119;p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400" y="523725"/>
            <a:ext cx="3979851" cy="1819367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Google Shape;120;p20"/>
          <p:cNvSpPr txBox="1"/>
          <p:nvPr/>
        </p:nvSpPr>
        <p:spPr>
          <a:xfrm>
            <a:off x="4622491" y="2239324"/>
            <a:ext cx="366491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∇</a:t>
            </a:r>
            <a:r>
              <a:rPr sz="1800" dirty="0" err="1"/>
              <a:t>x</a:t>
            </a:r>
            <a:r>
              <a:rPr dirty="0" err="1"/>
              <a:t>L</a:t>
            </a:r>
            <a:r>
              <a:rPr dirty="0"/>
              <a:t>:         68.6% hay</a:t>
            </a:r>
          </a:p>
        </p:txBody>
      </p:sp>
      <p:pic>
        <p:nvPicPr>
          <p:cNvPr id="339" name="Google Shape;121;p20" descr="Google Shape;121;p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0" y="2829349"/>
            <a:ext cx="3876676" cy="177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Google Shape;123;p20" descr="Google Shape;123;p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174" y="2805763"/>
            <a:ext cx="3979896" cy="1819376"/>
          </a:xfrm>
          <a:prstGeom prst="rect">
            <a:avLst/>
          </a:prstGeom>
          <a:ln w="12700">
            <a:miter lim="400000"/>
          </a:ln>
        </p:spPr>
      </p:pic>
      <p:sp>
        <p:nvSpPr>
          <p:cNvPr id="342" name="Google Shape;124;p20"/>
          <p:cNvSpPr txBox="1"/>
          <p:nvPr/>
        </p:nvSpPr>
        <p:spPr>
          <a:xfrm>
            <a:off x="4357957" y="4592808"/>
            <a:ext cx="58920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100</a:t>
            </a:r>
            <a:r>
              <a:rPr lang="en-US" dirty="0"/>
              <a:t>×</a:t>
            </a:r>
            <a:r>
              <a:rPr dirty="0"/>
              <a:t>∇</a:t>
            </a:r>
            <a:r>
              <a:rPr sz="1800" dirty="0"/>
              <a:t>x</a:t>
            </a:r>
            <a:r>
              <a:rPr dirty="0"/>
              <a:t>L: </a:t>
            </a:r>
            <a:r>
              <a:rPr lang="en-US" dirty="0"/>
              <a:t>    </a:t>
            </a:r>
            <a:r>
              <a:rPr dirty="0"/>
              <a:t>44.8% fireguard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49822" y="1140588"/>
            <a:ext cx="4660055" cy="2557111"/>
            <a:chOff x="1649822" y="1140588"/>
            <a:chExt cx="4660055" cy="2557111"/>
          </a:xfrm>
        </p:grpSpPr>
        <p:sp>
          <p:nvSpPr>
            <p:cNvPr id="3" name="Rectangle 2"/>
            <p:cNvSpPr/>
            <p:nvPr/>
          </p:nvSpPr>
          <p:spPr>
            <a:xfrm>
              <a:off x="1694692" y="1140588"/>
              <a:ext cx="4570313" cy="247226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tx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566" y="1215194"/>
              <a:ext cx="4480569" cy="2048260"/>
            </a:xfrm>
            <a:prstGeom prst="rect">
              <a:avLst/>
            </a:prstGeom>
          </p:spPr>
        </p:pic>
        <p:sp>
          <p:nvSpPr>
            <p:cNvPr id="12" name="Google Shape;124;p20"/>
            <p:cNvSpPr txBox="1"/>
            <p:nvPr/>
          </p:nvSpPr>
          <p:spPr>
            <a:xfrm>
              <a:off x="1649822" y="3143733"/>
              <a:ext cx="4660055" cy="5539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>
              <a:spAutoFit/>
            </a:bodyPr>
            <a:lstStyle/>
            <a:p>
              <a:pPr>
                <a:defRPr sz="2400"/>
              </a:pPr>
              <a:r>
                <a:rPr lang="en-US" dirty="0"/>
                <a:t>X </a:t>
              </a:r>
              <a:r>
                <a:rPr dirty="0"/>
                <a:t>+</a:t>
              </a:r>
              <a:r>
                <a:rPr lang="en-US" dirty="0"/>
                <a:t> </a:t>
              </a:r>
              <a:r>
                <a:rPr dirty="0"/>
                <a:t>10</a:t>
              </a:r>
              <a:r>
                <a:rPr lang="en-US" dirty="0"/>
                <a:t>0</a:t>
              </a:r>
              <a:r>
                <a:rPr dirty="0"/>
                <a:t>0</a:t>
              </a:r>
              <a:r>
                <a:rPr lang="en-US" dirty="0"/>
                <a:t>×</a:t>
              </a:r>
              <a:r>
                <a:rPr dirty="0"/>
                <a:t>∇</a:t>
              </a:r>
              <a:r>
                <a:rPr sz="1800" dirty="0"/>
                <a:t>x</a:t>
              </a:r>
              <a:r>
                <a:rPr dirty="0"/>
                <a:t>L: </a:t>
              </a:r>
              <a:r>
                <a:rPr lang="en-US" dirty="0"/>
                <a:t> 99.9</a:t>
              </a:r>
              <a:r>
                <a:rPr dirty="0"/>
                <a:t>% </a:t>
              </a:r>
              <a:r>
                <a:rPr lang="en-US" dirty="0"/>
                <a:t>spotlight</a:t>
              </a:r>
              <a:endParaRPr dirty="0"/>
            </a:p>
          </p:txBody>
        </p:sp>
      </p:grpSp>
      <p:sp>
        <p:nvSpPr>
          <p:cNvPr id="16" name="Google Shape;122;p20"/>
          <p:cNvSpPr txBox="1"/>
          <p:nvPr/>
        </p:nvSpPr>
        <p:spPr>
          <a:xfrm>
            <a:off x="92729" y="4566049"/>
            <a:ext cx="437100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10</a:t>
            </a:r>
            <a:r>
              <a:rPr lang="en-US" dirty="0"/>
              <a:t>×</a:t>
            </a:r>
            <a:r>
              <a:rPr dirty="0"/>
              <a:t>∇</a:t>
            </a:r>
            <a:r>
              <a:rPr sz="1800" dirty="0"/>
              <a:t>x</a:t>
            </a:r>
            <a:r>
              <a:rPr dirty="0"/>
              <a:t>L:  </a:t>
            </a:r>
            <a:r>
              <a:rPr lang="en-US" dirty="0"/>
              <a:t>   </a:t>
            </a:r>
            <a:r>
              <a:rPr dirty="0"/>
              <a:t>44.7% pig</a:t>
            </a:r>
          </a:p>
        </p:txBody>
      </p:sp>
    </p:spTree>
    <p:extLst>
      <p:ext uri="{BB962C8B-B14F-4D97-AF65-F5344CB8AC3E}">
        <p14:creationId xmlns:p14="http://schemas.microsoft.com/office/powerpoint/2010/main" val="2709207963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115;p20"/>
          <p:cNvSpPr txBox="1">
            <a:spLocks noGrp="1"/>
          </p:cNvSpPr>
          <p:nvPr>
            <p:ph type="title"/>
          </p:nvPr>
        </p:nvSpPr>
        <p:spPr>
          <a:xfrm>
            <a:off x="540299" y="-24551"/>
            <a:ext cx="73608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77823">
              <a:defRPr sz="2688"/>
            </a:lvl1pPr>
          </a:lstStyle>
          <a:p>
            <a:r>
              <a:t>Follow the gradient w.r.t x (the input image)</a:t>
            </a:r>
          </a:p>
        </p:txBody>
      </p:sp>
      <p:pic>
        <p:nvPicPr>
          <p:cNvPr id="335" name="Google Shape;117;p20" descr="Google Shape;117;p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4625"/>
            <a:ext cx="3979851" cy="1817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Google Shape;119;p20" descr="Google Shape;119;p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400" y="523725"/>
            <a:ext cx="3979851" cy="181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Google Shape;121;p20" descr="Google Shape;121;p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0" y="2829349"/>
            <a:ext cx="3876676" cy="177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Google Shape;123;p20" descr="Google Shape;123;p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174" y="2805763"/>
            <a:ext cx="3979896" cy="181937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51450" y="73527"/>
            <a:ext cx="7541457" cy="1158091"/>
          </a:xfrm>
          <a:prstGeom prst="rect">
            <a:avLst/>
          </a:prstGeom>
          <a:solidFill>
            <a:schemeClr val="bg2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</a:rPr>
              <a:t>Did we generate an adversarial example?</a:t>
            </a:r>
          </a:p>
          <a:p>
            <a:pPr algn="ctr"/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</p:txBody>
      </p:sp>
      <p:sp>
        <p:nvSpPr>
          <p:cNvPr id="13" name="Google Shape;118;p20"/>
          <p:cNvSpPr txBox="1"/>
          <p:nvPr/>
        </p:nvSpPr>
        <p:spPr>
          <a:xfrm>
            <a:off x="-40001" y="2239324"/>
            <a:ext cx="432330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X (</a:t>
            </a:r>
            <a:r>
              <a:rPr dirty="0"/>
              <a:t>original</a:t>
            </a:r>
            <a:r>
              <a:rPr lang="en-US" dirty="0"/>
              <a:t>)</a:t>
            </a:r>
            <a:r>
              <a:rPr dirty="0"/>
              <a:t>:       89.7% pig</a:t>
            </a:r>
          </a:p>
        </p:txBody>
      </p:sp>
      <p:sp>
        <p:nvSpPr>
          <p:cNvPr id="14" name="Google Shape;120;p20"/>
          <p:cNvSpPr txBox="1"/>
          <p:nvPr/>
        </p:nvSpPr>
        <p:spPr>
          <a:xfrm>
            <a:off x="4622491" y="2239324"/>
            <a:ext cx="366491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∇</a:t>
            </a:r>
            <a:r>
              <a:rPr sz="1800" dirty="0" err="1"/>
              <a:t>x</a:t>
            </a:r>
            <a:r>
              <a:rPr dirty="0" err="1"/>
              <a:t>L</a:t>
            </a:r>
            <a:r>
              <a:rPr dirty="0"/>
              <a:t>:         68.6% hay</a:t>
            </a:r>
          </a:p>
        </p:txBody>
      </p:sp>
      <p:sp>
        <p:nvSpPr>
          <p:cNvPr id="16" name="Google Shape;124;p20"/>
          <p:cNvSpPr txBox="1"/>
          <p:nvPr/>
        </p:nvSpPr>
        <p:spPr>
          <a:xfrm>
            <a:off x="4357957" y="4592808"/>
            <a:ext cx="58920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100</a:t>
            </a:r>
            <a:r>
              <a:rPr lang="en-US" dirty="0"/>
              <a:t>×</a:t>
            </a:r>
            <a:r>
              <a:rPr dirty="0"/>
              <a:t>∇</a:t>
            </a:r>
            <a:r>
              <a:rPr sz="1800" dirty="0"/>
              <a:t>x</a:t>
            </a:r>
            <a:r>
              <a:rPr dirty="0"/>
              <a:t>L: </a:t>
            </a:r>
            <a:r>
              <a:rPr lang="en-US" dirty="0"/>
              <a:t>    </a:t>
            </a:r>
            <a:r>
              <a:rPr dirty="0"/>
              <a:t>44.8% fireguard</a:t>
            </a:r>
          </a:p>
        </p:txBody>
      </p:sp>
      <p:sp>
        <p:nvSpPr>
          <p:cNvPr id="19" name="Google Shape;122;p20"/>
          <p:cNvSpPr txBox="1"/>
          <p:nvPr/>
        </p:nvSpPr>
        <p:spPr>
          <a:xfrm>
            <a:off x="92729" y="4566049"/>
            <a:ext cx="437100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10</a:t>
            </a:r>
            <a:r>
              <a:rPr lang="en-US" dirty="0"/>
              <a:t>×</a:t>
            </a:r>
            <a:r>
              <a:rPr dirty="0"/>
              <a:t>∇</a:t>
            </a:r>
            <a:r>
              <a:rPr sz="1800" dirty="0"/>
              <a:t>x</a:t>
            </a:r>
            <a:r>
              <a:rPr dirty="0"/>
              <a:t>L:  </a:t>
            </a:r>
            <a:r>
              <a:rPr lang="en-US" dirty="0"/>
              <a:t>   </a:t>
            </a:r>
            <a:r>
              <a:rPr dirty="0"/>
              <a:t>44.7% pig</a:t>
            </a:r>
          </a:p>
        </p:txBody>
      </p:sp>
    </p:spTree>
    <p:extLst>
      <p:ext uri="{BB962C8B-B14F-4D97-AF65-F5344CB8AC3E}">
        <p14:creationId xmlns:p14="http://schemas.microsoft.com/office/powerpoint/2010/main" val="1863971829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115;p20"/>
          <p:cNvSpPr txBox="1">
            <a:spLocks noGrp="1"/>
          </p:cNvSpPr>
          <p:nvPr>
            <p:ph type="title"/>
          </p:nvPr>
        </p:nvSpPr>
        <p:spPr>
          <a:xfrm>
            <a:off x="540299" y="-24551"/>
            <a:ext cx="73608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77823">
              <a:defRPr sz="2688"/>
            </a:lvl1pPr>
          </a:lstStyle>
          <a:p>
            <a:r>
              <a:t>Follow the gradient w.r.t x (the input image)</a:t>
            </a:r>
          </a:p>
        </p:txBody>
      </p:sp>
      <p:pic>
        <p:nvPicPr>
          <p:cNvPr id="335" name="Google Shape;117;p20" descr="Google Shape;117;p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4625"/>
            <a:ext cx="3979851" cy="1817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Google Shape;119;p20" descr="Google Shape;119;p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400" y="523725"/>
            <a:ext cx="3979851" cy="181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Google Shape;121;p20" descr="Google Shape;121;p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0" y="2829349"/>
            <a:ext cx="3876676" cy="177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Google Shape;123;p20" descr="Google Shape;123;p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174" y="2805763"/>
            <a:ext cx="3979896" cy="181937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51450" y="73527"/>
            <a:ext cx="7541457" cy="1158091"/>
          </a:xfrm>
          <a:prstGeom prst="rect">
            <a:avLst/>
          </a:prstGeom>
          <a:solidFill>
            <a:schemeClr val="bg2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</a:rPr>
              <a:t>Did we generate an adversarial example?</a:t>
            </a:r>
          </a:p>
          <a:p>
            <a:pPr algn="ctr"/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</p:txBody>
      </p:sp>
      <p:sp>
        <p:nvSpPr>
          <p:cNvPr id="13" name="Google Shape;118;p20"/>
          <p:cNvSpPr txBox="1"/>
          <p:nvPr/>
        </p:nvSpPr>
        <p:spPr>
          <a:xfrm>
            <a:off x="-40001" y="2239324"/>
            <a:ext cx="432330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X (</a:t>
            </a:r>
            <a:r>
              <a:rPr dirty="0"/>
              <a:t>original</a:t>
            </a:r>
            <a:r>
              <a:rPr lang="en-US" dirty="0"/>
              <a:t>)</a:t>
            </a:r>
            <a:r>
              <a:rPr dirty="0"/>
              <a:t>:       89.7% pig</a:t>
            </a:r>
          </a:p>
        </p:txBody>
      </p:sp>
      <p:sp>
        <p:nvSpPr>
          <p:cNvPr id="14" name="Google Shape;120;p20"/>
          <p:cNvSpPr txBox="1"/>
          <p:nvPr/>
        </p:nvSpPr>
        <p:spPr>
          <a:xfrm>
            <a:off x="4622491" y="2239324"/>
            <a:ext cx="366491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∇</a:t>
            </a:r>
            <a:r>
              <a:rPr sz="1800" dirty="0" err="1"/>
              <a:t>x</a:t>
            </a:r>
            <a:r>
              <a:rPr dirty="0" err="1"/>
              <a:t>L</a:t>
            </a:r>
            <a:r>
              <a:rPr dirty="0"/>
              <a:t>:         68.6% hay</a:t>
            </a:r>
          </a:p>
        </p:txBody>
      </p:sp>
      <p:sp>
        <p:nvSpPr>
          <p:cNvPr id="16" name="Google Shape;124;p20"/>
          <p:cNvSpPr txBox="1"/>
          <p:nvPr/>
        </p:nvSpPr>
        <p:spPr>
          <a:xfrm>
            <a:off x="4357957" y="4592808"/>
            <a:ext cx="58920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100</a:t>
            </a:r>
            <a:r>
              <a:rPr lang="en-US" dirty="0"/>
              <a:t>×</a:t>
            </a:r>
            <a:r>
              <a:rPr dirty="0"/>
              <a:t>∇</a:t>
            </a:r>
            <a:r>
              <a:rPr sz="1800" dirty="0"/>
              <a:t>x</a:t>
            </a:r>
            <a:r>
              <a:rPr dirty="0"/>
              <a:t>L: </a:t>
            </a:r>
            <a:r>
              <a:rPr lang="en-US" dirty="0"/>
              <a:t>    </a:t>
            </a:r>
            <a:r>
              <a:rPr dirty="0"/>
              <a:t>44.8% fireguard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150206" y="1834108"/>
            <a:ext cx="3896138" cy="1990481"/>
            <a:chOff x="127337" y="1274678"/>
            <a:chExt cx="3896138" cy="1990481"/>
          </a:xfrm>
        </p:grpSpPr>
        <p:pic>
          <p:nvPicPr>
            <p:cNvPr id="17" name="Google Shape;491;p61" descr="Google Shape;491;p6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7337" y="1274678"/>
              <a:ext cx="3468776" cy="1952780"/>
            </a:xfrm>
            <a:prstGeom prst="rect">
              <a:avLst/>
            </a:prstGeom>
            <a:ln w="38100">
              <a:solidFill>
                <a:schemeClr val="bg2">
                  <a:lumMod val="50000"/>
                </a:schemeClr>
              </a:solidFill>
              <a:miter lim="400000"/>
            </a:ln>
          </p:spPr>
        </p:pic>
        <p:sp>
          <p:nvSpPr>
            <p:cNvPr id="18" name="Google Shape;492;p61"/>
            <p:cNvSpPr txBox="1"/>
            <p:nvPr/>
          </p:nvSpPr>
          <p:spPr>
            <a:xfrm>
              <a:off x="1542774" y="2711193"/>
              <a:ext cx="2480701" cy="5539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91424" tIns="91424" rIns="91424" bIns="91424">
              <a:spAutoFit/>
            </a:bodyPr>
            <a:lstStyle/>
            <a:p>
              <a:pPr>
                <a:defRPr sz="2400"/>
              </a:pPr>
              <a:r>
                <a:rPr lang="en-US" dirty="0">
                  <a:solidFill>
                    <a:schemeClr val="bg1"/>
                  </a:solidFill>
                </a:rPr>
                <a:t>99.0% airliner</a:t>
              </a:r>
              <a:endParaRPr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Google Shape;122;p20"/>
          <p:cNvSpPr txBox="1"/>
          <p:nvPr/>
        </p:nvSpPr>
        <p:spPr>
          <a:xfrm>
            <a:off x="92729" y="4566049"/>
            <a:ext cx="437100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10</a:t>
            </a:r>
            <a:r>
              <a:rPr lang="en-US" dirty="0"/>
              <a:t>×</a:t>
            </a:r>
            <a:r>
              <a:rPr dirty="0"/>
              <a:t>∇</a:t>
            </a:r>
            <a:r>
              <a:rPr sz="1800" dirty="0"/>
              <a:t>x</a:t>
            </a:r>
            <a:r>
              <a:rPr dirty="0"/>
              <a:t>L:  </a:t>
            </a:r>
            <a:r>
              <a:rPr lang="en-US" dirty="0"/>
              <a:t>   </a:t>
            </a:r>
            <a:r>
              <a:rPr dirty="0"/>
              <a:t>44.7% pig</a:t>
            </a:r>
          </a:p>
        </p:txBody>
      </p:sp>
    </p:spTree>
    <p:extLst>
      <p:ext uri="{BB962C8B-B14F-4D97-AF65-F5344CB8AC3E}">
        <p14:creationId xmlns:p14="http://schemas.microsoft.com/office/powerpoint/2010/main" val="145361686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115;p20"/>
          <p:cNvSpPr txBox="1">
            <a:spLocks noGrp="1"/>
          </p:cNvSpPr>
          <p:nvPr>
            <p:ph type="title"/>
          </p:nvPr>
        </p:nvSpPr>
        <p:spPr>
          <a:xfrm>
            <a:off x="540299" y="-24551"/>
            <a:ext cx="73608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77823">
              <a:defRPr sz="2688"/>
            </a:lvl1pPr>
          </a:lstStyle>
          <a:p>
            <a:r>
              <a:t>Follow the gradient w.r.t x (the input image)</a:t>
            </a:r>
          </a:p>
        </p:txBody>
      </p:sp>
      <p:pic>
        <p:nvPicPr>
          <p:cNvPr id="335" name="Google Shape;117;p20" descr="Google Shape;117;p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4625"/>
            <a:ext cx="3979851" cy="1817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Google Shape;119;p20" descr="Google Shape;119;p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4400" y="523725"/>
            <a:ext cx="3979851" cy="181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Google Shape;121;p20" descr="Google Shape;121;p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50" y="2829349"/>
            <a:ext cx="3876676" cy="1772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Google Shape;123;p20" descr="Google Shape;123;p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8174" y="2805763"/>
            <a:ext cx="3979896" cy="181937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2"/>
          <p:cNvSpPr/>
          <p:nvPr/>
        </p:nvSpPr>
        <p:spPr>
          <a:xfrm>
            <a:off x="51450" y="73527"/>
            <a:ext cx="7541457" cy="1158091"/>
          </a:xfrm>
          <a:prstGeom prst="rect">
            <a:avLst/>
          </a:prstGeom>
          <a:solidFill>
            <a:schemeClr val="bg2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200" dirty="0">
                <a:solidFill>
                  <a:schemeClr val="bg1"/>
                </a:solidFill>
              </a:rPr>
              <a:t>Did we generate an adversarial example?</a:t>
            </a:r>
          </a:p>
          <a:p>
            <a:pPr algn="ctr"/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Need </a:t>
            </a:r>
            <a:r>
              <a:rPr lang="en-US" sz="3200" dirty="0">
                <a:solidFill>
                  <a:schemeClr val="bg1"/>
                </a:solidFill>
              </a:rPr>
              <a:t>small </a:t>
            </a:r>
            <a:r>
              <a:rPr lang="el-GR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</p:txBody>
      </p:sp>
      <p:sp>
        <p:nvSpPr>
          <p:cNvPr id="13" name="Google Shape;118;p20"/>
          <p:cNvSpPr txBox="1"/>
          <p:nvPr/>
        </p:nvSpPr>
        <p:spPr>
          <a:xfrm>
            <a:off x="-40001" y="2239324"/>
            <a:ext cx="432330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X (</a:t>
            </a:r>
            <a:r>
              <a:rPr dirty="0"/>
              <a:t>original</a:t>
            </a:r>
            <a:r>
              <a:rPr lang="en-US" dirty="0"/>
              <a:t>)</a:t>
            </a:r>
            <a:r>
              <a:rPr dirty="0"/>
              <a:t>:       89.7% pig</a:t>
            </a:r>
          </a:p>
        </p:txBody>
      </p:sp>
      <p:sp>
        <p:nvSpPr>
          <p:cNvPr id="14" name="Google Shape;120;p20"/>
          <p:cNvSpPr txBox="1"/>
          <p:nvPr/>
        </p:nvSpPr>
        <p:spPr>
          <a:xfrm>
            <a:off x="4622491" y="2239324"/>
            <a:ext cx="366491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∇</a:t>
            </a:r>
            <a:r>
              <a:rPr sz="1800" dirty="0" err="1"/>
              <a:t>x</a:t>
            </a:r>
            <a:r>
              <a:rPr dirty="0" err="1"/>
              <a:t>L</a:t>
            </a:r>
            <a:r>
              <a:rPr dirty="0"/>
              <a:t>:         68.6% hay</a:t>
            </a:r>
          </a:p>
        </p:txBody>
      </p:sp>
      <p:sp>
        <p:nvSpPr>
          <p:cNvPr id="16" name="Google Shape;124;p20"/>
          <p:cNvSpPr txBox="1"/>
          <p:nvPr/>
        </p:nvSpPr>
        <p:spPr>
          <a:xfrm>
            <a:off x="4357957" y="4592808"/>
            <a:ext cx="58920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100</a:t>
            </a:r>
            <a:r>
              <a:rPr lang="en-US" dirty="0"/>
              <a:t>×</a:t>
            </a:r>
            <a:r>
              <a:rPr dirty="0"/>
              <a:t>∇</a:t>
            </a:r>
            <a:r>
              <a:rPr sz="1800" dirty="0"/>
              <a:t>x</a:t>
            </a:r>
            <a:r>
              <a:rPr dirty="0"/>
              <a:t>L: </a:t>
            </a:r>
            <a:r>
              <a:rPr lang="en-US" dirty="0"/>
              <a:t>    </a:t>
            </a:r>
            <a:r>
              <a:rPr dirty="0"/>
              <a:t>44.8% fireguard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150206" y="1834108"/>
            <a:ext cx="3896138" cy="1990481"/>
            <a:chOff x="127337" y="1274678"/>
            <a:chExt cx="3896138" cy="1990481"/>
          </a:xfrm>
        </p:grpSpPr>
        <p:pic>
          <p:nvPicPr>
            <p:cNvPr id="17" name="Google Shape;491;p61" descr="Google Shape;491;p6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7337" y="1274678"/>
              <a:ext cx="3468776" cy="1952780"/>
            </a:xfrm>
            <a:prstGeom prst="rect">
              <a:avLst/>
            </a:prstGeom>
            <a:ln w="38100">
              <a:solidFill>
                <a:schemeClr val="bg2">
                  <a:lumMod val="50000"/>
                </a:schemeClr>
              </a:solidFill>
              <a:miter lim="400000"/>
            </a:ln>
          </p:spPr>
        </p:pic>
        <p:sp>
          <p:nvSpPr>
            <p:cNvPr id="18" name="Google Shape;492;p61"/>
            <p:cNvSpPr txBox="1"/>
            <p:nvPr/>
          </p:nvSpPr>
          <p:spPr>
            <a:xfrm>
              <a:off x="1542774" y="2711193"/>
              <a:ext cx="2480701" cy="55396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91424" tIns="91424" rIns="91424" bIns="91424">
              <a:spAutoFit/>
            </a:bodyPr>
            <a:lstStyle/>
            <a:p>
              <a:pPr>
                <a:defRPr sz="2400"/>
              </a:pPr>
              <a:r>
                <a:rPr lang="en-US" dirty="0">
                  <a:solidFill>
                    <a:schemeClr val="bg1"/>
                  </a:solidFill>
                </a:rPr>
                <a:t>99.0% airliner</a:t>
              </a:r>
              <a:endParaRPr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9" name="Google Shape;122;p20"/>
          <p:cNvSpPr txBox="1"/>
          <p:nvPr/>
        </p:nvSpPr>
        <p:spPr>
          <a:xfrm>
            <a:off x="92729" y="4566049"/>
            <a:ext cx="4371002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X </a:t>
            </a:r>
            <a:r>
              <a:rPr dirty="0"/>
              <a:t>+</a:t>
            </a:r>
            <a:r>
              <a:rPr lang="en-US" dirty="0"/>
              <a:t> </a:t>
            </a:r>
            <a:r>
              <a:rPr dirty="0"/>
              <a:t>10</a:t>
            </a:r>
            <a:r>
              <a:rPr lang="en-US" dirty="0"/>
              <a:t>×</a:t>
            </a:r>
            <a:r>
              <a:rPr dirty="0"/>
              <a:t>∇</a:t>
            </a:r>
            <a:r>
              <a:rPr sz="1800" dirty="0"/>
              <a:t>x</a:t>
            </a:r>
            <a:r>
              <a:rPr dirty="0"/>
              <a:t>L:  </a:t>
            </a:r>
            <a:r>
              <a:rPr lang="en-US" dirty="0"/>
              <a:t>   </a:t>
            </a:r>
            <a:r>
              <a:rPr dirty="0"/>
              <a:t>44.7% pig</a:t>
            </a:r>
          </a:p>
        </p:txBody>
      </p:sp>
    </p:spTree>
    <p:extLst>
      <p:ext uri="{BB962C8B-B14F-4D97-AF65-F5344CB8AC3E}">
        <p14:creationId xmlns:p14="http://schemas.microsoft.com/office/powerpoint/2010/main" val="4222981263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129;p21"/>
          <p:cNvSpPr txBox="1">
            <a:spLocks noGrp="1"/>
          </p:cNvSpPr>
          <p:nvPr>
            <p:ph type="title"/>
          </p:nvPr>
        </p:nvSpPr>
        <p:spPr>
          <a:xfrm>
            <a:off x="326574" y="135249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77823">
              <a:defRPr sz="2688"/>
            </a:pPr>
            <a:r>
              <a:t>We want </a:t>
            </a:r>
            <a:r>
              <a:rPr i="1"/>
              <a:t>small noise</a:t>
            </a:r>
          </a:p>
        </p:txBody>
      </p:sp>
      <p:pic>
        <p:nvPicPr>
          <p:cNvPr id="5" name="Google Shape;159;p23" descr="Google Shape;159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949" y="886195"/>
            <a:ext cx="2353726" cy="1075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129;p21"/>
          <p:cNvSpPr txBox="1">
            <a:spLocks noGrp="1"/>
          </p:cNvSpPr>
          <p:nvPr>
            <p:ph type="title"/>
          </p:nvPr>
        </p:nvSpPr>
        <p:spPr>
          <a:xfrm>
            <a:off x="326574" y="135249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77823">
              <a:defRPr sz="2688"/>
            </a:pPr>
            <a:r>
              <a:t>We want </a:t>
            </a:r>
            <a:r>
              <a:rPr i="1"/>
              <a:t>small noise</a:t>
            </a:r>
          </a:p>
        </p:txBody>
      </p:sp>
      <p:pic>
        <p:nvPicPr>
          <p:cNvPr id="8" name="Google Shape;159;p23" descr="Google Shape;159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949" y="886195"/>
            <a:ext cx="2353726" cy="1075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Google Shape;161;p23" descr="Google Shape;161;p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24" y="886193"/>
            <a:ext cx="2353725" cy="107492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Google Shape;163;p23"/>
          <p:cNvSpPr txBox="1"/>
          <p:nvPr/>
        </p:nvSpPr>
        <p:spPr>
          <a:xfrm>
            <a:off x="5650912" y="934957"/>
            <a:ext cx="660001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t>=</a:t>
            </a:r>
          </a:p>
        </p:txBody>
      </p:sp>
      <p:sp>
        <p:nvSpPr>
          <p:cNvPr id="13" name="Google Shape;164;p23"/>
          <p:cNvSpPr txBox="1"/>
          <p:nvPr/>
        </p:nvSpPr>
        <p:spPr>
          <a:xfrm>
            <a:off x="980525" y="1833057"/>
            <a:ext cx="660000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X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129;p21"/>
          <p:cNvSpPr txBox="1">
            <a:spLocks noGrp="1"/>
          </p:cNvSpPr>
          <p:nvPr>
            <p:ph type="title"/>
          </p:nvPr>
        </p:nvSpPr>
        <p:spPr>
          <a:xfrm>
            <a:off x="326574" y="135249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77823">
              <a:defRPr sz="2688"/>
            </a:pPr>
            <a:r>
              <a:t>We want </a:t>
            </a:r>
            <a:r>
              <a:rPr i="1"/>
              <a:t>small noise</a:t>
            </a:r>
          </a:p>
        </p:txBody>
      </p:sp>
      <p:pic>
        <p:nvPicPr>
          <p:cNvPr id="11" name="Google Shape;159;p23" descr="Google Shape;159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949" y="886195"/>
            <a:ext cx="2353726" cy="1075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Google Shape;160;p23" descr="Google Shape;160;p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49" y="886195"/>
            <a:ext cx="2353726" cy="1075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Google Shape;161;p23" descr="Google Shape;161;p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24" y="886193"/>
            <a:ext cx="2353725" cy="107492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Google Shape;162;p23"/>
          <p:cNvSpPr txBox="1"/>
          <p:nvPr/>
        </p:nvSpPr>
        <p:spPr>
          <a:xfrm>
            <a:off x="2537699" y="934957"/>
            <a:ext cx="660001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t>+</a:t>
            </a:r>
          </a:p>
        </p:txBody>
      </p:sp>
      <p:sp>
        <p:nvSpPr>
          <p:cNvPr id="15" name="Google Shape;163;p23"/>
          <p:cNvSpPr txBox="1"/>
          <p:nvPr/>
        </p:nvSpPr>
        <p:spPr>
          <a:xfrm>
            <a:off x="5650912" y="934957"/>
            <a:ext cx="660001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t>=</a:t>
            </a:r>
          </a:p>
        </p:txBody>
      </p:sp>
      <p:sp>
        <p:nvSpPr>
          <p:cNvPr id="16" name="Google Shape;164;p23"/>
          <p:cNvSpPr txBox="1"/>
          <p:nvPr/>
        </p:nvSpPr>
        <p:spPr>
          <a:xfrm>
            <a:off x="980525" y="1833057"/>
            <a:ext cx="660000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X</a:t>
            </a:r>
          </a:p>
        </p:txBody>
      </p:sp>
      <p:sp>
        <p:nvSpPr>
          <p:cNvPr id="17" name="Google Shape;165;p23"/>
          <p:cNvSpPr txBox="1"/>
          <p:nvPr/>
        </p:nvSpPr>
        <p:spPr>
          <a:xfrm>
            <a:off x="3977225" y="1833057"/>
            <a:ext cx="660000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δ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299" y="173356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an Adversarial Example?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Originally coined by </a:t>
            </a:r>
            <a:r>
              <a:rPr lang="en-US" dirty="0" err="1">
                <a:solidFill>
                  <a:schemeClr val="tx1"/>
                </a:solidFill>
              </a:rPr>
              <a:t>Szegedy</a:t>
            </a:r>
            <a:r>
              <a:rPr lang="en-US" dirty="0">
                <a:solidFill>
                  <a:schemeClr val="tx1"/>
                </a:solidFill>
              </a:rPr>
              <a:t> et al., 2013:</a:t>
            </a: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i="1" dirty="0">
                <a:solidFill>
                  <a:schemeClr val="tx1"/>
                </a:solidFill>
              </a:rPr>
              <a:t>“we find that applying an imperceptible non-random perturbation to a test image, it is possible to arbitrarily change the network’s prediction.</a:t>
            </a:r>
          </a:p>
          <a:p>
            <a:pPr marL="114300" indent="0">
              <a:buNone/>
            </a:pPr>
            <a:r>
              <a:rPr lang="en-US" i="1" dirty="0">
                <a:solidFill>
                  <a:schemeClr val="tx1"/>
                </a:solidFill>
              </a:rPr>
              <a:t>        … we term the so perturbed examples ‘</a:t>
            </a:r>
            <a:r>
              <a:rPr lang="en-US" b="1" i="1" dirty="0">
                <a:solidFill>
                  <a:schemeClr val="tx1"/>
                </a:solidFill>
              </a:rPr>
              <a:t>adversarial examples</a:t>
            </a:r>
            <a:r>
              <a:rPr lang="en-US" i="1" dirty="0">
                <a:solidFill>
                  <a:schemeClr val="tx1"/>
                </a:solidFill>
              </a:rPr>
              <a:t>’”</a:t>
            </a:r>
          </a:p>
        </p:txBody>
      </p:sp>
    </p:spTree>
    <p:extLst>
      <p:ext uri="{BB962C8B-B14F-4D97-AF65-F5344CB8AC3E}">
        <p14:creationId xmlns:p14="http://schemas.microsoft.com/office/powerpoint/2010/main" val="3984827067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129;p21"/>
          <p:cNvSpPr txBox="1">
            <a:spLocks noGrp="1"/>
          </p:cNvSpPr>
          <p:nvPr>
            <p:ph type="title"/>
          </p:nvPr>
        </p:nvSpPr>
        <p:spPr>
          <a:xfrm>
            <a:off x="326574" y="135249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77823">
              <a:defRPr sz="2688"/>
            </a:pPr>
            <a:r>
              <a:t>We want </a:t>
            </a:r>
            <a:r>
              <a:rPr i="1"/>
              <a:t>small noise</a:t>
            </a:r>
          </a:p>
        </p:txBody>
      </p:sp>
      <p:sp>
        <p:nvSpPr>
          <p:cNvPr id="365" name="Google Shape;130;p21"/>
          <p:cNvSpPr txBox="1">
            <a:spLocks noGrp="1"/>
          </p:cNvSpPr>
          <p:nvPr>
            <p:ph type="body" idx="1"/>
          </p:nvPr>
        </p:nvSpPr>
        <p:spPr>
          <a:xfrm>
            <a:off x="21774" y="614100"/>
            <a:ext cx="8520602" cy="34164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SzTx/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What is small δ?</a:t>
            </a:r>
          </a:p>
          <a:p>
            <a:pPr marL="0" indent="45720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</a:t>
            </a:r>
          </a:p>
        </p:txBody>
      </p:sp>
      <p:pic>
        <p:nvPicPr>
          <p:cNvPr id="11" name="Google Shape;159;p23" descr="Google Shape;159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949" y="886195"/>
            <a:ext cx="2353726" cy="1075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Google Shape;160;p23" descr="Google Shape;160;p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49" y="886195"/>
            <a:ext cx="2353726" cy="1075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Google Shape;161;p23" descr="Google Shape;161;p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24" y="886193"/>
            <a:ext cx="2353725" cy="107492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Google Shape;162;p23"/>
          <p:cNvSpPr txBox="1"/>
          <p:nvPr/>
        </p:nvSpPr>
        <p:spPr>
          <a:xfrm>
            <a:off x="2537699" y="934957"/>
            <a:ext cx="660001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t>+</a:t>
            </a:r>
          </a:p>
        </p:txBody>
      </p:sp>
      <p:sp>
        <p:nvSpPr>
          <p:cNvPr id="15" name="Google Shape;163;p23"/>
          <p:cNvSpPr txBox="1"/>
          <p:nvPr/>
        </p:nvSpPr>
        <p:spPr>
          <a:xfrm>
            <a:off x="5650912" y="934957"/>
            <a:ext cx="660001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t>=</a:t>
            </a:r>
          </a:p>
        </p:txBody>
      </p:sp>
      <p:sp>
        <p:nvSpPr>
          <p:cNvPr id="16" name="Google Shape;164;p23"/>
          <p:cNvSpPr txBox="1"/>
          <p:nvPr/>
        </p:nvSpPr>
        <p:spPr>
          <a:xfrm>
            <a:off x="980525" y="1833057"/>
            <a:ext cx="660000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X</a:t>
            </a:r>
          </a:p>
        </p:txBody>
      </p:sp>
      <p:sp>
        <p:nvSpPr>
          <p:cNvPr id="17" name="Google Shape;165;p23"/>
          <p:cNvSpPr txBox="1"/>
          <p:nvPr/>
        </p:nvSpPr>
        <p:spPr>
          <a:xfrm>
            <a:off x="3977225" y="1833057"/>
            <a:ext cx="660000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δ</a:t>
            </a:r>
          </a:p>
        </p:txBody>
      </p:sp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129;p21"/>
          <p:cNvSpPr txBox="1">
            <a:spLocks noGrp="1"/>
          </p:cNvSpPr>
          <p:nvPr>
            <p:ph type="title"/>
          </p:nvPr>
        </p:nvSpPr>
        <p:spPr>
          <a:xfrm>
            <a:off x="326574" y="135249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77823">
              <a:defRPr sz="2688"/>
            </a:pPr>
            <a:r>
              <a:t>We want </a:t>
            </a:r>
            <a:r>
              <a:rPr i="1"/>
              <a:t>small noise</a:t>
            </a:r>
          </a:p>
        </p:txBody>
      </p:sp>
      <p:sp>
        <p:nvSpPr>
          <p:cNvPr id="375" name="Google Shape;130;p21"/>
          <p:cNvSpPr txBox="1">
            <a:spLocks noGrp="1"/>
          </p:cNvSpPr>
          <p:nvPr>
            <p:ph type="body" idx="1"/>
          </p:nvPr>
        </p:nvSpPr>
        <p:spPr>
          <a:xfrm>
            <a:off x="21774" y="614100"/>
            <a:ext cx="8520602" cy="34164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SzTx/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What is small δ?</a:t>
            </a:r>
          </a:p>
          <a:p>
            <a:pPr marL="0" indent="45720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</a:t>
            </a:r>
          </a:p>
        </p:txBody>
      </p:sp>
      <p:sp>
        <p:nvSpPr>
          <p:cNvPr id="383" name="Google Shape;139;p21"/>
          <p:cNvSpPr txBox="1"/>
          <p:nvPr/>
        </p:nvSpPr>
        <p:spPr>
          <a:xfrm>
            <a:off x="555024" y="3388801"/>
            <a:ext cx="2034002" cy="92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‖δ‖ </a:t>
            </a:r>
            <a:r>
              <a:rPr lang="en-US" dirty="0"/>
              <a:t> </a:t>
            </a:r>
            <a:r>
              <a:rPr dirty="0"/>
              <a:t>&lt; ε</a:t>
            </a:r>
          </a:p>
        </p:txBody>
      </p:sp>
      <p:pic>
        <p:nvPicPr>
          <p:cNvPr id="12" name="Google Shape;159;p23" descr="Google Shape;159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949" y="886195"/>
            <a:ext cx="2353726" cy="1075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Google Shape;160;p23" descr="Google Shape;160;p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49" y="886195"/>
            <a:ext cx="2353726" cy="1075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Google Shape;161;p23" descr="Google Shape;161;p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24" y="886193"/>
            <a:ext cx="2353725" cy="107492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Google Shape;162;p23"/>
          <p:cNvSpPr txBox="1"/>
          <p:nvPr/>
        </p:nvSpPr>
        <p:spPr>
          <a:xfrm>
            <a:off x="2537699" y="934957"/>
            <a:ext cx="660001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t>+</a:t>
            </a:r>
          </a:p>
        </p:txBody>
      </p:sp>
      <p:sp>
        <p:nvSpPr>
          <p:cNvPr id="16" name="Google Shape;163;p23"/>
          <p:cNvSpPr txBox="1"/>
          <p:nvPr/>
        </p:nvSpPr>
        <p:spPr>
          <a:xfrm>
            <a:off x="5650912" y="934957"/>
            <a:ext cx="660001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t>=</a:t>
            </a:r>
          </a:p>
        </p:txBody>
      </p:sp>
      <p:sp>
        <p:nvSpPr>
          <p:cNvPr id="17" name="Google Shape;164;p23"/>
          <p:cNvSpPr txBox="1"/>
          <p:nvPr/>
        </p:nvSpPr>
        <p:spPr>
          <a:xfrm>
            <a:off x="980525" y="1833057"/>
            <a:ext cx="660000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X</a:t>
            </a:r>
          </a:p>
        </p:txBody>
      </p:sp>
      <p:sp>
        <p:nvSpPr>
          <p:cNvPr id="18" name="Google Shape;165;p23"/>
          <p:cNvSpPr txBox="1"/>
          <p:nvPr/>
        </p:nvSpPr>
        <p:spPr>
          <a:xfrm>
            <a:off x="3977225" y="1833057"/>
            <a:ext cx="660000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δ</a:t>
            </a:r>
          </a:p>
        </p:txBody>
      </p:sp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129;p21"/>
          <p:cNvSpPr txBox="1">
            <a:spLocks noGrp="1"/>
          </p:cNvSpPr>
          <p:nvPr>
            <p:ph type="title"/>
          </p:nvPr>
        </p:nvSpPr>
        <p:spPr>
          <a:xfrm>
            <a:off x="326574" y="135249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77823">
              <a:defRPr sz="2688"/>
            </a:pPr>
            <a:r>
              <a:t>We want </a:t>
            </a:r>
            <a:r>
              <a:rPr i="1"/>
              <a:t>small noise</a:t>
            </a:r>
          </a:p>
        </p:txBody>
      </p:sp>
      <p:sp>
        <p:nvSpPr>
          <p:cNvPr id="375" name="Google Shape;130;p21"/>
          <p:cNvSpPr txBox="1">
            <a:spLocks noGrp="1"/>
          </p:cNvSpPr>
          <p:nvPr>
            <p:ph type="body" idx="1"/>
          </p:nvPr>
        </p:nvSpPr>
        <p:spPr>
          <a:xfrm>
            <a:off x="21774" y="614100"/>
            <a:ext cx="8520602" cy="34164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SzTx/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What is small δ?</a:t>
            </a:r>
          </a:p>
          <a:p>
            <a:pPr marL="0" indent="45720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</a:t>
            </a:r>
          </a:p>
        </p:txBody>
      </p:sp>
      <p:sp>
        <p:nvSpPr>
          <p:cNvPr id="383" name="Google Shape;139;p21"/>
          <p:cNvSpPr txBox="1"/>
          <p:nvPr/>
        </p:nvSpPr>
        <p:spPr>
          <a:xfrm>
            <a:off x="555024" y="3422722"/>
            <a:ext cx="2034002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‖δ‖</a:t>
            </a:r>
            <a:r>
              <a:rPr sz="2400"/>
              <a:t>∞</a:t>
            </a:r>
            <a:r>
              <a:t> &lt; ε</a:t>
            </a:r>
          </a:p>
        </p:txBody>
      </p:sp>
      <p:pic>
        <p:nvPicPr>
          <p:cNvPr id="12" name="Google Shape;159;p23" descr="Google Shape;159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949" y="886195"/>
            <a:ext cx="2353726" cy="1075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Google Shape;160;p23" descr="Google Shape;160;p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49" y="886195"/>
            <a:ext cx="2353726" cy="1075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Google Shape;161;p23" descr="Google Shape;161;p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24" y="886193"/>
            <a:ext cx="2353725" cy="107492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Google Shape;162;p23"/>
          <p:cNvSpPr txBox="1"/>
          <p:nvPr/>
        </p:nvSpPr>
        <p:spPr>
          <a:xfrm>
            <a:off x="2537699" y="934957"/>
            <a:ext cx="660001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t>+</a:t>
            </a:r>
          </a:p>
        </p:txBody>
      </p:sp>
      <p:sp>
        <p:nvSpPr>
          <p:cNvPr id="16" name="Google Shape;163;p23"/>
          <p:cNvSpPr txBox="1"/>
          <p:nvPr/>
        </p:nvSpPr>
        <p:spPr>
          <a:xfrm>
            <a:off x="5650912" y="934957"/>
            <a:ext cx="660001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t>=</a:t>
            </a:r>
          </a:p>
        </p:txBody>
      </p:sp>
      <p:sp>
        <p:nvSpPr>
          <p:cNvPr id="17" name="Google Shape;164;p23"/>
          <p:cNvSpPr txBox="1"/>
          <p:nvPr/>
        </p:nvSpPr>
        <p:spPr>
          <a:xfrm>
            <a:off x="980525" y="1833057"/>
            <a:ext cx="660000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X</a:t>
            </a:r>
          </a:p>
        </p:txBody>
      </p:sp>
      <p:sp>
        <p:nvSpPr>
          <p:cNvPr id="18" name="Google Shape;165;p23"/>
          <p:cNvSpPr txBox="1"/>
          <p:nvPr/>
        </p:nvSpPr>
        <p:spPr>
          <a:xfrm>
            <a:off x="3977225" y="1833057"/>
            <a:ext cx="660000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δ</a:t>
            </a:r>
          </a:p>
        </p:txBody>
      </p:sp>
    </p:spTree>
    <p:extLst>
      <p:ext uri="{BB962C8B-B14F-4D97-AF65-F5344CB8AC3E}">
        <p14:creationId xmlns:p14="http://schemas.microsoft.com/office/powerpoint/2010/main" val="183611861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129;p21"/>
          <p:cNvSpPr txBox="1">
            <a:spLocks noGrp="1"/>
          </p:cNvSpPr>
          <p:nvPr>
            <p:ph type="title"/>
          </p:nvPr>
        </p:nvSpPr>
        <p:spPr>
          <a:xfrm>
            <a:off x="326574" y="135249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77823">
              <a:defRPr sz="2688"/>
            </a:pPr>
            <a:r>
              <a:t>We want </a:t>
            </a:r>
            <a:r>
              <a:rPr i="1"/>
              <a:t>small noise</a:t>
            </a:r>
          </a:p>
        </p:txBody>
      </p:sp>
      <p:sp>
        <p:nvSpPr>
          <p:cNvPr id="386" name="Google Shape;130;p21"/>
          <p:cNvSpPr txBox="1">
            <a:spLocks noGrp="1"/>
          </p:cNvSpPr>
          <p:nvPr>
            <p:ph type="body" idx="1"/>
          </p:nvPr>
        </p:nvSpPr>
        <p:spPr>
          <a:xfrm>
            <a:off x="21774" y="614100"/>
            <a:ext cx="8520602" cy="34164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SzTx/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What is small δ?</a:t>
            </a:r>
          </a:p>
          <a:p>
            <a:pPr marL="0" indent="45720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</a:t>
            </a:r>
          </a:p>
        </p:txBody>
      </p:sp>
      <p:sp>
        <p:nvSpPr>
          <p:cNvPr id="394" name="Google Shape;139;p21"/>
          <p:cNvSpPr txBox="1"/>
          <p:nvPr/>
        </p:nvSpPr>
        <p:spPr>
          <a:xfrm>
            <a:off x="555024" y="3422722"/>
            <a:ext cx="2034002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‖δ‖</a:t>
            </a:r>
            <a:r>
              <a:rPr sz="2400"/>
              <a:t>∞</a:t>
            </a:r>
            <a:r>
              <a:t> &lt; ε</a:t>
            </a:r>
          </a:p>
        </p:txBody>
      </p:sp>
      <p:sp>
        <p:nvSpPr>
          <p:cNvPr id="395" name="Google Shape;140;p21"/>
          <p:cNvSpPr txBox="1"/>
          <p:nvPr/>
        </p:nvSpPr>
        <p:spPr>
          <a:xfrm>
            <a:off x="6660774" y="2251667"/>
            <a:ext cx="2034001" cy="598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‖δ‖</a:t>
            </a:r>
            <a:r>
              <a:rPr sz="1400"/>
              <a:t>∞</a:t>
            </a:r>
            <a:r>
              <a:t> ≤ 0.1</a:t>
            </a:r>
          </a:p>
        </p:txBody>
      </p:sp>
      <p:graphicFrame>
        <p:nvGraphicFramePr>
          <p:cNvPr id="396" name="Google Shape;141;p21"/>
          <p:cNvGraphicFramePr/>
          <p:nvPr/>
        </p:nvGraphicFramePr>
        <p:xfrm>
          <a:off x="6627724" y="2773813"/>
          <a:ext cx="2393600" cy="229815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9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2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0.1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000"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050"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l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050"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 dirty="0"/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" name="Google Shape;159;p23" descr="Google Shape;159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949" y="886195"/>
            <a:ext cx="2353726" cy="1075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Google Shape;160;p23" descr="Google Shape;160;p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49" y="886195"/>
            <a:ext cx="2353726" cy="1075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Google Shape;161;p23" descr="Google Shape;161;p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24" y="886193"/>
            <a:ext cx="2353725" cy="107492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Google Shape;162;p23"/>
          <p:cNvSpPr txBox="1"/>
          <p:nvPr/>
        </p:nvSpPr>
        <p:spPr>
          <a:xfrm>
            <a:off x="2537699" y="934957"/>
            <a:ext cx="660001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t>+</a:t>
            </a:r>
          </a:p>
        </p:txBody>
      </p:sp>
      <p:sp>
        <p:nvSpPr>
          <p:cNvPr id="18" name="Google Shape;163;p23"/>
          <p:cNvSpPr txBox="1"/>
          <p:nvPr/>
        </p:nvSpPr>
        <p:spPr>
          <a:xfrm>
            <a:off x="5650912" y="934957"/>
            <a:ext cx="660001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t>=</a:t>
            </a:r>
          </a:p>
        </p:txBody>
      </p:sp>
      <p:sp>
        <p:nvSpPr>
          <p:cNvPr id="19" name="Google Shape;164;p23"/>
          <p:cNvSpPr txBox="1"/>
          <p:nvPr/>
        </p:nvSpPr>
        <p:spPr>
          <a:xfrm>
            <a:off x="980525" y="1833057"/>
            <a:ext cx="660000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X</a:t>
            </a:r>
          </a:p>
        </p:txBody>
      </p:sp>
      <p:sp>
        <p:nvSpPr>
          <p:cNvPr id="20" name="Google Shape;165;p23"/>
          <p:cNvSpPr txBox="1"/>
          <p:nvPr/>
        </p:nvSpPr>
        <p:spPr>
          <a:xfrm>
            <a:off x="3977225" y="1833057"/>
            <a:ext cx="660000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δ</a:t>
            </a:r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157;p23"/>
          <p:cNvSpPr txBox="1">
            <a:spLocks noGrp="1"/>
          </p:cNvSpPr>
          <p:nvPr>
            <p:ph type="title"/>
          </p:nvPr>
        </p:nvSpPr>
        <p:spPr>
          <a:xfrm>
            <a:off x="326574" y="135249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77823">
              <a:defRPr sz="2688"/>
            </a:pPr>
            <a:r>
              <a:t>We want </a:t>
            </a:r>
            <a:r>
              <a:rPr i="1"/>
              <a:t>small noise</a:t>
            </a:r>
          </a:p>
        </p:txBody>
      </p:sp>
      <p:sp>
        <p:nvSpPr>
          <p:cNvPr id="399" name="Google Shape;158;p23"/>
          <p:cNvSpPr txBox="1">
            <a:spLocks noGrp="1"/>
          </p:cNvSpPr>
          <p:nvPr>
            <p:ph type="body" idx="1"/>
          </p:nvPr>
        </p:nvSpPr>
        <p:spPr>
          <a:xfrm>
            <a:off x="21774" y="614100"/>
            <a:ext cx="8520602" cy="34164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SzTx/>
              <a:buNone/>
            </a:pPr>
            <a:endParaRPr sz="2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What is small δ?</a:t>
            </a:r>
          </a:p>
          <a:p>
            <a:pPr marL="0" indent="45720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		</a:t>
            </a:r>
          </a:p>
        </p:txBody>
      </p:sp>
      <p:sp>
        <p:nvSpPr>
          <p:cNvPr id="407" name="Google Shape;167;p23"/>
          <p:cNvSpPr txBox="1"/>
          <p:nvPr/>
        </p:nvSpPr>
        <p:spPr>
          <a:xfrm>
            <a:off x="555024" y="3422722"/>
            <a:ext cx="2034002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‖δ‖</a:t>
            </a:r>
            <a:r>
              <a:rPr sz="2400"/>
              <a:t>∞</a:t>
            </a:r>
            <a:r>
              <a:t> &lt; ε</a:t>
            </a:r>
          </a:p>
        </p:txBody>
      </p:sp>
      <p:graphicFrame>
        <p:nvGraphicFramePr>
          <p:cNvPr id="408" name="Google Shape;168;p23"/>
          <p:cNvGraphicFramePr/>
          <p:nvPr/>
        </p:nvGraphicFramePr>
        <p:xfrm>
          <a:off x="6627724" y="2773813"/>
          <a:ext cx="2393600" cy="229815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9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9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8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205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0.1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400"/>
                        <a:t>-0.1</a:t>
                      </a:r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2000"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2050"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2050"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/>
                    </a:p>
                  </a:txBody>
                  <a:tcPr marL="91425" marR="91425" marT="91425" marB="91425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400"/>
                      </a:pPr>
                      <a:endParaRPr dirty="0"/>
                    </a:p>
                  </a:txBody>
                  <a:tcPr marL="91425" marR="91425" marT="91425" marB="91425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09" name="Google Shape;170;p23"/>
          <p:cNvSpPr txBox="1"/>
          <p:nvPr/>
        </p:nvSpPr>
        <p:spPr>
          <a:xfrm>
            <a:off x="6660774" y="2251667"/>
            <a:ext cx="2034001" cy="598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‖δ‖</a:t>
            </a:r>
            <a:r>
              <a:rPr sz="1400"/>
              <a:t>∞</a:t>
            </a:r>
            <a:r>
              <a:t> ≤ 0.1</a:t>
            </a:r>
          </a:p>
        </p:txBody>
      </p:sp>
      <p:pic>
        <p:nvPicPr>
          <p:cNvPr id="14" name="Google Shape;159;p23" descr="Google Shape;159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949" y="886195"/>
            <a:ext cx="2353726" cy="1075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Google Shape;160;p23" descr="Google Shape;160;p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49" y="886195"/>
            <a:ext cx="2353726" cy="1075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Google Shape;161;p23" descr="Google Shape;161;p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24" y="886193"/>
            <a:ext cx="2353725" cy="1074926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Google Shape;162;p23"/>
          <p:cNvSpPr txBox="1"/>
          <p:nvPr/>
        </p:nvSpPr>
        <p:spPr>
          <a:xfrm>
            <a:off x="2537699" y="934957"/>
            <a:ext cx="660001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t>+</a:t>
            </a:r>
          </a:p>
        </p:txBody>
      </p:sp>
      <p:sp>
        <p:nvSpPr>
          <p:cNvPr id="18" name="Google Shape;163;p23"/>
          <p:cNvSpPr txBox="1"/>
          <p:nvPr/>
        </p:nvSpPr>
        <p:spPr>
          <a:xfrm>
            <a:off x="5650912" y="934957"/>
            <a:ext cx="660001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t>=</a:t>
            </a:r>
          </a:p>
        </p:txBody>
      </p:sp>
      <p:sp>
        <p:nvSpPr>
          <p:cNvPr id="19" name="Google Shape;164;p23"/>
          <p:cNvSpPr txBox="1"/>
          <p:nvPr/>
        </p:nvSpPr>
        <p:spPr>
          <a:xfrm>
            <a:off x="980525" y="1833057"/>
            <a:ext cx="660000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X</a:t>
            </a:r>
          </a:p>
        </p:txBody>
      </p:sp>
      <p:sp>
        <p:nvSpPr>
          <p:cNvPr id="20" name="Google Shape;165;p23"/>
          <p:cNvSpPr txBox="1"/>
          <p:nvPr/>
        </p:nvSpPr>
        <p:spPr>
          <a:xfrm>
            <a:off x="3977225" y="1833057"/>
            <a:ext cx="660000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δ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157;p23"/>
          <p:cNvSpPr txBox="1">
            <a:spLocks noGrp="1"/>
          </p:cNvSpPr>
          <p:nvPr>
            <p:ph type="title"/>
          </p:nvPr>
        </p:nvSpPr>
        <p:spPr>
          <a:xfrm>
            <a:off x="326574" y="135249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77823">
              <a:defRPr sz="2688"/>
            </a:pPr>
            <a:r>
              <a:t>We want </a:t>
            </a:r>
            <a:r>
              <a:rPr i="1"/>
              <a:t>small noise</a:t>
            </a:r>
          </a:p>
        </p:txBody>
      </p:sp>
      <p:sp>
        <p:nvSpPr>
          <p:cNvPr id="412" name="Google Shape;158;p23"/>
          <p:cNvSpPr txBox="1">
            <a:spLocks noGrp="1"/>
          </p:cNvSpPr>
          <p:nvPr>
            <p:ph type="body" idx="1"/>
          </p:nvPr>
        </p:nvSpPr>
        <p:spPr>
          <a:xfrm>
            <a:off x="21774" y="614100"/>
            <a:ext cx="8520602" cy="34164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 dirty="0"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 dirty="0"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 dirty="0"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 dirty="0"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SzTx/>
              <a:buNone/>
            </a:pP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What is small δ?</a:t>
            </a:r>
          </a:p>
          <a:p>
            <a:pPr marL="0" indent="45720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		</a:t>
            </a:r>
          </a:p>
        </p:txBody>
      </p:sp>
      <p:pic>
        <p:nvPicPr>
          <p:cNvPr id="413" name="Google Shape;159;p23" descr="Google Shape;159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949" y="886195"/>
            <a:ext cx="2353726" cy="1075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Google Shape;160;p23" descr="Google Shape;160;p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49" y="886195"/>
            <a:ext cx="2353726" cy="1075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Google Shape;161;p23" descr="Google Shape;161;p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24" y="886193"/>
            <a:ext cx="2353725" cy="1074926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Google Shape;162;p23"/>
          <p:cNvSpPr txBox="1"/>
          <p:nvPr/>
        </p:nvSpPr>
        <p:spPr>
          <a:xfrm>
            <a:off x="2537699" y="934957"/>
            <a:ext cx="660001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t>+</a:t>
            </a:r>
          </a:p>
        </p:txBody>
      </p:sp>
      <p:sp>
        <p:nvSpPr>
          <p:cNvPr id="417" name="Google Shape;163;p23"/>
          <p:cNvSpPr txBox="1"/>
          <p:nvPr/>
        </p:nvSpPr>
        <p:spPr>
          <a:xfrm>
            <a:off x="5650912" y="934957"/>
            <a:ext cx="660001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t>=</a:t>
            </a:r>
          </a:p>
        </p:txBody>
      </p:sp>
      <p:sp>
        <p:nvSpPr>
          <p:cNvPr id="418" name="Google Shape;164;p23"/>
          <p:cNvSpPr txBox="1"/>
          <p:nvPr/>
        </p:nvSpPr>
        <p:spPr>
          <a:xfrm>
            <a:off x="980525" y="1833057"/>
            <a:ext cx="660000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X</a:t>
            </a:r>
          </a:p>
        </p:txBody>
      </p:sp>
      <p:sp>
        <p:nvSpPr>
          <p:cNvPr id="419" name="Google Shape;165;p23"/>
          <p:cNvSpPr txBox="1"/>
          <p:nvPr/>
        </p:nvSpPr>
        <p:spPr>
          <a:xfrm>
            <a:off x="3977225" y="1833057"/>
            <a:ext cx="660000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δ</a:t>
            </a:r>
          </a:p>
        </p:txBody>
      </p:sp>
      <p:sp>
        <p:nvSpPr>
          <p:cNvPr id="420" name="Google Shape;167;p23"/>
          <p:cNvSpPr txBox="1"/>
          <p:nvPr/>
        </p:nvSpPr>
        <p:spPr>
          <a:xfrm>
            <a:off x="555024" y="3422722"/>
            <a:ext cx="2034002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‖δ‖</a:t>
            </a:r>
            <a:r>
              <a:rPr sz="2400" dirty="0"/>
              <a:t>∞</a:t>
            </a:r>
            <a:r>
              <a:rPr dirty="0"/>
              <a:t> &lt; 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1" name="Google Shape;168;p23"/>
              <p:cNvGraphicFramePr/>
              <p:nvPr>
                <p:extLst>
                  <p:ext uri="{D42A27DB-BD31-4B8C-83A1-F6EECF244321}">
                    <p14:modId xmlns:p14="http://schemas.microsoft.com/office/powerpoint/2010/main" val="3609215116"/>
                  </p:ext>
                </p:extLst>
              </p:nvPr>
            </p:nvGraphicFramePr>
            <p:xfrm>
              <a:off x="6627724" y="2773813"/>
              <a:ext cx="2393600" cy="2358020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598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984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98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9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52050"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0.1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-0.1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42000"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0.1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0.05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-0.02</a:t>
                          </a: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52050"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-0.09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52050"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b="0" dirty="0"/>
                        </a:p>
                        <a:p>
                          <a:pPr algn="ctr">
                            <a:defRPr sz="1800"/>
                          </a:pPr>
                          <a:endParaRPr sz="1400" dirty="0"/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1" name="Google Shape;168;p23"/>
              <p:cNvGraphicFramePr/>
              <p:nvPr>
                <p:extLst>
                  <p:ext uri="{D42A27DB-BD31-4B8C-83A1-F6EECF244321}">
                    <p14:modId xmlns:p14="http://schemas.microsoft.com/office/powerpoint/2010/main" val="3609215116"/>
                  </p:ext>
                </p:extLst>
              </p:nvPr>
            </p:nvGraphicFramePr>
            <p:xfrm>
              <a:off x="6627724" y="2773813"/>
              <a:ext cx="2393600" cy="2358020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598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984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98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9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52050"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0.1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-0.1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42000"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0.1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0.05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-0.02</a:t>
                          </a: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52050"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-0.09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11920"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25" marR="91425" marT="91425" marB="91425" anchor="ctr" horzOverflow="overflow">
                        <a:blipFill>
                          <a:blip r:embed="rId5"/>
                          <a:stretch>
                            <a:fillRect l="-302041" t="-288000" r="-2041" b="-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22" name="Google Shape;170;p23"/>
          <p:cNvSpPr txBox="1"/>
          <p:nvPr/>
        </p:nvSpPr>
        <p:spPr>
          <a:xfrm>
            <a:off x="6660774" y="2251667"/>
            <a:ext cx="2034001" cy="598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‖δ‖</a:t>
            </a:r>
            <a:r>
              <a:rPr sz="1400"/>
              <a:t>∞</a:t>
            </a:r>
            <a:r>
              <a:t> ≤ 0.1</a:t>
            </a:r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157;p23"/>
          <p:cNvSpPr txBox="1">
            <a:spLocks noGrp="1"/>
          </p:cNvSpPr>
          <p:nvPr>
            <p:ph type="title"/>
          </p:nvPr>
        </p:nvSpPr>
        <p:spPr>
          <a:xfrm>
            <a:off x="326574" y="135249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77823">
              <a:defRPr sz="2688"/>
            </a:pPr>
            <a:r>
              <a:t>We want </a:t>
            </a:r>
            <a:r>
              <a:rPr i="1"/>
              <a:t>small noise</a:t>
            </a:r>
          </a:p>
        </p:txBody>
      </p:sp>
      <p:sp>
        <p:nvSpPr>
          <p:cNvPr id="412" name="Google Shape;158;p23"/>
          <p:cNvSpPr txBox="1">
            <a:spLocks noGrp="1"/>
          </p:cNvSpPr>
          <p:nvPr>
            <p:ph type="body" idx="1"/>
          </p:nvPr>
        </p:nvSpPr>
        <p:spPr>
          <a:xfrm>
            <a:off x="21774" y="614100"/>
            <a:ext cx="8520602" cy="34164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endParaRPr dirty="0"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 dirty="0"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 dirty="0"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 dirty="0"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SzTx/>
              <a:buNone/>
            </a:pP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What is small δ?</a:t>
            </a:r>
          </a:p>
          <a:p>
            <a:pPr marL="0" indent="45720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		</a:t>
            </a:r>
          </a:p>
        </p:txBody>
      </p:sp>
      <p:pic>
        <p:nvPicPr>
          <p:cNvPr id="413" name="Google Shape;159;p23" descr="Google Shape;159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949" y="886195"/>
            <a:ext cx="2353726" cy="1075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Google Shape;160;p23" descr="Google Shape;160;p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49" y="886195"/>
            <a:ext cx="2353726" cy="1075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Google Shape;161;p23" descr="Google Shape;161;p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24" y="886193"/>
            <a:ext cx="2353725" cy="1074926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Google Shape;162;p23"/>
          <p:cNvSpPr txBox="1"/>
          <p:nvPr/>
        </p:nvSpPr>
        <p:spPr>
          <a:xfrm>
            <a:off x="2537699" y="934957"/>
            <a:ext cx="660001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t>+</a:t>
            </a:r>
          </a:p>
        </p:txBody>
      </p:sp>
      <p:sp>
        <p:nvSpPr>
          <p:cNvPr id="417" name="Google Shape;163;p23"/>
          <p:cNvSpPr txBox="1"/>
          <p:nvPr/>
        </p:nvSpPr>
        <p:spPr>
          <a:xfrm>
            <a:off x="5650912" y="934957"/>
            <a:ext cx="660001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t>=</a:t>
            </a:r>
          </a:p>
        </p:txBody>
      </p:sp>
      <p:sp>
        <p:nvSpPr>
          <p:cNvPr id="418" name="Google Shape;164;p23"/>
          <p:cNvSpPr txBox="1"/>
          <p:nvPr/>
        </p:nvSpPr>
        <p:spPr>
          <a:xfrm>
            <a:off x="980525" y="1833057"/>
            <a:ext cx="660000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X</a:t>
            </a:r>
          </a:p>
        </p:txBody>
      </p:sp>
      <p:sp>
        <p:nvSpPr>
          <p:cNvPr id="419" name="Google Shape;165;p23"/>
          <p:cNvSpPr txBox="1"/>
          <p:nvPr/>
        </p:nvSpPr>
        <p:spPr>
          <a:xfrm>
            <a:off x="3977225" y="1833057"/>
            <a:ext cx="660000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δ</a:t>
            </a:r>
          </a:p>
        </p:txBody>
      </p:sp>
      <p:sp>
        <p:nvSpPr>
          <p:cNvPr id="420" name="Google Shape;167;p23"/>
          <p:cNvSpPr txBox="1"/>
          <p:nvPr/>
        </p:nvSpPr>
        <p:spPr>
          <a:xfrm>
            <a:off x="555024" y="3422722"/>
            <a:ext cx="2034002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‖δ‖</a:t>
            </a:r>
            <a:r>
              <a:rPr sz="2400" dirty="0"/>
              <a:t>∞</a:t>
            </a:r>
            <a:r>
              <a:rPr dirty="0"/>
              <a:t> &lt; 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1" name="Google Shape;168;p23"/>
              <p:cNvGraphicFramePr/>
              <p:nvPr>
                <p:extLst>
                  <p:ext uri="{D42A27DB-BD31-4B8C-83A1-F6EECF244321}">
                    <p14:modId xmlns:p14="http://schemas.microsoft.com/office/powerpoint/2010/main" val="402361063"/>
                  </p:ext>
                </p:extLst>
              </p:nvPr>
            </p:nvGraphicFramePr>
            <p:xfrm>
              <a:off x="6627724" y="2773813"/>
              <a:ext cx="2393600" cy="2358020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598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984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98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9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52050"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0.1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-0.1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r>
                            <a:rPr lang="en-US" dirty="0"/>
                            <a:t>-0.2</a:t>
                          </a:r>
                          <a:endParaRPr dirty="0"/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42000"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0.1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0.05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-0.02</a:t>
                          </a: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52050"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-0.09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52050"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b="0" dirty="0"/>
                        </a:p>
                        <a:p>
                          <a:pPr algn="ctr">
                            <a:defRPr sz="1800"/>
                          </a:pPr>
                          <a:endParaRPr sz="1400" dirty="0"/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1" name="Google Shape;168;p23"/>
              <p:cNvGraphicFramePr/>
              <p:nvPr>
                <p:extLst>
                  <p:ext uri="{D42A27DB-BD31-4B8C-83A1-F6EECF244321}">
                    <p14:modId xmlns:p14="http://schemas.microsoft.com/office/powerpoint/2010/main" val="402361063"/>
                  </p:ext>
                </p:extLst>
              </p:nvPr>
            </p:nvGraphicFramePr>
            <p:xfrm>
              <a:off x="6627724" y="2773813"/>
              <a:ext cx="2393600" cy="2358020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598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984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98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9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52050"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0.1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-0.1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r>
                            <a:rPr lang="en-US" dirty="0" smtClean="0"/>
                            <a:t>-0.2</a:t>
                          </a:r>
                          <a:endParaRPr dirty="0"/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42000"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0.1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0.05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-0.02</a:t>
                          </a: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52050"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-0.09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11920"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25" marR="91425" marT="91425" marB="91425" anchor="ctr" horzOverflow="overflow">
                        <a:blipFill>
                          <a:blip r:embed="rId5"/>
                          <a:stretch>
                            <a:fillRect l="-302041" t="-288000" r="-2041" b="-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22" name="Google Shape;170;p23"/>
          <p:cNvSpPr txBox="1"/>
          <p:nvPr/>
        </p:nvSpPr>
        <p:spPr>
          <a:xfrm>
            <a:off x="6660774" y="2251667"/>
            <a:ext cx="2034001" cy="598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‖δ‖</a:t>
            </a:r>
            <a:r>
              <a:rPr sz="1400"/>
              <a:t>∞</a:t>
            </a:r>
            <a:r>
              <a:t> ≤ 0.1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8612998" y="2858936"/>
            <a:ext cx="329637" cy="423184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195556561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157;p23"/>
          <p:cNvSpPr txBox="1">
            <a:spLocks noGrp="1"/>
          </p:cNvSpPr>
          <p:nvPr>
            <p:ph type="title"/>
          </p:nvPr>
        </p:nvSpPr>
        <p:spPr>
          <a:xfrm>
            <a:off x="326574" y="135249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877823">
              <a:defRPr sz="2688"/>
            </a:pPr>
            <a:r>
              <a:t>We want </a:t>
            </a:r>
            <a:r>
              <a:rPr i="1"/>
              <a:t>small noise</a:t>
            </a:r>
          </a:p>
        </p:txBody>
      </p:sp>
      <p:sp>
        <p:nvSpPr>
          <p:cNvPr id="412" name="Google Shape;158;p23"/>
          <p:cNvSpPr txBox="1">
            <a:spLocks noGrp="1"/>
          </p:cNvSpPr>
          <p:nvPr>
            <p:ph type="body" idx="1"/>
          </p:nvPr>
        </p:nvSpPr>
        <p:spPr>
          <a:xfrm>
            <a:off x="21774" y="614100"/>
            <a:ext cx="8520602" cy="468404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SzTx/>
              <a:buNone/>
            </a:pPr>
            <a:endParaRPr dirty="0"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 dirty="0"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 dirty="0"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 dirty="0">
              <a:solidFill>
                <a:srgbClr val="000000"/>
              </a:solidFill>
            </a:endParaRPr>
          </a:p>
          <a:p>
            <a:pPr marL="0" indent="0">
              <a:buSzTx/>
              <a:buNone/>
            </a:pP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SzTx/>
              <a:buNone/>
            </a:pPr>
            <a:endParaRPr sz="24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What is small δ?</a:t>
            </a:r>
            <a:endParaRPr lang="en-US" dirty="0"/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small </a:t>
            </a:r>
            <a:r>
              <a:rPr lang="el-GR" dirty="0"/>
              <a:t>δ</a:t>
            </a:r>
            <a:r>
              <a:rPr lang="en-US" dirty="0"/>
              <a:t>   &amp;  </a:t>
            </a:r>
            <a:r>
              <a:rPr lang="el-GR" dirty="0"/>
              <a:t>δ</a:t>
            </a:r>
            <a:r>
              <a:rPr lang="en-US" dirty="0"/>
              <a:t> = f(∇</a:t>
            </a:r>
            <a:r>
              <a:rPr lang="en-US" sz="2400" dirty="0" err="1"/>
              <a:t>x</a:t>
            </a:r>
            <a:r>
              <a:rPr lang="en-US" dirty="0" err="1"/>
              <a:t>L</a:t>
            </a:r>
            <a:r>
              <a:rPr lang="en-US" dirty="0"/>
              <a:t>)  ?</a:t>
            </a:r>
            <a:endParaRPr dirty="0"/>
          </a:p>
        </p:txBody>
      </p:sp>
      <p:pic>
        <p:nvPicPr>
          <p:cNvPr id="413" name="Google Shape;159;p23" descr="Google Shape;159;p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949" y="886195"/>
            <a:ext cx="2353726" cy="1075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Google Shape;160;p23" descr="Google Shape;160;p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149" y="886195"/>
            <a:ext cx="2353726" cy="1075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Google Shape;161;p23" descr="Google Shape;161;p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524" y="886193"/>
            <a:ext cx="2353725" cy="1074926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Google Shape;162;p23"/>
          <p:cNvSpPr txBox="1"/>
          <p:nvPr/>
        </p:nvSpPr>
        <p:spPr>
          <a:xfrm>
            <a:off x="2537699" y="934957"/>
            <a:ext cx="660001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t>+</a:t>
            </a:r>
          </a:p>
        </p:txBody>
      </p:sp>
      <p:sp>
        <p:nvSpPr>
          <p:cNvPr id="417" name="Google Shape;163;p23"/>
          <p:cNvSpPr txBox="1"/>
          <p:nvPr/>
        </p:nvSpPr>
        <p:spPr>
          <a:xfrm>
            <a:off x="5650912" y="934957"/>
            <a:ext cx="660001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t>=</a:t>
            </a:r>
          </a:p>
        </p:txBody>
      </p:sp>
      <p:sp>
        <p:nvSpPr>
          <p:cNvPr id="418" name="Google Shape;164;p23"/>
          <p:cNvSpPr txBox="1"/>
          <p:nvPr/>
        </p:nvSpPr>
        <p:spPr>
          <a:xfrm>
            <a:off x="980525" y="1833057"/>
            <a:ext cx="660000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X</a:t>
            </a:r>
          </a:p>
        </p:txBody>
      </p:sp>
      <p:sp>
        <p:nvSpPr>
          <p:cNvPr id="419" name="Google Shape;165;p23"/>
          <p:cNvSpPr txBox="1"/>
          <p:nvPr/>
        </p:nvSpPr>
        <p:spPr>
          <a:xfrm>
            <a:off x="3977225" y="1833057"/>
            <a:ext cx="660000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δ</a:t>
            </a:r>
          </a:p>
        </p:txBody>
      </p:sp>
      <p:sp>
        <p:nvSpPr>
          <p:cNvPr id="420" name="Google Shape;167;p23"/>
          <p:cNvSpPr txBox="1"/>
          <p:nvPr/>
        </p:nvSpPr>
        <p:spPr>
          <a:xfrm>
            <a:off x="555024" y="3422722"/>
            <a:ext cx="2034002" cy="855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/>
              <a:t>‖δ‖</a:t>
            </a:r>
            <a:r>
              <a:rPr sz="2400" dirty="0"/>
              <a:t>∞</a:t>
            </a:r>
            <a:r>
              <a:rPr dirty="0"/>
              <a:t> &lt; 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1" name="Google Shape;168;p23"/>
              <p:cNvGraphicFramePr/>
              <p:nvPr>
                <p:extLst>
                  <p:ext uri="{D42A27DB-BD31-4B8C-83A1-F6EECF244321}">
                    <p14:modId xmlns:p14="http://schemas.microsoft.com/office/powerpoint/2010/main" val="3609215116"/>
                  </p:ext>
                </p:extLst>
              </p:nvPr>
            </p:nvGraphicFramePr>
            <p:xfrm>
              <a:off x="6627724" y="2773813"/>
              <a:ext cx="2393600" cy="2358020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598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984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98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9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52050"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0.1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-0.1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42000"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0.1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0.05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-0.02</a:t>
                          </a: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52050"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-0.09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52050"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b="0" dirty="0"/>
                        </a:p>
                        <a:p>
                          <a:pPr algn="ctr">
                            <a:defRPr sz="1800"/>
                          </a:pPr>
                          <a:endParaRPr sz="1400" dirty="0"/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1" name="Google Shape;168;p23"/>
              <p:cNvGraphicFramePr/>
              <p:nvPr>
                <p:extLst>
                  <p:ext uri="{D42A27DB-BD31-4B8C-83A1-F6EECF244321}">
                    <p14:modId xmlns:p14="http://schemas.microsoft.com/office/powerpoint/2010/main" val="3609215116"/>
                  </p:ext>
                </p:extLst>
              </p:nvPr>
            </p:nvGraphicFramePr>
            <p:xfrm>
              <a:off x="6627724" y="2773813"/>
              <a:ext cx="2393600" cy="2358020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5984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9840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9840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9840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52050"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0.1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-0.1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42000"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0.1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0.05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-0.02</a:t>
                          </a:r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52050"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400"/>
                            <a:t>-0.09</a:t>
                          </a:r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611920"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400"/>
                          </a:pPr>
                          <a:endParaRPr/>
                        </a:p>
                      </a:txBody>
                      <a:tcPr marL="91425" marR="91425" marT="91425" marB="91425" anchor="ctr" horzOverflow="overflow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1425" marR="91425" marT="91425" marB="91425" anchor="ctr" horzOverflow="overflow">
                        <a:blipFill>
                          <a:blip r:embed="rId5"/>
                          <a:stretch>
                            <a:fillRect l="-302041" t="-288000" r="-2041" b="-2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22" name="Google Shape;170;p23"/>
          <p:cNvSpPr txBox="1"/>
          <p:nvPr/>
        </p:nvSpPr>
        <p:spPr>
          <a:xfrm>
            <a:off x="6660774" y="2251667"/>
            <a:ext cx="2034001" cy="5984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>
              <a:defRPr sz="30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‖δ‖</a:t>
            </a:r>
            <a:r>
              <a:rPr sz="1400"/>
              <a:t>∞</a:t>
            </a:r>
            <a:r>
              <a:t> ≤ 0.1</a:t>
            </a:r>
          </a:p>
        </p:txBody>
      </p:sp>
    </p:spTree>
    <p:extLst>
      <p:ext uri="{BB962C8B-B14F-4D97-AF65-F5344CB8AC3E}">
        <p14:creationId xmlns:p14="http://schemas.microsoft.com/office/powerpoint/2010/main" val="2682788996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187;p26"/>
          <p:cNvSpPr txBox="1">
            <a:spLocks noGrp="1"/>
          </p:cNvSpPr>
          <p:nvPr>
            <p:ph type="title"/>
          </p:nvPr>
        </p:nvSpPr>
        <p:spPr>
          <a:xfrm>
            <a:off x="272235" y="120350"/>
            <a:ext cx="5043836" cy="795322"/>
          </a:xfrm>
          <a:prstGeom prst="rect">
            <a:avLst/>
          </a:prstGeom>
        </p:spPr>
        <p:txBody>
          <a:bodyPr>
            <a:noAutofit/>
          </a:bodyPr>
          <a:lstStyle>
            <a:lvl1pPr defTabSz="877823">
              <a:defRPr sz="2688"/>
            </a:lvl1pPr>
          </a:lstStyle>
          <a:p>
            <a:pPr>
              <a:spcBef>
                <a:spcPts val="1600"/>
              </a:spcBef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400" dirty="0"/>
              <a:t>“Enforcing  </a:t>
            </a:r>
            <a:r>
              <a:rPr lang="en-US" sz="3600" dirty="0"/>
              <a:t>‖∇</a:t>
            </a:r>
            <a:r>
              <a:rPr lang="en-US" sz="2000" dirty="0" err="1"/>
              <a:t>x</a:t>
            </a:r>
            <a:r>
              <a:rPr lang="en-US" sz="3600" dirty="0" err="1"/>
              <a:t>L</a:t>
            </a:r>
            <a:r>
              <a:rPr lang="en-US" sz="3600" dirty="0"/>
              <a:t>‖</a:t>
            </a:r>
            <a:r>
              <a:rPr lang="en-US" sz="2000" dirty="0"/>
              <a:t>∞</a:t>
            </a:r>
            <a:r>
              <a:rPr lang="en-US" sz="3600" dirty="0"/>
              <a:t> &lt; </a:t>
            </a:r>
            <a:r>
              <a:rPr lang="el-GR" sz="3600" dirty="0"/>
              <a:t>ε” </a:t>
            </a:r>
            <a:r>
              <a:rPr lang="el-GR" sz="24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72746536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187;p26"/>
          <p:cNvSpPr txBox="1">
            <a:spLocks noGrp="1"/>
          </p:cNvSpPr>
          <p:nvPr>
            <p:ph type="title"/>
          </p:nvPr>
        </p:nvSpPr>
        <p:spPr>
          <a:xfrm>
            <a:off x="272235" y="120350"/>
            <a:ext cx="5043836" cy="795322"/>
          </a:xfrm>
          <a:prstGeom prst="rect">
            <a:avLst/>
          </a:prstGeom>
        </p:spPr>
        <p:txBody>
          <a:bodyPr>
            <a:noAutofit/>
          </a:bodyPr>
          <a:lstStyle>
            <a:lvl1pPr defTabSz="877823">
              <a:defRPr sz="2688"/>
            </a:lvl1pPr>
          </a:lstStyle>
          <a:p>
            <a:pPr>
              <a:spcBef>
                <a:spcPts val="1600"/>
              </a:spcBef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400" dirty="0"/>
              <a:t>“Enforcing  </a:t>
            </a:r>
            <a:r>
              <a:rPr lang="en-US" sz="3600" dirty="0"/>
              <a:t>‖∇</a:t>
            </a:r>
            <a:r>
              <a:rPr lang="en-US" sz="2000" dirty="0" err="1"/>
              <a:t>x</a:t>
            </a:r>
            <a:r>
              <a:rPr lang="en-US" sz="3600" dirty="0" err="1"/>
              <a:t>L</a:t>
            </a:r>
            <a:r>
              <a:rPr lang="en-US" sz="3600" dirty="0"/>
              <a:t>‖</a:t>
            </a:r>
            <a:r>
              <a:rPr lang="en-US" sz="2000" dirty="0"/>
              <a:t>∞</a:t>
            </a:r>
            <a:r>
              <a:rPr lang="en-US" sz="3600" dirty="0"/>
              <a:t> &lt; </a:t>
            </a:r>
            <a:r>
              <a:rPr lang="el-GR" sz="3600" dirty="0"/>
              <a:t>ε” </a:t>
            </a:r>
            <a:r>
              <a:rPr lang="el-GR" sz="2400" dirty="0"/>
              <a:t>:</a:t>
            </a:r>
          </a:p>
        </p:txBody>
      </p:sp>
      <p:sp>
        <p:nvSpPr>
          <p:cNvPr id="465" name="Google Shape;188;p26"/>
          <p:cNvSpPr txBox="1">
            <a:spLocks noGrp="1"/>
          </p:cNvSpPr>
          <p:nvPr>
            <p:ph type="body" idx="1"/>
          </p:nvPr>
        </p:nvSpPr>
        <p:spPr>
          <a:xfrm>
            <a:off x="3429295" y="1374059"/>
            <a:ext cx="4401671" cy="108343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1600"/>
              </a:spcBef>
              <a:buSzTx/>
              <a:buNone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4800" dirty="0"/>
              <a:t>δ = </a:t>
            </a:r>
            <a:r>
              <a:rPr lang="en-US" sz="4800" dirty="0"/>
              <a:t>            </a:t>
            </a:r>
            <a:r>
              <a:rPr sz="4800" dirty="0"/>
              <a:t>∇</a:t>
            </a:r>
            <a:r>
              <a:rPr sz="2400" dirty="0" err="1"/>
              <a:t>x</a:t>
            </a:r>
            <a:r>
              <a:rPr sz="4800" dirty="0" err="1"/>
              <a:t>L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57415657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299" y="173356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an Adversarial Example?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Originally coined by </a:t>
            </a:r>
            <a:r>
              <a:rPr lang="en-US" dirty="0" err="1">
                <a:solidFill>
                  <a:schemeClr val="tx1"/>
                </a:solidFill>
              </a:rPr>
              <a:t>Szegedy</a:t>
            </a:r>
            <a:r>
              <a:rPr lang="en-US" dirty="0">
                <a:solidFill>
                  <a:schemeClr val="tx1"/>
                </a:solidFill>
              </a:rPr>
              <a:t> et al., 2013:</a:t>
            </a: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i="1" dirty="0">
                <a:solidFill>
                  <a:schemeClr val="tx1"/>
                </a:solidFill>
              </a:rPr>
              <a:t>“we find that applying an imperceptible </a:t>
            </a: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non-random</a:t>
            </a:r>
            <a:r>
              <a:rPr lang="en-US" i="1" dirty="0">
                <a:solidFill>
                  <a:schemeClr val="tx1"/>
                </a:solidFill>
              </a:rPr>
              <a:t> perturbation to a test image, it is possible to arbitrarily change the network’s prediction.</a:t>
            </a:r>
          </a:p>
          <a:p>
            <a:pPr marL="114300" indent="0">
              <a:buNone/>
            </a:pPr>
            <a:r>
              <a:rPr lang="en-US" i="1" dirty="0">
                <a:solidFill>
                  <a:schemeClr val="tx1"/>
                </a:solidFill>
              </a:rPr>
              <a:t>        … we term the so perturbed examples ‘</a:t>
            </a:r>
            <a:r>
              <a:rPr lang="en-US" b="1" i="1" dirty="0">
                <a:solidFill>
                  <a:schemeClr val="tx1"/>
                </a:solidFill>
              </a:rPr>
              <a:t>adversarial examples</a:t>
            </a:r>
            <a:r>
              <a:rPr lang="en-US" i="1" dirty="0">
                <a:solidFill>
                  <a:schemeClr val="tx1"/>
                </a:solidFill>
              </a:rPr>
              <a:t>’”</a:t>
            </a:r>
          </a:p>
        </p:txBody>
      </p:sp>
      <p:pic>
        <p:nvPicPr>
          <p:cNvPr id="4" name="Google Shape;485;p61" descr="Google Shape;485;p61">
            <a:extLst>
              <a:ext uri="{FF2B5EF4-FFF2-40B4-BE49-F238E27FC236}">
                <a16:creationId xmlns:a16="http://schemas.microsoft.com/office/drawing/2014/main" id="{9F689B62-A08E-40AE-ACD2-BB3CAC8FB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99" y="3185312"/>
            <a:ext cx="2346443" cy="132096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Google Shape;486;p61">
            <a:extLst>
              <a:ext uri="{FF2B5EF4-FFF2-40B4-BE49-F238E27FC236}">
                <a16:creationId xmlns:a16="http://schemas.microsoft.com/office/drawing/2014/main" id="{1D1A32D8-689C-4990-AAB2-069C8EBA7077}"/>
              </a:ext>
            </a:extLst>
          </p:cNvPr>
          <p:cNvSpPr txBox="1"/>
          <p:nvPr/>
        </p:nvSpPr>
        <p:spPr>
          <a:xfrm>
            <a:off x="398975" y="4383435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sp>
        <p:nvSpPr>
          <p:cNvPr id="6" name="Google Shape;490;p61">
            <a:extLst>
              <a:ext uri="{FF2B5EF4-FFF2-40B4-BE49-F238E27FC236}">
                <a16:creationId xmlns:a16="http://schemas.microsoft.com/office/drawing/2014/main" id="{A14348CF-75A8-442D-8B13-FAD9E940D93A}"/>
              </a:ext>
            </a:extLst>
          </p:cNvPr>
          <p:cNvSpPr txBox="1"/>
          <p:nvPr/>
        </p:nvSpPr>
        <p:spPr>
          <a:xfrm>
            <a:off x="5982382" y="3322474"/>
            <a:ext cx="660000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rPr dirty="0"/>
              <a:t>=</a:t>
            </a:r>
          </a:p>
        </p:txBody>
      </p:sp>
      <p:pic>
        <p:nvPicPr>
          <p:cNvPr id="7" name="Google Shape;491;p61" descr="Google Shape;491;p61">
            <a:extLst>
              <a:ext uri="{FF2B5EF4-FFF2-40B4-BE49-F238E27FC236}">
                <a16:creationId xmlns:a16="http://schemas.microsoft.com/office/drawing/2014/main" id="{1BA935F2-E71D-40AE-89B5-E8003ABAF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012" y="3178997"/>
            <a:ext cx="2346477" cy="132097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492;p61">
            <a:extLst>
              <a:ext uri="{FF2B5EF4-FFF2-40B4-BE49-F238E27FC236}">
                <a16:creationId xmlns:a16="http://schemas.microsoft.com/office/drawing/2014/main" id="{27AFF2D0-057D-43EA-B7B0-898D04B993DC}"/>
              </a:ext>
            </a:extLst>
          </p:cNvPr>
          <p:cNvSpPr txBox="1"/>
          <p:nvPr/>
        </p:nvSpPr>
        <p:spPr>
          <a:xfrm>
            <a:off x="6724031" y="4370692"/>
            <a:ext cx="24807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99.0% airliner</a:t>
            </a:r>
          </a:p>
        </p:txBody>
      </p:sp>
      <p:sp>
        <p:nvSpPr>
          <p:cNvPr id="10" name="Google Shape;487;p61">
            <a:extLst>
              <a:ext uri="{FF2B5EF4-FFF2-40B4-BE49-F238E27FC236}">
                <a16:creationId xmlns:a16="http://schemas.microsoft.com/office/drawing/2014/main" id="{CD507FF1-56FA-44BF-AF13-399B27F4328C}"/>
              </a:ext>
            </a:extLst>
          </p:cNvPr>
          <p:cNvSpPr txBox="1"/>
          <p:nvPr/>
        </p:nvSpPr>
        <p:spPr>
          <a:xfrm>
            <a:off x="2438275" y="3383695"/>
            <a:ext cx="660001" cy="800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rPr sz="4000" dirty="0"/>
              <a:t>+</a:t>
            </a:r>
          </a:p>
        </p:txBody>
      </p:sp>
      <p:pic>
        <p:nvPicPr>
          <p:cNvPr id="11" name="Google Shape;488;p61" descr="Google Shape;488;p61">
            <a:extLst>
              <a:ext uri="{FF2B5EF4-FFF2-40B4-BE49-F238E27FC236}">
                <a16:creationId xmlns:a16="http://schemas.microsoft.com/office/drawing/2014/main" id="{92EB5394-ED30-4B54-9713-D91F0AAC8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139" y="3178997"/>
            <a:ext cx="2346443" cy="132392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Google Shape;487;p61">
            <a:extLst>
              <a:ext uri="{FF2B5EF4-FFF2-40B4-BE49-F238E27FC236}">
                <a16:creationId xmlns:a16="http://schemas.microsoft.com/office/drawing/2014/main" id="{7A707266-F7C1-490F-ACBC-52DD80CB2DBC}"/>
              </a:ext>
            </a:extLst>
          </p:cNvPr>
          <p:cNvSpPr txBox="1"/>
          <p:nvPr/>
        </p:nvSpPr>
        <p:spPr>
          <a:xfrm>
            <a:off x="5206582" y="3553424"/>
            <a:ext cx="1551601" cy="492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3500"/>
            </a:lvl1pPr>
          </a:lstStyle>
          <a:p>
            <a:r>
              <a:rPr lang="en-US" sz="2000" dirty="0"/>
              <a:t>x </a:t>
            </a:r>
            <a:r>
              <a:rPr sz="2000" dirty="0"/>
              <a:t>0.02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0BFE1F-24AB-4F7E-BAF5-762DD0B34BC2}"/>
              </a:ext>
            </a:extLst>
          </p:cNvPr>
          <p:cNvGrpSpPr/>
          <p:nvPr/>
        </p:nvGrpSpPr>
        <p:grpSpPr>
          <a:xfrm>
            <a:off x="3551488" y="3237054"/>
            <a:ext cx="1656745" cy="500147"/>
            <a:chOff x="3282350" y="417550"/>
            <a:chExt cx="1656745" cy="500147"/>
          </a:xfrm>
        </p:grpSpPr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D52A3E68-0070-4F94-91D5-F99D409B524F}"/>
                </a:ext>
              </a:extLst>
            </p:cNvPr>
            <p:cNvSpPr/>
            <p:nvPr/>
          </p:nvSpPr>
          <p:spPr>
            <a:xfrm rot="867574">
              <a:off x="3282350" y="440514"/>
              <a:ext cx="1652988" cy="477183"/>
            </a:xfrm>
            <a:prstGeom prst="rect">
              <a:avLst/>
            </a:prstGeom>
            <a:solidFill>
              <a:srgbClr val="FF99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15" name="Not Random">
              <a:extLst>
                <a:ext uri="{FF2B5EF4-FFF2-40B4-BE49-F238E27FC236}">
                  <a16:creationId xmlns:a16="http://schemas.microsoft.com/office/drawing/2014/main" id="{B354BF40-AAC0-45E1-B0D7-93361F328B20}"/>
                </a:ext>
              </a:extLst>
            </p:cNvPr>
            <p:cNvSpPr txBox="1"/>
            <p:nvPr/>
          </p:nvSpPr>
          <p:spPr>
            <a:xfrm rot="867574">
              <a:off x="3286107" y="417550"/>
              <a:ext cx="1652988" cy="4924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3000"/>
              </a:lvl1pPr>
            </a:lstStyle>
            <a:p>
              <a:r>
                <a:rPr sz="2000" dirty="0"/>
                <a:t>Not Random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900101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187;p26"/>
          <p:cNvSpPr txBox="1">
            <a:spLocks noGrp="1"/>
          </p:cNvSpPr>
          <p:nvPr>
            <p:ph type="title"/>
          </p:nvPr>
        </p:nvSpPr>
        <p:spPr>
          <a:xfrm>
            <a:off x="272235" y="120350"/>
            <a:ext cx="5043836" cy="795322"/>
          </a:xfrm>
          <a:prstGeom prst="rect">
            <a:avLst/>
          </a:prstGeom>
        </p:spPr>
        <p:txBody>
          <a:bodyPr>
            <a:noAutofit/>
          </a:bodyPr>
          <a:lstStyle>
            <a:lvl1pPr defTabSz="877823">
              <a:defRPr sz="2688"/>
            </a:lvl1pPr>
          </a:lstStyle>
          <a:p>
            <a:pPr>
              <a:spcBef>
                <a:spcPts val="1600"/>
              </a:spcBef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400" dirty="0"/>
              <a:t>“Enforcing  </a:t>
            </a:r>
            <a:r>
              <a:rPr lang="en-US" sz="3600" dirty="0"/>
              <a:t>‖∇</a:t>
            </a:r>
            <a:r>
              <a:rPr lang="en-US" sz="2000" dirty="0" err="1"/>
              <a:t>x</a:t>
            </a:r>
            <a:r>
              <a:rPr lang="en-US" sz="3600" dirty="0" err="1"/>
              <a:t>L</a:t>
            </a:r>
            <a:r>
              <a:rPr lang="en-US" sz="3600" dirty="0"/>
              <a:t>‖</a:t>
            </a:r>
            <a:r>
              <a:rPr lang="en-US" sz="2000" dirty="0"/>
              <a:t>∞</a:t>
            </a:r>
            <a:r>
              <a:rPr lang="en-US" sz="3600" dirty="0"/>
              <a:t> &lt; </a:t>
            </a:r>
            <a:r>
              <a:rPr lang="el-GR" sz="3600" dirty="0"/>
              <a:t>ε” </a:t>
            </a:r>
            <a:r>
              <a:rPr lang="el-GR" sz="2400" dirty="0"/>
              <a:t>:</a:t>
            </a:r>
          </a:p>
        </p:txBody>
      </p:sp>
      <p:sp>
        <p:nvSpPr>
          <p:cNvPr id="465" name="Google Shape;188;p26"/>
          <p:cNvSpPr txBox="1">
            <a:spLocks noGrp="1"/>
          </p:cNvSpPr>
          <p:nvPr>
            <p:ph type="body" idx="1"/>
          </p:nvPr>
        </p:nvSpPr>
        <p:spPr>
          <a:xfrm>
            <a:off x="3429295" y="1374059"/>
            <a:ext cx="4401671" cy="108343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1600"/>
              </a:spcBef>
              <a:buSzTx/>
              <a:buNone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4800" dirty="0"/>
              <a:t>δ = </a:t>
            </a:r>
            <a:r>
              <a:rPr lang="en-US" sz="4800" dirty="0"/>
              <a:t>            </a:t>
            </a:r>
            <a:r>
              <a:rPr sz="4800" dirty="0"/>
              <a:t>∇</a:t>
            </a:r>
            <a:r>
              <a:rPr sz="2400" dirty="0" err="1"/>
              <a:t>x</a:t>
            </a:r>
            <a:r>
              <a:rPr sz="4800" dirty="0" err="1"/>
              <a:t>L</a:t>
            </a:r>
            <a:endParaRPr sz="4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2468390347"/>
                  </p:ext>
                </p:extLst>
              </p:nvPr>
            </p:nvGraphicFramePr>
            <p:xfrm>
              <a:off x="232946" y="1266579"/>
              <a:ext cx="2345744" cy="2317272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58643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643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8643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8643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79318"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sz="2200" dirty="0"/>
                            <a:t>12</a:t>
                          </a:r>
                          <a:endParaRPr sz="2200" dirty="0"/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2200"/>
                          </a:pPr>
                          <a:r>
                            <a:rPr sz="1900" dirty="0"/>
                            <a:t>-</a:t>
                          </a:r>
                          <a:r>
                            <a:rPr lang="en-US" sz="1900" dirty="0"/>
                            <a:t>0.</a:t>
                          </a:r>
                          <a:r>
                            <a:rPr lang="en-US" dirty="0"/>
                            <a:t>1</a:t>
                          </a:r>
                          <a:endParaRPr dirty="0"/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sz="2200" dirty="0"/>
                            <a:t>432</a:t>
                          </a:r>
                          <a:endParaRPr sz="2200" dirty="0"/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600"/>
                            <a:t>…</a:t>
                          </a:r>
                        </a:p>
                      </a:txBody>
                      <a:tcPr marL="0" marR="0" marT="0" marB="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79318"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600"/>
                            <a:t>…</a:t>
                          </a: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sz="2200" dirty="0"/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600"/>
                            <a:t>…</a:t>
                          </a: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600" dirty="0"/>
                            <a:t>…</a:t>
                          </a:r>
                        </a:p>
                      </a:txBody>
                      <a:tcPr marL="0" marR="0" marT="0" marB="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79318"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600"/>
                            <a:t>…</a:t>
                          </a: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600"/>
                            <a:t>…</a:t>
                          </a: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2200"/>
                          </a:pPr>
                          <a:r>
                            <a:rPr sz="1900" dirty="0"/>
                            <a:t>-</a:t>
                          </a:r>
                          <a:r>
                            <a:rPr lang="en-US" sz="2200" dirty="0"/>
                            <a:t>555</a:t>
                          </a:r>
                          <a:endParaRPr dirty="0"/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600"/>
                            <a:t>…</a:t>
                          </a:r>
                        </a:p>
                      </a:txBody>
                      <a:tcPr marL="0" marR="0" marT="0" marB="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79318"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600"/>
                            <a:t>…</a:t>
                          </a: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600"/>
                            <a:t>…</a:t>
                          </a: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600" dirty="0"/>
                            <a:t>0</a:t>
                          </a: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600" dirty="0"/>
                            <a:t>…</a:t>
                          </a:r>
                        </a:p>
                      </a:txBody>
                      <a:tcPr marL="0" marR="0" marT="0" marB="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"/>
              <p:cNvGraphicFramePr/>
              <p:nvPr>
                <p:extLst>
                  <p:ext uri="{D42A27DB-BD31-4B8C-83A1-F6EECF244321}">
                    <p14:modId xmlns:p14="http://schemas.microsoft.com/office/powerpoint/2010/main" val="2468390347"/>
                  </p:ext>
                </p:extLst>
              </p:nvPr>
            </p:nvGraphicFramePr>
            <p:xfrm>
              <a:off x="232946" y="1266579"/>
              <a:ext cx="2345744" cy="2317272"/>
            </p:xfrm>
            <a:graphic>
              <a:graphicData uri="http://schemas.openxmlformats.org/drawingml/2006/table">
                <a:tbl>
                  <a:tblPr>
                    <a:tableStyleId>{4C3C2611-4C71-4FC5-86AE-919BDF0F9419}</a:tableStyleId>
                  </a:tblPr>
                  <a:tblGrid>
                    <a:gridCol w="586436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8643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8643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8643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579318"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sz="2200" dirty="0" smtClean="0"/>
                            <a:t>12</a:t>
                          </a:r>
                          <a:endParaRPr sz="2200" dirty="0"/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2200"/>
                          </a:pPr>
                          <a:r>
                            <a:rPr sz="1900" dirty="0" smtClean="0"/>
                            <a:t>-</a:t>
                          </a:r>
                          <a:r>
                            <a:rPr lang="en-US" sz="1900" dirty="0" smtClean="0"/>
                            <a:t>0.</a:t>
                          </a:r>
                          <a:r>
                            <a:rPr lang="en-US" dirty="0" smtClean="0"/>
                            <a:t>1</a:t>
                          </a:r>
                          <a:endParaRPr dirty="0"/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lang="en-US" sz="2200" dirty="0" smtClean="0"/>
                            <a:t>432</a:t>
                          </a:r>
                          <a:endParaRPr sz="2200" dirty="0"/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600"/>
                            <a:t>…</a:t>
                          </a:r>
                        </a:p>
                      </a:txBody>
                      <a:tcPr marL="0" marR="0" marT="0" marB="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79318"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600"/>
                            <a:t>…</a:t>
                          </a: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 horzOverflow="overflow">
                        <a:blipFill>
                          <a:blip r:embed="rId2"/>
                          <a:stretch>
                            <a:fillRect l="-107292" t="-100000" r="-20208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600"/>
                            <a:t>…</a:t>
                          </a: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600" dirty="0"/>
                            <a:t>…</a:t>
                          </a:r>
                        </a:p>
                      </a:txBody>
                      <a:tcPr marL="0" marR="0" marT="0" marB="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579318"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600"/>
                            <a:t>…</a:t>
                          </a: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600"/>
                            <a:t>…</a:t>
                          </a: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2200"/>
                          </a:pPr>
                          <a:r>
                            <a:rPr sz="1900" dirty="0" smtClean="0"/>
                            <a:t>-</a:t>
                          </a:r>
                          <a:r>
                            <a:rPr lang="en-US" sz="2200" dirty="0" smtClean="0"/>
                            <a:t>555</a:t>
                          </a:r>
                          <a:endParaRPr dirty="0"/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600"/>
                            <a:t>…</a:t>
                          </a:r>
                        </a:p>
                      </a:txBody>
                      <a:tcPr marL="0" marR="0" marT="0" marB="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79318"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600"/>
                            <a:t>…</a:t>
                          </a: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600"/>
                            <a:t>…</a:t>
                          </a: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600" dirty="0"/>
                            <a:t>0</a:t>
                          </a:r>
                        </a:p>
                      </a:txBody>
                      <a:tcPr marL="0" marR="0" marT="0" marB="0" anchor="ctr" horzOverflow="overflow"/>
                    </a:tc>
                    <a:tc>
                      <a:txBody>
                        <a:bodyPr/>
                        <a:lstStyle/>
                        <a:p>
                          <a:pPr algn="ctr">
                            <a:defRPr sz="1800"/>
                          </a:pPr>
                          <a:r>
                            <a:rPr sz="1600" dirty="0"/>
                            <a:t>…</a:t>
                          </a:r>
                        </a:p>
                      </a:txBody>
                      <a:tcPr marL="0" marR="0" marT="0" marB="0" anchor="ctr" horzOverflow="overflow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84584473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187;p26"/>
          <p:cNvSpPr txBox="1">
            <a:spLocks noGrp="1"/>
          </p:cNvSpPr>
          <p:nvPr>
            <p:ph type="title"/>
          </p:nvPr>
        </p:nvSpPr>
        <p:spPr>
          <a:xfrm>
            <a:off x="272235" y="120350"/>
            <a:ext cx="5043836" cy="795322"/>
          </a:xfrm>
          <a:prstGeom prst="rect">
            <a:avLst/>
          </a:prstGeom>
        </p:spPr>
        <p:txBody>
          <a:bodyPr>
            <a:noAutofit/>
          </a:bodyPr>
          <a:lstStyle>
            <a:lvl1pPr defTabSz="877823">
              <a:defRPr sz="2688"/>
            </a:lvl1pPr>
          </a:lstStyle>
          <a:p>
            <a:pPr>
              <a:spcBef>
                <a:spcPts val="1600"/>
              </a:spcBef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400" dirty="0"/>
              <a:t>“Enforcing  </a:t>
            </a:r>
            <a:r>
              <a:rPr lang="en-US" sz="3600" dirty="0"/>
              <a:t>‖∇</a:t>
            </a:r>
            <a:r>
              <a:rPr lang="en-US" sz="2000" dirty="0" err="1"/>
              <a:t>x</a:t>
            </a:r>
            <a:r>
              <a:rPr lang="en-US" sz="3600" dirty="0" err="1"/>
              <a:t>L</a:t>
            </a:r>
            <a:r>
              <a:rPr lang="en-US" sz="3600" dirty="0"/>
              <a:t>‖</a:t>
            </a:r>
            <a:r>
              <a:rPr lang="en-US" sz="2000" dirty="0"/>
              <a:t>∞</a:t>
            </a:r>
            <a:r>
              <a:rPr lang="en-US" sz="3600" dirty="0"/>
              <a:t> &lt; </a:t>
            </a:r>
            <a:r>
              <a:rPr lang="el-GR" sz="3600" dirty="0"/>
              <a:t>ε” </a:t>
            </a:r>
            <a:r>
              <a:rPr lang="el-GR" sz="2400" dirty="0"/>
              <a:t>:</a:t>
            </a:r>
          </a:p>
        </p:txBody>
      </p:sp>
      <p:sp>
        <p:nvSpPr>
          <p:cNvPr id="465" name="Google Shape;188;p26"/>
          <p:cNvSpPr txBox="1">
            <a:spLocks noGrp="1"/>
          </p:cNvSpPr>
          <p:nvPr>
            <p:ph type="body" idx="1"/>
          </p:nvPr>
        </p:nvSpPr>
        <p:spPr>
          <a:xfrm>
            <a:off x="3429295" y="1374059"/>
            <a:ext cx="4401671" cy="108343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1600"/>
              </a:spcBef>
              <a:buSzTx/>
              <a:buNone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4800" dirty="0"/>
              <a:t>δ = </a:t>
            </a:r>
            <a:r>
              <a:rPr lang="en-US" sz="4800" dirty="0"/>
              <a:t>     </a:t>
            </a:r>
            <a:r>
              <a:rPr sz="4800" dirty="0" err="1"/>
              <a:t>sgn</a:t>
            </a:r>
            <a:r>
              <a:rPr sz="4800" dirty="0"/>
              <a:t>(∇</a:t>
            </a:r>
            <a:r>
              <a:rPr sz="2400" dirty="0" err="1"/>
              <a:t>x</a:t>
            </a:r>
            <a:r>
              <a:rPr sz="4800" dirty="0" err="1"/>
              <a:t>L</a:t>
            </a:r>
            <a:r>
              <a:rPr sz="4800" dirty="0"/>
              <a:t>)</a:t>
            </a:r>
          </a:p>
        </p:txBody>
      </p:sp>
      <p:graphicFrame>
        <p:nvGraphicFramePr>
          <p:cNvPr id="7" name="Table"/>
          <p:cNvGraphicFramePr/>
          <p:nvPr>
            <p:extLst>
              <p:ext uri="{D42A27DB-BD31-4B8C-83A1-F6EECF244321}">
                <p14:modId xmlns:p14="http://schemas.microsoft.com/office/powerpoint/2010/main" val="3185106143"/>
              </p:ext>
            </p:extLst>
          </p:nvPr>
        </p:nvGraphicFramePr>
        <p:xfrm>
          <a:off x="232946" y="1266579"/>
          <a:ext cx="2345744" cy="2317272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86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4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31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200" dirty="0"/>
                        <a:t>1</a:t>
                      </a:r>
                      <a:endParaRPr sz="2200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2200"/>
                      </a:pPr>
                      <a:r>
                        <a:rPr sz="1900" dirty="0"/>
                        <a:t>-</a:t>
                      </a:r>
                      <a:r>
                        <a:rPr lang="en-US" dirty="0"/>
                        <a:t>1</a:t>
                      </a:r>
                      <a:endParaRPr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200" dirty="0"/>
                        <a:t>1</a:t>
                      </a:r>
                      <a:endParaRPr sz="2200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31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2200" dirty="0"/>
                        <a:t>1</a:t>
                      </a:r>
                      <a:endParaRPr sz="2200"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/>
                        <a:t>…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31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2200"/>
                      </a:pPr>
                      <a:r>
                        <a:rPr sz="1900" dirty="0"/>
                        <a:t>-</a:t>
                      </a:r>
                      <a:r>
                        <a:rPr lang="en-US" dirty="0"/>
                        <a:t>1</a:t>
                      </a:r>
                      <a:endParaRPr dirty="0"/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31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/>
                        <a:t>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/>
                        <a:t>…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0033956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187;p26"/>
          <p:cNvSpPr txBox="1">
            <a:spLocks noGrp="1"/>
          </p:cNvSpPr>
          <p:nvPr>
            <p:ph type="title"/>
          </p:nvPr>
        </p:nvSpPr>
        <p:spPr>
          <a:xfrm>
            <a:off x="272235" y="120350"/>
            <a:ext cx="5043836" cy="795322"/>
          </a:xfrm>
          <a:prstGeom prst="rect">
            <a:avLst/>
          </a:prstGeom>
        </p:spPr>
        <p:txBody>
          <a:bodyPr>
            <a:noAutofit/>
          </a:bodyPr>
          <a:lstStyle>
            <a:lvl1pPr defTabSz="877823">
              <a:defRPr sz="2688"/>
            </a:lvl1pPr>
          </a:lstStyle>
          <a:p>
            <a:pPr>
              <a:spcBef>
                <a:spcPts val="1600"/>
              </a:spcBef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400" dirty="0"/>
              <a:t>“Enforcing  </a:t>
            </a:r>
            <a:r>
              <a:rPr lang="en-US" sz="3600" dirty="0"/>
              <a:t>‖∇</a:t>
            </a:r>
            <a:r>
              <a:rPr lang="en-US" sz="2000" dirty="0" err="1"/>
              <a:t>x</a:t>
            </a:r>
            <a:r>
              <a:rPr lang="en-US" sz="3600" dirty="0" err="1"/>
              <a:t>L</a:t>
            </a:r>
            <a:r>
              <a:rPr lang="en-US" sz="3600" dirty="0"/>
              <a:t>‖</a:t>
            </a:r>
            <a:r>
              <a:rPr lang="en-US" sz="2000" dirty="0"/>
              <a:t>∞</a:t>
            </a:r>
            <a:r>
              <a:rPr lang="en-US" sz="3600" dirty="0"/>
              <a:t> &lt; </a:t>
            </a:r>
            <a:r>
              <a:rPr lang="el-GR" sz="3600" dirty="0"/>
              <a:t>ε” </a:t>
            </a:r>
            <a:r>
              <a:rPr lang="el-GR" sz="2400" dirty="0"/>
              <a:t>:</a:t>
            </a:r>
          </a:p>
        </p:txBody>
      </p:sp>
      <p:sp>
        <p:nvSpPr>
          <p:cNvPr id="465" name="Google Shape;188;p26"/>
          <p:cNvSpPr txBox="1">
            <a:spLocks noGrp="1"/>
          </p:cNvSpPr>
          <p:nvPr>
            <p:ph type="body" idx="1"/>
          </p:nvPr>
        </p:nvSpPr>
        <p:spPr>
          <a:xfrm>
            <a:off x="3429295" y="1374059"/>
            <a:ext cx="4401671" cy="108343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1600"/>
              </a:spcBef>
              <a:buSzTx/>
              <a:buNone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4800" dirty="0"/>
              <a:t>δ = ε </a:t>
            </a:r>
            <a:r>
              <a:rPr sz="3600" dirty="0"/>
              <a:t>•</a:t>
            </a:r>
            <a:r>
              <a:rPr sz="4800" dirty="0"/>
              <a:t> </a:t>
            </a:r>
            <a:r>
              <a:rPr sz="4800" dirty="0" err="1"/>
              <a:t>sgn</a:t>
            </a:r>
            <a:r>
              <a:rPr sz="4800" dirty="0"/>
              <a:t>(∇</a:t>
            </a:r>
            <a:r>
              <a:rPr sz="2400" dirty="0" err="1"/>
              <a:t>x</a:t>
            </a:r>
            <a:r>
              <a:rPr sz="4800" dirty="0" err="1"/>
              <a:t>L</a:t>
            </a:r>
            <a:r>
              <a:rPr sz="4800" dirty="0"/>
              <a:t>)</a:t>
            </a:r>
          </a:p>
        </p:txBody>
      </p:sp>
      <p:graphicFrame>
        <p:nvGraphicFramePr>
          <p:cNvPr id="7" name="Table"/>
          <p:cNvGraphicFramePr/>
          <p:nvPr>
            <p:extLst>
              <p:ext uri="{D42A27DB-BD31-4B8C-83A1-F6EECF244321}">
                <p14:modId xmlns:p14="http://schemas.microsoft.com/office/powerpoint/2010/main" val="2691514039"/>
              </p:ext>
            </p:extLst>
          </p:nvPr>
        </p:nvGraphicFramePr>
        <p:xfrm>
          <a:off x="232946" y="1266579"/>
          <a:ext cx="2345744" cy="2317272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86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4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31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ε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2200"/>
                      </a:pPr>
                      <a:r>
                        <a:rPr sz="1900"/>
                        <a:t>-</a:t>
                      </a:r>
                      <a:r>
                        <a:t>ε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ε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31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ε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/>
                        <a:t>…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31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2200"/>
                      </a:pPr>
                      <a:r>
                        <a:rPr sz="1900"/>
                        <a:t>-</a:t>
                      </a:r>
                      <a:r>
                        <a:t>ε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31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/>
                        <a:t>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/>
                        <a:t>…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334780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187;p26"/>
          <p:cNvSpPr txBox="1">
            <a:spLocks noGrp="1"/>
          </p:cNvSpPr>
          <p:nvPr>
            <p:ph type="title"/>
          </p:nvPr>
        </p:nvSpPr>
        <p:spPr>
          <a:xfrm>
            <a:off x="272235" y="120350"/>
            <a:ext cx="5043836" cy="795322"/>
          </a:xfrm>
          <a:prstGeom prst="rect">
            <a:avLst/>
          </a:prstGeom>
        </p:spPr>
        <p:txBody>
          <a:bodyPr>
            <a:noAutofit/>
          </a:bodyPr>
          <a:lstStyle>
            <a:lvl1pPr defTabSz="877823">
              <a:defRPr sz="2688"/>
            </a:lvl1pPr>
          </a:lstStyle>
          <a:p>
            <a:pPr>
              <a:spcBef>
                <a:spcPts val="1600"/>
              </a:spcBef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400" dirty="0"/>
              <a:t>“Enforcing  </a:t>
            </a:r>
            <a:r>
              <a:rPr lang="en-US" sz="3600" dirty="0"/>
              <a:t>‖∇</a:t>
            </a:r>
            <a:r>
              <a:rPr lang="en-US" sz="2000" dirty="0" err="1"/>
              <a:t>x</a:t>
            </a:r>
            <a:r>
              <a:rPr lang="en-US" sz="3600" dirty="0" err="1"/>
              <a:t>L</a:t>
            </a:r>
            <a:r>
              <a:rPr lang="en-US" sz="3600" dirty="0"/>
              <a:t>‖</a:t>
            </a:r>
            <a:r>
              <a:rPr lang="en-US" sz="2000" dirty="0"/>
              <a:t>∞</a:t>
            </a:r>
            <a:r>
              <a:rPr lang="en-US" sz="3600" dirty="0"/>
              <a:t> &lt; </a:t>
            </a:r>
            <a:r>
              <a:rPr lang="el-GR" sz="3600" dirty="0"/>
              <a:t>ε” </a:t>
            </a:r>
            <a:r>
              <a:rPr lang="el-GR" sz="2400" dirty="0"/>
              <a:t>:</a:t>
            </a:r>
          </a:p>
        </p:txBody>
      </p:sp>
      <p:sp>
        <p:nvSpPr>
          <p:cNvPr id="465" name="Google Shape;188;p26"/>
          <p:cNvSpPr txBox="1">
            <a:spLocks noGrp="1"/>
          </p:cNvSpPr>
          <p:nvPr>
            <p:ph type="body" idx="1"/>
          </p:nvPr>
        </p:nvSpPr>
        <p:spPr>
          <a:xfrm>
            <a:off x="3429295" y="1374059"/>
            <a:ext cx="4401671" cy="108343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1600"/>
              </a:spcBef>
              <a:buSzTx/>
              <a:buNone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4800" dirty="0"/>
              <a:t>δ = ε </a:t>
            </a:r>
            <a:r>
              <a:rPr sz="3600" dirty="0"/>
              <a:t>•</a:t>
            </a:r>
            <a:r>
              <a:rPr sz="4800" dirty="0"/>
              <a:t> </a:t>
            </a:r>
            <a:r>
              <a:rPr sz="4800" dirty="0" err="1"/>
              <a:t>sgn</a:t>
            </a:r>
            <a:r>
              <a:rPr sz="4800" dirty="0"/>
              <a:t>(∇</a:t>
            </a:r>
            <a:r>
              <a:rPr sz="2400" dirty="0" err="1"/>
              <a:t>x</a:t>
            </a:r>
            <a:r>
              <a:rPr sz="4800" dirty="0" err="1"/>
              <a:t>L</a:t>
            </a:r>
            <a:r>
              <a:rPr sz="4800" dirty="0"/>
              <a:t>)</a:t>
            </a:r>
          </a:p>
        </p:txBody>
      </p:sp>
      <p:graphicFrame>
        <p:nvGraphicFramePr>
          <p:cNvPr id="7" name="Table"/>
          <p:cNvGraphicFramePr/>
          <p:nvPr/>
        </p:nvGraphicFramePr>
        <p:xfrm>
          <a:off x="232946" y="1266579"/>
          <a:ext cx="2345744" cy="2317272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86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4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31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ε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2200"/>
                      </a:pPr>
                      <a:r>
                        <a:rPr sz="1900"/>
                        <a:t>-</a:t>
                      </a:r>
                      <a:r>
                        <a:t>ε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ε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31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ε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/>
                        <a:t>…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31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2200"/>
                      </a:pPr>
                      <a:r>
                        <a:rPr sz="1900"/>
                        <a:t>-</a:t>
                      </a:r>
                      <a:r>
                        <a:t>ε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31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/>
                        <a:t>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/>
                        <a:t>…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 descr="A person with a mustache&#10;&#10;Description automatically generated with medium confidence">
            <a:extLst>
              <a:ext uri="{FF2B5EF4-FFF2-40B4-BE49-F238E27FC236}">
                <a16:creationId xmlns:a16="http://schemas.microsoft.com/office/drawing/2014/main" id="{60AED3A8-4957-4308-A834-BD49D4880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246" y="2457493"/>
            <a:ext cx="3501516" cy="238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98858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187;p26"/>
          <p:cNvSpPr txBox="1">
            <a:spLocks noGrp="1"/>
          </p:cNvSpPr>
          <p:nvPr>
            <p:ph type="title"/>
          </p:nvPr>
        </p:nvSpPr>
        <p:spPr>
          <a:xfrm>
            <a:off x="272235" y="120350"/>
            <a:ext cx="5043836" cy="795322"/>
          </a:xfrm>
          <a:prstGeom prst="rect">
            <a:avLst/>
          </a:prstGeom>
        </p:spPr>
        <p:txBody>
          <a:bodyPr>
            <a:noAutofit/>
          </a:bodyPr>
          <a:lstStyle>
            <a:lvl1pPr defTabSz="877823">
              <a:defRPr sz="2688"/>
            </a:lvl1pPr>
          </a:lstStyle>
          <a:p>
            <a:pPr>
              <a:spcBef>
                <a:spcPts val="1600"/>
              </a:spcBef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400" dirty="0"/>
              <a:t>“Enforcing  </a:t>
            </a:r>
            <a:r>
              <a:rPr lang="en-US" sz="3600" dirty="0"/>
              <a:t>‖∇</a:t>
            </a:r>
            <a:r>
              <a:rPr lang="en-US" sz="2000" dirty="0" err="1"/>
              <a:t>x</a:t>
            </a:r>
            <a:r>
              <a:rPr lang="en-US" sz="3600" dirty="0" err="1"/>
              <a:t>L</a:t>
            </a:r>
            <a:r>
              <a:rPr lang="en-US" sz="3600" dirty="0"/>
              <a:t>‖</a:t>
            </a:r>
            <a:r>
              <a:rPr lang="en-US" sz="2000" dirty="0"/>
              <a:t>∞</a:t>
            </a:r>
            <a:r>
              <a:rPr lang="en-US" sz="3600" dirty="0"/>
              <a:t> &lt; </a:t>
            </a:r>
            <a:r>
              <a:rPr lang="el-GR" sz="3600" dirty="0"/>
              <a:t>ε” </a:t>
            </a:r>
            <a:r>
              <a:rPr lang="el-GR" sz="2400" dirty="0"/>
              <a:t>:</a:t>
            </a:r>
          </a:p>
        </p:txBody>
      </p:sp>
      <p:sp>
        <p:nvSpPr>
          <p:cNvPr id="465" name="Google Shape;188;p26"/>
          <p:cNvSpPr txBox="1">
            <a:spLocks noGrp="1"/>
          </p:cNvSpPr>
          <p:nvPr>
            <p:ph type="body" idx="1"/>
          </p:nvPr>
        </p:nvSpPr>
        <p:spPr>
          <a:xfrm>
            <a:off x="3429295" y="1374059"/>
            <a:ext cx="4401671" cy="108343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1600"/>
              </a:spcBef>
              <a:buSzTx/>
              <a:buNone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4800" dirty="0"/>
              <a:t>δ = ε </a:t>
            </a:r>
            <a:r>
              <a:rPr sz="3600" dirty="0"/>
              <a:t>•</a:t>
            </a:r>
            <a:r>
              <a:rPr sz="4800" dirty="0"/>
              <a:t> </a:t>
            </a:r>
            <a:r>
              <a:rPr sz="4800" dirty="0" err="1"/>
              <a:t>sgn</a:t>
            </a:r>
            <a:r>
              <a:rPr sz="4800" dirty="0"/>
              <a:t>(∇</a:t>
            </a:r>
            <a:r>
              <a:rPr sz="2400" dirty="0" err="1"/>
              <a:t>x</a:t>
            </a:r>
            <a:r>
              <a:rPr sz="4800" dirty="0" err="1"/>
              <a:t>L</a:t>
            </a:r>
            <a:r>
              <a:rPr sz="4800" dirty="0"/>
              <a:t>)</a:t>
            </a:r>
          </a:p>
        </p:txBody>
      </p:sp>
      <p:sp>
        <p:nvSpPr>
          <p:cNvPr id="466" name="Google Shape;195;p27"/>
          <p:cNvSpPr/>
          <p:nvPr/>
        </p:nvSpPr>
        <p:spPr>
          <a:xfrm>
            <a:off x="3368783" y="1412825"/>
            <a:ext cx="4227901" cy="1005901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67" name="Fast Gradient Sign Method"/>
          <p:cNvSpPr txBox="1"/>
          <p:nvPr/>
        </p:nvSpPr>
        <p:spPr>
          <a:xfrm>
            <a:off x="2812972" y="2586521"/>
            <a:ext cx="6128281" cy="716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15000"/>
              </a:lnSpc>
              <a:spcBef>
                <a:spcPts val="1600"/>
              </a:spcBef>
              <a:buClr>
                <a:schemeClr val="accent2">
                  <a:lumOff val="21764"/>
                </a:schemeClr>
              </a:buClr>
              <a:buFont typeface="Arial"/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400" dirty="0"/>
              <a:t>Fast Gradient Sign Method</a:t>
            </a:r>
          </a:p>
        </p:txBody>
      </p:sp>
      <p:sp>
        <p:nvSpPr>
          <p:cNvPr id="468" name="Goodfellow et al. 2015"/>
          <p:cNvSpPr txBox="1"/>
          <p:nvPr/>
        </p:nvSpPr>
        <p:spPr>
          <a:xfrm>
            <a:off x="3534335" y="3302807"/>
            <a:ext cx="4922823" cy="390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15000"/>
              </a:lnSpc>
              <a:spcBef>
                <a:spcPts val="1600"/>
              </a:spcBef>
              <a:defRPr sz="2400">
                <a:solidFill>
                  <a:schemeClr val="accent2">
                    <a:lumOff val="-2588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 err="1"/>
              <a:t>a.k.a</a:t>
            </a:r>
            <a:r>
              <a:rPr lang="en-US" dirty="0"/>
              <a:t> FGSM   (</a:t>
            </a:r>
            <a:r>
              <a:rPr dirty="0" err="1"/>
              <a:t>Goodfellow</a:t>
            </a:r>
            <a:r>
              <a:rPr dirty="0"/>
              <a:t> et al. 2015</a:t>
            </a:r>
            <a:r>
              <a:rPr lang="en-US" dirty="0"/>
              <a:t>)</a:t>
            </a:r>
            <a:endParaRPr dirty="0"/>
          </a:p>
        </p:txBody>
      </p:sp>
      <p:graphicFrame>
        <p:nvGraphicFramePr>
          <p:cNvPr id="7" name="Table"/>
          <p:cNvGraphicFramePr/>
          <p:nvPr>
            <p:extLst>
              <p:ext uri="{D42A27DB-BD31-4B8C-83A1-F6EECF244321}">
                <p14:modId xmlns:p14="http://schemas.microsoft.com/office/powerpoint/2010/main" val="2691514039"/>
              </p:ext>
            </p:extLst>
          </p:nvPr>
        </p:nvGraphicFramePr>
        <p:xfrm>
          <a:off x="232946" y="1266579"/>
          <a:ext cx="2345744" cy="2317272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86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4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31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ε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2200"/>
                      </a:pPr>
                      <a:r>
                        <a:rPr sz="1900"/>
                        <a:t>-</a:t>
                      </a:r>
                      <a:r>
                        <a:t>ε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ε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31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ε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/>
                        <a:t>…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31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2200"/>
                      </a:pPr>
                      <a:r>
                        <a:rPr sz="1900"/>
                        <a:t>-</a:t>
                      </a:r>
                      <a:r>
                        <a:t>ε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31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/>
                        <a:t>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/>
                        <a:t>…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9478863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187;p26"/>
          <p:cNvSpPr txBox="1">
            <a:spLocks noGrp="1"/>
          </p:cNvSpPr>
          <p:nvPr>
            <p:ph type="title"/>
          </p:nvPr>
        </p:nvSpPr>
        <p:spPr>
          <a:xfrm>
            <a:off x="272235" y="120350"/>
            <a:ext cx="5043836" cy="795322"/>
          </a:xfrm>
          <a:prstGeom prst="rect">
            <a:avLst/>
          </a:prstGeom>
        </p:spPr>
        <p:txBody>
          <a:bodyPr>
            <a:noAutofit/>
          </a:bodyPr>
          <a:lstStyle>
            <a:lvl1pPr defTabSz="877823">
              <a:defRPr sz="2688"/>
            </a:lvl1pPr>
          </a:lstStyle>
          <a:p>
            <a:pPr>
              <a:spcBef>
                <a:spcPts val="1600"/>
              </a:spcBef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2400" dirty="0"/>
              <a:t>“Enforcing  </a:t>
            </a:r>
            <a:r>
              <a:rPr lang="en-US" sz="3600" dirty="0"/>
              <a:t>‖∇</a:t>
            </a:r>
            <a:r>
              <a:rPr lang="en-US" sz="2000" dirty="0" err="1"/>
              <a:t>x</a:t>
            </a:r>
            <a:r>
              <a:rPr lang="en-US" sz="3600" dirty="0" err="1"/>
              <a:t>L</a:t>
            </a:r>
            <a:r>
              <a:rPr lang="en-US" sz="3600" dirty="0"/>
              <a:t>‖</a:t>
            </a:r>
            <a:r>
              <a:rPr lang="en-US" sz="2000" dirty="0"/>
              <a:t>∞</a:t>
            </a:r>
            <a:r>
              <a:rPr lang="en-US" sz="3600" dirty="0"/>
              <a:t> &lt; </a:t>
            </a:r>
            <a:r>
              <a:rPr lang="el-GR" sz="3600" dirty="0"/>
              <a:t>ε” </a:t>
            </a:r>
            <a:r>
              <a:rPr lang="el-GR" sz="2400" dirty="0"/>
              <a:t>:</a:t>
            </a:r>
          </a:p>
        </p:txBody>
      </p:sp>
      <p:sp>
        <p:nvSpPr>
          <p:cNvPr id="465" name="Google Shape;188;p26"/>
          <p:cNvSpPr txBox="1">
            <a:spLocks noGrp="1"/>
          </p:cNvSpPr>
          <p:nvPr>
            <p:ph type="body" idx="1"/>
          </p:nvPr>
        </p:nvSpPr>
        <p:spPr>
          <a:xfrm>
            <a:off x="3429295" y="1374059"/>
            <a:ext cx="4401671" cy="108343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spcBef>
                <a:spcPts val="1600"/>
              </a:spcBef>
              <a:buSzTx/>
              <a:buNone/>
              <a:defRPr sz="3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4800" dirty="0"/>
              <a:t>δ = ε </a:t>
            </a:r>
            <a:r>
              <a:rPr sz="3600" dirty="0"/>
              <a:t>•</a:t>
            </a:r>
            <a:r>
              <a:rPr sz="4800" dirty="0"/>
              <a:t> </a:t>
            </a:r>
            <a:r>
              <a:rPr sz="4800" dirty="0" err="1"/>
              <a:t>sgn</a:t>
            </a:r>
            <a:r>
              <a:rPr sz="4800" dirty="0"/>
              <a:t>(∇</a:t>
            </a:r>
            <a:r>
              <a:rPr sz="2400" dirty="0" err="1"/>
              <a:t>x</a:t>
            </a:r>
            <a:r>
              <a:rPr sz="4800" dirty="0" err="1"/>
              <a:t>L</a:t>
            </a:r>
            <a:r>
              <a:rPr sz="4800" dirty="0"/>
              <a:t>)</a:t>
            </a:r>
          </a:p>
        </p:txBody>
      </p:sp>
      <p:sp>
        <p:nvSpPr>
          <p:cNvPr id="466" name="Google Shape;195;p27"/>
          <p:cNvSpPr/>
          <p:nvPr/>
        </p:nvSpPr>
        <p:spPr>
          <a:xfrm>
            <a:off x="3368783" y="1412825"/>
            <a:ext cx="4227901" cy="1005901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67" name="Fast Gradient Sign Method"/>
          <p:cNvSpPr txBox="1"/>
          <p:nvPr/>
        </p:nvSpPr>
        <p:spPr>
          <a:xfrm>
            <a:off x="2812972" y="2586521"/>
            <a:ext cx="6128281" cy="7162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15000"/>
              </a:lnSpc>
              <a:spcBef>
                <a:spcPts val="1600"/>
              </a:spcBef>
              <a:buClr>
                <a:schemeClr val="accent2">
                  <a:lumOff val="21764"/>
                </a:schemeClr>
              </a:buClr>
              <a:buFont typeface="Arial"/>
              <a:defRPr sz="4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4400" dirty="0"/>
              <a:t>Fast Gradient Sign Method</a:t>
            </a:r>
          </a:p>
        </p:txBody>
      </p:sp>
      <p:sp>
        <p:nvSpPr>
          <p:cNvPr id="468" name="Goodfellow et al. 2015"/>
          <p:cNvSpPr txBox="1"/>
          <p:nvPr/>
        </p:nvSpPr>
        <p:spPr>
          <a:xfrm>
            <a:off x="3534335" y="3302807"/>
            <a:ext cx="4922823" cy="390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15000"/>
              </a:lnSpc>
              <a:spcBef>
                <a:spcPts val="1600"/>
              </a:spcBef>
              <a:defRPr sz="2400">
                <a:solidFill>
                  <a:schemeClr val="accent2">
                    <a:lumOff val="-2588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 err="1"/>
              <a:t>a.k.a</a:t>
            </a:r>
            <a:r>
              <a:rPr lang="en-US" dirty="0"/>
              <a:t> FGSM   (</a:t>
            </a:r>
            <a:r>
              <a:rPr dirty="0" err="1"/>
              <a:t>Goodfellow</a:t>
            </a:r>
            <a:r>
              <a:rPr dirty="0"/>
              <a:t> et al. 2015</a:t>
            </a:r>
            <a:r>
              <a:rPr lang="en-US" dirty="0"/>
              <a:t>)</a:t>
            </a:r>
            <a:endParaRPr dirty="0"/>
          </a:p>
        </p:txBody>
      </p:sp>
      <p:graphicFrame>
        <p:nvGraphicFramePr>
          <p:cNvPr id="7" name="Table"/>
          <p:cNvGraphicFramePr/>
          <p:nvPr>
            <p:extLst>
              <p:ext uri="{D42A27DB-BD31-4B8C-83A1-F6EECF244321}">
                <p14:modId xmlns:p14="http://schemas.microsoft.com/office/powerpoint/2010/main" val="2691514039"/>
              </p:ext>
            </p:extLst>
          </p:nvPr>
        </p:nvGraphicFramePr>
        <p:xfrm>
          <a:off x="232946" y="1266579"/>
          <a:ext cx="2345744" cy="2317272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86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64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31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ε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2200"/>
                      </a:pPr>
                      <a:r>
                        <a:rPr sz="1900"/>
                        <a:t>-</a:t>
                      </a:r>
                      <a:r>
                        <a:t>ε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ε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31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ε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/>
                        <a:t>…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31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2200"/>
                      </a:pPr>
                      <a:r>
                        <a:rPr sz="1900"/>
                        <a:t>-</a:t>
                      </a:r>
                      <a:r>
                        <a:t>ε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318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…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/>
                        <a:t>0</a:t>
                      </a:r>
                    </a:p>
                  </a:txBody>
                  <a:tcPr marL="0" marR="0" marT="0" marB="0" anchor="ctr" horzOverflow="overflow"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 dirty="0"/>
                        <a:t>…</a:t>
                      </a:r>
                    </a:p>
                  </a:txBody>
                  <a:tcPr marL="0" marR="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38" y="4409777"/>
            <a:ext cx="7576194" cy="639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4501" y="915672"/>
            <a:ext cx="466165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*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673" y="4112292"/>
            <a:ext cx="466165" cy="1477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176833574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225;p31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273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FGSM </a:t>
            </a:r>
            <a:r>
              <a:rPr lang="en-IL" dirty="0"/>
              <a:t>–</a:t>
            </a:r>
            <a:r>
              <a:rPr dirty="0"/>
              <a:t> </a:t>
            </a:r>
            <a:r>
              <a:rPr lang="en-US" dirty="0"/>
              <a:t>example on MNIST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7" b="13057"/>
          <a:stretch/>
        </p:blipFill>
        <p:spPr>
          <a:xfrm>
            <a:off x="441926" y="961121"/>
            <a:ext cx="3956538" cy="382446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225;p31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273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FGSM </a:t>
            </a:r>
            <a:r>
              <a:rPr lang="en-IL" dirty="0"/>
              <a:t>–</a:t>
            </a:r>
            <a:r>
              <a:rPr dirty="0"/>
              <a:t> </a:t>
            </a:r>
            <a:r>
              <a:rPr lang="en-US" dirty="0"/>
              <a:t>example on MNIST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7" b="13057"/>
          <a:stretch/>
        </p:blipFill>
        <p:spPr>
          <a:xfrm>
            <a:off x="441926" y="961121"/>
            <a:ext cx="3956538" cy="3824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409" y="2403227"/>
            <a:ext cx="4138930" cy="23823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70409" y="1715334"/>
            <a:ext cx="3330552" cy="6155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Classifier</a:t>
            </a:r>
            <a:endParaRPr kumimoji="0" lang="en-US" sz="4000" b="0" i="0" u="sng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2366352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225;p31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273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FGSM - </a:t>
            </a:r>
            <a:r>
              <a:rPr lang="en-US" dirty="0"/>
              <a:t>MNIST</a:t>
            </a:r>
            <a:endParaRPr dirty="0"/>
          </a:p>
        </p:txBody>
      </p:sp>
      <p:pic>
        <p:nvPicPr>
          <p:cNvPr id="519" name="mnist_standard.png" descr="mnist_standar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8" y="2219207"/>
            <a:ext cx="4158280" cy="269518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775405" y="4725512"/>
            <a:ext cx="1254797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Test Samples</a:t>
            </a:r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225;p31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273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FGSM - MNIST</a:t>
            </a:r>
            <a:endParaRPr dirty="0"/>
          </a:p>
        </p:txBody>
      </p:sp>
      <p:pic>
        <p:nvPicPr>
          <p:cNvPr id="519" name="mnist_standard.png" descr="mnist_standar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8" y="2219207"/>
            <a:ext cx="4158280" cy="269518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775405" y="4725512"/>
            <a:ext cx="1254797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Test Samples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80" y="959009"/>
            <a:ext cx="4257261" cy="32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7086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299" y="173356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an Adversarial Example?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Originally coined by </a:t>
            </a:r>
            <a:r>
              <a:rPr lang="en-US" dirty="0" err="1">
                <a:solidFill>
                  <a:schemeClr val="tx1"/>
                </a:solidFill>
              </a:rPr>
              <a:t>Szegedy</a:t>
            </a:r>
            <a:r>
              <a:rPr lang="en-US" dirty="0">
                <a:solidFill>
                  <a:schemeClr val="tx1"/>
                </a:solidFill>
              </a:rPr>
              <a:t> et al., 2013:</a:t>
            </a: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i="1" dirty="0">
                <a:solidFill>
                  <a:schemeClr val="tx1"/>
                </a:solidFill>
              </a:rPr>
              <a:t>“we find that applying an </a:t>
            </a: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imperceptible non-random</a:t>
            </a:r>
            <a:r>
              <a:rPr lang="en-US" i="1" dirty="0">
                <a:solidFill>
                  <a:schemeClr val="tx1"/>
                </a:solidFill>
              </a:rPr>
              <a:t> perturbation to a test image, it is possible to arbitrarily change the network’s prediction.</a:t>
            </a:r>
          </a:p>
          <a:p>
            <a:pPr marL="114300" indent="0">
              <a:buNone/>
            </a:pPr>
            <a:r>
              <a:rPr lang="en-US" i="1" dirty="0">
                <a:solidFill>
                  <a:schemeClr val="tx1"/>
                </a:solidFill>
              </a:rPr>
              <a:t>        … we term the so perturbed examples ‘</a:t>
            </a:r>
            <a:r>
              <a:rPr lang="en-US" b="1" i="1" dirty="0">
                <a:solidFill>
                  <a:schemeClr val="tx1"/>
                </a:solidFill>
              </a:rPr>
              <a:t>adversarial examples</a:t>
            </a:r>
            <a:r>
              <a:rPr lang="en-US" i="1" dirty="0">
                <a:solidFill>
                  <a:schemeClr val="tx1"/>
                </a:solidFill>
              </a:rPr>
              <a:t>’”</a:t>
            </a:r>
          </a:p>
        </p:txBody>
      </p:sp>
      <p:pic>
        <p:nvPicPr>
          <p:cNvPr id="4" name="Google Shape;485;p61" descr="Google Shape;485;p61">
            <a:extLst>
              <a:ext uri="{FF2B5EF4-FFF2-40B4-BE49-F238E27FC236}">
                <a16:creationId xmlns:a16="http://schemas.microsoft.com/office/drawing/2014/main" id="{9F689B62-A08E-40AE-ACD2-BB3CAC8FB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99" y="3185312"/>
            <a:ext cx="2346443" cy="132096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Google Shape;486;p61">
            <a:extLst>
              <a:ext uri="{FF2B5EF4-FFF2-40B4-BE49-F238E27FC236}">
                <a16:creationId xmlns:a16="http://schemas.microsoft.com/office/drawing/2014/main" id="{1D1A32D8-689C-4990-AAB2-069C8EBA7077}"/>
              </a:ext>
            </a:extLst>
          </p:cNvPr>
          <p:cNvSpPr txBox="1"/>
          <p:nvPr/>
        </p:nvSpPr>
        <p:spPr>
          <a:xfrm>
            <a:off x="398975" y="4383435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sp>
        <p:nvSpPr>
          <p:cNvPr id="6" name="Google Shape;490;p61">
            <a:extLst>
              <a:ext uri="{FF2B5EF4-FFF2-40B4-BE49-F238E27FC236}">
                <a16:creationId xmlns:a16="http://schemas.microsoft.com/office/drawing/2014/main" id="{A14348CF-75A8-442D-8B13-FAD9E940D93A}"/>
              </a:ext>
            </a:extLst>
          </p:cNvPr>
          <p:cNvSpPr txBox="1"/>
          <p:nvPr/>
        </p:nvSpPr>
        <p:spPr>
          <a:xfrm>
            <a:off x="5982382" y="3322474"/>
            <a:ext cx="660000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rPr dirty="0"/>
              <a:t>=</a:t>
            </a:r>
          </a:p>
        </p:txBody>
      </p:sp>
      <p:pic>
        <p:nvPicPr>
          <p:cNvPr id="7" name="Google Shape;491;p61" descr="Google Shape;491;p61">
            <a:extLst>
              <a:ext uri="{FF2B5EF4-FFF2-40B4-BE49-F238E27FC236}">
                <a16:creationId xmlns:a16="http://schemas.microsoft.com/office/drawing/2014/main" id="{1BA935F2-E71D-40AE-89B5-E8003ABAF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012" y="3178997"/>
            <a:ext cx="2346477" cy="132097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492;p61">
            <a:extLst>
              <a:ext uri="{FF2B5EF4-FFF2-40B4-BE49-F238E27FC236}">
                <a16:creationId xmlns:a16="http://schemas.microsoft.com/office/drawing/2014/main" id="{27AFF2D0-057D-43EA-B7B0-898D04B993DC}"/>
              </a:ext>
            </a:extLst>
          </p:cNvPr>
          <p:cNvSpPr txBox="1"/>
          <p:nvPr/>
        </p:nvSpPr>
        <p:spPr>
          <a:xfrm>
            <a:off x="6724031" y="4370692"/>
            <a:ext cx="24807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99.0% airliner</a:t>
            </a:r>
          </a:p>
        </p:txBody>
      </p:sp>
      <p:sp>
        <p:nvSpPr>
          <p:cNvPr id="10" name="Google Shape;487;p61">
            <a:extLst>
              <a:ext uri="{FF2B5EF4-FFF2-40B4-BE49-F238E27FC236}">
                <a16:creationId xmlns:a16="http://schemas.microsoft.com/office/drawing/2014/main" id="{CD507FF1-56FA-44BF-AF13-399B27F4328C}"/>
              </a:ext>
            </a:extLst>
          </p:cNvPr>
          <p:cNvSpPr txBox="1"/>
          <p:nvPr/>
        </p:nvSpPr>
        <p:spPr>
          <a:xfrm>
            <a:off x="2438275" y="3383695"/>
            <a:ext cx="660001" cy="800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rPr sz="4000" dirty="0"/>
              <a:t>+</a:t>
            </a:r>
          </a:p>
        </p:txBody>
      </p:sp>
      <p:pic>
        <p:nvPicPr>
          <p:cNvPr id="11" name="Google Shape;488;p61" descr="Google Shape;488;p61">
            <a:extLst>
              <a:ext uri="{FF2B5EF4-FFF2-40B4-BE49-F238E27FC236}">
                <a16:creationId xmlns:a16="http://schemas.microsoft.com/office/drawing/2014/main" id="{92EB5394-ED30-4B54-9713-D91F0AAC8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139" y="3178997"/>
            <a:ext cx="2346443" cy="132392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Google Shape;487;p61">
            <a:extLst>
              <a:ext uri="{FF2B5EF4-FFF2-40B4-BE49-F238E27FC236}">
                <a16:creationId xmlns:a16="http://schemas.microsoft.com/office/drawing/2014/main" id="{7A707266-F7C1-490F-ACBC-52DD80CB2DBC}"/>
              </a:ext>
            </a:extLst>
          </p:cNvPr>
          <p:cNvSpPr txBox="1"/>
          <p:nvPr/>
        </p:nvSpPr>
        <p:spPr>
          <a:xfrm>
            <a:off x="5206582" y="3553424"/>
            <a:ext cx="1551601" cy="492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3500"/>
            </a:lvl1pPr>
          </a:lstStyle>
          <a:p>
            <a:r>
              <a:rPr lang="en-US" sz="2000" dirty="0"/>
              <a:t>x </a:t>
            </a:r>
            <a:r>
              <a:rPr sz="2000" dirty="0"/>
              <a:t>0.02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0BFE1F-24AB-4F7E-BAF5-762DD0B34BC2}"/>
              </a:ext>
            </a:extLst>
          </p:cNvPr>
          <p:cNvGrpSpPr/>
          <p:nvPr/>
        </p:nvGrpSpPr>
        <p:grpSpPr>
          <a:xfrm>
            <a:off x="3551488" y="3237054"/>
            <a:ext cx="1656745" cy="500147"/>
            <a:chOff x="3282350" y="417550"/>
            <a:chExt cx="1656745" cy="500147"/>
          </a:xfrm>
        </p:grpSpPr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D52A3E68-0070-4F94-91D5-F99D409B524F}"/>
                </a:ext>
              </a:extLst>
            </p:cNvPr>
            <p:cNvSpPr/>
            <p:nvPr/>
          </p:nvSpPr>
          <p:spPr>
            <a:xfrm rot="867574">
              <a:off x="3282350" y="440514"/>
              <a:ext cx="1652988" cy="477183"/>
            </a:xfrm>
            <a:prstGeom prst="rect">
              <a:avLst/>
            </a:prstGeom>
            <a:solidFill>
              <a:srgbClr val="FF99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15" name="Not Random">
              <a:extLst>
                <a:ext uri="{FF2B5EF4-FFF2-40B4-BE49-F238E27FC236}">
                  <a16:creationId xmlns:a16="http://schemas.microsoft.com/office/drawing/2014/main" id="{B354BF40-AAC0-45E1-B0D7-93361F328B20}"/>
                </a:ext>
              </a:extLst>
            </p:cNvPr>
            <p:cNvSpPr txBox="1"/>
            <p:nvPr/>
          </p:nvSpPr>
          <p:spPr>
            <a:xfrm rot="867574">
              <a:off x="3286107" y="417550"/>
              <a:ext cx="1652988" cy="4924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3000"/>
              </a:lvl1pPr>
            </a:lstStyle>
            <a:p>
              <a:r>
                <a:rPr sz="2000" dirty="0"/>
                <a:t>Not Random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BB59B67-642C-4CAF-BE3C-45E7AD629C5C}"/>
              </a:ext>
            </a:extLst>
          </p:cNvPr>
          <p:cNvGrpSpPr/>
          <p:nvPr/>
        </p:nvGrpSpPr>
        <p:grpSpPr>
          <a:xfrm>
            <a:off x="3415272" y="3751979"/>
            <a:ext cx="1656745" cy="500147"/>
            <a:chOff x="3282350" y="417550"/>
            <a:chExt cx="1656745" cy="500147"/>
          </a:xfrm>
        </p:grpSpPr>
        <p:sp>
          <p:nvSpPr>
            <p:cNvPr id="18" name="Rectangle">
              <a:extLst>
                <a:ext uri="{FF2B5EF4-FFF2-40B4-BE49-F238E27FC236}">
                  <a16:creationId xmlns:a16="http://schemas.microsoft.com/office/drawing/2014/main" id="{D8447E66-29EA-4917-987F-2C31A0E11741}"/>
                </a:ext>
              </a:extLst>
            </p:cNvPr>
            <p:cNvSpPr/>
            <p:nvPr/>
          </p:nvSpPr>
          <p:spPr>
            <a:xfrm rot="867574">
              <a:off x="3282350" y="440514"/>
              <a:ext cx="1652988" cy="477183"/>
            </a:xfrm>
            <a:prstGeom prst="rect">
              <a:avLst/>
            </a:prstGeom>
            <a:solidFill>
              <a:srgbClr val="FF99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19" name="Not Random">
              <a:extLst>
                <a:ext uri="{FF2B5EF4-FFF2-40B4-BE49-F238E27FC236}">
                  <a16:creationId xmlns:a16="http://schemas.microsoft.com/office/drawing/2014/main" id="{4BD6B88D-6129-4DDF-B289-90748C955BDC}"/>
                </a:ext>
              </a:extLst>
            </p:cNvPr>
            <p:cNvSpPr txBox="1"/>
            <p:nvPr/>
          </p:nvSpPr>
          <p:spPr>
            <a:xfrm rot="867574">
              <a:off x="3286107" y="417550"/>
              <a:ext cx="1652988" cy="4924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3000"/>
              </a:lvl1pPr>
            </a:lstStyle>
            <a:p>
              <a:pPr algn="ctr"/>
              <a:r>
                <a:rPr lang="en-US" sz="2000" dirty="0"/>
                <a:t>Small</a:t>
              </a:r>
              <a:endParaRPr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94708384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225;p31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273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FGSM - MNIST</a:t>
            </a:r>
            <a:endParaRPr dirty="0"/>
          </a:p>
        </p:txBody>
      </p:sp>
      <p:pic>
        <p:nvPicPr>
          <p:cNvPr id="519" name="mnist_standard.png" descr="mnist_standar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8" y="2219207"/>
            <a:ext cx="4158280" cy="269518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775405" y="4725512"/>
            <a:ext cx="1254797" cy="2462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Test Samples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80" y="959009"/>
            <a:ext cx="4257261" cy="327905"/>
          </a:xfrm>
          <a:prstGeom prst="rect">
            <a:avLst/>
          </a:prstGeom>
        </p:spPr>
      </p:pic>
      <p:sp>
        <p:nvSpPr>
          <p:cNvPr id="6" name="Rectangle"/>
          <p:cNvSpPr/>
          <p:nvPr/>
        </p:nvSpPr>
        <p:spPr>
          <a:xfrm>
            <a:off x="4575131" y="909522"/>
            <a:ext cx="613474" cy="38856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3994616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225;p31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273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FGSM - MNIST</a:t>
            </a:r>
            <a:endParaRPr dirty="0"/>
          </a:p>
        </p:txBody>
      </p:sp>
      <p:pic>
        <p:nvPicPr>
          <p:cNvPr id="524" name="mnist_standard.png" descr="mnist_standar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8" y="2219207"/>
            <a:ext cx="4158280" cy="2695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mnist4_orig.png" descr="mnist4_orig.png"/>
          <p:cNvPicPr>
            <a:picLocks noChangeAspect="1"/>
          </p:cNvPicPr>
          <p:nvPr/>
        </p:nvPicPr>
        <p:blipFill>
          <a:blip r:embed="rId3"/>
          <a:srcRect l="28335" t="13869" r="28335" b="13869"/>
          <a:stretch>
            <a:fillRect/>
          </a:stretch>
        </p:blipFill>
        <p:spPr>
          <a:xfrm>
            <a:off x="5368544" y="187194"/>
            <a:ext cx="668885" cy="743681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80" y="959009"/>
            <a:ext cx="4257261" cy="327905"/>
          </a:xfrm>
          <a:prstGeom prst="rect">
            <a:avLst/>
          </a:prstGeom>
        </p:spPr>
      </p:pic>
      <p:sp>
        <p:nvSpPr>
          <p:cNvPr id="9" name="Rectangle"/>
          <p:cNvSpPr/>
          <p:nvPr/>
        </p:nvSpPr>
        <p:spPr>
          <a:xfrm>
            <a:off x="5549113" y="898354"/>
            <a:ext cx="302209" cy="38856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225;p31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273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FGSM - MNIST</a:t>
            </a:r>
            <a:endParaRPr dirty="0"/>
          </a:p>
        </p:txBody>
      </p:sp>
      <p:pic>
        <p:nvPicPr>
          <p:cNvPr id="530" name="mnist_standard.png" descr="mnist_standar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8" y="2219207"/>
            <a:ext cx="4158280" cy="2695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mnist4_orig.png" descr="mnist4_orig.png"/>
          <p:cNvPicPr>
            <a:picLocks noChangeAspect="1"/>
          </p:cNvPicPr>
          <p:nvPr/>
        </p:nvPicPr>
        <p:blipFill>
          <a:blip r:embed="rId3"/>
          <a:srcRect l="28335" t="13869" r="28335" b="13869"/>
          <a:stretch>
            <a:fillRect/>
          </a:stretch>
        </p:blipFill>
        <p:spPr>
          <a:xfrm>
            <a:off x="5368544" y="187194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532" name="mnist4_delta.png" descr="mnist4_delta.png"/>
          <p:cNvPicPr>
            <a:picLocks noChangeAspect="1"/>
          </p:cNvPicPr>
          <p:nvPr/>
        </p:nvPicPr>
        <p:blipFill>
          <a:blip r:embed="rId4"/>
          <a:srcRect l="23612" t="12821" r="23612" b="12821"/>
          <a:stretch>
            <a:fillRect/>
          </a:stretch>
        </p:blipFill>
        <p:spPr>
          <a:xfrm>
            <a:off x="6873712" y="206442"/>
            <a:ext cx="750753" cy="705175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80" y="959009"/>
            <a:ext cx="4257261" cy="327905"/>
          </a:xfrm>
          <a:prstGeom prst="rect">
            <a:avLst/>
          </a:prstGeom>
        </p:spPr>
      </p:pic>
      <p:sp>
        <p:nvSpPr>
          <p:cNvPr id="9" name="Rectangle"/>
          <p:cNvSpPr/>
          <p:nvPr/>
        </p:nvSpPr>
        <p:spPr>
          <a:xfrm>
            <a:off x="6196873" y="909521"/>
            <a:ext cx="2756627" cy="408738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/>
          <p:cNvSpPr/>
          <p:nvPr/>
        </p:nvSpPr>
        <p:spPr>
          <a:xfrm>
            <a:off x="4575131" y="909522"/>
            <a:ext cx="613474" cy="388560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534" name="Google Shape;225;p31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273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FGSM - MNIST</a:t>
            </a:r>
            <a:endParaRPr dirty="0"/>
          </a:p>
        </p:txBody>
      </p:sp>
      <p:pic>
        <p:nvPicPr>
          <p:cNvPr id="537" name="mnist_standard.png" descr="mnist_standar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8" y="2219207"/>
            <a:ext cx="4158280" cy="2695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mnist4_orig.png" descr="mnist4_orig.png"/>
          <p:cNvPicPr>
            <a:picLocks noChangeAspect="1"/>
          </p:cNvPicPr>
          <p:nvPr/>
        </p:nvPicPr>
        <p:blipFill>
          <a:blip r:embed="rId3"/>
          <a:srcRect l="28335" t="13869" r="28335" b="13869"/>
          <a:stretch>
            <a:fillRect/>
          </a:stretch>
        </p:blipFill>
        <p:spPr>
          <a:xfrm>
            <a:off x="5368544" y="187194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539" name="mnist4_delta.png" descr="mnist4_delta.png"/>
          <p:cNvPicPr>
            <a:picLocks noChangeAspect="1"/>
          </p:cNvPicPr>
          <p:nvPr/>
        </p:nvPicPr>
        <p:blipFill>
          <a:blip r:embed="rId4"/>
          <a:srcRect l="23612" t="12821" r="23612" b="12821"/>
          <a:stretch>
            <a:fillRect/>
          </a:stretch>
        </p:blipFill>
        <p:spPr>
          <a:xfrm>
            <a:off x="6873712" y="206442"/>
            <a:ext cx="750753" cy="705175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540" name="mnist4_adv.png" descr="mnist4_adv.png"/>
          <p:cNvPicPr>
            <a:picLocks noChangeAspect="1"/>
          </p:cNvPicPr>
          <p:nvPr/>
        </p:nvPicPr>
        <p:blipFill>
          <a:blip r:embed="rId5"/>
          <a:srcRect l="26476" t="12377" r="23179" b="12377"/>
          <a:stretch>
            <a:fillRect/>
          </a:stretch>
        </p:blipFill>
        <p:spPr>
          <a:xfrm>
            <a:off x="4420561" y="182431"/>
            <a:ext cx="756114" cy="753407"/>
          </a:xfrm>
          <a:prstGeom prst="rect">
            <a:avLst/>
          </a:prstGeom>
          <a:ln w="50800"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80" y="959009"/>
            <a:ext cx="4257261" cy="32790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225;p31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273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FGSM - MNIST</a:t>
            </a:r>
            <a:endParaRPr dirty="0"/>
          </a:p>
        </p:txBody>
      </p:sp>
      <p:pic>
        <p:nvPicPr>
          <p:cNvPr id="545" name="mnist_standard.png" descr="mnist_standar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8" y="2219207"/>
            <a:ext cx="4158280" cy="2695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mnist_fgsm.png" descr="mnist_fgs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596" y="2182862"/>
            <a:ext cx="4270431" cy="2767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mnist4_orig.png" descr="mnist4_orig.png"/>
          <p:cNvPicPr>
            <a:picLocks noChangeAspect="1"/>
          </p:cNvPicPr>
          <p:nvPr/>
        </p:nvPicPr>
        <p:blipFill>
          <a:blip r:embed="rId4"/>
          <a:srcRect l="28335" t="13869" r="28335" b="13869"/>
          <a:stretch>
            <a:fillRect/>
          </a:stretch>
        </p:blipFill>
        <p:spPr>
          <a:xfrm>
            <a:off x="5368544" y="187194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548" name="mnist4_delta.png" descr="mnist4_delta.png"/>
          <p:cNvPicPr>
            <a:picLocks noChangeAspect="1"/>
          </p:cNvPicPr>
          <p:nvPr/>
        </p:nvPicPr>
        <p:blipFill>
          <a:blip r:embed="rId5"/>
          <a:srcRect l="23612" t="12821" r="23612" b="12821"/>
          <a:stretch>
            <a:fillRect/>
          </a:stretch>
        </p:blipFill>
        <p:spPr>
          <a:xfrm>
            <a:off x="6873712" y="206442"/>
            <a:ext cx="750753" cy="705175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549" name="mnist4_adv.png" descr="mnist4_adv.png"/>
          <p:cNvPicPr>
            <a:picLocks noChangeAspect="1"/>
          </p:cNvPicPr>
          <p:nvPr/>
        </p:nvPicPr>
        <p:blipFill>
          <a:blip r:embed="rId6"/>
          <a:srcRect l="26476" t="12377" r="23179" b="12377"/>
          <a:stretch>
            <a:fillRect/>
          </a:stretch>
        </p:blipFill>
        <p:spPr>
          <a:xfrm>
            <a:off x="4420561" y="182431"/>
            <a:ext cx="756114" cy="753407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80" y="959009"/>
            <a:ext cx="4257261" cy="32790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225;p31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273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FGSM - MNIST</a:t>
            </a:r>
            <a:endParaRPr dirty="0"/>
          </a:p>
        </p:txBody>
      </p:sp>
      <p:sp>
        <p:nvSpPr>
          <p:cNvPr id="543" name="Google Shape;226;p31"/>
          <p:cNvSpPr txBox="1">
            <a:spLocks noGrp="1"/>
          </p:cNvSpPr>
          <p:nvPr>
            <p:ph type="body" idx="1"/>
          </p:nvPr>
        </p:nvSpPr>
        <p:spPr>
          <a:xfrm>
            <a:off x="76697" y="869803"/>
            <a:ext cx="8520601" cy="34164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Test Error:     98.7%</a:t>
            </a:r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FGSM Error:    ?</a:t>
            </a:r>
            <a:endParaRPr dirty="0"/>
          </a:p>
        </p:txBody>
      </p:sp>
      <p:pic>
        <p:nvPicPr>
          <p:cNvPr id="545" name="mnist_standard.png" descr="mnist_standar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8" y="2219207"/>
            <a:ext cx="4158280" cy="2695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mnist_fgsm.png" descr="mnist_fgs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596" y="2182862"/>
            <a:ext cx="4270431" cy="2767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mnist4_orig.png" descr="mnist4_orig.png"/>
          <p:cNvPicPr>
            <a:picLocks noChangeAspect="1"/>
          </p:cNvPicPr>
          <p:nvPr/>
        </p:nvPicPr>
        <p:blipFill>
          <a:blip r:embed="rId4"/>
          <a:srcRect l="28335" t="13869" r="28335" b="13869"/>
          <a:stretch>
            <a:fillRect/>
          </a:stretch>
        </p:blipFill>
        <p:spPr>
          <a:xfrm>
            <a:off x="5368544" y="187194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548" name="mnist4_delta.png" descr="mnist4_delta.png"/>
          <p:cNvPicPr>
            <a:picLocks noChangeAspect="1"/>
          </p:cNvPicPr>
          <p:nvPr/>
        </p:nvPicPr>
        <p:blipFill>
          <a:blip r:embed="rId5"/>
          <a:srcRect l="23612" t="12821" r="23612" b="12821"/>
          <a:stretch>
            <a:fillRect/>
          </a:stretch>
        </p:blipFill>
        <p:spPr>
          <a:xfrm>
            <a:off x="6873712" y="206442"/>
            <a:ext cx="750753" cy="705175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549" name="mnist4_adv.png" descr="mnist4_adv.png"/>
          <p:cNvPicPr>
            <a:picLocks noChangeAspect="1"/>
          </p:cNvPicPr>
          <p:nvPr/>
        </p:nvPicPr>
        <p:blipFill>
          <a:blip r:embed="rId6"/>
          <a:srcRect l="26476" t="12377" r="23179" b="12377"/>
          <a:stretch>
            <a:fillRect/>
          </a:stretch>
        </p:blipFill>
        <p:spPr>
          <a:xfrm>
            <a:off x="4420561" y="182431"/>
            <a:ext cx="756114" cy="753407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80" y="959009"/>
            <a:ext cx="4257261" cy="32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11015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225;p31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273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FGSM - MNIST</a:t>
            </a:r>
            <a:endParaRPr dirty="0"/>
          </a:p>
        </p:txBody>
      </p:sp>
      <p:sp>
        <p:nvSpPr>
          <p:cNvPr id="543" name="Google Shape;226;p31"/>
          <p:cNvSpPr txBox="1">
            <a:spLocks noGrp="1"/>
          </p:cNvSpPr>
          <p:nvPr>
            <p:ph type="body" idx="1"/>
          </p:nvPr>
        </p:nvSpPr>
        <p:spPr>
          <a:xfrm>
            <a:off x="76697" y="869803"/>
            <a:ext cx="8520601" cy="34164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Test Error:     98.7%</a:t>
            </a:r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FGSM Error: 40.0% </a:t>
            </a:r>
            <a:endParaRPr dirty="0"/>
          </a:p>
        </p:txBody>
      </p:sp>
      <p:pic>
        <p:nvPicPr>
          <p:cNvPr id="545" name="mnist_standard.png" descr="mnist_standar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8" y="2219207"/>
            <a:ext cx="4158280" cy="2695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mnist_fgsm.png" descr="mnist_fgs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596" y="2182862"/>
            <a:ext cx="4270431" cy="2767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mnist4_orig.png" descr="mnist4_orig.png"/>
          <p:cNvPicPr>
            <a:picLocks noChangeAspect="1"/>
          </p:cNvPicPr>
          <p:nvPr/>
        </p:nvPicPr>
        <p:blipFill>
          <a:blip r:embed="rId4"/>
          <a:srcRect l="28335" t="13869" r="28335" b="13869"/>
          <a:stretch>
            <a:fillRect/>
          </a:stretch>
        </p:blipFill>
        <p:spPr>
          <a:xfrm>
            <a:off x="5368544" y="187194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548" name="mnist4_delta.png" descr="mnist4_delta.png"/>
          <p:cNvPicPr>
            <a:picLocks noChangeAspect="1"/>
          </p:cNvPicPr>
          <p:nvPr/>
        </p:nvPicPr>
        <p:blipFill>
          <a:blip r:embed="rId5"/>
          <a:srcRect l="23612" t="12821" r="23612" b="12821"/>
          <a:stretch>
            <a:fillRect/>
          </a:stretch>
        </p:blipFill>
        <p:spPr>
          <a:xfrm>
            <a:off x="6873712" y="206442"/>
            <a:ext cx="750753" cy="705175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549" name="mnist4_adv.png" descr="mnist4_adv.png"/>
          <p:cNvPicPr>
            <a:picLocks noChangeAspect="1"/>
          </p:cNvPicPr>
          <p:nvPr/>
        </p:nvPicPr>
        <p:blipFill>
          <a:blip r:embed="rId6"/>
          <a:srcRect l="26476" t="12377" r="23179" b="12377"/>
          <a:stretch>
            <a:fillRect/>
          </a:stretch>
        </p:blipFill>
        <p:spPr>
          <a:xfrm>
            <a:off x="4420561" y="182431"/>
            <a:ext cx="756114" cy="753407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80" y="959009"/>
            <a:ext cx="4257261" cy="32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19256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225;p31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273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FGSM - MNIST</a:t>
            </a:r>
            <a:endParaRPr dirty="0"/>
          </a:p>
        </p:txBody>
      </p:sp>
      <p:sp>
        <p:nvSpPr>
          <p:cNvPr id="543" name="Google Shape;226;p31"/>
          <p:cNvSpPr txBox="1">
            <a:spLocks noGrp="1"/>
          </p:cNvSpPr>
          <p:nvPr>
            <p:ph type="body" idx="1"/>
          </p:nvPr>
        </p:nvSpPr>
        <p:spPr>
          <a:xfrm>
            <a:off x="76697" y="869803"/>
            <a:ext cx="8520601" cy="34164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lang="en-US" dirty="0"/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Test Error:     98.7%</a:t>
            </a:r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FGSM </a:t>
            </a:r>
            <a:r>
              <a:rPr lang="el-GR" dirty="0"/>
              <a:t>(</a:t>
            </a:r>
            <a:r>
              <a:rPr lang="el-GR" sz="2400" dirty="0"/>
              <a:t>ε=0.1)</a:t>
            </a:r>
            <a:r>
              <a:rPr lang="en-US" sz="2400" dirty="0"/>
              <a:t> </a:t>
            </a:r>
            <a:r>
              <a:rPr lang="en-US" dirty="0"/>
              <a:t>Error: 40.0% </a:t>
            </a:r>
            <a:endParaRPr dirty="0"/>
          </a:p>
        </p:txBody>
      </p:sp>
      <p:pic>
        <p:nvPicPr>
          <p:cNvPr id="545" name="mnist_standard.png" descr="mnist_standar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8" y="2219207"/>
            <a:ext cx="4158280" cy="2695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mnist_fgsm.png" descr="mnist_fgs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596" y="2182862"/>
            <a:ext cx="4270431" cy="2767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mnist4_orig.png" descr="mnist4_orig.png"/>
          <p:cNvPicPr>
            <a:picLocks noChangeAspect="1"/>
          </p:cNvPicPr>
          <p:nvPr/>
        </p:nvPicPr>
        <p:blipFill>
          <a:blip r:embed="rId4"/>
          <a:srcRect l="28335" t="13869" r="28335" b="13869"/>
          <a:stretch>
            <a:fillRect/>
          </a:stretch>
        </p:blipFill>
        <p:spPr>
          <a:xfrm>
            <a:off x="5368544" y="187194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548" name="mnist4_delta.png" descr="mnist4_delta.png"/>
          <p:cNvPicPr>
            <a:picLocks noChangeAspect="1"/>
          </p:cNvPicPr>
          <p:nvPr/>
        </p:nvPicPr>
        <p:blipFill>
          <a:blip r:embed="rId5"/>
          <a:srcRect l="23612" t="12821" r="23612" b="12821"/>
          <a:stretch>
            <a:fillRect/>
          </a:stretch>
        </p:blipFill>
        <p:spPr>
          <a:xfrm>
            <a:off x="6873712" y="206442"/>
            <a:ext cx="750753" cy="705175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549" name="mnist4_adv.png" descr="mnist4_adv.png"/>
          <p:cNvPicPr>
            <a:picLocks noChangeAspect="1"/>
          </p:cNvPicPr>
          <p:nvPr/>
        </p:nvPicPr>
        <p:blipFill>
          <a:blip r:embed="rId6"/>
          <a:srcRect l="26476" t="12377" r="23179" b="12377"/>
          <a:stretch>
            <a:fillRect/>
          </a:stretch>
        </p:blipFill>
        <p:spPr>
          <a:xfrm>
            <a:off x="4420561" y="182431"/>
            <a:ext cx="756114" cy="753407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80" y="959009"/>
            <a:ext cx="4257261" cy="327905"/>
          </a:xfrm>
          <a:prstGeom prst="rect">
            <a:avLst/>
          </a:prstGeom>
        </p:spPr>
      </p:pic>
      <p:sp>
        <p:nvSpPr>
          <p:cNvPr id="11" name="Rectangle"/>
          <p:cNvSpPr/>
          <p:nvPr/>
        </p:nvSpPr>
        <p:spPr>
          <a:xfrm>
            <a:off x="1050871" y="1810469"/>
            <a:ext cx="918094" cy="408738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0847626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225;p31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273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FGSM - MNIST</a:t>
            </a:r>
            <a:endParaRPr dirty="0"/>
          </a:p>
        </p:txBody>
      </p:sp>
      <p:sp>
        <p:nvSpPr>
          <p:cNvPr id="543" name="Google Shape;226;p31"/>
          <p:cNvSpPr txBox="1">
            <a:spLocks noGrp="1"/>
          </p:cNvSpPr>
          <p:nvPr>
            <p:ph type="body" idx="1"/>
          </p:nvPr>
        </p:nvSpPr>
        <p:spPr>
          <a:xfrm>
            <a:off x="76697" y="869803"/>
            <a:ext cx="8520601" cy="34164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Simple, Fast and Vicious</a:t>
            </a:r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Test Error:     98.7%</a:t>
            </a:r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FGSM </a:t>
            </a:r>
            <a:r>
              <a:rPr lang="el-GR" dirty="0"/>
              <a:t>(</a:t>
            </a:r>
            <a:r>
              <a:rPr lang="el-GR" sz="2400" dirty="0"/>
              <a:t>ε=0.1)</a:t>
            </a:r>
            <a:r>
              <a:rPr lang="en-US" sz="2400" dirty="0"/>
              <a:t> </a:t>
            </a:r>
            <a:r>
              <a:rPr lang="en-US" dirty="0"/>
              <a:t>Error: 40.0% </a:t>
            </a:r>
            <a:endParaRPr dirty="0"/>
          </a:p>
        </p:txBody>
      </p:sp>
      <p:pic>
        <p:nvPicPr>
          <p:cNvPr id="545" name="mnist_standard.png" descr="mnist_standar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8" y="2219207"/>
            <a:ext cx="4158280" cy="2695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mnist_fgsm.png" descr="mnist_fgs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596" y="2182862"/>
            <a:ext cx="4270431" cy="2767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mnist4_orig.png" descr="mnist4_orig.png"/>
          <p:cNvPicPr>
            <a:picLocks noChangeAspect="1"/>
          </p:cNvPicPr>
          <p:nvPr/>
        </p:nvPicPr>
        <p:blipFill>
          <a:blip r:embed="rId4"/>
          <a:srcRect l="28335" t="13869" r="28335" b="13869"/>
          <a:stretch>
            <a:fillRect/>
          </a:stretch>
        </p:blipFill>
        <p:spPr>
          <a:xfrm>
            <a:off x="5368544" y="187194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548" name="mnist4_delta.png" descr="mnist4_delta.png"/>
          <p:cNvPicPr>
            <a:picLocks noChangeAspect="1"/>
          </p:cNvPicPr>
          <p:nvPr/>
        </p:nvPicPr>
        <p:blipFill>
          <a:blip r:embed="rId5"/>
          <a:srcRect l="23612" t="12821" r="23612" b="12821"/>
          <a:stretch>
            <a:fillRect/>
          </a:stretch>
        </p:blipFill>
        <p:spPr>
          <a:xfrm>
            <a:off x="6873712" y="206442"/>
            <a:ext cx="750753" cy="705175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549" name="mnist4_adv.png" descr="mnist4_adv.png"/>
          <p:cNvPicPr>
            <a:picLocks noChangeAspect="1"/>
          </p:cNvPicPr>
          <p:nvPr/>
        </p:nvPicPr>
        <p:blipFill>
          <a:blip r:embed="rId6"/>
          <a:srcRect l="26476" t="12377" r="23179" b="12377"/>
          <a:stretch>
            <a:fillRect/>
          </a:stretch>
        </p:blipFill>
        <p:spPr>
          <a:xfrm>
            <a:off x="4420561" y="182431"/>
            <a:ext cx="756114" cy="753407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80" y="959009"/>
            <a:ext cx="4257261" cy="327905"/>
          </a:xfrm>
          <a:prstGeom prst="rect">
            <a:avLst/>
          </a:prstGeom>
        </p:spPr>
      </p:pic>
      <p:sp>
        <p:nvSpPr>
          <p:cNvPr id="11" name="Rectangle"/>
          <p:cNvSpPr/>
          <p:nvPr/>
        </p:nvSpPr>
        <p:spPr>
          <a:xfrm>
            <a:off x="1050871" y="1810469"/>
            <a:ext cx="918094" cy="408738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9037315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225;p31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273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FGSM - MNIST</a:t>
            </a:r>
            <a:endParaRPr dirty="0"/>
          </a:p>
        </p:txBody>
      </p:sp>
      <p:sp>
        <p:nvSpPr>
          <p:cNvPr id="543" name="Google Shape;226;p31"/>
          <p:cNvSpPr txBox="1">
            <a:spLocks noGrp="1"/>
          </p:cNvSpPr>
          <p:nvPr>
            <p:ph type="body" idx="1"/>
          </p:nvPr>
        </p:nvSpPr>
        <p:spPr>
          <a:xfrm>
            <a:off x="76697" y="869803"/>
            <a:ext cx="8520601" cy="34164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Simple, Fast and Vicious</a:t>
            </a:r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Test Error:     98.7%</a:t>
            </a:r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FGSM </a:t>
            </a:r>
            <a:r>
              <a:rPr lang="el-GR" dirty="0"/>
              <a:t>(</a:t>
            </a:r>
            <a:r>
              <a:rPr lang="el-GR" sz="2400" dirty="0"/>
              <a:t>ε=0.1)</a:t>
            </a:r>
            <a:r>
              <a:rPr lang="en-US" sz="2400" dirty="0"/>
              <a:t> </a:t>
            </a:r>
            <a:r>
              <a:rPr lang="en-US" dirty="0"/>
              <a:t>Error: 40.0% </a:t>
            </a:r>
            <a:endParaRPr dirty="0"/>
          </a:p>
        </p:txBody>
      </p:sp>
      <p:pic>
        <p:nvPicPr>
          <p:cNvPr id="545" name="mnist_standard.png" descr="mnist_standar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8" y="2219207"/>
            <a:ext cx="4158280" cy="2695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mnist_fgsm.png" descr="mnist_fgs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596" y="2182862"/>
            <a:ext cx="4270431" cy="2767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mnist4_orig.png" descr="mnist4_orig.png"/>
          <p:cNvPicPr>
            <a:picLocks noChangeAspect="1"/>
          </p:cNvPicPr>
          <p:nvPr/>
        </p:nvPicPr>
        <p:blipFill>
          <a:blip r:embed="rId4"/>
          <a:srcRect l="28335" t="13869" r="28335" b="13869"/>
          <a:stretch>
            <a:fillRect/>
          </a:stretch>
        </p:blipFill>
        <p:spPr>
          <a:xfrm>
            <a:off x="5368544" y="187194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548" name="mnist4_delta.png" descr="mnist4_delta.png"/>
          <p:cNvPicPr>
            <a:picLocks noChangeAspect="1"/>
          </p:cNvPicPr>
          <p:nvPr/>
        </p:nvPicPr>
        <p:blipFill>
          <a:blip r:embed="rId5"/>
          <a:srcRect l="23612" t="12821" r="23612" b="12821"/>
          <a:stretch>
            <a:fillRect/>
          </a:stretch>
        </p:blipFill>
        <p:spPr>
          <a:xfrm>
            <a:off x="6873712" y="206442"/>
            <a:ext cx="750753" cy="705175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549" name="mnist4_adv.png" descr="mnist4_adv.png"/>
          <p:cNvPicPr>
            <a:picLocks noChangeAspect="1"/>
          </p:cNvPicPr>
          <p:nvPr/>
        </p:nvPicPr>
        <p:blipFill>
          <a:blip r:embed="rId6"/>
          <a:srcRect l="26476" t="12377" r="23179" b="12377"/>
          <a:stretch>
            <a:fillRect/>
          </a:stretch>
        </p:blipFill>
        <p:spPr>
          <a:xfrm>
            <a:off x="4420561" y="182431"/>
            <a:ext cx="756114" cy="753407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80" y="959009"/>
            <a:ext cx="4257261" cy="327905"/>
          </a:xfrm>
          <a:prstGeom prst="rect">
            <a:avLst/>
          </a:prstGeom>
        </p:spPr>
      </p:pic>
      <p:sp>
        <p:nvSpPr>
          <p:cNvPr id="11" name="Rectangle"/>
          <p:cNvSpPr/>
          <p:nvPr/>
        </p:nvSpPr>
        <p:spPr>
          <a:xfrm>
            <a:off x="1050871" y="1810469"/>
            <a:ext cx="918094" cy="408738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" name="Rectangle 1"/>
          <p:cNvSpPr/>
          <p:nvPr/>
        </p:nvSpPr>
        <p:spPr>
          <a:xfrm>
            <a:off x="2982" y="4796845"/>
            <a:ext cx="34355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source: https://adversarial-ml-tutorial.org/</a:t>
            </a:r>
          </a:p>
        </p:txBody>
      </p:sp>
    </p:spTree>
    <p:extLst>
      <p:ext uri="{BB962C8B-B14F-4D97-AF65-F5344CB8AC3E}">
        <p14:creationId xmlns:p14="http://schemas.microsoft.com/office/powerpoint/2010/main" val="197216417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299" y="173356"/>
            <a:ext cx="8520602" cy="572701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an Adversarial Example?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Originally coined by </a:t>
            </a:r>
            <a:r>
              <a:rPr lang="en-US" dirty="0" err="1">
                <a:solidFill>
                  <a:schemeClr val="tx1"/>
                </a:solidFill>
              </a:rPr>
              <a:t>Szegedy</a:t>
            </a:r>
            <a:r>
              <a:rPr lang="en-US" dirty="0">
                <a:solidFill>
                  <a:schemeClr val="tx1"/>
                </a:solidFill>
              </a:rPr>
              <a:t> et al., 2013:</a:t>
            </a:r>
          </a:p>
          <a:p>
            <a:pPr marL="11430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i="1" dirty="0">
                <a:solidFill>
                  <a:schemeClr val="tx1"/>
                </a:solidFill>
              </a:rPr>
              <a:t>“we find that applying an </a:t>
            </a:r>
            <a:r>
              <a:rPr lang="en-US" i="1" dirty="0">
                <a:solidFill>
                  <a:schemeClr val="tx1"/>
                </a:solidFill>
                <a:highlight>
                  <a:srgbClr val="FFFF00"/>
                </a:highlight>
              </a:rPr>
              <a:t>imperceptible non-random</a:t>
            </a:r>
            <a:r>
              <a:rPr lang="en-US" i="1" dirty="0">
                <a:solidFill>
                  <a:schemeClr val="tx1"/>
                </a:solidFill>
              </a:rPr>
              <a:t> perturbation to a test image, it is possible to arbitrarily change the network’s prediction.</a:t>
            </a:r>
          </a:p>
          <a:p>
            <a:pPr marL="114300" indent="0">
              <a:buNone/>
            </a:pPr>
            <a:r>
              <a:rPr lang="en-US" i="1" dirty="0">
                <a:solidFill>
                  <a:schemeClr val="tx1"/>
                </a:solidFill>
              </a:rPr>
              <a:t>        … we term the so perturbed examples ‘</a:t>
            </a:r>
            <a:r>
              <a:rPr lang="en-US" b="1" i="1" dirty="0">
                <a:solidFill>
                  <a:schemeClr val="tx1"/>
                </a:solidFill>
              </a:rPr>
              <a:t>adversarial examples</a:t>
            </a:r>
            <a:r>
              <a:rPr lang="en-US" i="1" dirty="0">
                <a:solidFill>
                  <a:schemeClr val="tx1"/>
                </a:solidFill>
              </a:rPr>
              <a:t>’”</a:t>
            </a:r>
          </a:p>
        </p:txBody>
      </p:sp>
      <p:pic>
        <p:nvPicPr>
          <p:cNvPr id="4" name="Google Shape;485;p61" descr="Google Shape;485;p61">
            <a:extLst>
              <a:ext uri="{FF2B5EF4-FFF2-40B4-BE49-F238E27FC236}">
                <a16:creationId xmlns:a16="http://schemas.microsoft.com/office/drawing/2014/main" id="{9F689B62-A08E-40AE-ACD2-BB3CAC8FB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99" y="3185312"/>
            <a:ext cx="2346443" cy="132096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Google Shape;486;p61">
            <a:extLst>
              <a:ext uri="{FF2B5EF4-FFF2-40B4-BE49-F238E27FC236}">
                <a16:creationId xmlns:a16="http://schemas.microsoft.com/office/drawing/2014/main" id="{1D1A32D8-689C-4990-AAB2-069C8EBA7077}"/>
              </a:ext>
            </a:extLst>
          </p:cNvPr>
          <p:cNvSpPr txBox="1"/>
          <p:nvPr/>
        </p:nvSpPr>
        <p:spPr>
          <a:xfrm>
            <a:off x="398975" y="4383435"/>
            <a:ext cx="1551601" cy="528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2400"/>
            </a:lvl1pPr>
          </a:lstStyle>
          <a:p>
            <a:r>
              <a:rPr dirty="0"/>
              <a:t>98.6% pig</a:t>
            </a:r>
          </a:p>
        </p:txBody>
      </p:sp>
      <p:sp>
        <p:nvSpPr>
          <p:cNvPr id="6" name="Google Shape;490;p61">
            <a:extLst>
              <a:ext uri="{FF2B5EF4-FFF2-40B4-BE49-F238E27FC236}">
                <a16:creationId xmlns:a16="http://schemas.microsoft.com/office/drawing/2014/main" id="{A14348CF-75A8-442D-8B13-FAD9E940D93A}"/>
              </a:ext>
            </a:extLst>
          </p:cNvPr>
          <p:cNvSpPr txBox="1"/>
          <p:nvPr/>
        </p:nvSpPr>
        <p:spPr>
          <a:xfrm>
            <a:off x="5982382" y="3322474"/>
            <a:ext cx="660000" cy="861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rPr dirty="0"/>
              <a:t>=</a:t>
            </a:r>
          </a:p>
        </p:txBody>
      </p:sp>
      <p:pic>
        <p:nvPicPr>
          <p:cNvPr id="7" name="Google Shape;491;p61" descr="Google Shape;491;p61">
            <a:extLst>
              <a:ext uri="{FF2B5EF4-FFF2-40B4-BE49-F238E27FC236}">
                <a16:creationId xmlns:a16="http://schemas.microsoft.com/office/drawing/2014/main" id="{1BA935F2-E71D-40AE-89B5-E8003ABAF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012" y="3178997"/>
            <a:ext cx="2346477" cy="132097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492;p61">
            <a:extLst>
              <a:ext uri="{FF2B5EF4-FFF2-40B4-BE49-F238E27FC236}">
                <a16:creationId xmlns:a16="http://schemas.microsoft.com/office/drawing/2014/main" id="{27AFF2D0-057D-43EA-B7B0-898D04B993DC}"/>
              </a:ext>
            </a:extLst>
          </p:cNvPr>
          <p:cNvSpPr txBox="1"/>
          <p:nvPr/>
        </p:nvSpPr>
        <p:spPr>
          <a:xfrm>
            <a:off x="6724031" y="4370692"/>
            <a:ext cx="2480701" cy="553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/>
          <a:p>
            <a:pPr>
              <a:defRPr sz="2400"/>
            </a:pPr>
            <a:r>
              <a:rPr lang="en-US" dirty="0"/>
              <a:t>99.0% airliner</a:t>
            </a:r>
          </a:p>
        </p:txBody>
      </p:sp>
      <p:sp>
        <p:nvSpPr>
          <p:cNvPr id="10" name="Google Shape;487;p61">
            <a:extLst>
              <a:ext uri="{FF2B5EF4-FFF2-40B4-BE49-F238E27FC236}">
                <a16:creationId xmlns:a16="http://schemas.microsoft.com/office/drawing/2014/main" id="{CD507FF1-56FA-44BF-AF13-399B27F4328C}"/>
              </a:ext>
            </a:extLst>
          </p:cNvPr>
          <p:cNvSpPr txBox="1"/>
          <p:nvPr/>
        </p:nvSpPr>
        <p:spPr>
          <a:xfrm>
            <a:off x="2438275" y="3383695"/>
            <a:ext cx="660001" cy="800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4800"/>
            </a:lvl1pPr>
          </a:lstStyle>
          <a:p>
            <a:r>
              <a:rPr sz="4000" dirty="0"/>
              <a:t>+</a:t>
            </a:r>
          </a:p>
        </p:txBody>
      </p:sp>
      <p:pic>
        <p:nvPicPr>
          <p:cNvPr id="11" name="Google Shape;488;p61" descr="Google Shape;488;p61">
            <a:extLst>
              <a:ext uri="{FF2B5EF4-FFF2-40B4-BE49-F238E27FC236}">
                <a16:creationId xmlns:a16="http://schemas.microsoft.com/office/drawing/2014/main" id="{92EB5394-ED30-4B54-9713-D91F0AAC8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139" y="3178997"/>
            <a:ext cx="2346443" cy="132392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Google Shape;487;p61">
            <a:extLst>
              <a:ext uri="{FF2B5EF4-FFF2-40B4-BE49-F238E27FC236}">
                <a16:creationId xmlns:a16="http://schemas.microsoft.com/office/drawing/2014/main" id="{7A707266-F7C1-490F-ACBC-52DD80CB2DBC}"/>
              </a:ext>
            </a:extLst>
          </p:cNvPr>
          <p:cNvSpPr txBox="1"/>
          <p:nvPr/>
        </p:nvSpPr>
        <p:spPr>
          <a:xfrm>
            <a:off x="5206582" y="3553424"/>
            <a:ext cx="1551601" cy="4924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spAutoFit/>
          </a:bodyPr>
          <a:lstStyle>
            <a:lvl1pPr>
              <a:defRPr sz="3500"/>
            </a:lvl1pPr>
          </a:lstStyle>
          <a:p>
            <a:r>
              <a:rPr lang="en-US" sz="2000" dirty="0"/>
              <a:t>x </a:t>
            </a:r>
            <a:r>
              <a:rPr sz="2000" dirty="0"/>
              <a:t>0.02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0BFE1F-24AB-4F7E-BAF5-762DD0B34BC2}"/>
              </a:ext>
            </a:extLst>
          </p:cNvPr>
          <p:cNvGrpSpPr/>
          <p:nvPr/>
        </p:nvGrpSpPr>
        <p:grpSpPr>
          <a:xfrm>
            <a:off x="3551488" y="3237054"/>
            <a:ext cx="1656745" cy="500147"/>
            <a:chOff x="3282350" y="417550"/>
            <a:chExt cx="1656745" cy="500147"/>
          </a:xfrm>
        </p:grpSpPr>
        <p:sp>
          <p:nvSpPr>
            <p:cNvPr id="14" name="Rectangle">
              <a:extLst>
                <a:ext uri="{FF2B5EF4-FFF2-40B4-BE49-F238E27FC236}">
                  <a16:creationId xmlns:a16="http://schemas.microsoft.com/office/drawing/2014/main" id="{D52A3E68-0070-4F94-91D5-F99D409B524F}"/>
                </a:ext>
              </a:extLst>
            </p:cNvPr>
            <p:cNvSpPr/>
            <p:nvPr/>
          </p:nvSpPr>
          <p:spPr>
            <a:xfrm rot="867574">
              <a:off x="3282350" y="440514"/>
              <a:ext cx="1652988" cy="477183"/>
            </a:xfrm>
            <a:prstGeom prst="rect">
              <a:avLst/>
            </a:prstGeom>
            <a:solidFill>
              <a:srgbClr val="FF99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15" name="Not Random">
              <a:extLst>
                <a:ext uri="{FF2B5EF4-FFF2-40B4-BE49-F238E27FC236}">
                  <a16:creationId xmlns:a16="http://schemas.microsoft.com/office/drawing/2014/main" id="{B354BF40-AAC0-45E1-B0D7-93361F328B20}"/>
                </a:ext>
              </a:extLst>
            </p:cNvPr>
            <p:cNvSpPr txBox="1"/>
            <p:nvPr/>
          </p:nvSpPr>
          <p:spPr>
            <a:xfrm rot="867574">
              <a:off x="3286107" y="417550"/>
              <a:ext cx="1652988" cy="4924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3000"/>
              </a:lvl1pPr>
            </a:lstStyle>
            <a:p>
              <a:r>
                <a:rPr sz="2000" dirty="0"/>
                <a:t>Not Random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BB59B67-642C-4CAF-BE3C-45E7AD629C5C}"/>
              </a:ext>
            </a:extLst>
          </p:cNvPr>
          <p:cNvGrpSpPr/>
          <p:nvPr/>
        </p:nvGrpSpPr>
        <p:grpSpPr>
          <a:xfrm>
            <a:off x="3415272" y="3751979"/>
            <a:ext cx="1656745" cy="500147"/>
            <a:chOff x="3282350" y="417550"/>
            <a:chExt cx="1656745" cy="500147"/>
          </a:xfrm>
        </p:grpSpPr>
        <p:sp>
          <p:nvSpPr>
            <p:cNvPr id="18" name="Rectangle">
              <a:extLst>
                <a:ext uri="{FF2B5EF4-FFF2-40B4-BE49-F238E27FC236}">
                  <a16:creationId xmlns:a16="http://schemas.microsoft.com/office/drawing/2014/main" id="{D8447E66-29EA-4917-987F-2C31A0E11741}"/>
                </a:ext>
              </a:extLst>
            </p:cNvPr>
            <p:cNvSpPr/>
            <p:nvPr/>
          </p:nvSpPr>
          <p:spPr>
            <a:xfrm rot="867574">
              <a:off x="3282350" y="440514"/>
              <a:ext cx="1652988" cy="477183"/>
            </a:xfrm>
            <a:prstGeom prst="rect">
              <a:avLst/>
            </a:prstGeom>
            <a:solidFill>
              <a:srgbClr val="FF9900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 sz="3000"/>
              </a:pPr>
              <a:endParaRPr/>
            </a:p>
          </p:txBody>
        </p:sp>
        <p:sp>
          <p:nvSpPr>
            <p:cNvPr id="19" name="Not Random">
              <a:extLst>
                <a:ext uri="{FF2B5EF4-FFF2-40B4-BE49-F238E27FC236}">
                  <a16:creationId xmlns:a16="http://schemas.microsoft.com/office/drawing/2014/main" id="{4BD6B88D-6129-4DDF-B289-90748C955BDC}"/>
                </a:ext>
              </a:extLst>
            </p:cNvPr>
            <p:cNvSpPr txBox="1"/>
            <p:nvPr/>
          </p:nvSpPr>
          <p:spPr>
            <a:xfrm rot="867574">
              <a:off x="3286107" y="417550"/>
              <a:ext cx="1652988" cy="4924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>
                <a:defRPr sz="3000"/>
              </a:lvl1pPr>
            </a:lstStyle>
            <a:p>
              <a:pPr algn="ctr"/>
              <a:r>
                <a:rPr lang="en-US" sz="2000" dirty="0"/>
                <a:t>Small</a:t>
              </a:r>
              <a:endParaRPr sz="2000" dirty="0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E2F45248-BDBD-435A-B766-AB20FFD55697}"/>
              </a:ext>
            </a:extLst>
          </p:cNvPr>
          <p:cNvSpPr txBox="1">
            <a:spLocks/>
          </p:cNvSpPr>
          <p:nvPr/>
        </p:nvSpPr>
        <p:spPr>
          <a:xfrm>
            <a:off x="5498832" y="673267"/>
            <a:ext cx="3181069" cy="572701"/>
          </a:xfrm>
          <a:prstGeom prst="rect">
            <a:avLst/>
          </a:prstGeom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>
            <a:normAutofit fontScale="97500" lnSpcReduction="10000"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 hangingPunct="1"/>
            <a:r>
              <a:rPr lang="en-US" dirty="0"/>
              <a:t>Perturbation Attack</a:t>
            </a:r>
          </a:p>
        </p:txBody>
      </p:sp>
    </p:spTree>
    <p:extLst>
      <p:ext uri="{BB962C8B-B14F-4D97-AF65-F5344CB8AC3E}">
        <p14:creationId xmlns:p14="http://schemas.microsoft.com/office/powerpoint/2010/main" val="4072494610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225;p31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32104">
              <a:defRPr sz="273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en-US" dirty="0"/>
              <a:t>FGSM - MNIST</a:t>
            </a:r>
            <a:endParaRPr dirty="0"/>
          </a:p>
        </p:txBody>
      </p:sp>
      <p:sp>
        <p:nvSpPr>
          <p:cNvPr id="543" name="Google Shape;226;p31"/>
          <p:cNvSpPr txBox="1">
            <a:spLocks noGrp="1"/>
          </p:cNvSpPr>
          <p:nvPr>
            <p:ph type="body" idx="1"/>
          </p:nvPr>
        </p:nvSpPr>
        <p:spPr>
          <a:xfrm>
            <a:off x="76697" y="869803"/>
            <a:ext cx="8520601" cy="34164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Simple, Fast and Vicious</a:t>
            </a:r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Test Error:     98.7%</a:t>
            </a:r>
          </a:p>
          <a:p>
            <a:pPr marL="0" indent="0">
              <a:buSzTx/>
              <a:buNone/>
              <a:defRPr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FGSM </a:t>
            </a:r>
            <a:r>
              <a:rPr lang="el-GR" dirty="0"/>
              <a:t>(</a:t>
            </a:r>
            <a:r>
              <a:rPr lang="el-GR" sz="2400" dirty="0"/>
              <a:t>ε=0.1)</a:t>
            </a:r>
            <a:r>
              <a:rPr lang="en-US" sz="2400" dirty="0"/>
              <a:t> </a:t>
            </a:r>
            <a:r>
              <a:rPr lang="en-US" dirty="0"/>
              <a:t>Error: 40.0% </a:t>
            </a:r>
            <a:endParaRPr dirty="0"/>
          </a:p>
        </p:txBody>
      </p:sp>
      <p:pic>
        <p:nvPicPr>
          <p:cNvPr id="545" name="mnist_standard.png" descr="mnist_standar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18" y="2219207"/>
            <a:ext cx="4158280" cy="26951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mnist_fgsm.png" descr="mnist_fgs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6596" y="2182862"/>
            <a:ext cx="4270431" cy="2767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mnist4_orig.png" descr="mnist4_orig.png"/>
          <p:cNvPicPr>
            <a:picLocks noChangeAspect="1"/>
          </p:cNvPicPr>
          <p:nvPr/>
        </p:nvPicPr>
        <p:blipFill>
          <a:blip r:embed="rId4"/>
          <a:srcRect l="28335" t="13869" r="28335" b="13869"/>
          <a:stretch>
            <a:fillRect/>
          </a:stretch>
        </p:blipFill>
        <p:spPr>
          <a:xfrm>
            <a:off x="5368544" y="187194"/>
            <a:ext cx="668885" cy="743681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548" name="mnist4_delta.png" descr="mnist4_delta.png"/>
          <p:cNvPicPr>
            <a:picLocks noChangeAspect="1"/>
          </p:cNvPicPr>
          <p:nvPr/>
        </p:nvPicPr>
        <p:blipFill>
          <a:blip r:embed="rId5"/>
          <a:srcRect l="23612" t="12821" r="23612" b="12821"/>
          <a:stretch>
            <a:fillRect/>
          </a:stretch>
        </p:blipFill>
        <p:spPr>
          <a:xfrm>
            <a:off x="6873712" y="206442"/>
            <a:ext cx="750753" cy="705175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549" name="mnist4_adv.png" descr="mnist4_adv.png"/>
          <p:cNvPicPr>
            <a:picLocks noChangeAspect="1"/>
          </p:cNvPicPr>
          <p:nvPr/>
        </p:nvPicPr>
        <p:blipFill>
          <a:blip r:embed="rId6"/>
          <a:srcRect l="26476" t="12377" r="23179" b="12377"/>
          <a:stretch>
            <a:fillRect/>
          </a:stretch>
        </p:blipFill>
        <p:spPr>
          <a:xfrm>
            <a:off x="4420561" y="182431"/>
            <a:ext cx="756114" cy="753407"/>
          </a:xfrm>
          <a:prstGeom prst="rect">
            <a:avLst/>
          </a:prstGeom>
          <a:ln w="25400">
            <a:solidFill>
              <a:schemeClr val="accent2">
                <a:lumOff val="-2588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80" y="959009"/>
            <a:ext cx="4257261" cy="3279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13107" y="2636318"/>
            <a:ext cx="7541457" cy="1158091"/>
          </a:xfrm>
          <a:prstGeom prst="rect">
            <a:avLst/>
          </a:prstGeom>
          <a:solidFill>
            <a:schemeClr val="bg2">
              <a:lumMod val="50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000" dirty="0">
                <a:solidFill>
                  <a:schemeClr val="bg1"/>
                </a:solidFill>
              </a:rPr>
              <a:t>What can we do to defend?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82" y="4796845"/>
            <a:ext cx="34355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source: https://adversarial-ml-tutorial.org/</a:t>
            </a:r>
          </a:p>
        </p:txBody>
      </p:sp>
    </p:spTree>
    <p:extLst>
      <p:ext uri="{BB962C8B-B14F-4D97-AF65-F5344CB8AC3E}">
        <p14:creationId xmlns:p14="http://schemas.microsoft.com/office/powerpoint/2010/main" val="205154731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241;p33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Autofit/>
          </a:bodyPr>
          <a:lstStyle>
            <a:lvl1pPr defTabSz="896111">
              <a:defRPr sz="274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5400" u="sng" dirty="0"/>
              <a:t>Adversarial Training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67797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241;p33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Autofit/>
          </a:bodyPr>
          <a:lstStyle>
            <a:lvl1pPr defTabSz="896111">
              <a:defRPr sz="274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5400" u="sng" dirty="0"/>
              <a:t>Adversarial Training</a:t>
            </a:r>
          </a:p>
        </p:txBody>
      </p:sp>
      <p:pic>
        <p:nvPicPr>
          <p:cNvPr id="4" name="mnist_fgsm.png" descr="mnist_fgsm.png">
            <a:extLst>
              <a:ext uri="{FF2B5EF4-FFF2-40B4-BE49-F238E27FC236}">
                <a16:creationId xmlns:a16="http://schemas.microsoft.com/office/drawing/2014/main" id="{3A3D344A-5DB8-4F4D-8A68-43CD4C3DF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5398"/>
            <a:ext cx="5628155" cy="36478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09728425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241;p33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Autofit/>
          </a:bodyPr>
          <a:lstStyle>
            <a:lvl1pPr defTabSz="896111">
              <a:defRPr sz="274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5400" u="sng" dirty="0"/>
              <a:t>Adversarial Training</a:t>
            </a:r>
          </a:p>
        </p:txBody>
      </p:sp>
      <p:pic>
        <p:nvPicPr>
          <p:cNvPr id="4" name="mnist_fgsm.png" descr="mnist_fgsm.png">
            <a:extLst>
              <a:ext uri="{FF2B5EF4-FFF2-40B4-BE49-F238E27FC236}">
                <a16:creationId xmlns:a16="http://schemas.microsoft.com/office/drawing/2014/main" id="{3A3D344A-5DB8-4F4D-8A68-43CD4C3DF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5398"/>
            <a:ext cx="5628155" cy="364787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21186F-0EF9-4772-9824-63C10D687774}"/>
              </a:ext>
            </a:extLst>
          </p:cNvPr>
          <p:cNvSpPr txBox="1"/>
          <p:nvPr/>
        </p:nvSpPr>
        <p:spPr>
          <a:xfrm>
            <a:off x="3914777" y="1707356"/>
            <a:ext cx="728662" cy="735806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0151425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241;p33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Autofit/>
          </a:bodyPr>
          <a:lstStyle>
            <a:lvl1pPr defTabSz="896111">
              <a:defRPr sz="274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5400" u="sng" dirty="0"/>
              <a:t>Adversarial Training</a:t>
            </a:r>
          </a:p>
        </p:txBody>
      </p:sp>
      <p:pic>
        <p:nvPicPr>
          <p:cNvPr id="4" name="mnist_fgsm.png" descr="mnist_fgsm.png">
            <a:extLst>
              <a:ext uri="{FF2B5EF4-FFF2-40B4-BE49-F238E27FC236}">
                <a16:creationId xmlns:a16="http://schemas.microsoft.com/office/drawing/2014/main" id="{3A3D344A-5DB8-4F4D-8A68-43CD4C3DF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5398"/>
            <a:ext cx="5628155" cy="364787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21186F-0EF9-4772-9824-63C10D687774}"/>
              </a:ext>
            </a:extLst>
          </p:cNvPr>
          <p:cNvSpPr txBox="1"/>
          <p:nvPr/>
        </p:nvSpPr>
        <p:spPr>
          <a:xfrm>
            <a:off x="3914777" y="1707356"/>
            <a:ext cx="728662" cy="735806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EC3DBA-2A89-4F40-9A9B-A17FB7AE1C89}"/>
              </a:ext>
            </a:extLst>
          </p:cNvPr>
          <p:cNvSpPr txBox="1"/>
          <p:nvPr/>
        </p:nvSpPr>
        <p:spPr>
          <a:xfrm>
            <a:off x="5846213" y="2227718"/>
            <a:ext cx="3086100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I want you to be 4!</a:t>
            </a:r>
            <a:endParaRPr kumimoji="0" lang="en-IL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224602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241;p33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Autofit/>
          </a:bodyPr>
          <a:lstStyle>
            <a:lvl1pPr defTabSz="896111">
              <a:defRPr sz="274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5400" u="sng" dirty="0"/>
              <a:t>Adversarial Training</a:t>
            </a:r>
          </a:p>
        </p:txBody>
      </p:sp>
      <p:pic>
        <p:nvPicPr>
          <p:cNvPr id="4" name="mnist_fgsm.png" descr="mnist_fgsm.png">
            <a:extLst>
              <a:ext uri="{FF2B5EF4-FFF2-40B4-BE49-F238E27FC236}">
                <a16:creationId xmlns:a16="http://schemas.microsoft.com/office/drawing/2014/main" id="{3A3D344A-5DB8-4F4D-8A68-43CD4C3DF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5398"/>
            <a:ext cx="5628155" cy="364787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21186F-0EF9-4772-9824-63C10D687774}"/>
              </a:ext>
            </a:extLst>
          </p:cNvPr>
          <p:cNvSpPr txBox="1"/>
          <p:nvPr/>
        </p:nvSpPr>
        <p:spPr>
          <a:xfrm>
            <a:off x="3893346" y="2811434"/>
            <a:ext cx="728662" cy="735806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EC3DBA-2A89-4F40-9A9B-A17FB7AE1C89}"/>
              </a:ext>
            </a:extLst>
          </p:cNvPr>
          <p:cNvSpPr txBox="1"/>
          <p:nvPr/>
        </p:nvSpPr>
        <p:spPr>
          <a:xfrm>
            <a:off x="5846213" y="2227718"/>
            <a:ext cx="3086100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I want you to be 3!</a:t>
            </a:r>
            <a:endParaRPr kumimoji="0" lang="en-IL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7617366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241;p33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Autofit/>
          </a:bodyPr>
          <a:lstStyle>
            <a:lvl1pPr defTabSz="896111">
              <a:defRPr sz="274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5400" u="sng" dirty="0"/>
              <a:t>Adversarial Training</a:t>
            </a:r>
          </a:p>
        </p:txBody>
      </p:sp>
      <p:pic>
        <p:nvPicPr>
          <p:cNvPr id="4" name="mnist_fgsm.png" descr="mnist_fgsm.png">
            <a:extLst>
              <a:ext uri="{FF2B5EF4-FFF2-40B4-BE49-F238E27FC236}">
                <a16:creationId xmlns:a16="http://schemas.microsoft.com/office/drawing/2014/main" id="{3A3D344A-5DB8-4F4D-8A68-43CD4C3DF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5398"/>
            <a:ext cx="5628155" cy="364787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21186F-0EF9-4772-9824-63C10D687774}"/>
              </a:ext>
            </a:extLst>
          </p:cNvPr>
          <p:cNvSpPr txBox="1"/>
          <p:nvPr/>
        </p:nvSpPr>
        <p:spPr>
          <a:xfrm>
            <a:off x="3007521" y="2861440"/>
            <a:ext cx="728662" cy="735806"/>
          </a:xfrm>
          <a:prstGeom prst="rect">
            <a:avLst/>
          </a:prstGeom>
          <a:noFill/>
          <a:ln w="57150" cap="flat">
            <a:solidFill>
              <a:srgbClr val="FFC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L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EC3DBA-2A89-4F40-9A9B-A17FB7AE1C89}"/>
              </a:ext>
            </a:extLst>
          </p:cNvPr>
          <p:cNvSpPr txBox="1"/>
          <p:nvPr/>
        </p:nvSpPr>
        <p:spPr>
          <a:xfrm>
            <a:off x="5846213" y="2227718"/>
            <a:ext cx="3086100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rPr>
              <a:t>I want you to be 7!</a:t>
            </a:r>
            <a:endParaRPr kumimoji="0" lang="en-IL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1215007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241;p33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96111">
              <a:defRPr sz="274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Adversarial Training</a:t>
            </a:r>
          </a:p>
        </p:txBody>
      </p:sp>
      <p:sp>
        <p:nvSpPr>
          <p:cNvPr id="586" name="Google Shape;242;p33"/>
          <p:cNvSpPr txBox="1">
            <a:spLocks noGrp="1"/>
          </p:cNvSpPr>
          <p:nvPr>
            <p:ph type="body" idx="1"/>
          </p:nvPr>
        </p:nvSpPr>
        <p:spPr>
          <a:xfrm>
            <a:off x="311699" y="867499"/>
            <a:ext cx="8520602" cy="414594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Train on </a:t>
            </a:r>
            <a:r>
              <a:rPr dirty="0"/>
              <a:t>adversarial examples</a:t>
            </a:r>
            <a:r>
              <a:rPr lang="en-US" dirty="0"/>
              <a:t> </a:t>
            </a:r>
            <a:r>
              <a:rPr dirty="0"/>
              <a:t>(kind of augmentation)</a:t>
            </a:r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4476313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241;p33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96111">
              <a:defRPr sz="274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Adversarial Training</a:t>
            </a:r>
          </a:p>
        </p:txBody>
      </p:sp>
      <p:sp>
        <p:nvSpPr>
          <p:cNvPr id="586" name="Google Shape;242;p33"/>
          <p:cNvSpPr txBox="1">
            <a:spLocks noGrp="1"/>
          </p:cNvSpPr>
          <p:nvPr>
            <p:ph type="body" idx="1"/>
          </p:nvPr>
        </p:nvSpPr>
        <p:spPr>
          <a:xfrm>
            <a:off x="311699" y="867499"/>
            <a:ext cx="8520602" cy="414594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Train on adversarial examples (kind of augmentation)</a:t>
            </a:r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pic>
        <p:nvPicPr>
          <p:cNvPr id="4" name="Google Shape;104;p19" descr="Google Shape;104;p19"/>
          <p:cNvPicPr>
            <a:picLocks noChangeAspect="1"/>
          </p:cNvPicPr>
          <p:nvPr/>
        </p:nvPicPr>
        <p:blipFill>
          <a:blip r:embed="rId3"/>
          <a:srcRect r="1040" b="6099"/>
          <a:stretch>
            <a:fillRect/>
          </a:stretch>
        </p:blipFill>
        <p:spPr>
          <a:xfrm>
            <a:off x="4625396" y="2464881"/>
            <a:ext cx="3996656" cy="110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oogle Shape;105;p19"/>
          <p:cNvGrpSpPr/>
          <p:nvPr/>
        </p:nvGrpSpPr>
        <p:grpSpPr>
          <a:xfrm>
            <a:off x="5899875" y="2402071"/>
            <a:ext cx="1224645" cy="1292629"/>
            <a:chOff x="0" y="42281"/>
            <a:chExt cx="614400" cy="949654"/>
          </a:xfrm>
        </p:grpSpPr>
        <p:sp>
          <p:nvSpPr>
            <p:cNvPr id="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7" name="fθ"/>
            <p:cNvSpPr txBox="1"/>
            <p:nvPr/>
          </p:nvSpPr>
          <p:spPr>
            <a:xfrm>
              <a:off x="0" y="42281"/>
              <a:ext cx="614400" cy="94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sz="7200" dirty="0"/>
                <a:t>f</a:t>
              </a:r>
              <a:r>
                <a:rPr sz="4000" dirty="0"/>
                <a:t>θ</a:t>
              </a:r>
              <a:r>
                <a:rPr lang="en-US" sz="2000" dirty="0"/>
                <a:t>1</a:t>
              </a:r>
              <a:endParaRPr sz="44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8901"/>
            <a:ext cx="4150696" cy="107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21153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241;p33"/>
          <p:cNvSpPr txBox="1">
            <a:spLocks noGrp="1"/>
          </p:cNvSpPr>
          <p:nvPr>
            <p:ph type="title"/>
          </p:nvPr>
        </p:nvSpPr>
        <p:spPr>
          <a:xfrm>
            <a:off x="311699" y="140224"/>
            <a:ext cx="8520602" cy="5727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96111">
              <a:defRPr sz="274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dirty="0"/>
              <a:t>Adversarial Training</a:t>
            </a:r>
          </a:p>
        </p:txBody>
      </p:sp>
      <p:sp>
        <p:nvSpPr>
          <p:cNvPr id="586" name="Google Shape;242;p33"/>
          <p:cNvSpPr txBox="1">
            <a:spLocks noGrp="1"/>
          </p:cNvSpPr>
          <p:nvPr>
            <p:ph type="body" idx="1"/>
          </p:nvPr>
        </p:nvSpPr>
        <p:spPr>
          <a:xfrm>
            <a:off x="311699" y="867499"/>
            <a:ext cx="8520602" cy="4145944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Sz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dirty="0"/>
              <a:t>Train on adversarial examples (kind of augmentation)</a:t>
            </a:r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  <a:p>
            <a:pPr marL="0" indent="0">
              <a:lnSpc>
                <a:spcPct val="100000"/>
              </a:lnSpc>
              <a:buClrTx/>
              <a:buSzTx/>
              <a:buFontTx/>
              <a:buNone/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dirty="0"/>
          </a:p>
        </p:txBody>
      </p:sp>
      <p:pic>
        <p:nvPicPr>
          <p:cNvPr id="4" name="Google Shape;104;p19" descr="Google Shape;104;p19"/>
          <p:cNvPicPr>
            <a:picLocks noChangeAspect="1"/>
          </p:cNvPicPr>
          <p:nvPr/>
        </p:nvPicPr>
        <p:blipFill>
          <a:blip r:embed="rId3"/>
          <a:srcRect r="1040" b="6099"/>
          <a:stretch>
            <a:fillRect/>
          </a:stretch>
        </p:blipFill>
        <p:spPr>
          <a:xfrm>
            <a:off x="4625396" y="2464881"/>
            <a:ext cx="3996656" cy="110967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oogle Shape;105;p19"/>
          <p:cNvGrpSpPr/>
          <p:nvPr/>
        </p:nvGrpSpPr>
        <p:grpSpPr>
          <a:xfrm>
            <a:off x="5899875" y="2402071"/>
            <a:ext cx="1224645" cy="1292629"/>
            <a:chOff x="0" y="42281"/>
            <a:chExt cx="614400" cy="949654"/>
          </a:xfrm>
        </p:grpSpPr>
        <p:sp>
          <p:nvSpPr>
            <p:cNvPr id="6" name="Rectangle"/>
            <p:cNvSpPr/>
            <p:nvPr/>
          </p:nvSpPr>
          <p:spPr>
            <a:xfrm>
              <a:off x="0" y="85110"/>
              <a:ext cx="614400" cy="864001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000"/>
              </a:pPr>
              <a:endParaRPr/>
            </a:p>
          </p:txBody>
        </p:sp>
        <p:sp>
          <p:nvSpPr>
            <p:cNvPr id="7" name="fθ"/>
            <p:cNvSpPr txBox="1"/>
            <p:nvPr/>
          </p:nvSpPr>
          <p:spPr>
            <a:xfrm>
              <a:off x="0" y="42281"/>
              <a:ext cx="614400" cy="949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/>
            <a:p>
              <a:pPr algn="ctr">
                <a:defRPr sz="6000"/>
              </a:pPr>
              <a:r>
                <a:rPr sz="7200" dirty="0"/>
                <a:t>f</a:t>
              </a:r>
              <a:r>
                <a:rPr sz="4000" dirty="0"/>
                <a:t>θ</a:t>
              </a:r>
              <a:r>
                <a:rPr lang="en-US" sz="2000" dirty="0"/>
                <a:t>1</a:t>
              </a:r>
              <a:endParaRPr sz="44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8901"/>
            <a:ext cx="4150696" cy="1079181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1408309" y="2460368"/>
            <a:ext cx="13349" cy="1370419"/>
          </a:xfrm>
          <a:prstGeom prst="straightConnector1">
            <a:avLst/>
          </a:prstGeom>
          <a:noFill/>
          <a:ln w="76200" cap="flat">
            <a:solidFill>
              <a:schemeClr val="tx1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11" y="2921020"/>
            <a:ext cx="2375142" cy="49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9249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7676</Words>
  <Application>Microsoft Office PowerPoint</Application>
  <PresentationFormat>On-screen Show (16:9)</PresentationFormat>
  <Paragraphs>1991</Paragraphs>
  <Slides>292</Slides>
  <Notes>69</Notes>
  <HiddenSlides>75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292</vt:i4>
      </vt:variant>
    </vt:vector>
  </HeadingPairs>
  <TitlesOfParts>
    <vt:vector size="297" baseType="lpstr">
      <vt:lpstr>Arial</vt:lpstr>
      <vt:lpstr>Cambria Math</vt:lpstr>
      <vt:lpstr>Helvetica</vt:lpstr>
      <vt:lpstr>Times New Roman</vt:lpstr>
      <vt:lpstr>Simple Light</vt:lpstr>
      <vt:lpstr>Introduction To  Adversarial Examples</vt:lpstr>
      <vt:lpstr>PowerPoint Presentation</vt:lpstr>
      <vt:lpstr>PowerPoint Presentation</vt:lpstr>
      <vt:lpstr>PowerPoint Presentation</vt:lpstr>
      <vt:lpstr>What is an Adversarial Example?</vt:lpstr>
      <vt:lpstr>What is an Adversarial Example?</vt:lpstr>
      <vt:lpstr>What is an Adversarial Example?</vt:lpstr>
      <vt:lpstr>What is an Adversarial Example?</vt:lpstr>
      <vt:lpstr>What is an Adversarial Example?</vt:lpstr>
      <vt:lpstr>Outline</vt:lpstr>
      <vt:lpstr>Outline</vt:lpstr>
      <vt:lpstr>Outline</vt:lpstr>
      <vt:lpstr>Outline</vt:lpstr>
      <vt:lpstr>Brief recap on training neural networks</vt:lpstr>
      <vt:lpstr>Brief recap on training neural networks</vt:lpstr>
      <vt:lpstr>Brief recap on training neural networks</vt:lpstr>
      <vt:lpstr>Brief recap on training neural networks</vt:lpstr>
      <vt:lpstr>Brief recap on training neural networks</vt:lpstr>
      <vt:lpstr>Brief recap on training neural networks</vt:lpstr>
      <vt:lpstr>Brief recap on training neural networks</vt:lpstr>
      <vt:lpstr>Brief recap on training neural networks</vt:lpstr>
      <vt:lpstr>Brief recap on training neural networks</vt:lpstr>
      <vt:lpstr>Brief recap on training neural networks</vt:lpstr>
      <vt:lpstr>Brief recap on training neural networks</vt:lpstr>
      <vt:lpstr>Brief recap on training neural networks</vt:lpstr>
      <vt:lpstr>Generating an Adversarial Example</vt:lpstr>
      <vt:lpstr>Generating an Adversarial Example</vt:lpstr>
      <vt:lpstr>Generating an Adversarial Example</vt:lpstr>
      <vt:lpstr>Generating an Adversarial Example</vt:lpstr>
      <vt:lpstr>Generating an Adversarial Example</vt:lpstr>
      <vt:lpstr>Generating an Adversarial Example</vt:lpstr>
      <vt:lpstr>Generating an Adversarial Example</vt:lpstr>
      <vt:lpstr>Generating an Adversarial Example</vt:lpstr>
      <vt:lpstr>Generating an Adversarial Example</vt:lpstr>
      <vt:lpstr>Generating an Adversarial Example</vt:lpstr>
      <vt:lpstr>Generating an Adversarial Example</vt:lpstr>
      <vt:lpstr>Generating an Adversarial Example</vt:lpstr>
      <vt:lpstr>Generating an Adversarial Example</vt:lpstr>
      <vt:lpstr>Generating an Adversarial Example</vt:lpstr>
      <vt:lpstr>Generating an Adversarial Example</vt:lpstr>
      <vt:lpstr>Generating an Adversarial Example</vt:lpstr>
      <vt:lpstr>Generating an Adversarial Example</vt:lpstr>
      <vt:lpstr>Generating an Adversarial Example</vt:lpstr>
      <vt:lpstr>Generating an Adversarial Example</vt:lpstr>
      <vt:lpstr>Generating an Adversarial Example</vt:lpstr>
      <vt:lpstr>Generating an Adversarial Example</vt:lpstr>
      <vt:lpstr>Generating an Adversarial Example</vt:lpstr>
      <vt:lpstr>Follow the gradient w.r.t x (the input image)</vt:lpstr>
      <vt:lpstr>Follow the gradient w.r.t x (the input image)</vt:lpstr>
      <vt:lpstr>Follow the gradient w.r.t x (the input image)</vt:lpstr>
      <vt:lpstr>Follow the gradient w.r.t x (the input image)</vt:lpstr>
      <vt:lpstr>Follow the gradient w.r.t x (the input image)</vt:lpstr>
      <vt:lpstr>Follow the gradient w.r.t x (the input image)</vt:lpstr>
      <vt:lpstr>Follow the gradient w.r.t x (the input image)</vt:lpstr>
      <vt:lpstr>Follow the gradient w.r.t x (the input image)</vt:lpstr>
      <vt:lpstr>Follow the gradient w.r.t x (the input image)</vt:lpstr>
      <vt:lpstr>We want small noise</vt:lpstr>
      <vt:lpstr>We want small noise</vt:lpstr>
      <vt:lpstr>We want small noise</vt:lpstr>
      <vt:lpstr>We want small noise</vt:lpstr>
      <vt:lpstr>We want small noise</vt:lpstr>
      <vt:lpstr>We want small noise</vt:lpstr>
      <vt:lpstr>We want small noise</vt:lpstr>
      <vt:lpstr>We want small noise</vt:lpstr>
      <vt:lpstr>We want small noise</vt:lpstr>
      <vt:lpstr>We want small noise</vt:lpstr>
      <vt:lpstr>We want small noise</vt:lpstr>
      <vt:lpstr>“Enforcing  ‖∇xL‖∞ &lt; ε” :</vt:lpstr>
      <vt:lpstr>“Enforcing  ‖∇xL‖∞ &lt; ε” :</vt:lpstr>
      <vt:lpstr>“Enforcing  ‖∇xL‖∞ &lt; ε” :</vt:lpstr>
      <vt:lpstr>“Enforcing  ‖∇xL‖∞ &lt; ε” :</vt:lpstr>
      <vt:lpstr>“Enforcing  ‖∇xL‖∞ &lt; ε” :</vt:lpstr>
      <vt:lpstr>“Enforcing  ‖∇xL‖∞ &lt; ε” :</vt:lpstr>
      <vt:lpstr>“Enforcing  ‖∇xL‖∞ &lt; ε” :</vt:lpstr>
      <vt:lpstr>“Enforcing  ‖∇xL‖∞ &lt; ε” :</vt:lpstr>
      <vt:lpstr>FGSM – example on MNIST</vt:lpstr>
      <vt:lpstr>FGSM – example on MNIST</vt:lpstr>
      <vt:lpstr>FGSM - MNIST</vt:lpstr>
      <vt:lpstr>FGSM - MNIST</vt:lpstr>
      <vt:lpstr>FGSM - MNIST</vt:lpstr>
      <vt:lpstr>FGSM - MNIST</vt:lpstr>
      <vt:lpstr>FGSM - MNIST</vt:lpstr>
      <vt:lpstr>FGSM - MNIST</vt:lpstr>
      <vt:lpstr>FGSM - MNIST</vt:lpstr>
      <vt:lpstr>FGSM - MNIST</vt:lpstr>
      <vt:lpstr>FGSM - MNIST</vt:lpstr>
      <vt:lpstr>FGSM - MNIST</vt:lpstr>
      <vt:lpstr>FGSM - MNIST</vt:lpstr>
      <vt:lpstr>FGSM - MNIST</vt:lpstr>
      <vt:lpstr>FGSM - MNIST</vt:lpstr>
      <vt:lpstr>Adversarial Training</vt:lpstr>
      <vt:lpstr>Adversarial Training</vt:lpstr>
      <vt:lpstr>Adversarial Training</vt:lpstr>
      <vt:lpstr>Adversarial Training</vt:lpstr>
      <vt:lpstr>Adversarial Training</vt:lpstr>
      <vt:lpstr>Adversarial Training</vt:lpstr>
      <vt:lpstr>Adversarial Training</vt:lpstr>
      <vt:lpstr>Adversarial Training</vt:lpstr>
      <vt:lpstr>Adversarial Training</vt:lpstr>
      <vt:lpstr>Adversarial Training</vt:lpstr>
      <vt:lpstr>Adversarial Training</vt:lpstr>
      <vt:lpstr>Adversarial Training</vt:lpstr>
      <vt:lpstr>Adversarial Training</vt:lpstr>
      <vt:lpstr>Adversarial Training</vt:lpstr>
      <vt:lpstr>Adversarial Training</vt:lpstr>
      <vt:lpstr>Adversarial Training</vt:lpstr>
      <vt:lpstr>Adversarial Training</vt:lpstr>
      <vt:lpstr>Adversarial Training - MNIST</vt:lpstr>
      <vt:lpstr>Adversarial Training - MNIST</vt:lpstr>
      <vt:lpstr>Adversarial Training - MNIST</vt:lpstr>
      <vt:lpstr>Adversarial Training - MNIST</vt:lpstr>
      <vt:lpstr>Adversarial Training - MNIST</vt:lpstr>
      <vt:lpstr>Outline</vt:lpstr>
      <vt:lpstr>Outline</vt:lpstr>
      <vt:lpstr>Perturbation Attack (pictorially)</vt:lpstr>
      <vt:lpstr>Perturbation Attack (pictorially)</vt:lpstr>
      <vt:lpstr>Perturbation Attack (pictorially)</vt:lpstr>
      <vt:lpstr>Perturbation Attack (pictorially)</vt:lpstr>
      <vt:lpstr>Perturbation Attack (pictorially)</vt:lpstr>
      <vt:lpstr>Perturbation Attack (pictorially)</vt:lpstr>
      <vt:lpstr>Perturbation Attack (pictorially)</vt:lpstr>
      <vt:lpstr>Perturbation Attack (pictorially)</vt:lpstr>
      <vt:lpstr>Perturbation Attack (pictorially)</vt:lpstr>
      <vt:lpstr>Perturbation Attack (pictorially)</vt:lpstr>
      <vt:lpstr>Perturbation Attack (pictorially)</vt:lpstr>
      <vt:lpstr>Perturbation Attack (pictorially)</vt:lpstr>
      <vt:lpstr>Perturbation Attack (pictorially)</vt:lpstr>
      <vt:lpstr>Perturbation Attack (pictorially)</vt:lpstr>
      <vt:lpstr>Perturbation Attack (pictorially)</vt:lpstr>
      <vt:lpstr>Perturbation Attack (pictorially)</vt:lpstr>
      <vt:lpstr>Perturbation Attack (pictorially)</vt:lpstr>
      <vt:lpstr>Perturbation Attack (pictorially)</vt:lpstr>
      <vt:lpstr>Perturbation Attack (pictorially)</vt:lpstr>
      <vt:lpstr>Perturbation Attack (pictorially)</vt:lpstr>
      <vt:lpstr>Perturbation Attack (optimization)</vt:lpstr>
      <vt:lpstr>Perturbation Attack (optimization)</vt:lpstr>
      <vt:lpstr>Perturbation Attack (optimization)</vt:lpstr>
      <vt:lpstr>Perturbation Attack (optimization)</vt:lpstr>
      <vt:lpstr>Perturbation Attack (optimization)</vt:lpstr>
      <vt:lpstr>Perturbation Attack (optimization)</vt:lpstr>
      <vt:lpstr>Perturbation Attack (optimization)</vt:lpstr>
      <vt:lpstr>Perturbation Attack (optimization)</vt:lpstr>
      <vt:lpstr>Perturbation Attack (illustrations)</vt:lpstr>
      <vt:lpstr>Perturbation Attack (illustrations)</vt:lpstr>
      <vt:lpstr>Perturbation Attack (illustrations)</vt:lpstr>
      <vt:lpstr>Perturbation Attack (illustrations)</vt:lpstr>
      <vt:lpstr>Perturbation Attack (illustrations)</vt:lpstr>
      <vt:lpstr>Perturbation Attack (better illustrations)</vt:lpstr>
      <vt:lpstr>Perturbation Attack (better illustrations)</vt:lpstr>
      <vt:lpstr>Perturbation Attack (better illustrations)</vt:lpstr>
      <vt:lpstr>Perturbation Attack (better illustrations)</vt:lpstr>
      <vt:lpstr>PGD (Projected Gradient Descent)</vt:lpstr>
      <vt:lpstr>PGD (a.k.a Iterated-GSM)</vt:lpstr>
      <vt:lpstr>PGD (a.k.a Iterated-GSM)</vt:lpstr>
      <vt:lpstr>PGD (a.k.a Iterated-GSM)</vt:lpstr>
      <vt:lpstr>PGD (a.k.a Iterated-GSM)</vt:lpstr>
      <vt:lpstr>PGD (a.k.a Iterated-GSM)</vt:lpstr>
      <vt:lpstr>PGD (a.k.a Iterated-GSM)</vt:lpstr>
      <vt:lpstr>PGD (a.k.a Iterated-GSM)</vt:lpstr>
      <vt:lpstr>PGD (a.k.a Iterated-GSM)</vt:lpstr>
      <vt:lpstr>PGD (a.k.a Iterated-GSM)</vt:lpstr>
      <vt:lpstr>PGD (a.k.a Iterated-GSM)</vt:lpstr>
      <vt:lpstr>PGD (a.k.a Iterated-GSM)</vt:lpstr>
      <vt:lpstr>PGD (a.k.a Iterated-GSM)</vt:lpstr>
      <vt:lpstr>PGD (a.k.a Iterated-GSM)</vt:lpstr>
      <vt:lpstr>PGD (a.k.a Iterated-GSM)</vt:lpstr>
      <vt:lpstr>PGD (a.k.a Iterated-GSM)</vt:lpstr>
      <vt:lpstr>PGD (a.k.a Iterated-GSM)</vt:lpstr>
      <vt:lpstr>PGD (a.k.a Iterated-GSM)</vt:lpstr>
      <vt:lpstr>PGD (a.k.a Iterated-GSM)</vt:lpstr>
      <vt:lpstr>PGD (a.k.a Iterated-GSM)</vt:lpstr>
      <vt:lpstr>PGD (a.k.a Iterated-GSM)</vt:lpstr>
      <vt:lpstr>PGD (a.k.a Iterated-GSM)</vt:lpstr>
      <vt:lpstr>PGD (a.k.a Iterated-GSM)</vt:lpstr>
      <vt:lpstr>Adversarial Training</vt:lpstr>
      <vt:lpstr>Adversarial Training</vt:lpstr>
      <vt:lpstr>Adversarial Training</vt:lpstr>
      <vt:lpstr>Adversarial Training</vt:lpstr>
      <vt:lpstr>Adversarial Training</vt:lpstr>
      <vt:lpstr>Adversarial Training – Other Datasets</vt:lpstr>
      <vt:lpstr>Adversarial Training – Other Datasets</vt:lpstr>
      <vt:lpstr>Adversarial Training – Other Datasets</vt:lpstr>
      <vt:lpstr>Adversarial Training – Other Datasets</vt:lpstr>
      <vt:lpstr>Outline</vt:lpstr>
      <vt:lpstr>Outline</vt:lpstr>
      <vt:lpstr>Outline</vt:lpstr>
      <vt:lpstr>Black-Box Attacks</vt:lpstr>
      <vt:lpstr>Black-Box Attacks</vt:lpstr>
      <vt:lpstr>Black-Box Attacks</vt:lpstr>
      <vt:lpstr>Black-Box Attacks</vt:lpstr>
      <vt:lpstr>Black-Box Attacks</vt:lpstr>
      <vt:lpstr>Black-Box Attacks</vt:lpstr>
      <vt:lpstr>Black-Box Attacks</vt:lpstr>
      <vt:lpstr>Black-Box Attacks</vt:lpstr>
      <vt:lpstr>Black-Box Attacks</vt:lpstr>
      <vt:lpstr>Black-Box Attacks</vt:lpstr>
      <vt:lpstr>Black-Box Attacks</vt:lpstr>
      <vt:lpstr>Black-Box Attacks</vt:lpstr>
      <vt:lpstr>Black-Box Attacks - Transferability</vt:lpstr>
      <vt:lpstr>Black-Box Attacks - Transferability</vt:lpstr>
      <vt:lpstr>Black-Box Attacks - Transferability</vt:lpstr>
      <vt:lpstr>Black-Box Attacks - Transferability</vt:lpstr>
      <vt:lpstr>Black-Box Attacks - Transferability</vt:lpstr>
      <vt:lpstr>Black-Box Attacks - Transferability</vt:lpstr>
      <vt:lpstr>Black-Box Attacks - Transferability</vt:lpstr>
      <vt:lpstr>Black-Box Attacks - Transferability</vt:lpstr>
      <vt:lpstr>Black-Box Attacks - Transferability</vt:lpstr>
      <vt:lpstr>Black-Box Attacks - Transferability</vt:lpstr>
      <vt:lpstr>Outline</vt:lpstr>
      <vt:lpstr>Adversarial Examples – The Bigger Picture</vt:lpstr>
      <vt:lpstr>Adversarial Examples – The Bigger Picture</vt:lpstr>
      <vt:lpstr>Adversarial Examples – The Bigger Picture</vt:lpstr>
      <vt:lpstr>Adversarial Examples – The Bigger Picture</vt:lpstr>
      <vt:lpstr>Adversarial Examples – The Bigger Picture</vt:lpstr>
      <vt:lpstr>Adversarial Examples – The Bigger Picture</vt:lpstr>
      <vt:lpstr>Adversarial Examples – The Bigger Picture</vt:lpstr>
      <vt:lpstr>Adversarial Examples – The Bigger Picture</vt:lpstr>
      <vt:lpstr>Adversarial Examples – The Bigger Picture</vt:lpstr>
      <vt:lpstr>Adversarial Examples – The Bigger Picture</vt:lpstr>
      <vt:lpstr>The Bigger Picture: Failure modes in machine learning </vt:lpstr>
      <vt:lpstr>The Bigger Picture: Failure modes in machine learning </vt:lpstr>
      <vt:lpstr>The Bigger Picture: Failure modes in machine learning </vt:lpstr>
      <vt:lpstr>The Bigger Picture: Failure modes in machine learning </vt:lpstr>
      <vt:lpstr>The Bigger Picture: Failure modes in machine learning </vt:lpstr>
      <vt:lpstr>The Bigger Picture: Failure modes in machine learning </vt:lpstr>
      <vt:lpstr>Adversarial Examples - Summary</vt:lpstr>
      <vt:lpstr>Adversarial Examples - Summary</vt:lpstr>
      <vt:lpstr>Adversarial Examples - Summary</vt:lpstr>
      <vt:lpstr>Adversarial Examples - Summary</vt:lpstr>
      <vt:lpstr>Adversarial Examples - Summary</vt:lpstr>
      <vt:lpstr>Adversarial Examples - Summary</vt:lpstr>
      <vt:lpstr>Adversarial Examples - Summary</vt:lpstr>
      <vt:lpstr>Why Black Box Attacks are So Important for Evaluation</vt:lpstr>
      <vt:lpstr>Why Black Box Attacks are So Important for Evaluation</vt:lpstr>
      <vt:lpstr>Adversarial Examples - Summary</vt:lpstr>
      <vt:lpstr>Adversarial Examples - Summary</vt:lpstr>
      <vt:lpstr>The Sad Story of  Black Box Attacks</vt:lpstr>
      <vt:lpstr>The Sad Story of  Black Box Attacks</vt:lpstr>
      <vt:lpstr>The Sad Story of Black Box Attacks</vt:lpstr>
      <vt:lpstr>The Sad Story of Black Box Attacks</vt:lpstr>
      <vt:lpstr>The Sad Story of Black Box Attacks</vt:lpstr>
      <vt:lpstr>Outline</vt:lpstr>
      <vt:lpstr>Follow the gradient w.r.t x (the input image)</vt:lpstr>
      <vt:lpstr>Follow the gradient w.r.t x (the input image)</vt:lpstr>
      <vt:lpstr>Follow the gradient w.r.t x (the input image)</vt:lpstr>
      <vt:lpstr>PowerPoint Presentation</vt:lpstr>
      <vt:lpstr>PowerPoint Presentation</vt:lpstr>
      <vt:lpstr>PowerPoint Presentation</vt:lpstr>
      <vt:lpstr>Follow ∇xL(f(x),y) of the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Follow ∇xL(f(x),yairliner)</vt:lpstr>
      <vt:lpstr>Follow -∇xL(f(x),yairliner)</vt:lpstr>
      <vt:lpstr>Follow -∇xL(f(x),yairliner)</vt:lpstr>
      <vt:lpstr>Follow -∇xL(f(x),yairliner)</vt:lpstr>
      <vt:lpstr>Follow ∇xL(f(x),y) of Robust Model</vt:lpstr>
      <vt:lpstr>Follow ∇xL(f(x),y) of Robust Model</vt:lpstr>
      <vt:lpstr>Follow ∇xL(f(x),y) of Robust Model</vt:lpstr>
      <vt:lpstr>Follow ∇xL(f(x),y) of Robust Model</vt:lpstr>
      <vt:lpstr>Follow ∇xL(f(x),y) of Robust Model</vt:lpstr>
      <vt:lpstr>Follow ∇xL(f(x),y) of Robust Model</vt:lpstr>
      <vt:lpstr>Follow ∇xL(f(x),y) of Robust Model</vt:lpstr>
      <vt:lpstr>Image synthesis with Robust Classifer</vt:lpstr>
      <vt:lpstr>Image synthesis with Robust Classifer</vt:lpstr>
      <vt:lpstr>Image synthesis with Robust Classifer</vt:lpstr>
      <vt:lpstr>Image synthesis with Robust Classifer</vt:lpstr>
      <vt:lpstr>Style Transfer with Robust Model</vt:lpstr>
      <vt:lpstr>Adversarial Examples in Vision-Language Models</vt:lpstr>
      <vt:lpstr>Adversarial Examples in Vision-Language Models</vt:lpstr>
      <vt:lpstr>What have we learnt today?</vt:lpstr>
      <vt:lpstr>What have we learnt today?</vt:lpstr>
      <vt:lpstr>Thanks!</vt:lpstr>
      <vt:lpstr>PowerPoint Presentation</vt:lpstr>
      <vt:lpstr>“Robustness May Be at Odds with Accuracy” (Tsipris et al. 2018)</vt:lpstr>
      <vt:lpstr>PowerPoint Presentation</vt:lpstr>
      <vt:lpstr>“Robustness May Be at Odds with Accuracy” (Tsipris et al. 2018)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2024-01-15T11:10:52Z</dcterms:modified>
</cp:coreProperties>
</file>