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48" r:id="rId23"/>
    <p:sldId id="339" r:id="rId24"/>
    <p:sldId id="340" r:id="rId25"/>
    <p:sldId id="341" r:id="rId26"/>
    <p:sldId id="314" r:id="rId27"/>
    <p:sldId id="342" r:id="rId28"/>
    <p:sldId id="343" r:id="rId29"/>
    <p:sldId id="344" r:id="rId30"/>
    <p:sldId id="345" r:id="rId31"/>
    <p:sldId id="346" r:id="rId32"/>
    <p:sldId id="347" r:id="rId33"/>
    <p:sldId id="256" r:id="rId34"/>
    <p:sldId id="274" r:id="rId35"/>
    <p:sldId id="275" r:id="rId36"/>
    <p:sldId id="259" r:id="rId37"/>
    <p:sldId id="257" r:id="rId38"/>
    <p:sldId id="271" r:id="rId39"/>
    <p:sldId id="272" r:id="rId40"/>
    <p:sldId id="273" r:id="rId41"/>
    <p:sldId id="269" r:id="rId42"/>
    <p:sldId id="270" r:id="rId43"/>
    <p:sldId id="276" r:id="rId44"/>
    <p:sldId id="277" r:id="rId45"/>
    <p:sldId id="278" r:id="rId46"/>
    <p:sldId id="279" r:id="rId47"/>
    <p:sldId id="289" r:id="rId48"/>
    <p:sldId id="290" r:id="rId49"/>
    <p:sldId id="291" r:id="rId50"/>
    <p:sldId id="283" r:id="rId51"/>
    <p:sldId id="284" r:id="rId52"/>
    <p:sldId id="286" r:id="rId53"/>
    <p:sldId id="315" r:id="rId54"/>
    <p:sldId id="316" r:id="rId55"/>
    <p:sldId id="317" r:id="rId56"/>
    <p:sldId id="287" r:id="rId57"/>
    <p:sldId id="292" r:id="rId58"/>
    <p:sldId id="297" r:id="rId59"/>
    <p:sldId id="298" r:id="rId60"/>
    <p:sldId id="293" r:id="rId61"/>
    <p:sldId id="294" r:id="rId62"/>
    <p:sldId id="295" r:id="rId63"/>
    <p:sldId id="296" r:id="rId64"/>
    <p:sldId id="299" r:id="rId65"/>
    <p:sldId id="300" r:id="rId66"/>
    <p:sldId id="302" r:id="rId67"/>
    <p:sldId id="301" r:id="rId68"/>
    <p:sldId id="303" r:id="rId69"/>
    <p:sldId id="304" r:id="rId70"/>
    <p:sldId id="305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67C1-9F9A-4DF0-807D-718C30C62B30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B1A58-5923-49EA-B9F0-D3DC15F4DFF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09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1E70E-1E15-4E0B-A4B5-CE5DAF2BE424}" type="slidenum">
              <a:rPr lang="en-GB"/>
              <a:pPr/>
              <a:t>11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model: proposed by Singer and Nicholson (1972)</a:t>
            </a:r>
          </a:p>
          <a:p>
            <a:r>
              <a:rPr lang="en-US" dirty="0"/>
              <a:t>Previously:</a:t>
            </a:r>
          </a:p>
          <a:p>
            <a:pPr>
              <a:buFontTx/>
              <a:buChar char="•"/>
            </a:pPr>
            <a:r>
              <a:rPr lang="en-US" dirty="0"/>
              <a:t>1895 – membranes thought to be composed of lipids</a:t>
            </a:r>
          </a:p>
          <a:p>
            <a:pPr>
              <a:buFontTx/>
              <a:buChar char="•"/>
            </a:pPr>
            <a:r>
              <a:rPr lang="en-US" dirty="0"/>
              <a:t>1915 – chemical analysis – membranes composed of lipids and proteins</a:t>
            </a:r>
          </a:p>
          <a:p>
            <a:pPr>
              <a:buFontTx/>
              <a:buChar char="•"/>
            </a:pPr>
            <a:r>
              <a:rPr lang="en-US" dirty="0"/>
              <a:t>1917 – phospholipids dissolved in benzene form film on water – hydrophilic heads</a:t>
            </a:r>
          </a:p>
          <a:p>
            <a:pPr>
              <a:buFontTx/>
              <a:buChar char="•"/>
            </a:pPr>
            <a:r>
              <a:rPr lang="en-US" dirty="0"/>
              <a:t>1925 – </a:t>
            </a:r>
            <a:r>
              <a:rPr lang="en-US" dirty="0" err="1"/>
              <a:t>phospholipid</a:t>
            </a:r>
            <a:r>
              <a:rPr lang="en-US" dirty="0"/>
              <a:t> </a:t>
            </a:r>
            <a:r>
              <a:rPr lang="en-US" dirty="0" err="1"/>
              <a:t>bilayer</a:t>
            </a:r>
            <a:r>
              <a:rPr lang="en-US" dirty="0"/>
              <a:t> proposed</a:t>
            </a:r>
          </a:p>
          <a:p>
            <a:pPr>
              <a:buFontTx/>
              <a:buChar char="•"/>
            </a:pPr>
            <a:r>
              <a:rPr lang="en-US" dirty="0"/>
              <a:t>1935 – sandwich model proposed with proteins on outside of </a:t>
            </a:r>
            <a:r>
              <a:rPr lang="en-US" dirty="0" err="1"/>
              <a:t>phospholipid</a:t>
            </a:r>
            <a:r>
              <a:rPr lang="en-US" dirty="0"/>
              <a:t> </a:t>
            </a:r>
            <a:r>
              <a:rPr lang="en-US" dirty="0" err="1"/>
              <a:t>bilayer</a:t>
            </a:r>
            <a:r>
              <a:rPr lang="en-US" dirty="0"/>
              <a:t>. Dominant model until 1960s – entrance of electron microscope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3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F1D64-5A82-48C5-B476-F763EF16DDB4}" type="slidenum">
              <a:rPr lang="en-GB"/>
              <a:pPr/>
              <a:t>13</a:t>
            </a:fld>
            <a:endParaRPr lang="en-GB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58E98-EE90-4184-A335-E75C2A711D79}" type="slidenum">
              <a:rPr lang="en-GB"/>
              <a:pPr/>
              <a:t>14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CC893-E106-4926-98C5-1C9F7183EDC1}" type="slidenum">
              <a:rPr lang="en-GB"/>
              <a:pPr/>
              <a:t>15</a:t>
            </a:fld>
            <a:endParaRPr lang="en-GB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Rapid movements of lipids: about 2 microns per second</a:t>
            </a:r>
          </a:p>
          <a:p>
            <a:r>
              <a:rPr lang="en-US" sz="1300" dirty="0"/>
              <a:t>Proteins move much slower; some not at all; rarely ‘flip-flop’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A7015-B6CB-40A7-89A3-C196F79C2FE8}" type="slidenum">
              <a:rPr lang="en-GB"/>
              <a:pPr/>
              <a:t>17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B66EA-93CA-4F75-9E8E-08940216C892}" type="slidenum">
              <a:rPr lang="en-GB"/>
              <a:pPr/>
              <a:t>18</a:t>
            </a:fld>
            <a:endParaRPr lang="en-GB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Cells can alter lipid composition of membranes to compensate for changes in fluidity caused by changing in temperature</a:t>
            </a:r>
          </a:p>
          <a:p>
            <a:pPr>
              <a:buFontTx/>
              <a:buChar char="•"/>
            </a:pPr>
            <a:r>
              <a:rPr lang="en-US"/>
              <a:t>For example, cold-adapted organisms, such as winter wheat, increase the percentage of unsaturated phospholipids in the autumn</a:t>
            </a:r>
          </a:p>
          <a:p>
            <a:pPr>
              <a:buFontTx/>
              <a:buChar char="•"/>
            </a:pPr>
            <a:r>
              <a:rPr lang="en-US"/>
              <a:t>This allows these organisms to prevent their membranes from solidifying during the winter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821E5-4922-4F8E-866C-DC4FFFD32FDD}" type="slidenum">
              <a:rPr lang="en-GB"/>
              <a:pPr/>
              <a:t>2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7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BB5C6-9739-493F-84F9-37D198E8FE28}" type="slidenum">
              <a:rPr lang="en-GB"/>
              <a:pPr/>
              <a:t>23</a:t>
            </a:fld>
            <a:endParaRPr lang="en-GB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7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4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2E7A3-744C-4A7E-A956-778C076D1D28}" type="slidenum">
              <a:rPr lang="en-GB"/>
              <a:pPr/>
              <a:t>28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D4807-49E0-4352-B8CC-E7CE54CA5F05}" type="slidenum">
              <a:rPr lang="en-GB"/>
              <a:pPr/>
              <a:t>29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73293-86EF-4B02-B087-1EA7DFB90F64}" type="slidenum">
              <a:rPr lang="en-GB"/>
              <a:pPr/>
              <a:t>30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ECA27-6FBF-434A-ABEA-992C3AE171F5}" type="slidenum">
              <a:rPr lang="en-GB"/>
              <a:pPr/>
              <a:t>31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6EE01-F6BC-48F6-8C33-FA542AEA3578}" type="slidenum">
              <a:rPr lang="en-GB"/>
              <a:pPr/>
              <a:t>3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About 8 nm thick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00298-68AB-4DC5-B1D5-23A852E6B782}" type="slidenum">
              <a:rPr lang="en-GB"/>
              <a:pPr/>
              <a:t>36</a:t>
            </a:fld>
            <a:endParaRPr lang="en-GB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B7039-CADE-4195-8FA5-FAF433DFE9C5}" type="slidenum">
              <a:rPr lang="en-GB"/>
              <a:pPr/>
              <a:t>37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0E6C-D58B-42F8-8E5A-50E629503B87}" type="slidenum">
              <a:rPr lang="en-GB"/>
              <a:pPr/>
              <a:t>52</a:t>
            </a:fld>
            <a:endParaRPr lang="en-GB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r>
              <a:rPr lang="en-GB" sz="1300" dirty="0"/>
              <a:t>Cell-cell recognition is the ability of a cell to distinguish one type of neighbouring cell from another.</a:t>
            </a:r>
          </a:p>
          <a:p>
            <a:pPr marL="216233" indent="-216233">
              <a:buFontTx/>
              <a:buChar char="•"/>
            </a:pPr>
            <a:r>
              <a:rPr lang="en-GB" sz="1300" dirty="0"/>
              <a:t>This attribute is important in cell sorting and organization as tissues and organs in development.</a:t>
            </a:r>
          </a:p>
          <a:p>
            <a:pPr marL="216233" indent="-216233">
              <a:buFontTx/>
              <a:buChar char="•"/>
            </a:pPr>
            <a:r>
              <a:rPr lang="en-GB" sz="1300" dirty="0"/>
              <a:t>It is also the basis for rejection of foreign cells by the immune system</a:t>
            </a:r>
          </a:p>
          <a:p>
            <a:pPr marL="216233" indent="-216233"/>
            <a:endParaRPr lang="en-GB" sz="1300" dirty="0"/>
          </a:p>
          <a:p>
            <a:pPr marL="216233" indent="-216233"/>
            <a:r>
              <a:rPr lang="en-GB" sz="1300" dirty="0"/>
              <a:t>Membrane carbohydrates may be covalently linked to lipids [</a:t>
            </a:r>
            <a:r>
              <a:rPr lang="en-GB" sz="1300" dirty="0" err="1"/>
              <a:t>glycolipids</a:t>
            </a:r>
            <a:r>
              <a:rPr lang="en-GB" sz="1300" dirty="0"/>
              <a:t>] or proteins [</a:t>
            </a:r>
            <a:r>
              <a:rPr lang="en-GB" sz="1300" dirty="0" err="1"/>
              <a:t>glycoproteins</a:t>
            </a:r>
            <a:r>
              <a:rPr lang="en-GB" sz="1300" dirty="0"/>
              <a:t>]</a:t>
            </a:r>
          </a:p>
          <a:p>
            <a:pPr marL="216233" indent="-216233"/>
            <a:r>
              <a:rPr lang="en-GB" sz="1300" dirty="0" err="1"/>
              <a:t>Oligos</a:t>
            </a:r>
            <a:r>
              <a:rPr lang="en-GB" sz="1300" dirty="0"/>
              <a:t> on the external side of the membrane vary from species to species, </a:t>
            </a:r>
            <a:r>
              <a:rPr lang="en-GB" sz="1300" dirty="0" err="1"/>
              <a:t>invidual</a:t>
            </a:r>
            <a:r>
              <a:rPr lang="en-GB" sz="1300" dirty="0"/>
              <a:t> to individual, and even from cell type to cell type within the same individual</a:t>
            </a:r>
          </a:p>
          <a:p>
            <a:pPr marL="216233" indent="-216233">
              <a:buFontTx/>
              <a:buChar char="•"/>
            </a:pPr>
            <a:r>
              <a:rPr lang="en-GB" sz="1300" dirty="0"/>
              <a:t>Marks each cell as distinct</a:t>
            </a:r>
          </a:p>
          <a:p>
            <a:pPr marL="216233" indent="-216233">
              <a:buFontTx/>
              <a:buChar char="•"/>
            </a:pPr>
            <a:r>
              <a:rPr lang="en-GB" sz="1300" dirty="0"/>
              <a:t>Basis of blood groups – A, B, AB and O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578B3-C81F-4A01-A3A0-D95A263CFB6B}" type="slidenum">
              <a:rPr lang="en-GB"/>
              <a:pPr/>
              <a:t>56</a:t>
            </a:fld>
            <a:endParaRPr lang="en-GB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B1A58-5923-49EA-B9F0-D3DC15F4DFFE}" type="slidenum">
              <a:rPr lang="en-IN" smtClean="0"/>
              <a:pPr/>
              <a:t>78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2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0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DD8-E3FD-43F1-B2FB-4FA6100959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6B4425-9623-40AE-97DF-F2643D503CE2}" type="datetime1">
              <a:rPr lang="en-US" smtClean="0"/>
              <a:pPr/>
              <a:t>14/11/2011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A6E86A-3A36-4920-AFCD-1728B084B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77724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943350"/>
            <a:ext cx="77724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20D289-F63A-48D7-BB1F-456514AED60C}" type="datetime1">
              <a:rPr lang="en-US" altLang="zh-TW" smtClean="0"/>
              <a:pPr/>
              <a:t>14/11/2011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81F9C8-5550-4DA0-BEFB-48146132DC47}" type="slidenum">
              <a:rPr lang="zh-TW" altLang="en-US"/>
              <a:pPr/>
              <a:t>‹#›</a:t>
            </a:fld>
            <a:r>
              <a:rPr lang="en-US" altLang="zh-TW"/>
              <a:t>Jin-Ching Lee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7BAD-0C66-4DA5-8A9E-E1F89371DBFD}" type="datetimeFigureOut">
              <a:rPr lang="en-US" smtClean="0"/>
              <a:pPr/>
              <a:t>14/11/2011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4A78-4584-4939-A905-89020638E93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 of </a:t>
            </a:r>
            <a:r>
              <a:rPr lang="en-US" dirty="0" err="1" smtClean="0"/>
              <a:t>Biomembranes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Biochemistry and Metabolism</a:t>
            </a:r>
          </a:p>
          <a:p>
            <a:r>
              <a:rPr lang="en-US" dirty="0" smtClean="0"/>
              <a:t>Felix </a:t>
            </a:r>
            <a:r>
              <a:rPr lang="en-US" dirty="0" err="1" smtClean="0"/>
              <a:t>Bast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81200" y="5867400"/>
            <a:ext cx="535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zh-TW" sz="2400" i="1" dirty="0">
                <a:latin typeface="Times New Roman" pitchFamily="18" charset="0"/>
              </a:rPr>
              <a:t>Molecular Cell Biology, 6th edition, 2008.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0888" y="6324600"/>
            <a:ext cx="7883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1900" dirty="0" err="1"/>
              <a:t>Lodish</a:t>
            </a:r>
            <a:r>
              <a:rPr kumimoji="0" lang="en-US" altLang="zh-TW" sz="1900" dirty="0"/>
              <a:t> • </a:t>
            </a:r>
            <a:r>
              <a:rPr kumimoji="0" lang="en-US" altLang="zh-TW" sz="1900" dirty="0" err="1"/>
              <a:t>Berk</a:t>
            </a:r>
            <a:r>
              <a:rPr kumimoji="0" lang="en-US" altLang="zh-TW" sz="1900" dirty="0"/>
              <a:t> • Kaiser • Krieger • Scott • </a:t>
            </a:r>
            <a:r>
              <a:rPr kumimoji="0" lang="en-US" altLang="zh-TW" sz="1900" dirty="0" err="1"/>
              <a:t>Bretscher</a:t>
            </a:r>
            <a:r>
              <a:rPr kumimoji="0" lang="en-US" altLang="zh-TW" sz="1900" dirty="0"/>
              <a:t> •</a:t>
            </a:r>
            <a:r>
              <a:rPr kumimoji="0" lang="en-US" altLang="zh-TW" sz="1900" dirty="0" err="1"/>
              <a:t>Ploegh</a:t>
            </a:r>
            <a:r>
              <a:rPr kumimoji="0" lang="en-US" altLang="zh-TW" sz="1900" dirty="0"/>
              <a:t> • </a:t>
            </a:r>
            <a:r>
              <a:rPr kumimoji="0" lang="en-US" altLang="zh-TW" sz="1900" dirty="0" err="1"/>
              <a:t>Matsudaira</a:t>
            </a:r>
            <a:endParaRPr kumimoji="0" lang="en-US" altLang="zh-TW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026"/>
          <p:cNvSpPr txBox="1">
            <a:spLocks noChangeArrowheads="1"/>
          </p:cNvSpPr>
          <p:nvPr/>
        </p:nvSpPr>
        <p:spPr bwMode="auto">
          <a:xfrm>
            <a:off x="152400" y="228600"/>
            <a:ext cx="6858000" cy="5821363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800" b="1">
                <a:solidFill>
                  <a:srgbClr val="FFFFFF"/>
                </a:solidFill>
                <a:sym typeface="Wingdings 2" pitchFamily="18" charset="2"/>
              </a:rPr>
              <a:t></a:t>
            </a:r>
            <a:r>
              <a:rPr lang="en-US" altLang="zh-CN" sz="2800" b="1"/>
              <a:t> J.D.Robertson(1959):</a:t>
            </a:r>
          </a:p>
          <a:p>
            <a:pPr algn="just">
              <a:lnSpc>
                <a:spcPct val="10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/>
              <a:t>   The TEM showing:the trilaminar appearance of PM;</a:t>
            </a:r>
          </a:p>
          <a:p>
            <a:pPr algn="just">
              <a:lnSpc>
                <a:spcPct val="10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b="1"/>
              <a:t>    </a:t>
            </a:r>
            <a:r>
              <a:rPr lang="en-US" altLang="zh-CN" b="1">
                <a:solidFill>
                  <a:srgbClr val="FFFF00"/>
                </a:solidFill>
              </a:rPr>
              <a:t>Unit membrane model;</a:t>
            </a:r>
            <a:endParaRPr lang="en-US" altLang="zh-CN" b="1"/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800" b="1">
                <a:solidFill>
                  <a:srgbClr val="FFFFFF"/>
                </a:solidFill>
                <a:sym typeface="Wingdings 2" pitchFamily="18" charset="2"/>
              </a:rPr>
              <a:t></a:t>
            </a:r>
            <a:r>
              <a:rPr lang="en-US" altLang="zh-CN" sz="2800" b="1"/>
              <a:t> S.J.Singer and G.Nicolson(1972): 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800"/>
              <a:t>   </a:t>
            </a:r>
            <a:r>
              <a:rPr lang="en-US" altLang="zh-CN" sz="2800">
                <a:solidFill>
                  <a:srgbClr val="FFFF00"/>
                </a:solidFill>
              </a:rPr>
              <a:t>fluid-mosaic model;</a:t>
            </a:r>
            <a:endParaRPr lang="en-US" altLang="zh-CN" sz="2800"/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800" b="1">
                <a:solidFill>
                  <a:srgbClr val="FFFFFF"/>
                </a:solidFill>
                <a:sym typeface="Wingdings 2" pitchFamily="18" charset="2"/>
              </a:rPr>
              <a:t></a:t>
            </a:r>
            <a:r>
              <a:rPr lang="en-US" altLang="zh-CN" sz="2800">
                <a:sym typeface="Wingdings" pitchFamily="2" charset="2"/>
              </a:rPr>
              <a:t> K.Simons et al(1997): 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altLang="zh-CN" sz="2800"/>
              <a:t>   </a:t>
            </a:r>
            <a:r>
              <a:rPr lang="en-US" altLang="zh-CN" sz="2800">
                <a:solidFill>
                  <a:srgbClr val="FFFF00"/>
                </a:solidFill>
              </a:rPr>
              <a:t>lipid rafts model;</a:t>
            </a:r>
            <a:endParaRPr lang="en-US" altLang="zh-CN" sz="2800"/>
          </a:p>
          <a:p>
            <a:pPr algn="just">
              <a:lnSpc>
                <a:spcPct val="14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/>
              <a:t>   Functional rafts in Cell</a:t>
            </a:r>
          </a:p>
          <a:p>
            <a:pPr algn="just">
              <a:lnSpc>
                <a:spcPct val="5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/>
              <a:t>   membranes. </a:t>
            </a:r>
          </a:p>
          <a:p>
            <a:pPr algn="just">
              <a:lnSpc>
                <a:spcPct val="9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/>
              <a:t>   Nature 387:569-572</a:t>
            </a: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pic>
        <p:nvPicPr>
          <p:cNvPr id="133123" name="Picture 1027" descr="cmb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2286000"/>
            <a:ext cx="4013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9474-74AB-4BA8-93F1-440FAA2DAD52}" type="slidenum">
              <a:rPr lang="en-US"/>
              <a:pPr/>
              <a:t>11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Fluid mosaic model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Fluid: Membrane </a:t>
            </a:r>
            <a:r>
              <a:rPr lang="en-GB" dirty="0"/>
              <a:t>lipids: supporting structure</a:t>
            </a:r>
          </a:p>
          <a:p>
            <a:pPr lvl="1"/>
            <a:r>
              <a:rPr lang="en-GB" dirty="0"/>
              <a:t>Phospholipids</a:t>
            </a:r>
          </a:p>
          <a:p>
            <a:pPr lvl="1"/>
            <a:r>
              <a:rPr lang="en-GB" dirty="0" err="1"/>
              <a:t>Glycolipids</a:t>
            </a:r>
            <a:endParaRPr lang="en-GB" dirty="0"/>
          </a:p>
          <a:p>
            <a:pPr lvl="1"/>
            <a:r>
              <a:rPr lang="en-GB" dirty="0"/>
              <a:t>Cholesterol</a:t>
            </a:r>
          </a:p>
          <a:p>
            <a:r>
              <a:rPr lang="en-GB" dirty="0" smtClean="0"/>
              <a:t>Mosaic: Membrane </a:t>
            </a:r>
            <a:r>
              <a:rPr lang="en-GB" dirty="0"/>
              <a:t>proteins: bits and pieces</a:t>
            </a:r>
          </a:p>
          <a:p>
            <a:pPr lvl="1"/>
            <a:r>
              <a:rPr lang="en-GB" dirty="0"/>
              <a:t>Integral (integral) proteins</a:t>
            </a:r>
          </a:p>
          <a:p>
            <a:pPr lvl="1"/>
            <a:r>
              <a:rPr lang="en-GB" dirty="0"/>
              <a:t>Peripheral (extrinsic)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3838" y="88265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sz="2800" b="1"/>
              <a:t> </a:t>
            </a:r>
            <a:r>
              <a:rPr lang="en-US" altLang="zh-CN" sz="2800" b="1">
                <a:solidFill>
                  <a:schemeClr val="tx2"/>
                </a:solidFill>
              </a:rPr>
              <a:t>  </a:t>
            </a:r>
            <a:endParaRPr lang="en-US" altLang="zh-CN" sz="2800" b="1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28638" y="0"/>
            <a:ext cx="8610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sz="3200" b="1" dirty="0" smtClean="0"/>
              <a:t>Singer </a:t>
            </a:r>
            <a:r>
              <a:rPr lang="en-US" altLang="zh-CN" sz="3200" b="1" dirty="0"/>
              <a:t>and Nicolson’s Model of membrane structure: </a:t>
            </a:r>
            <a:r>
              <a:rPr lang="en-US" altLang="zh-CN" sz="2800" b="1" dirty="0">
                <a:solidFill>
                  <a:schemeClr val="tx2"/>
                </a:solidFill>
              </a:rPr>
              <a:t>The fluid-mosaic model is the “central dogma” of membrane biology. 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52438" y="1600200"/>
            <a:ext cx="8686800" cy="2024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UcPeriod"/>
            </a:pPr>
            <a:r>
              <a:rPr lang="en-US" altLang="zh-CN" sz="2800" b="1" dirty="0">
                <a:solidFill>
                  <a:schemeClr val="tx2"/>
                </a:solidFill>
              </a:rPr>
              <a:t>The core lipid </a:t>
            </a:r>
            <a:r>
              <a:rPr lang="en-US" altLang="zh-CN" sz="2800" b="1" dirty="0" err="1">
                <a:solidFill>
                  <a:schemeClr val="tx2"/>
                </a:solidFill>
              </a:rPr>
              <a:t>bilayer</a:t>
            </a:r>
            <a:r>
              <a:rPr lang="en-US" altLang="zh-CN" sz="2800" b="1" dirty="0">
                <a:solidFill>
                  <a:schemeClr val="tx2"/>
                </a:solidFill>
              </a:rPr>
              <a:t> exists in a fluid state, capable of dynamic movement.</a:t>
            </a:r>
          </a:p>
          <a:p>
            <a:pPr marL="457200" indent="-457200">
              <a:spcBef>
                <a:spcPct val="50000"/>
              </a:spcBef>
              <a:buFontTx/>
              <a:buAutoNum type="alphaUcPeriod" startAt="2"/>
            </a:pPr>
            <a:r>
              <a:rPr lang="en-US" altLang="zh-CN" sz="2800" b="1" dirty="0">
                <a:solidFill>
                  <a:schemeClr val="tx2"/>
                </a:solidFill>
              </a:rPr>
              <a:t>Membrane proteins form a mosaic of particles penetrating the lipid to varying degrees.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3733800"/>
            <a:ext cx="5410200" cy="28844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319838" y="3965575"/>
            <a:ext cx="281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6600"/>
                </a:solidFill>
              </a:rPr>
              <a:t> The Fluid Mosaic Model, proposed in 1972 by Singer and Nicolson, had two key features, both implied in its name.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99-654C-421E-A537-939F49027498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Membrane dynamics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Asymmetry</a:t>
            </a:r>
          </a:p>
          <a:p>
            <a:endParaRPr lang="en-US" altLang="en-US"/>
          </a:p>
          <a:p>
            <a:r>
              <a:rPr lang="en-US" altLang="en-US"/>
              <a:t>Lateral mobility</a:t>
            </a:r>
          </a:p>
          <a:p>
            <a:endParaRPr lang="en-US" altLang="en-US"/>
          </a:p>
          <a:p>
            <a:r>
              <a:rPr lang="en-US" altLang="en-US"/>
              <a:t>Fluidity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A04-DC23-4EFC-A55C-C3831F783F7A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20000" cy="1066800"/>
          </a:xfrm>
        </p:spPr>
        <p:txBody>
          <a:bodyPr/>
          <a:lstStyle/>
          <a:p>
            <a:r>
              <a:rPr lang="en-US" altLang="en-US"/>
              <a:t>Membrane asymmetry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6764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 "/>
            </a:pPr>
            <a:r>
              <a:rPr lang="en-US" altLang="en-US"/>
              <a:t>The inner and outer leaflets of the membrane have different compositions of lipids and proteins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58813" y="2819400"/>
            <a:ext cx="8027987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9802-A19D-4AAE-8BF4-AF734B3769C3}" type="slidenum">
              <a:rPr lang="en-US"/>
              <a:pPr/>
              <a:t>15</a:t>
            </a:fld>
            <a:endParaRPr lang="en-US"/>
          </a:p>
        </p:txBody>
      </p:sp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Lateral mobility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Biomembranes are a two-dimensional “mosaic” of lipids and proteins</a:t>
            </a:r>
          </a:p>
          <a:p>
            <a:r>
              <a:rPr lang="en-US" altLang="en-US"/>
              <a:t>Most membrane lipids and protein can freely move through the membrane plane</a:t>
            </a:r>
          </a:p>
        </p:txBody>
      </p:sp>
      <p:pic>
        <p:nvPicPr>
          <p:cNvPr id="39940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284663"/>
            <a:ext cx="5334000" cy="2419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163513"/>
            <a:ext cx="8158163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200" dirty="0"/>
              <a:t>Experimental approach to quantify the lateral movement of Lipid and Proteins in </a:t>
            </a:r>
            <a:r>
              <a:rPr lang="en-US" altLang="zh-TW" sz="3200" dirty="0" err="1"/>
              <a:t>Biomembranes</a:t>
            </a:r>
            <a:endParaRPr lang="en-US" altLang="zh-TW" sz="3200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8964612" cy="990600"/>
          </a:xfrm>
        </p:spPr>
        <p:txBody>
          <a:bodyPr/>
          <a:lstStyle/>
          <a:p>
            <a:r>
              <a:rPr lang="en-US" altLang="zh-TW" sz="2400" i="1"/>
              <a:t>Fluorescence recovery after photobleaching (FRAP)</a:t>
            </a:r>
            <a:r>
              <a:rPr lang="en-US" altLang="zh-TW" sz="2400"/>
              <a:t> experiments </a:t>
            </a:r>
          </a:p>
        </p:txBody>
      </p:sp>
      <p:pic>
        <p:nvPicPr>
          <p:cNvPr id="202756" name="Picture 4" descr="figure-05-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>
          <a:xfrm>
            <a:off x="755650" y="2147888"/>
            <a:ext cx="8064500" cy="4538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2D74-2D9F-4457-B03D-2E7E7895731C}" type="slidenum">
              <a:rPr lang="en-US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altLang="en-US"/>
              <a:t>Membrane fluidity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1371600"/>
          </a:xfrm>
        </p:spPr>
        <p:txBody>
          <a:bodyPr/>
          <a:lstStyle/>
          <a:p>
            <a:r>
              <a:rPr lang="en-US" altLang="en-US"/>
              <a:t>Movement of hydrophobic tails</a:t>
            </a:r>
          </a:p>
          <a:p>
            <a:r>
              <a:rPr lang="en-US" altLang="en-US"/>
              <a:t>Depends on temperature and lipid composition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71600" y="2667000"/>
            <a:ext cx="6629400" cy="3062288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5800" y="58975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latin typeface="Times New Roman" pitchFamily="18" charset="0"/>
              </a:rPr>
              <a:t>How does lipid composition affect fluidity?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6E0-46E3-4F71-9CBC-2E86976125E4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Lipids and membrane fluidity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Interactions between hydrophobic tails decrease fluidity (movement):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Shorter tails have fewer interactions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Unsaturated fatty acids are kinked and decrease interactions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Cholesterol “buffers” fluidity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Prevents interactions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Restricts tail movement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5750"/>
            <a:ext cx="8640763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The degree of </a:t>
            </a:r>
            <a:r>
              <a:rPr lang="en-US" altLang="zh-TW" dirty="0" err="1"/>
              <a:t>bilayer</a:t>
            </a:r>
            <a:r>
              <a:rPr lang="en-US" altLang="zh-TW" dirty="0"/>
              <a:t> fluidity depends on</a:t>
            </a:r>
          </a:p>
          <a:p>
            <a:pPr lvl="1">
              <a:lnSpc>
                <a:spcPct val="90000"/>
              </a:lnSpc>
            </a:pPr>
            <a:r>
              <a:rPr lang="en-US" altLang="zh-TW" sz="2400" b="1" dirty="0"/>
              <a:t>1. </a:t>
            </a:r>
            <a:r>
              <a:rPr lang="en-US" altLang="zh-TW" sz="2400" b="1" u="sng" dirty="0"/>
              <a:t>Lipid composition</a:t>
            </a:r>
          </a:p>
          <a:p>
            <a:pPr lvl="2">
              <a:lnSpc>
                <a:spcPct val="90000"/>
              </a:lnSpc>
            </a:pPr>
            <a:r>
              <a:rPr lang="en-US" altLang="zh-TW" sz="2400" dirty="0"/>
              <a:t>Cholesterol</a:t>
            </a:r>
          </a:p>
          <a:p>
            <a:pPr lvl="3">
              <a:lnSpc>
                <a:spcPct val="90000"/>
              </a:lnSpc>
            </a:pPr>
            <a:r>
              <a:rPr lang="en-US" altLang="zh-TW" sz="2400" dirty="0"/>
              <a:t>Concentration effect:</a:t>
            </a:r>
          </a:p>
          <a:p>
            <a:pPr lvl="4">
              <a:lnSpc>
                <a:spcPct val="90000"/>
              </a:lnSpc>
            </a:pPr>
            <a:r>
              <a:rPr lang="en-US" altLang="zh-TW" sz="2400" b="1" i="1" dirty="0"/>
              <a:t>High conc.</a:t>
            </a:r>
            <a:r>
              <a:rPr lang="en-US" altLang="zh-TW" sz="2400" dirty="0"/>
              <a:t> -&gt; interaction of the steroid ring with the long hydrophobic tails -&gt;</a:t>
            </a: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decrease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biomembrane</a:t>
            </a:r>
            <a:r>
              <a:rPr lang="en-US" altLang="zh-TW" sz="2400" dirty="0"/>
              <a:t> fluidity</a:t>
            </a:r>
          </a:p>
          <a:p>
            <a:pPr lvl="4">
              <a:lnSpc>
                <a:spcPct val="90000"/>
              </a:lnSpc>
            </a:pPr>
            <a:endParaRPr lang="en-US" altLang="zh-TW" sz="2400" dirty="0"/>
          </a:p>
          <a:p>
            <a:pPr lvl="4">
              <a:lnSpc>
                <a:spcPct val="90000"/>
              </a:lnSpc>
            </a:pPr>
            <a:r>
              <a:rPr lang="en-US" altLang="zh-TW" sz="2400" b="1" i="1" dirty="0"/>
              <a:t>Low conc.</a:t>
            </a:r>
            <a:r>
              <a:rPr lang="en-US" altLang="zh-TW" sz="2400" dirty="0"/>
              <a:t> -&gt; steroid ring separates and disperses </a:t>
            </a:r>
            <a:r>
              <a:rPr lang="en-US" altLang="zh-TW" sz="2400" dirty="0" err="1"/>
              <a:t>phospholipid</a:t>
            </a:r>
            <a:r>
              <a:rPr lang="en-US" altLang="zh-TW" sz="2400" dirty="0"/>
              <a:t> tails -&gt; </a:t>
            </a:r>
            <a:r>
              <a:rPr lang="en-US" altLang="zh-TW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more fluid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altLang="zh-TW" sz="3200"/>
              <a:t>Gel and Fluid Forms of the Phospholipid Bilayer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746A-D364-47BF-B1FA-E04B67C98F93}" type="slidenum">
              <a:rPr lang="en-US"/>
              <a:pPr/>
              <a:t>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Biomembranes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Surrounds cell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Separates cell from environment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Allows cellular specialization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Separate some of the cellular organelles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Allows specialization within the cell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Continuity of membranes between adjoining cells (tight junctions) can separate two extracellular compartments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Important in organ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375650" cy="638175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zh-TW" sz="2400" b="1" dirty="0"/>
              <a:t>2. Structure of the</a:t>
            </a:r>
            <a:r>
              <a:rPr lang="en-US" altLang="zh-TW" sz="2400" b="1" u="sng" dirty="0"/>
              <a:t> </a:t>
            </a:r>
            <a:r>
              <a:rPr lang="en-US" altLang="zh-TW" sz="24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</a:t>
            </a:r>
            <a:r>
              <a:rPr lang="en-US" altLang="zh-TW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hydrophobic tails</a:t>
            </a:r>
          </a:p>
          <a:p>
            <a:pPr lvl="2">
              <a:lnSpc>
                <a:spcPct val="80000"/>
              </a:lnSpc>
            </a:pPr>
            <a:r>
              <a:rPr lang="en-US" altLang="zh-TW" sz="2400" u="sng" dirty="0"/>
              <a:t>Van </a:t>
            </a:r>
            <a:r>
              <a:rPr lang="en-US" altLang="zh-TW" sz="2400" u="sng" dirty="0" err="1"/>
              <a:t>der</a:t>
            </a:r>
            <a:r>
              <a:rPr lang="en-US" altLang="zh-TW" sz="2400" u="sng" dirty="0"/>
              <a:t> Waals</a:t>
            </a:r>
            <a:r>
              <a:rPr lang="en-US" altLang="zh-TW" sz="2400" dirty="0"/>
              <a:t> and the </a:t>
            </a:r>
            <a:r>
              <a:rPr lang="en-US" altLang="zh-TW" sz="2400" u="sng" dirty="0"/>
              <a:t>hydrophobic effect</a:t>
            </a:r>
            <a:r>
              <a:rPr lang="en-US" altLang="zh-TW" sz="2400" dirty="0"/>
              <a:t> -&gt; </a:t>
            </a:r>
            <a:r>
              <a:rPr lang="en-US" altLang="zh-TW" sz="2400" dirty="0" err="1"/>
              <a:t>nonpolar</a:t>
            </a:r>
            <a:r>
              <a:rPr lang="en-US" altLang="zh-TW" sz="2400" dirty="0"/>
              <a:t> tails of phospholipids to aggregate</a:t>
            </a:r>
          </a:p>
          <a:p>
            <a:pPr lvl="2">
              <a:lnSpc>
                <a:spcPct val="80000"/>
              </a:lnSpc>
            </a:pPr>
            <a:endParaRPr lang="en-US" altLang="zh-TW" sz="2400" dirty="0"/>
          </a:p>
          <a:p>
            <a:pPr lvl="2">
              <a:lnSpc>
                <a:spcPct val="80000"/>
              </a:lnSpc>
            </a:pPr>
            <a:r>
              <a:rPr lang="en-US" altLang="zh-TW" sz="2400" i="1" dirty="0"/>
              <a:t>gel-like state</a:t>
            </a:r>
            <a:r>
              <a:rPr lang="en-US" altLang="zh-TW" sz="2400" dirty="0"/>
              <a:t>: </a:t>
            </a:r>
          </a:p>
          <a:p>
            <a:pPr lvl="3">
              <a:lnSpc>
                <a:spcPct val="80000"/>
              </a:lnSpc>
            </a:pPr>
            <a:r>
              <a:rPr lang="en-US" altLang="zh-TW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Long</a:t>
            </a:r>
            <a:r>
              <a:rPr lang="en-US" altLang="zh-TW" sz="2400" dirty="0"/>
              <a:t>, </a:t>
            </a:r>
            <a:r>
              <a:rPr lang="en-US" altLang="zh-TW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r>
              <a:rPr lang="en-US" altLang="zh-TW" sz="2400" dirty="0"/>
              <a:t> fatty </a:t>
            </a:r>
            <a:r>
              <a:rPr lang="en-US" altLang="zh-TW" sz="2400" dirty="0" err="1"/>
              <a:t>acyl</a:t>
            </a:r>
            <a:r>
              <a:rPr lang="en-US" altLang="zh-TW" sz="2400" dirty="0"/>
              <a:t> chains have the great tendency to aggregate</a:t>
            </a:r>
          </a:p>
          <a:p>
            <a:pPr lvl="2">
              <a:lnSpc>
                <a:spcPct val="80000"/>
              </a:lnSpc>
            </a:pPr>
            <a:endParaRPr lang="en-US" altLang="zh-TW" sz="2400" dirty="0"/>
          </a:p>
          <a:p>
            <a:pPr lvl="2">
              <a:lnSpc>
                <a:spcPct val="80000"/>
              </a:lnSpc>
            </a:pPr>
            <a:r>
              <a:rPr lang="en-US" altLang="zh-TW" sz="2400" i="1" dirty="0"/>
              <a:t>more fluid </a:t>
            </a:r>
            <a:r>
              <a:rPr lang="en-US" altLang="zh-TW" sz="2400" i="1" dirty="0" err="1" smtClean="0"/>
              <a:t>bilayers</a:t>
            </a:r>
            <a:r>
              <a:rPr lang="en-US" altLang="zh-TW" sz="2400" dirty="0"/>
              <a:t>:</a:t>
            </a:r>
          </a:p>
          <a:p>
            <a:pPr lvl="3">
              <a:lnSpc>
                <a:spcPct val="80000"/>
              </a:lnSpc>
            </a:pPr>
            <a:r>
              <a:rPr lang="en-US" altLang="zh-TW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Short</a:t>
            </a:r>
            <a:r>
              <a:rPr lang="en-US" altLang="zh-TW" sz="2400" dirty="0"/>
              <a:t> fatty </a:t>
            </a:r>
            <a:r>
              <a:rPr lang="en-US" altLang="zh-TW" sz="2400" dirty="0" err="1"/>
              <a:t>acyl</a:t>
            </a:r>
            <a:r>
              <a:rPr lang="en-US" altLang="zh-TW" sz="2400" dirty="0"/>
              <a:t> chains: less surface area for interaction </a:t>
            </a:r>
          </a:p>
          <a:p>
            <a:pPr lvl="3">
              <a:lnSpc>
                <a:spcPct val="80000"/>
              </a:lnSpc>
            </a:pPr>
            <a:r>
              <a:rPr lang="en-US" altLang="zh-TW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  <a:r>
              <a:rPr lang="en-US" altLang="zh-TW" sz="2400" dirty="0"/>
              <a:t> fatty </a:t>
            </a:r>
            <a:r>
              <a:rPr lang="en-US" altLang="zh-TW" sz="2400" dirty="0" err="1"/>
              <a:t>acyl</a:t>
            </a:r>
            <a:r>
              <a:rPr lang="en-US" altLang="zh-TW" sz="2400" dirty="0"/>
              <a:t> chains: less stable van </a:t>
            </a:r>
            <a:r>
              <a:rPr lang="en-US" altLang="zh-TW" sz="2400" dirty="0" err="1"/>
              <a:t>der</a:t>
            </a:r>
            <a:r>
              <a:rPr lang="en-US" altLang="zh-TW" sz="2400" dirty="0"/>
              <a:t> Waals interactions </a:t>
            </a:r>
          </a:p>
          <a:p>
            <a:pPr lvl="3">
              <a:lnSpc>
                <a:spcPct val="80000"/>
              </a:lnSpc>
            </a:pPr>
            <a:endParaRPr lang="en-US" altLang="zh-TW" sz="2400" dirty="0"/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3. </a:t>
            </a:r>
            <a:r>
              <a:rPr lang="en-US" altLang="zh-TW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</a:t>
            </a:r>
          </a:p>
          <a:p>
            <a:pPr lvl="2">
              <a:lnSpc>
                <a:spcPct val="80000"/>
              </a:lnSpc>
            </a:pPr>
            <a:r>
              <a:rPr lang="en-US" altLang="zh-TW" sz="2400" dirty="0"/>
              <a:t>Heat disorders the </a:t>
            </a:r>
            <a:r>
              <a:rPr lang="en-US" altLang="zh-TW" sz="2400" dirty="0" err="1"/>
              <a:t>nonpolar</a:t>
            </a:r>
            <a:r>
              <a:rPr lang="en-US" altLang="zh-TW" sz="2400" dirty="0"/>
              <a:t> tails: from a gel to a fluid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figure-05-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412875"/>
            <a:ext cx="6264275" cy="4984750"/>
          </a:xfrm>
          <a:noFill/>
          <a:ln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188913"/>
            <a:ext cx="8964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3200" dirty="0"/>
              <a:t>Heat disorders the </a:t>
            </a:r>
            <a:r>
              <a:rPr lang="en-US" altLang="zh-TW" sz="3200" dirty="0" err="1"/>
              <a:t>nonpolar</a:t>
            </a:r>
            <a:r>
              <a:rPr lang="en-US" altLang="zh-TW" sz="3200" dirty="0"/>
              <a:t> tails and induces a transition from a gel to a fluid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2928926" y="1785926"/>
            <a:ext cx="3071834" cy="3714776"/>
          </a:xfrm>
          <a:prstGeom prst="ellipse">
            <a:avLst/>
          </a:prstGeom>
          <a:solidFill>
            <a:schemeClr val="accent3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1500166" y="1928802"/>
            <a:ext cx="3071834" cy="3714776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2357422" y="3000372"/>
            <a:ext cx="3071834" cy="3714776"/>
          </a:xfrm>
          <a:prstGeom prst="ellipse">
            <a:avLst/>
          </a:prstGeom>
          <a:solidFill>
            <a:schemeClr val="accent2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000628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Lipids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Proteins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59293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Sugars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50006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Glycoproteins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46434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Glycolipids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26310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Lipoproteins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7731-C50E-42DB-B85D-F58151891B45}" type="slidenum">
              <a:rPr lang="en-US"/>
              <a:pPr/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Biomembrane composition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/>
              <a:t>Phospholipid bilayer (basic structure)</a:t>
            </a:r>
          </a:p>
          <a:p>
            <a:pPr>
              <a:buClr>
                <a:schemeClr val="tx1"/>
              </a:buClr>
            </a:pPr>
            <a:r>
              <a:rPr lang="en-US" altLang="en-US"/>
              <a:t>Various membrane proteins, depending on membrane function</a:t>
            </a:r>
          </a:p>
          <a:p>
            <a:pPr>
              <a:buClr>
                <a:schemeClr val="tx1"/>
              </a:buClr>
            </a:pPr>
            <a:r>
              <a:rPr lang="en-US" altLang="en-US"/>
              <a:t>Glycolipids and glycoproteins (lipids and proteins with attached carbohydrates)</a:t>
            </a:r>
          </a:p>
          <a:p>
            <a:pPr>
              <a:buClr>
                <a:schemeClr val="tx1"/>
              </a:buClr>
            </a:pPr>
            <a:r>
              <a:rPr lang="en-US" altLang="en-US"/>
              <a:t>Cholesterol (in animal cells)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343525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The </a:t>
            </a:r>
            <a:r>
              <a:rPr lang="en-US" altLang="zh-CN" b="1" dirty="0">
                <a:solidFill>
                  <a:srgbClr val="000000"/>
                </a:solidFill>
              </a:rPr>
              <a:t>parts of a </a:t>
            </a:r>
            <a:r>
              <a:rPr lang="en-US" altLang="zh-CN" b="1" dirty="0" err="1">
                <a:solidFill>
                  <a:srgbClr val="000000"/>
                </a:solidFill>
              </a:rPr>
              <a:t>phospholipid</a:t>
            </a:r>
            <a:r>
              <a:rPr lang="en-US" altLang="zh-CN" b="1" dirty="0">
                <a:solidFill>
                  <a:srgbClr val="000000"/>
                </a:solidFill>
              </a:rPr>
              <a:t> molecule. </a:t>
            </a:r>
            <a:r>
              <a:rPr lang="en-US" altLang="zh-CN" dirty="0" err="1"/>
              <a:t>Phosphatidylcholine</a:t>
            </a:r>
            <a:r>
              <a:rPr lang="en-US" altLang="zh-CN" dirty="0"/>
              <a:t>, represented schematically (A), in formula (B), as a space-filling model (C), and as a symbol (D). The kink due to the </a:t>
            </a:r>
            <a:r>
              <a:rPr lang="en-US" altLang="zh-CN" i="1" dirty="0" err="1"/>
              <a:t>cis</a:t>
            </a:r>
            <a:r>
              <a:rPr lang="en-US" altLang="zh-CN" dirty="0"/>
              <a:t>-double bond is exaggerated in these drawings for emphasis. </a:t>
            </a:r>
          </a:p>
        </p:txBody>
      </p:sp>
      <p:pic>
        <p:nvPicPr>
          <p:cNvPr id="3075" name="Picture 3" descr="ch10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763000" cy="514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44450"/>
            <a:ext cx="7791450" cy="1104900"/>
          </a:xfrm>
        </p:spPr>
        <p:txBody>
          <a:bodyPr/>
          <a:lstStyle/>
          <a:p>
            <a:pPr algn="ctr"/>
            <a:r>
              <a:rPr lang="en-US" altLang="zh-TW" sz="3600"/>
              <a:t>The bilayer structure of biomembrane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1252" name="Picture 4" descr="figure 10-06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095375"/>
            <a:ext cx="4230688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3" name="Picture 5" descr="figure 10-0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73238"/>
            <a:ext cx="41767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Liposome Vs </a:t>
            </a:r>
            <a:r>
              <a:rPr lang="en-US" dirty="0" err="1" smtClean="0"/>
              <a:t>Miscelle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Miscelle</a:t>
            </a:r>
            <a:endParaRPr lang="en-US" dirty="0" smtClean="0"/>
          </a:p>
          <a:p>
            <a:pPr lvl="1"/>
            <a:r>
              <a:rPr lang="en-US" dirty="0" smtClean="0"/>
              <a:t>Forms when surfactant mixes with colloid in appropriate thermodynamic conditions-Hydrophobic effect</a:t>
            </a:r>
          </a:p>
          <a:p>
            <a:pPr lvl="1"/>
            <a:r>
              <a:rPr lang="en-US" dirty="0" smtClean="0"/>
              <a:t>CMC &amp; CMT (</a:t>
            </a:r>
            <a:r>
              <a:rPr lang="en-US" dirty="0" err="1" smtClean="0"/>
              <a:t>Krafft</a:t>
            </a:r>
            <a:r>
              <a:rPr lang="en-US" dirty="0" smtClean="0"/>
              <a:t> Temperature)</a:t>
            </a:r>
          </a:p>
          <a:p>
            <a:r>
              <a:rPr lang="en-US" dirty="0" smtClean="0"/>
              <a:t>Liposome</a:t>
            </a:r>
          </a:p>
          <a:p>
            <a:pPr lvl="1"/>
            <a:r>
              <a:rPr lang="en-US" dirty="0" err="1" smtClean="0"/>
              <a:t>Ultrasonication</a:t>
            </a:r>
            <a:r>
              <a:rPr lang="en-US" dirty="0" smtClean="0"/>
              <a:t>-coarse </a:t>
            </a:r>
            <a:r>
              <a:rPr lang="en-US" dirty="0" err="1" smtClean="0"/>
              <a:t>liposomes</a:t>
            </a:r>
            <a:endParaRPr lang="en-US" dirty="0" smtClean="0"/>
          </a:p>
          <a:p>
            <a:pPr lvl="1"/>
            <a:r>
              <a:rPr lang="en-US" dirty="0" smtClean="0"/>
              <a:t>Analogy with soap bubble</a:t>
            </a:r>
          </a:p>
          <a:p>
            <a:pPr lvl="1"/>
            <a:r>
              <a:rPr lang="en-US" dirty="0" smtClean="0"/>
              <a:t>Important vectors for molecularly-targeted drug delivery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-26988"/>
            <a:ext cx="7791450" cy="1104901"/>
          </a:xfrm>
        </p:spPr>
        <p:txBody>
          <a:bodyPr/>
          <a:lstStyle/>
          <a:p>
            <a:r>
              <a:rPr lang="en-US" altLang="zh-TW" sz="4000" b="1" i="1">
                <a:solidFill>
                  <a:srgbClr val="CC99FF"/>
                </a:solidFill>
              </a:rPr>
              <a:t>Membrane Lipids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1125538"/>
            <a:ext cx="7772400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 err="1" smtClean="0"/>
              <a:t>Amphipathic</a:t>
            </a:r>
            <a:r>
              <a:rPr lang="en-US" altLang="zh-TW" sz="2400" dirty="0" smtClean="0"/>
              <a:t> molecules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 smtClean="0"/>
              <a:t>Polar head group and hydrophobic tail</a:t>
            </a:r>
          </a:p>
          <a:p>
            <a:pPr>
              <a:lnSpc>
                <a:spcPct val="80000"/>
              </a:lnSpc>
            </a:pPr>
            <a:endParaRPr lang="en-US" altLang="zh-TW" sz="2400" dirty="0" smtClean="0"/>
          </a:p>
          <a:p>
            <a:pPr>
              <a:lnSpc>
                <a:spcPct val="80000"/>
              </a:lnSpc>
            </a:pPr>
            <a:r>
              <a:rPr lang="en-US" altLang="zh-TW" sz="2400" dirty="0" err="1" smtClean="0"/>
              <a:t>Bilayer</a:t>
            </a:r>
            <a:r>
              <a:rPr lang="en-US" altLang="zh-TW" sz="2400" dirty="0" smtClean="0"/>
              <a:t>: hydrophobic effect and </a:t>
            </a:r>
            <a:r>
              <a:rPr lang="en-US" altLang="zh-TW" sz="2400" i="1" dirty="0" smtClean="0"/>
              <a:t>van </a:t>
            </a:r>
            <a:r>
              <a:rPr lang="en-US" altLang="zh-TW" sz="2400" i="1" dirty="0" err="1" smtClean="0"/>
              <a:t>der</a:t>
            </a:r>
            <a:r>
              <a:rPr lang="en-US" altLang="zh-TW" sz="2400" i="1" dirty="0" smtClean="0"/>
              <a:t> Waals </a:t>
            </a:r>
            <a:r>
              <a:rPr lang="en-US" altLang="zh-TW" sz="2400" dirty="0" smtClean="0"/>
              <a:t>interaction</a:t>
            </a:r>
          </a:p>
          <a:p>
            <a:pPr>
              <a:lnSpc>
                <a:spcPct val="80000"/>
              </a:lnSpc>
            </a:pPr>
            <a:endParaRPr lang="en-US" altLang="zh-TW" sz="2400" dirty="0" smtClean="0"/>
          </a:p>
          <a:p>
            <a:pPr>
              <a:lnSpc>
                <a:spcPct val="80000"/>
              </a:lnSpc>
            </a:pPr>
            <a:r>
              <a:rPr lang="en-US" altLang="zh-TW" sz="2400" dirty="0" smtClean="0"/>
              <a:t>Three classes: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 err="1" smtClean="0"/>
              <a:t>phosphoglycerides</a:t>
            </a:r>
            <a:endParaRPr lang="en-US" altLang="zh-TW" sz="2000" dirty="0" smtClean="0"/>
          </a:p>
          <a:p>
            <a:pPr lvl="1">
              <a:lnSpc>
                <a:spcPct val="80000"/>
              </a:lnSpc>
            </a:pPr>
            <a:r>
              <a:rPr lang="en-US" altLang="zh-TW" sz="2000" dirty="0" err="1" smtClean="0"/>
              <a:t>sphingolipids</a:t>
            </a:r>
            <a:endParaRPr lang="en-US" altLang="zh-TW" sz="2000" dirty="0" smtClean="0"/>
          </a:p>
          <a:p>
            <a:pPr lvl="1">
              <a:lnSpc>
                <a:spcPct val="80000"/>
              </a:lnSpc>
            </a:pPr>
            <a:r>
              <a:rPr lang="en-US" altLang="zh-TW" sz="2000" dirty="0" smtClean="0"/>
              <a:t>Steroids</a:t>
            </a:r>
          </a:p>
          <a:p>
            <a:pPr>
              <a:lnSpc>
                <a:spcPct val="80000"/>
              </a:lnSpc>
            </a:pPr>
            <a:endParaRPr lang="en-US" altLang="zh-TW" sz="2400" dirty="0" smtClean="0"/>
          </a:p>
          <a:p>
            <a:pPr>
              <a:lnSpc>
                <a:spcPct val="80000"/>
              </a:lnSpc>
            </a:pPr>
            <a:r>
              <a:rPr lang="en-US" altLang="zh-TW" sz="2400" dirty="0" smtClean="0"/>
              <a:t>Differences: 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 smtClean="0"/>
              <a:t>chemical structure, 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 smtClean="0"/>
              <a:t>abundance</a:t>
            </a:r>
            <a:r>
              <a:rPr lang="en-US" altLang="zh-TW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 smtClean="0"/>
              <a:t>function</a:t>
            </a:r>
          </a:p>
          <a:p>
            <a:pPr>
              <a:lnSpc>
                <a:spcPct val="80000"/>
              </a:lnSpc>
            </a:pPr>
            <a:endParaRPr lang="en-US" altLang="zh-TW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416F-4C12-4941-A73F-C5EACEF28290}" type="slidenum">
              <a:rPr lang="en-US"/>
              <a:pPr/>
              <a:t>28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GB"/>
              <a:t>Membrane lipids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3429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>
                <a:solidFill>
                  <a:schemeClr val="tx2"/>
                </a:solidFill>
              </a:rPr>
              <a:t>Phospholipids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Major lipid component of most biomembranes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Amphipathic: hydrophobic and hydrophilic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Phosphatidylcholine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Sphingomyelin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P-serine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P-ethanolamine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P-inositol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6288" b="1971"/>
          <a:stretch>
            <a:fillRect/>
          </a:stretch>
        </p:blipFill>
        <p:spPr bwMode="auto">
          <a:xfrm>
            <a:off x="3657600" y="1676400"/>
            <a:ext cx="5486400" cy="4446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EC9C-03A1-4B58-9018-C932779707D5}" type="slidenum">
              <a:rPr lang="en-US"/>
              <a:pPr/>
              <a:t>29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/>
              <a:t>Phospholipid bilayer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1295400"/>
            <a:ext cx="7621587" cy="543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A3E1-0A07-4336-AE63-C862CF8D4EEF}" type="slidenum">
              <a:rPr lang="en-US"/>
              <a:pPr/>
              <a:t>3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391400" cy="914400"/>
          </a:xfrm>
        </p:spPr>
        <p:txBody>
          <a:bodyPr/>
          <a:lstStyle/>
          <a:p>
            <a:r>
              <a:rPr lang="en-US" altLang="en-US">
                <a:cs typeface="Times" charset="0"/>
              </a:rPr>
              <a:t>Biomembrane structure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2667000"/>
            <a:ext cx="4648200" cy="4191000"/>
            <a:chOff x="3100" y="1104"/>
            <a:chExt cx="2660" cy="3216"/>
          </a:xfrm>
        </p:grpSpPr>
        <p:pic>
          <p:nvPicPr>
            <p:cNvPr id="901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3100" y="1152"/>
              <a:ext cx="2660" cy="3168"/>
            </a:xfrm>
            <a:prstGeom prst="rect">
              <a:avLst/>
            </a:prstGeom>
            <a:noFill/>
          </p:spPr>
        </p:pic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3120" y="110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077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Cell (plasma) membrane: defines cell boundaries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Internal membranes define a variety of cell organelles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Nucleus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Mitochondria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Endoplasmic reticulum (rough and smooth)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Golgi apparatus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err="1"/>
              <a:t>Lysosomes</a:t>
            </a:r>
            <a:endParaRPr lang="en-GB" altLang="en-US" sz="2400" dirty="0"/>
          </a:p>
          <a:p>
            <a:pPr lvl="1">
              <a:lnSpc>
                <a:spcPct val="90000"/>
              </a:lnSpc>
            </a:pPr>
            <a:r>
              <a:rPr lang="en-GB" altLang="en-US" sz="2400" dirty="0" err="1"/>
              <a:t>Peroxisomes</a:t>
            </a:r>
            <a:endParaRPr lang="en-GB" altLang="en-US" sz="2400" dirty="0"/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Chloroplasts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EC6F-551C-48D1-92E7-4B39433F9428}" type="slidenum">
              <a:rPr lang="en-US"/>
              <a:pPr/>
              <a:t>30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/>
              <a:t>Membrane lipids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667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Glycolipids</a:t>
            </a:r>
          </a:p>
          <a:p>
            <a:pPr lvl="1"/>
            <a:r>
              <a:rPr lang="en-US" altLang="en-US"/>
              <a:t>Least common of the membrane lipids (ca. 2%)</a:t>
            </a:r>
          </a:p>
          <a:p>
            <a:pPr lvl="1"/>
            <a:r>
              <a:rPr lang="en-US" altLang="en-US"/>
              <a:t>Always found on outer leaflet of membrane</a:t>
            </a:r>
          </a:p>
          <a:p>
            <a:pPr lvl="1"/>
            <a:r>
              <a:rPr lang="en-US" altLang="en-US"/>
              <a:t>Carbohydrates covalently attached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101975" y="3276600"/>
            <a:ext cx="6042025" cy="3398838"/>
            <a:chOff x="288" y="672"/>
            <a:chExt cx="5120" cy="2880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1666"/>
            <a:stretch>
              <a:fillRect/>
            </a:stretch>
          </p:blipFill>
          <p:spPr bwMode="auto">
            <a:xfrm>
              <a:off x="351" y="720"/>
              <a:ext cx="5057" cy="2832"/>
            </a:xfrm>
            <a:prstGeom prst="rect">
              <a:avLst/>
            </a:prstGeom>
            <a:noFill/>
          </p:spPr>
        </p:pic>
        <p:sp>
          <p:nvSpPr>
            <p:cNvPr id="32775" name="Rectangle 7"/>
            <p:cNvSpPr>
              <a:spLocks noChangeAspect="1" noChangeArrowheads="1"/>
            </p:cNvSpPr>
            <p:nvPr/>
          </p:nvSpPr>
          <p:spPr bwMode="auto">
            <a:xfrm>
              <a:off x="288" y="672"/>
              <a:ext cx="52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600" y="3952875"/>
            <a:ext cx="3124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altLang="en-US" sz="2800">
                <a:latin typeface="Times New Roman" pitchFamily="18" charset="0"/>
              </a:rPr>
              <a:t>Involved in cell identity (blood group antigens)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E4F-7AEA-4380-A3B5-DC1407A29792}" type="slidenum">
              <a:rPr lang="en-US"/>
              <a:pPr/>
              <a:t>31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 altLang="en-US"/>
              <a:t>Membrane lipids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191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Cholesterol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Steroid; lipid-soluble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Found in both leaflets of bilayer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Amphipathic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Found in animal cells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Membrane fluidity “buffer”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Synthesized in membranes of 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8200" y="1244600"/>
            <a:ext cx="4191000" cy="5384800"/>
            <a:chOff x="2400" y="463"/>
            <a:chExt cx="2640" cy="3392"/>
          </a:xfrm>
        </p:grpSpPr>
        <p:pic>
          <p:nvPicPr>
            <p:cNvPr id="3482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38902" b="27"/>
            <a:stretch>
              <a:fillRect/>
            </a:stretch>
          </p:blipFill>
          <p:spPr bwMode="auto">
            <a:xfrm>
              <a:off x="2400" y="463"/>
              <a:ext cx="2640" cy="3392"/>
            </a:xfrm>
            <a:prstGeom prst="rect">
              <a:avLst/>
            </a:prstGeom>
            <a:noFill/>
          </p:spPr>
        </p:pic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3024" y="480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 descr="table 10-01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79388" y="7874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Membrane Proteins and Functions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classes of membrane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Integral</a:t>
            </a:r>
            <a:r>
              <a:rPr lang="en-US" dirty="0" smtClean="0"/>
              <a:t> (</a:t>
            </a:r>
            <a:r>
              <a:rPr lang="en-US" dirty="0" err="1" smtClean="0"/>
              <a:t>transmembrane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Cytosolic</a:t>
            </a:r>
            <a:r>
              <a:rPr lang="en-US" dirty="0" smtClean="0"/>
              <a:t> and </a:t>
            </a:r>
            <a:r>
              <a:rPr lang="en-US" dirty="0" err="1" smtClean="0"/>
              <a:t>exoplasmic</a:t>
            </a:r>
            <a:r>
              <a:rPr lang="en-US" dirty="0" smtClean="0"/>
              <a:t> domains have hydrophilic AAs</a:t>
            </a:r>
          </a:p>
          <a:p>
            <a:pPr lvl="1"/>
            <a:r>
              <a:rPr lang="en-US" dirty="0" smtClean="0"/>
              <a:t>3nm Membrane-spanning domain have hydrophobic AAs. Mostly </a:t>
            </a:r>
            <a:r>
              <a:rPr lang="el-GR" dirty="0" smtClean="0"/>
              <a:t>α</a:t>
            </a:r>
            <a:r>
              <a:rPr lang="en-US" dirty="0" smtClean="0"/>
              <a:t>-helices, some </a:t>
            </a:r>
            <a:r>
              <a:rPr lang="el-GR" dirty="0" smtClean="0"/>
              <a:t>β</a:t>
            </a:r>
            <a:r>
              <a:rPr lang="en-US" dirty="0" smtClean="0"/>
              <a:t>-pleated</a:t>
            </a:r>
          </a:p>
          <a:p>
            <a:pPr lvl="1"/>
            <a:r>
              <a:rPr lang="en-US" dirty="0" err="1" smtClean="0"/>
              <a:t>Exoplasmic</a:t>
            </a:r>
            <a:r>
              <a:rPr lang="en-US" dirty="0" smtClean="0"/>
              <a:t> domains are mostly </a:t>
            </a:r>
            <a:r>
              <a:rPr lang="en-US" dirty="0" err="1" smtClean="0"/>
              <a:t>glycosylated</a:t>
            </a:r>
            <a:endParaRPr lang="en-US" dirty="0" smtClean="0"/>
          </a:p>
          <a:p>
            <a:r>
              <a:rPr lang="en-US" b="1" dirty="0" smtClean="0"/>
              <a:t>Peripheral</a:t>
            </a:r>
            <a:r>
              <a:rPr lang="en-US" dirty="0" smtClean="0"/>
              <a:t>-no interaction with lipid core; interacts either with integral or with “head groups”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Lipid-anchored</a:t>
            </a:r>
            <a:r>
              <a:rPr lang="en-US" dirty="0" smtClean="0"/>
              <a:t>-bound covalently to lipid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classes of membrane proteins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7196172" cy="47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7554" y="578645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Covalently-attached hydrocarbon chain</a:t>
            </a:r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536149" y="4607727"/>
            <a:ext cx="171451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821901" y="4536289"/>
            <a:ext cx="178595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6182" y="121442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Carbohydrate side-chains</a:t>
            </a:r>
            <a:endParaRPr lang="en-IN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750463" y="2464587"/>
            <a:ext cx="128588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71736" y="1928802"/>
            <a:ext cx="1357322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929190" y="1928802"/>
            <a:ext cx="157163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06F-52D6-491F-97E0-9EA07020AC51}" type="slidenum">
              <a:rPr lang="en-US"/>
              <a:pPr/>
              <a:t>36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GB"/>
              <a:t>Membrane proteins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r>
              <a:rPr lang="en-GB" sz="2800" b="1">
                <a:solidFill>
                  <a:schemeClr val="tx2"/>
                </a:solidFill>
              </a:rPr>
              <a:t>Peripheral (extrinsic) proteins</a:t>
            </a:r>
          </a:p>
          <a:p>
            <a:pPr lvl="1"/>
            <a:r>
              <a:rPr lang="en-GB" sz="2400"/>
              <a:t>Do not penetrate bilayer</a:t>
            </a:r>
          </a:p>
          <a:p>
            <a:pPr lvl="1"/>
            <a:r>
              <a:rPr lang="en-GB" sz="2400"/>
              <a:t>Not covalently linked to other membrane components</a:t>
            </a:r>
          </a:p>
          <a:p>
            <a:pPr lvl="1"/>
            <a:r>
              <a:rPr lang="en-GB" sz="2400"/>
              <a:t>Form ionic links to membrane structures</a:t>
            </a:r>
          </a:p>
          <a:p>
            <a:pPr lvl="2"/>
            <a:r>
              <a:rPr lang="en-GB" sz="2000"/>
              <a:t>Can be dissociated from membranes</a:t>
            </a:r>
          </a:p>
          <a:p>
            <a:pPr lvl="2"/>
            <a:r>
              <a:rPr lang="en-GB" sz="2000"/>
              <a:t>Dissociation does not disrupt membrane integrity</a:t>
            </a:r>
          </a:p>
          <a:p>
            <a:pPr lvl="1"/>
            <a:r>
              <a:rPr lang="en-GB" sz="2400"/>
              <a:t>Located on both extracellular and intracellular sides of membrane</a:t>
            </a:r>
          </a:p>
          <a:p>
            <a:pPr lvl="1"/>
            <a:r>
              <a:rPr lang="en-GB" sz="2400"/>
              <a:t>Synthesis</a:t>
            </a:r>
          </a:p>
          <a:p>
            <a:pPr lvl="2"/>
            <a:r>
              <a:rPr lang="en-GB" sz="2000"/>
              <a:t>Cytoplasmic (inner) side – cytoplasm</a:t>
            </a:r>
          </a:p>
          <a:p>
            <a:pPr lvl="2"/>
            <a:r>
              <a:rPr lang="en-GB" sz="2000"/>
              <a:t>Extracellular (outer) side – made in ER and exocytosed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4A2C-B08B-4AD2-B3B4-CBB4C90B0272}" type="slidenum">
              <a:rPr lang="en-US"/>
              <a:pPr/>
              <a:t>37</a:t>
            </a:fld>
            <a:endParaRPr lang="en-US"/>
          </a:p>
        </p:txBody>
      </p:sp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GB"/>
              <a:t>Membrane proteins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r>
              <a:rPr lang="en-GB" sz="2800" b="1">
                <a:solidFill>
                  <a:schemeClr val="tx2"/>
                </a:solidFill>
              </a:rPr>
              <a:t>Integral (intrinsic) proteins</a:t>
            </a:r>
          </a:p>
          <a:p>
            <a:pPr lvl="1"/>
            <a:r>
              <a:rPr lang="en-GB" sz="2400"/>
              <a:t>Penetrate bilayer or span membrane</a:t>
            </a:r>
          </a:p>
          <a:p>
            <a:pPr lvl="1"/>
            <a:r>
              <a:rPr lang="en-GB" sz="2400"/>
              <a:t>Can only be removed by disrupting bilayer</a:t>
            </a:r>
          </a:p>
          <a:p>
            <a:pPr lvl="1"/>
            <a:r>
              <a:rPr lang="en-GB" sz="2400"/>
              <a:t>Types</a:t>
            </a:r>
          </a:p>
          <a:p>
            <a:pPr lvl="2"/>
            <a:r>
              <a:rPr lang="en-GB" sz="2000"/>
              <a:t>Transmembrane proteins</a:t>
            </a:r>
          </a:p>
          <a:p>
            <a:pPr lvl="3"/>
            <a:r>
              <a:rPr lang="en-GB" sz="1800"/>
              <a:t>Single-pass or Multiple-pass</a:t>
            </a:r>
          </a:p>
          <a:p>
            <a:pPr lvl="2"/>
            <a:r>
              <a:rPr lang="en-GB" sz="2000"/>
              <a:t>Covalently tethered integral proteins</a:t>
            </a:r>
          </a:p>
          <a:p>
            <a:pPr lvl="1"/>
            <a:r>
              <a:rPr lang="en-GB" sz="2400"/>
              <a:t>Many are glycoproteins</a:t>
            </a:r>
          </a:p>
          <a:p>
            <a:pPr lvl="2"/>
            <a:r>
              <a:rPr lang="en-GB" sz="2000"/>
              <a:t>Covalently-linked via asparagine, serine, or threonine to sugars</a:t>
            </a:r>
          </a:p>
          <a:p>
            <a:pPr lvl="1"/>
            <a:r>
              <a:rPr lang="en-GB" sz="2400"/>
              <a:t>Synthesized in rough ER</a:t>
            </a:r>
          </a:p>
          <a:p>
            <a:pPr lvl="1"/>
            <a:r>
              <a:rPr lang="en-GB" sz="2400"/>
              <a:t>Function: enzymatic, receptors, transport, communication, adhesion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-Helices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Single-Pass</a:t>
            </a:r>
          </a:p>
          <a:p>
            <a:pPr lvl="1"/>
            <a:r>
              <a:rPr lang="en-US" dirty="0" smtClean="0"/>
              <a:t>Only one </a:t>
            </a:r>
            <a:r>
              <a:rPr lang="el-GR" dirty="0" smtClean="0"/>
              <a:t>α</a:t>
            </a:r>
            <a:r>
              <a:rPr lang="en-US" dirty="0" smtClean="0"/>
              <a:t>-Helix, 20-25 hydrophobic residues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Glycophorin</a:t>
            </a:r>
            <a:r>
              <a:rPr lang="en-US" dirty="0" smtClean="0"/>
              <a:t>-A – major protein in erythrocyte plasma membrane, </a:t>
            </a:r>
            <a:r>
              <a:rPr lang="en-US" dirty="0"/>
              <a:t>rich in </a:t>
            </a:r>
            <a:r>
              <a:rPr lang="en-US" dirty="0" err="1"/>
              <a:t>sialic</a:t>
            </a:r>
            <a:r>
              <a:rPr lang="en-US" dirty="0"/>
              <a:t> acid</a:t>
            </a:r>
            <a:endParaRPr lang="en-US" dirty="0" smtClean="0"/>
          </a:p>
          <a:p>
            <a:r>
              <a:rPr lang="en-US" dirty="0" smtClean="0"/>
              <a:t>Multi-pass</a:t>
            </a:r>
          </a:p>
          <a:p>
            <a:pPr lvl="1"/>
            <a:r>
              <a:rPr lang="en-US" dirty="0" smtClean="0"/>
              <a:t>Several </a:t>
            </a:r>
            <a:r>
              <a:rPr lang="el-GR" dirty="0" smtClean="0"/>
              <a:t>α</a:t>
            </a:r>
            <a:r>
              <a:rPr lang="en-US" dirty="0" smtClean="0"/>
              <a:t>-Helices</a:t>
            </a:r>
          </a:p>
          <a:p>
            <a:pPr lvl="1"/>
            <a:r>
              <a:rPr lang="en-US" dirty="0" smtClean="0"/>
              <a:t>Two important families:</a:t>
            </a:r>
          </a:p>
          <a:p>
            <a:pPr lvl="2"/>
            <a:r>
              <a:rPr lang="en-US" dirty="0" smtClean="0"/>
              <a:t>Seven-Spanning</a:t>
            </a:r>
          </a:p>
          <a:p>
            <a:pPr lvl="2"/>
            <a:r>
              <a:rPr lang="en-US" dirty="0" smtClean="0"/>
              <a:t>Ion Channels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Single-pass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/>
          <a:lstStyle/>
          <a:p>
            <a:r>
              <a:rPr lang="en-US" dirty="0" err="1" smtClean="0"/>
              <a:t>Glycophorin</a:t>
            </a:r>
            <a:r>
              <a:rPr lang="en-US" dirty="0" smtClean="0"/>
              <a:t>-A </a:t>
            </a:r>
            <a:r>
              <a:rPr lang="en-US" dirty="0" err="1" smtClean="0"/>
              <a:t>dimer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6181751" cy="4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40719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3.75 nm</a:t>
            </a:r>
            <a:endParaRPr lang="en-IN" dirty="0"/>
          </a:p>
        </p:txBody>
      </p:sp>
      <p:sp>
        <p:nvSpPr>
          <p:cNvPr id="6" name="Left Brace 5"/>
          <p:cNvSpPr/>
          <p:nvPr/>
        </p:nvSpPr>
        <p:spPr>
          <a:xfrm>
            <a:off x="2214546" y="3929066"/>
            <a:ext cx="214314" cy="714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572264" y="15001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Coiled-coil </a:t>
            </a:r>
            <a:r>
              <a:rPr lang="en-US" dirty="0" err="1" smtClean="0"/>
              <a:t>dimer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-26988"/>
            <a:ext cx="7791450" cy="1104901"/>
          </a:xfrm>
        </p:spPr>
        <p:txBody>
          <a:bodyPr/>
          <a:lstStyle/>
          <a:p>
            <a:pPr algn="ctr"/>
            <a:r>
              <a:rPr lang="en-US" altLang="zh-TW" sz="3600"/>
              <a:t>The Faces of Cellular Membranes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7632700" cy="4103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200" b="1" dirty="0"/>
              <a:t>Two face</a:t>
            </a:r>
            <a:r>
              <a:rPr lang="en-US" altLang="zh-TW" sz="22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TW" sz="2200" dirty="0"/>
              <a:t>Internal face (</a:t>
            </a:r>
            <a:r>
              <a:rPr lang="en-US" altLang="zh-TW" sz="2200" u="sng" dirty="0" err="1"/>
              <a:t>cytosolic</a:t>
            </a:r>
            <a:r>
              <a:rPr lang="en-US" altLang="zh-TW" sz="2200" u="sng" dirty="0"/>
              <a:t> face</a:t>
            </a:r>
            <a:r>
              <a:rPr lang="en-US" altLang="zh-TW" sz="2200" dirty="0"/>
              <a:t>): and External face (</a:t>
            </a:r>
            <a:r>
              <a:rPr lang="en-US" altLang="zh-TW" sz="2200" u="sng" dirty="0" err="1"/>
              <a:t>exoplasmic</a:t>
            </a:r>
            <a:r>
              <a:rPr lang="en-US" altLang="zh-TW" sz="2200" u="sng" dirty="0"/>
              <a:t> face</a:t>
            </a:r>
            <a:r>
              <a:rPr lang="en-US" altLang="zh-TW" sz="2200" dirty="0"/>
              <a:t>): </a:t>
            </a:r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>
              <a:lnSpc>
                <a:spcPct val="80000"/>
              </a:lnSpc>
            </a:pPr>
            <a:r>
              <a:rPr lang="en-US" altLang="zh-TW" sz="2200" dirty="0"/>
              <a:t>Two membranes:</a:t>
            </a:r>
          </a:p>
          <a:p>
            <a:pPr lvl="1">
              <a:lnSpc>
                <a:spcPct val="80000"/>
              </a:lnSpc>
            </a:pPr>
            <a:r>
              <a:rPr lang="en-US" altLang="zh-TW" sz="2200" b="1" u="sng" dirty="0"/>
              <a:t>Nucleus</a:t>
            </a:r>
          </a:p>
          <a:p>
            <a:pPr lvl="1">
              <a:lnSpc>
                <a:spcPct val="80000"/>
              </a:lnSpc>
            </a:pPr>
            <a:r>
              <a:rPr lang="en-US" altLang="zh-TW" sz="2200" b="1" u="sng" dirty="0" err="1"/>
              <a:t>mitrochondrion</a:t>
            </a:r>
            <a:endParaRPr lang="en-US" altLang="zh-TW" sz="2200" b="1" u="sng" dirty="0"/>
          </a:p>
          <a:p>
            <a:pPr lvl="1">
              <a:lnSpc>
                <a:spcPct val="80000"/>
              </a:lnSpc>
            </a:pPr>
            <a:r>
              <a:rPr lang="en-US" altLang="zh-TW" sz="2200" b="1" u="sng" dirty="0"/>
              <a:t>chloroplast</a:t>
            </a:r>
            <a:endParaRPr lang="en-US" altLang="zh-TW" sz="2200" u="sng" dirty="0"/>
          </a:p>
        </p:txBody>
      </p:sp>
      <p:pic>
        <p:nvPicPr>
          <p:cNvPr id="22532" name="Picture 4" descr="figure-05-04"/>
          <p:cNvPicPr>
            <a:picLocks noChangeAspect="1" noChangeArrowheads="1"/>
          </p:cNvPicPr>
          <p:nvPr/>
        </p:nvPicPr>
        <p:blipFill>
          <a:blip r:embed="rId3" cstate="screen">
            <a:lum bright="-18000" contrast="24000"/>
          </a:blip>
          <a:srcRect/>
          <a:stretch>
            <a:fillRect/>
          </a:stretch>
        </p:blipFill>
        <p:spPr bwMode="auto">
          <a:xfrm>
            <a:off x="3419475" y="1844675"/>
            <a:ext cx="5256213" cy="4854575"/>
          </a:xfrm>
          <a:prstGeom prst="rect">
            <a:avLst/>
          </a:prstGeom>
          <a:noFill/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388350" y="4797425"/>
            <a:ext cx="287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Multi-pass: Seven-Spanning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/>
          <a:lstStyle/>
          <a:p>
            <a:r>
              <a:rPr lang="en-US" dirty="0" smtClean="0"/>
              <a:t>7 membrane-spanning </a:t>
            </a:r>
            <a:r>
              <a:rPr lang="el-GR" dirty="0" smtClean="0"/>
              <a:t>α</a:t>
            </a:r>
            <a:r>
              <a:rPr lang="en-US" dirty="0" smtClean="0"/>
              <a:t>-helices</a:t>
            </a:r>
          </a:p>
          <a:p>
            <a:pPr lvl="1"/>
            <a:r>
              <a:rPr lang="en-US" dirty="0" smtClean="0"/>
              <a:t>G-protein coupled receptors</a:t>
            </a:r>
          </a:p>
          <a:p>
            <a:pPr lvl="1"/>
            <a:r>
              <a:rPr lang="en-US" dirty="0" err="1" smtClean="0"/>
              <a:t>Bacteriorhodopsin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85992"/>
            <a:ext cx="4143372" cy="42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00958" y="171448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Retinal group</a:t>
            </a:r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7036611" y="2964653"/>
            <a:ext cx="192882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Multi-pass: Ion Channels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/>
          <a:lstStyle/>
          <a:p>
            <a:r>
              <a:rPr lang="en-US" dirty="0" err="1" smtClean="0"/>
              <a:t>Tetrameric</a:t>
            </a:r>
            <a:r>
              <a:rPr lang="en-US" dirty="0" smtClean="0"/>
              <a:t> proteins</a:t>
            </a:r>
          </a:p>
          <a:p>
            <a:r>
              <a:rPr lang="en-US" dirty="0" smtClean="0"/>
              <a:t>Each subunits have pair of </a:t>
            </a:r>
            <a:r>
              <a:rPr lang="en-US" dirty="0" err="1" smtClean="0"/>
              <a:t>transmembrane</a:t>
            </a:r>
            <a:r>
              <a:rPr lang="en-US" dirty="0" smtClean="0"/>
              <a:t> helices-that interact with helices of other subunits to form central channel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71744"/>
            <a:ext cx="25431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86512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Turret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220241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 smtClean="0"/>
              <a:t>-helix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929586" y="25596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oop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6357950" y="2285992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786578" y="2928934"/>
            <a:ext cx="78581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72396" y="2857496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Multi-pass: Ion Channels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5648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7620" y="205953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Ion-sensitivity Filters</a:t>
            </a:r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4500562" y="2500306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4036215" y="2536025"/>
            <a:ext cx="57150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7818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S-6 </a:t>
            </a:r>
            <a:r>
              <a:rPr lang="el-GR" dirty="0" smtClean="0"/>
              <a:t>α</a:t>
            </a:r>
            <a:r>
              <a:rPr lang="en-US" dirty="0" smtClean="0"/>
              <a:t>-helices</a:t>
            </a:r>
            <a:endParaRPr lang="en-IN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14810" y="4572008"/>
            <a:ext cx="1357322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786314" y="4500570"/>
            <a:ext cx="100013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822165" y="4250537"/>
            <a:ext cx="171451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22231" y="4107661"/>
            <a:ext cx="1500198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-Sheets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Porins</a:t>
            </a:r>
            <a:r>
              <a:rPr lang="en-US" dirty="0" smtClean="0"/>
              <a:t>-an integral membrane protein- is composed of </a:t>
            </a:r>
            <a:r>
              <a:rPr lang="el-GR" dirty="0" smtClean="0"/>
              <a:t>β</a:t>
            </a:r>
            <a:r>
              <a:rPr lang="en-US" dirty="0" smtClean="0"/>
              <a:t>-Sheets</a:t>
            </a:r>
          </a:p>
          <a:p>
            <a:r>
              <a:rPr lang="en-US" dirty="0" smtClean="0"/>
              <a:t>Found in outer membranes of Gram-negative bacteria and outer membranes of mitochondria &amp; Chloroplasts</a:t>
            </a:r>
          </a:p>
          <a:p>
            <a:r>
              <a:rPr lang="en-US" dirty="0" smtClean="0"/>
              <a:t>AAs are mostly hydrophilic, with hydrophobic side-chains protruding outside (“inside-out”)</a:t>
            </a:r>
          </a:p>
          <a:p>
            <a:r>
              <a:rPr lang="en-US" b="1" dirty="0" err="1" smtClean="0"/>
              <a:t>Trimers</a:t>
            </a:r>
            <a:r>
              <a:rPr lang="en-US" dirty="0" smtClean="0"/>
              <a:t> of identical subunits, each containing 16 </a:t>
            </a:r>
            <a:r>
              <a:rPr lang="el-GR" dirty="0" smtClean="0"/>
              <a:t>β</a:t>
            </a:r>
            <a:r>
              <a:rPr lang="en-US" dirty="0" smtClean="0"/>
              <a:t>-Sheets forming </a:t>
            </a:r>
            <a:r>
              <a:rPr lang="en-US" b="1" dirty="0" smtClean="0"/>
              <a:t>barrel like</a:t>
            </a:r>
            <a:r>
              <a:rPr lang="en-US" dirty="0" smtClean="0"/>
              <a:t> structure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sub-unit of </a:t>
            </a:r>
            <a:r>
              <a:rPr lang="en-US" dirty="0" err="1" smtClean="0"/>
              <a:t>Omp</a:t>
            </a:r>
            <a:r>
              <a:rPr lang="en-US" dirty="0" smtClean="0"/>
              <a:t>-X-a </a:t>
            </a:r>
            <a:r>
              <a:rPr lang="en-US" dirty="0" err="1" smtClean="0"/>
              <a:t>porin</a:t>
            </a:r>
            <a:r>
              <a:rPr lang="en-US" dirty="0" smtClean="0"/>
              <a:t> in </a:t>
            </a:r>
            <a:r>
              <a:rPr lang="en-US" i="1" dirty="0" smtClean="0"/>
              <a:t>E. coli</a:t>
            </a:r>
            <a:endParaRPr lang="en-IN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3981467" cy="52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429162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-sheet wall around central pore</a:t>
            </a:r>
            <a:endParaRPr lang="en-IN" dirty="0"/>
          </a:p>
        </p:txBody>
      </p:sp>
      <p:sp>
        <p:nvSpPr>
          <p:cNvPr id="6" name="Left Brace 5"/>
          <p:cNvSpPr/>
          <p:nvPr/>
        </p:nvSpPr>
        <p:spPr>
          <a:xfrm>
            <a:off x="2928926" y="3929066"/>
            <a:ext cx="285752" cy="15716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858016" y="378619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Aliphatic side-chains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492919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Aromatic side-chains</a:t>
            </a:r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72066" y="4000504"/>
            <a:ext cx="178595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0694" y="3929066"/>
            <a:ext cx="1357322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57818" y="5214950"/>
            <a:ext cx="150019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Lipid-anchored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Lipid side-chains covalently attach proteins with lipid tail-groups of HC core</a:t>
            </a:r>
          </a:p>
          <a:p>
            <a:r>
              <a:rPr lang="en-US" dirty="0" smtClean="0"/>
              <a:t>One group of </a:t>
            </a:r>
            <a:r>
              <a:rPr lang="en-US" dirty="0" err="1" smtClean="0"/>
              <a:t>cytosolic</a:t>
            </a:r>
            <a:r>
              <a:rPr lang="en-US" dirty="0" smtClean="0"/>
              <a:t> proteins are anchored by </a:t>
            </a:r>
            <a:r>
              <a:rPr lang="en-US" dirty="0" err="1" smtClean="0"/>
              <a:t>palmitate</a:t>
            </a:r>
            <a:r>
              <a:rPr lang="en-US" dirty="0" smtClean="0"/>
              <a:t> or </a:t>
            </a:r>
            <a:r>
              <a:rPr lang="en-US" dirty="0" err="1" smtClean="0"/>
              <a:t>myristate</a:t>
            </a:r>
            <a:r>
              <a:rPr lang="en-US" dirty="0" smtClean="0"/>
              <a:t> side-chains attached with </a:t>
            </a:r>
            <a:r>
              <a:rPr lang="en-US" u="sng" dirty="0" smtClean="0"/>
              <a:t>N-terminal </a:t>
            </a:r>
            <a:r>
              <a:rPr lang="en-US" u="sng" dirty="0" err="1" smtClean="0"/>
              <a:t>Gly</a:t>
            </a:r>
            <a:r>
              <a:rPr lang="en-US" u="sng" dirty="0" smtClean="0"/>
              <a:t> residue</a:t>
            </a:r>
            <a:r>
              <a:rPr lang="en-US" dirty="0" smtClean="0"/>
              <a:t> –</a:t>
            </a:r>
            <a:r>
              <a:rPr lang="en-US" b="1" dirty="0" err="1" smtClean="0"/>
              <a:t>Acyl</a:t>
            </a:r>
            <a:r>
              <a:rPr lang="en-US" b="1" dirty="0" smtClean="0"/>
              <a:t> anchors</a:t>
            </a:r>
          </a:p>
          <a:p>
            <a:r>
              <a:rPr lang="en-US" dirty="0" smtClean="0"/>
              <a:t>Second group are anchored by unsaturated fatty-</a:t>
            </a:r>
            <a:r>
              <a:rPr lang="en-US" dirty="0" err="1" smtClean="0"/>
              <a:t>acyl</a:t>
            </a:r>
            <a:r>
              <a:rPr lang="en-US" dirty="0" smtClean="0"/>
              <a:t> side-chains (</a:t>
            </a:r>
            <a:r>
              <a:rPr lang="en-US" b="1" dirty="0" err="1" smtClean="0"/>
              <a:t>Prenyl</a:t>
            </a:r>
            <a:r>
              <a:rPr lang="en-US" b="1" dirty="0" smtClean="0"/>
              <a:t> anchors</a:t>
            </a:r>
            <a:r>
              <a:rPr lang="en-US" dirty="0" smtClean="0"/>
              <a:t>, made of isoprene units) attached with </a:t>
            </a:r>
            <a:r>
              <a:rPr lang="en-US" u="sng" dirty="0" smtClean="0"/>
              <a:t>C-terminal (or near) </a:t>
            </a:r>
            <a:r>
              <a:rPr lang="en-US" u="sng" dirty="0" err="1" smtClean="0"/>
              <a:t>Cys</a:t>
            </a:r>
            <a:r>
              <a:rPr lang="en-US" u="sng" dirty="0" smtClean="0"/>
              <a:t> residue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Ras</a:t>
            </a:r>
            <a:r>
              <a:rPr lang="en-US" dirty="0" smtClean="0"/>
              <a:t> &amp; </a:t>
            </a:r>
            <a:r>
              <a:rPr lang="en-US" dirty="0" err="1" smtClean="0"/>
              <a:t>Rab</a:t>
            </a:r>
            <a:r>
              <a:rPr lang="en-US" dirty="0" smtClean="0"/>
              <a:t> proteins)</a:t>
            </a:r>
          </a:p>
          <a:p>
            <a:r>
              <a:rPr lang="en-US" dirty="0" smtClean="0"/>
              <a:t>Third group are anchored by </a:t>
            </a:r>
            <a:r>
              <a:rPr lang="en-US" u="sng" dirty="0" err="1" smtClean="0"/>
              <a:t>glycosylphosphatidylinositol</a:t>
            </a:r>
            <a:r>
              <a:rPr lang="en-US" u="sng" dirty="0" smtClean="0"/>
              <a:t> (</a:t>
            </a:r>
            <a:r>
              <a:rPr lang="en-US" b="1" u="sng" dirty="0" smtClean="0"/>
              <a:t>GPI-anchors</a:t>
            </a:r>
            <a:r>
              <a:rPr lang="en-US" u="sng" dirty="0" smtClean="0"/>
              <a:t>) attached with C-terminal residue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Placental Alkaline </a:t>
            </a:r>
            <a:r>
              <a:rPr lang="en-US" dirty="0" err="1" smtClean="0"/>
              <a:t>Phosphatase</a:t>
            </a:r>
            <a:r>
              <a:rPr lang="en-US" dirty="0" smtClean="0"/>
              <a:t>-PLAP)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09747"/>
            <a:ext cx="5429288" cy="60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57620" y="4786322"/>
            <a:ext cx="42862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857884" y="4786322"/>
            <a:ext cx="42862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857884" y="464344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47148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Gly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Lipid-anchored proteins</a:t>
            </a:r>
            <a:endParaRPr lang="en-IN" dirty="0"/>
          </a:p>
        </p:txBody>
      </p:sp>
      <p:sp>
        <p:nvSpPr>
          <p:cNvPr id="9" name="Left Brace 8"/>
          <p:cNvSpPr/>
          <p:nvPr/>
        </p:nvSpPr>
        <p:spPr>
          <a:xfrm>
            <a:off x="4214810" y="2643182"/>
            <a:ext cx="214314" cy="428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3428992" y="26431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Sugars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22859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Phosphoethanolamine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298823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Phosphatidylinositol</a:t>
            </a:r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14810" y="250030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6248" y="3143248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-171450"/>
            <a:ext cx="7791450" cy="1104900"/>
          </a:xfrm>
        </p:spPr>
        <p:txBody>
          <a:bodyPr/>
          <a:lstStyle/>
          <a:p>
            <a:r>
              <a:rPr lang="en-US" altLang="zh-TW" sz="3600">
                <a:solidFill>
                  <a:schemeClr val="accent2"/>
                </a:solidFill>
              </a:rPr>
              <a:t>Membrane Protein: </a:t>
            </a:r>
            <a:r>
              <a:rPr lang="en-US" altLang="zh-TW" sz="2400">
                <a:solidFill>
                  <a:schemeClr val="accent2"/>
                </a:solidFill>
              </a:rPr>
              <a:t>components and functions</a:t>
            </a:r>
            <a:endParaRPr lang="zh-TW" altLang="en-US" sz="2400">
              <a:solidFill>
                <a:schemeClr val="accent2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620713"/>
            <a:ext cx="7772400" cy="200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400" dirty="0"/>
              <a:t>Distinctive activities :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based on the proteins associated with a particular membrane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The density and complements of proteins depend on </a:t>
            </a:r>
            <a:r>
              <a:rPr lang="en-US" altLang="zh-TW" sz="2400" b="1" u="sng" dirty="0"/>
              <a:t>cell type</a:t>
            </a:r>
            <a:r>
              <a:rPr lang="en-US" altLang="zh-TW" sz="2400" dirty="0"/>
              <a:t> and </a:t>
            </a:r>
            <a:r>
              <a:rPr lang="en-US" altLang="zh-TW" sz="2400" b="1" u="sng" dirty="0" err="1"/>
              <a:t>subcellular</a:t>
            </a:r>
            <a:r>
              <a:rPr lang="en-US" altLang="zh-TW" sz="2400" b="1" u="sng" dirty="0"/>
              <a:t> location</a:t>
            </a:r>
          </a:p>
          <a:p>
            <a:pPr lvl="1">
              <a:lnSpc>
                <a:spcPct val="80000"/>
              </a:lnSpc>
            </a:pPr>
            <a:endParaRPr lang="en-US" altLang="zh-TW" sz="2400" dirty="0"/>
          </a:p>
          <a:p>
            <a:pPr>
              <a:lnSpc>
                <a:spcPct val="80000"/>
              </a:lnSpc>
            </a:pPr>
            <a:endParaRPr lang="en-US" altLang="zh-TW" sz="2400" dirty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69963" y="2492375"/>
            <a:ext cx="7781925" cy="4237038"/>
            <a:chOff x="567" y="1674"/>
            <a:chExt cx="4677" cy="2523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567" y="1674"/>
              <a:ext cx="4677" cy="2523"/>
              <a:chOff x="793" y="1752"/>
              <a:chExt cx="4677" cy="2523"/>
            </a:xfrm>
          </p:grpSpPr>
          <p:pic>
            <p:nvPicPr>
              <p:cNvPr id="70664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" y="1752"/>
                <a:ext cx="4672" cy="2523"/>
              </a:xfrm>
              <a:prstGeom prst="rect">
                <a:avLst/>
              </a:prstGeom>
              <a:noFill/>
            </p:spPr>
          </p:pic>
          <p:sp>
            <p:nvSpPr>
              <p:cNvPr id="70665" name="Rectangle 9"/>
              <p:cNvSpPr>
                <a:spLocks noChangeArrowheads="1"/>
              </p:cNvSpPr>
              <p:nvPr/>
            </p:nvSpPr>
            <p:spPr bwMode="auto">
              <a:xfrm>
                <a:off x="797" y="1797"/>
                <a:ext cx="920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Fibers of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extracellular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matrix</a:t>
                </a:r>
                <a:endParaRPr kumimoji="0" lang="en-US" altLang="zh-TW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666" name="Line 10"/>
              <p:cNvSpPr>
                <a:spLocks noChangeShapeType="1"/>
              </p:cNvSpPr>
              <p:nvPr/>
            </p:nvSpPr>
            <p:spPr bwMode="auto">
              <a:xfrm flipV="1">
                <a:off x="1024" y="2316"/>
                <a:ext cx="65" cy="1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7" name="Line 11"/>
              <p:cNvSpPr>
                <a:spLocks noChangeShapeType="1"/>
              </p:cNvSpPr>
              <p:nvPr/>
            </p:nvSpPr>
            <p:spPr bwMode="auto">
              <a:xfrm flipH="1" flipV="1">
                <a:off x="2135" y="4024"/>
                <a:ext cx="122" cy="9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8" name="Rectangle 12"/>
              <p:cNvSpPr>
                <a:spLocks noChangeArrowheads="1"/>
              </p:cNvSpPr>
              <p:nvPr/>
            </p:nvSpPr>
            <p:spPr bwMode="auto">
              <a:xfrm>
                <a:off x="1973" y="4065"/>
                <a:ext cx="973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Cytoskeleton</a:t>
                </a:r>
              </a:p>
            </p:txBody>
          </p:sp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 flipH="1" flipV="1">
                <a:off x="1094" y="2311"/>
                <a:ext cx="393" cy="17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1" name="Rectangle 15"/>
              <p:cNvSpPr>
                <a:spLocks noChangeArrowheads="1"/>
              </p:cNvSpPr>
              <p:nvPr/>
            </p:nvSpPr>
            <p:spPr bwMode="auto">
              <a:xfrm>
                <a:off x="930" y="2795"/>
                <a:ext cx="1233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Attachment to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cytoskeleton and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extracellular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matrix</a:t>
                </a:r>
                <a:endParaRPr kumimoji="0" lang="en-US" altLang="zh-TW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672" name="Oval 16"/>
              <p:cNvSpPr>
                <a:spLocks noChangeAspect="1" noChangeArrowheads="1"/>
              </p:cNvSpPr>
              <p:nvPr/>
            </p:nvSpPr>
            <p:spPr bwMode="auto">
              <a:xfrm>
                <a:off x="870" y="3090"/>
                <a:ext cx="127" cy="10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3" name="Text Box 17"/>
              <p:cNvSpPr txBox="1">
                <a:spLocks noChangeArrowheads="1"/>
              </p:cNvSpPr>
              <p:nvPr/>
            </p:nvSpPr>
            <p:spPr bwMode="auto">
              <a:xfrm>
                <a:off x="842" y="3061"/>
                <a:ext cx="185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/>
                <a:r>
                  <a:rPr kumimoji="0" lang="en-US" altLang="zh-TW" sz="12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70674" name="Oval 18"/>
              <p:cNvSpPr>
                <a:spLocks noChangeAspect="1" noChangeArrowheads="1"/>
              </p:cNvSpPr>
              <p:nvPr/>
            </p:nvSpPr>
            <p:spPr bwMode="auto">
              <a:xfrm>
                <a:off x="1740" y="2701"/>
                <a:ext cx="127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5" name="Text Box 19"/>
              <p:cNvSpPr txBox="1">
                <a:spLocks noChangeArrowheads="1"/>
              </p:cNvSpPr>
              <p:nvPr/>
            </p:nvSpPr>
            <p:spPr bwMode="auto">
              <a:xfrm>
                <a:off x="1712" y="2677"/>
                <a:ext cx="18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/>
                <a:r>
                  <a:rPr kumimoji="0" lang="en-US" altLang="zh-TW" sz="1200" b="1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0676" name="Rectangle 20"/>
              <p:cNvSpPr>
                <a:spLocks noChangeArrowheads="1"/>
              </p:cNvSpPr>
              <p:nvPr/>
            </p:nvSpPr>
            <p:spPr bwMode="auto">
              <a:xfrm>
                <a:off x="1791" y="2568"/>
                <a:ext cx="100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Cell signaling</a:t>
                </a:r>
                <a:endParaRPr kumimoji="0" lang="en-US" altLang="zh-TW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677" name="Oval 21"/>
              <p:cNvSpPr>
                <a:spLocks noChangeAspect="1" noChangeArrowheads="1"/>
              </p:cNvSpPr>
              <p:nvPr/>
            </p:nvSpPr>
            <p:spPr bwMode="auto">
              <a:xfrm>
                <a:off x="3685" y="2059"/>
                <a:ext cx="128" cy="10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8" name="Text Box 22"/>
              <p:cNvSpPr txBox="1">
                <a:spLocks noChangeArrowheads="1"/>
              </p:cNvSpPr>
              <p:nvPr/>
            </p:nvSpPr>
            <p:spPr bwMode="auto">
              <a:xfrm>
                <a:off x="3654" y="2023"/>
                <a:ext cx="188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0" lang="en-US" altLang="zh-TW" sz="12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70679" name="Oval 23"/>
              <p:cNvSpPr>
                <a:spLocks noChangeAspect="1" noChangeArrowheads="1"/>
              </p:cNvSpPr>
              <p:nvPr/>
            </p:nvSpPr>
            <p:spPr bwMode="auto">
              <a:xfrm>
                <a:off x="3076" y="3935"/>
                <a:ext cx="128" cy="10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" name="Text Box 24"/>
              <p:cNvSpPr txBox="1">
                <a:spLocks noChangeArrowheads="1"/>
              </p:cNvSpPr>
              <p:nvPr/>
            </p:nvSpPr>
            <p:spPr bwMode="auto">
              <a:xfrm>
                <a:off x="3044" y="3906"/>
                <a:ext cx="18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0" lang="en-US" altLang="zh-TW" sz="1200" b="1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0681" name="Rectangle 25"/>
              <p:cNvSpPr>
                <a:spLocks noChangeArrowheads="1"/>
              </p:cNvSpPr>
              <p:nvPr/>
            </p:nvSpPr>
            <p:spPr bwMode="auto">
              <a:xfrm>
                <a:off x="3799" y="2010"/>
                <a:ext cx="130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Enzymatic activity</a:t>
                </a:r>
                <a:endParaRPr kumimoji="0" lang="en-US" altLang="zh-TW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682" name="Rectangle 26"/>
              <p:cNvSpPr>
                <a:spLocks noChangeArrowheads="1"/>
              </p:cNvSpPr>
              <p:nvPr/>
            </p:nvSpPr>
            <p:spPr bwMode="auto">
              <a:xfrm>
                <a:off x="3175" y="3942"/>
                <a:ext cx="752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Transport</a:t>
                </a:r>
                <a:endParaRPr kumimoji="0" lang="en-US" altLang="zh-TW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683" name="Oval 27"/>
              <p:cNvSpPr>
                <a:spLocks noChangeAspect="1" noChangeArrowheads="1"/>
              </p:cNvSpPr>
              <p:nvPr/>
            </p:nvSpPr>
            <p:spPr bwMode="auto">
              <a:xfrm>
                <a:off x="3642" y="3754"/>
                <a:ext cx="128" cy="10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4" name="Text Box 28"/>
              <p:cNvSpPr txBox="1">
                <a:spLocks noChangeArrowheads="1"/>
              </p:cNvSpPr>
              <p:nvPr/>
            </p:nvSpPr>
            <p:spPr bwMode="auto">
              <a:xfrm>
                <a:off x="3614" y="3716"/>
                <a:ext cx="18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0" lang="en-US" altLang="zh-TW" sz="1200" b="1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70685" name="Rectangle 29"/>
              <p:cNvSpPr>
                <a:spLocks noChangeArrowheads="1"/>
              </p:cNvSpPr>
              <p:nvPr/>
            </p:nvSpPr>
            <p:spPr bwMode="auto">
              <a:xfrm>
                <a:off x="3696" y="3612"/>
                <a:ext cx="89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Intercellular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joining</a:t>
                </a:r>
                <a:endParaRPr kumimoji="0" lang="en-US" altLang="zh-TW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686" name="Oval 30"/>
              <p:cNvSpPr>
                <a:spLocks noChangeAspect="1" noChangeArrowheads="1"/>
              </p:cNvSpPr>
              <p:nvPr/>
            </p:nvSpPr>
            <p:spPr bwMode="auto">
              <a:xfrm>
                <a:off x="4459" y="3860"/>
                <a:ext cx="128" cy="10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" name="Text Box 31"/>
              <p:cNvSpPr txBox="1">
                <a:spLocks noChangeArrowheads="1"/>
              </p:cNvSpPr>
              <p:nvPr/>
            </p:nvSpPr>
            <p:spPr bwMode="auto">
              <a:xfrm>
                <a:off x="4424" y="3831"/>
                <a:ext cx="18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0" lang="en-US" altLang="zh-TW" sz="1200" b="1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70688" name="Rectangle 32"/>
              <p:cNvSpPr>
                <a:spLocks noChangeArrowheads="1"/>
              </p:cNvSpPr>
              <p:nvPr/>
            </p:nvSpPr>
            <p:spPr bwMode="auto">
              <a:xfrm>
                <a:off x="4611" y="3812"/>
                <a:ext cx="859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Cell-cell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kumimoji="0" lang="en-US" altLang="zh-TW" sz="1800" b="1">
                    <a:solidFill>
                      <a:srgbClr val="000000"/>
                    </a:solidFill>
                  </a:rPr>
                  <a:t>recognition</a:t>
                </a:r>
                <a:endParaRPr kumimoji="0" lang="en-US" altLang="zh-TW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689" name="Rectangle 33"/>
              <p:cNvSpPr>
                <a:spLocks noChangeArrowheads="1"/>
              </p:cNvSpPr>
              <p:nvPr/>
            </p:nvSpPr>
            <p:spPr bwMode="auto">
              <a:xfrm>
                <a:off x="4522" y="1849"/>
                <a:ext cx="89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>
                  <a:lnSpc>
                    <a:spcPct val="90000"/>
                  </a:lnSpc>
                </a:pPr>
                <a:r>
                  <a:rPr kumimoji="0" lang="en-US" altLang="zh-TW" sz="2000" b="1">
                    <a:solidFill>
                      <a:srgbClr val="0000FF"/>
                    </a:solidFill>
                  </a:rPr>
                  <a:t>Cytoplasm</a:t>
                </a:r>
              </a:p>
            </p:txBody>
          </p:sp>
        </p:grp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3606" y="3974"/>
              <a:ext cx="89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en-US" altLang="zh-TW" sz="2000" b="1">
                  <a:solidFill>
                    <a:srgbClr val="0000FF"/>
                  </a:solidFill>
                </a:rPr>
                <a:t>Cytoplasm</a:t>
              </a: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F9C8-5550-4DA0-BEFB-48146132DC47}" type="slidenum">
              <a:rPr lang="zh-TW" altLang="en-US" smtClean="0"/>
              <a:pPr/>
              <a:t>47</a:t>
            </a:fld>
            <a:r>
              <a:rPr lang="en-US" altLang="zh-TW" smtClean="0"/>
              <a:t>Jin-Ching Lee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-196850"/>
            <a:ext cx="7791450" cy="1104900"/>
          </a:xfrm>
        </p:spPr>
        <p:txBody>
          <a:bodyPr/>
          <a:lstStyle/>
          <a:p>
            <a:pPr algn="ctr"/>
            <a:r>
              <a:rPr lang="en-US" altLang="zh-TW" sz="3200"/>
              <a:t>Interaction of Proteins and Membranes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95313"/>
            <a:ext cx="5688013" cy="6262687"/>
          </a:xfrm>
        </p:spPr>
        <p:txBody>
          <a:bodyPr/>
          <a:lstStyle/>
          <a:p>
            <a:r>
              <a:rPr lang="en-US" altLang="zh-TW" b="1" dirty="0"/>
              <a:t>1. </a:t>
            </a:r>
            <a:r>
              <a:rPr lang="en-US" altLang="zh-TW" sz="2800" b="1" dirty="0"/>
              <a:t>Integral membrane proteins (</a:t>
            </a:r>
            <a:r>
              <a:rPr lang="en-US" altLang="zh-TW" sz="2800" b="1" dirty="0" err="1"/>
              <a:t>transmembrane</a:t>
            </a:r>
            <a:r>
              <a:rPr lang="en-US" altLang="zh-TW" sz="2800" b="1" dirty="0"/>
              <a:t> proteins)</a:t>
            </a:r>
          </a:p>
          <a:p>
            <a:pPr lvl="1"/>
            <a:r>
              <a:rPr lang="en-US" altLang="zh-TW" sz="2400" dirty="0" err="1"/>
              <a:t>Cytosolic</a:t>
            </a:r>
            <a:r>
              <a:rPr lang="en-US" altLang="zh-TW" sz="2400" dirty="0"/>
              <a:t> and </a:t>
            </a:r>
            <a:r>
              <a:rPr lang="en-US" altLang="zh-TW" sz="2400" dirty="0" err="1"/>
              <a:t>exoplasmic</a:t>
            </a:r>
            <a:r>
              <a:rPr lang="en-US" altLang="zh-TW" sz="2400" dirty="0"/>
              <a:t> domain:</a:t>
            </a:r>
          </a:p>
          <a:p>
            <a:pPr lvl="2"/>
            <a:r>
              <a:rPr lang="en-US" altLang="zh-TW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Hydrophilic</a:t>
            </a:r>
            <a:r>
              <a:rPr lang="en-US" altLang="zh-TW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2400" dirty="0"/>
              <a:t>exterior surfaces</a:t>
            </a:r>
          </a:p>
          <a:p>
            <a:pPr lvl="2"/>
            <a:r>
              <a:rPr lang="en-US" altLang="zh-TW" sz="2400" dirty="0"/>
              <a:t>Resemble other water-soluble proteins</a:t>
            </a:r>
          </a:p>
          <a:p>
            <a:pPr lvl="1"/>
            <a:endParaRPr lang="en-US" altLang="zh-TW" sz="2400" dirty="0"/>
          </a:p>
          <a:p>
            <a:pPr lvl="1"/>
            <a:r>
              <a:rPr lang="en-US" altLang="zh-TW" sz="2400" dirty="0"/>
              <a:t>Membrane-spanning domain:</a:t>
            </a:r>
          </a:p>
          <a:p>
            <a:pPr lvl="2"/>
            <a:r>
              <a:rPr lang="en-US" altLang="zh-TW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</a:t>
            </a:r>
            <a:r>
              <a:rPr lang="en-US" altLang="zh-TW" sz="2400" dirty="0"/>
              <a:t> amino acids</a:t>
            </a:r>
          </a:p>
          <a:p>
            <a:pPr lvl="3">
              <a:buFontTx/>
              <a:buNone/>
            </a:pPr>
            <a:r>
              <a:rPr lang="en-US" altLang="zh-TW" sz="2400" dirty="0">
                <a:latin typeface="Symbol" pitchFamily="18" charset="2"/>
              </a:rPr>
              <a:t>** a</a:t>
            </a:r>
            <a:r>
              <a:rPr lang="en-US" altLang="zh-TW" sz="2400" dirty="0"/>
              <a:t> helices or multiple </a:t>
            </a:r>
            <a:r>
              <a:rPr lang="en-US" altLang="zh-TW" sz="2400" dirty="0">
                <a:latin typeface="Symbol" pitchFamily="18" charset="2"/>
              </a:rPr>
              <a:t>b </a:t>
            </a:r>
            <a:r>
              <a:rPr lang="en-US" altLang="zh-TW" sz="2400" dirty="0"/>
              <a:t>strands</a:t>
            </a:r>
          </a:p>
          <a:p>
            <a:pPr lvl="1"/>
            <a:r>
              <a:rPr lang="en-US" altLang="zh-TW" sz="2400" dirty="0"/>
              <a:t>Most </a:t>
            </a:r>
            <a:r>
              <a:rPr lang="en-US" altLang="zh-TW" sz="2400" dirty="0" err="1"/>
              <a:t>transmembrane</a:t>
            </a:r>
            <a:r>
              <a:rPr lang="en-US" altLang="zh-TW" sz="2400" dirty="0"/>
              <a:t> proteins are </a:t>
            </a:r>
            <a:r>
              <a:rPr lang="en-US" altLang="zh-TW" sz="24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glycosylate</a:t>
            </a:r>
            <a:r>
              <a:rPr lang="en-US" altLang="zh-TW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zh-TW" sz="2400" dirty="0"/>
              <a:t> with a complex branched sugar group</a:t>
            </a:r>
          </a:p>
          <a:p>
            <a:endParaRPr lang="en-US" altLang="zh-TW" sz="24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80112" y="1844675"/>
            <a:ext cx="3563888" cy="3888581"/>
            <a:chOff x="3515" y="436"/>
            <a:chExt cx="2245" cy="1815"/>
          </a:xfrm>
        </p:grpSpPr>
        <p:pic>
          <p:nvPicPr>
            <p:cNvPr id="67588" name="Picture 4" descr="figure-05-11"/>
            <p:cNvPicPr>
              <a:picLocks noChangeAspect="1" noChangeArrowheads="1"/>
            </p:cNvPicPr>
            <p:nvPr/>
          </p:nvPicPr>
          <p:blipFill>
            <a:blip r:embed="rId2" cstate="screen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3515" y="436"/>
              <a:ext cx="2245" cy="181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150" y="527"/>
              <a:ext cx="771" cy="272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4150" y="1888"/>
              <a:ext cx="771" cy="181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E86A-3A36-4920-AFCD-1728B084B8B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4813"/>
            <a:ext cx="7772400" cy="3384550"/>
          </a:xfrm>
        </p:spPr>
        <p:txBody>
          <a:bodyPr/>
          <a:lstStyle/>
          <a:p>
            <a:r>
              <a:rPr lang="en-US" altLang="zh-TW" sz="2800" b="1" dirty="0"/>
              <a:t>2. Lipid-anchored membrane proteins</a:t>
            </a:r>
          </a:p>
          <a:p>
            <a:pPr lvl="1"/>
            <a:r>
              <a:rPr lang="en-US" altLang="zh-TW" sz="2400" dirty="0"/>
              <a:t>Are bound </a:t>
            </a:r>
            <a:r>
              <a:rPr lang="en-US" altLang="zh-TW" sz="2400" b="1" dirty="0"/>
              <a:t>covalently</a:t>
            </a:r>
            <a:r>
              <a:rPr lang="en-US" altLang="zh-TW" sz="2400" dirty="0"/>
              <a:t> to</a:t>
            </a:r>
            <a:r>
              <a:rPr lang="en-US" altLang="zh-TW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lipid</a:t>
            </a:r>
            <a:r>
              <a:rPr lang="en-US" altLang="zh-TW" sz="2400" dirty="0"/>
              <a:t> molecules (</a:t>
            </a:r>
            <a:r>
              <a:rPr lang="en-US" altLang="zh-TW" sz="2400" u="sng" dirty="0"/>
              <a:t>hydrophobic carbon chain</a:t>
            </a:r>
            <a:r>
              <a:rPr lang="en-US" altLang="zh-TW" sz="2400" dirty="0"/>
              <a:t>)</a:t>
            </a:r>
          </a:p>
          <a:p>
            <a:pPr lvl="1"/>
            <a:endParaRPr lang="en-US" altLang="zh-TW" sz="2800" dirty="0"/>
          </a:p>
          <a:p>
            <a:r>
              <a:rPr lang="en-US" altLang="zh-TW" sz="2800" b="1" dirty="0"/>
              <a:t>3. Peripheral membrane proteins</a:t>
            </a:r>
          </a:p>
          <a:p>
            <a:pPr lvl="1"/>
            <a:r>
              <a:rPr lang="en-US" altLang="zh-TW" sz="2400" dirty="0"/>
              <a:t>Associated with integral proteins or membrane lipids by</a:t>
            </a:r>
            <a:r>
              <a:rPr lang="en-US" altLang="zh-TW" sz="2400" u="sng" dirty="0"/>
              <a:t> </a:t>
            </a:r>
            <a:r>
              <a:rPr lang="en-US" altLang="zh-TW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 </a:t>
            </a:r>
            <a:r>
              <a:rPr lang="en-US" altLang="zh-TW" sz="24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noncovalent</a:t>
            </a:r>
            <a:r>
              <a:rPr lang="en-US" altLang="zh-TW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interactions</a:t>
            </a:r>
            <a:endParaRPr lang="zh-TW" altLang="en-US" sz="24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7701" name="Picture 5" descr="figure-05-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lum bright="-24000" contrast="30000"/>
          </a:blip>
          <a:srcRect/>
          <a:stretch>
            <a:fillRect/>
          </a:stretch>
        </p:blipFill>
        <p:spPr bwMode="auto">
          <a:xfrm>
            <a:off x="1979613" y="3573463"/>
            <a:ext cx="5184775" cy="3097212"/>
          </a:xfrm>
          <a:prstGeom prst="rect">
            <a:avLst/>
          </a:prstGeom>
          <a:noFill/>
          <a:ln/>
        </p:spPr>
      </p:pic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4427538" y="4437063"/>
            <a:ext cx="879475" cy="62071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2155825" y="4348163"/>
            <a:ext cx="2635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 flipH="1">
            <a:off x="7164388" y="5373688"/>
            <a:ext cx="576262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D72F-EA20-4F52-81B1-8A77781574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791450" cy="1104900"/>
          </a:xfrm>
        </p:spPr>
        <p:txBody>
          <a:bodyPr/>
          <a:lstStyle/>
          <a:p>
            <a:pPr algn="ctr"/>
            <a:r>
              <a:rPr lang="en-US" altLang="zh-TW"/>
              <a:t>Membrane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196975"/>
            <a:ext cx="8531225" cy="5356225"/>
            <a:chOff x="204" y="482"/>
            <a:chExt cx="5374" cy="3374"/>
          </a:xfrm>
        </p:grpSpPr>
        <p:pic>
          <p:nvPicPr>
            <p:cNvPr id="180228" name="Picture 4" descr="figure 10-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482"/>
              <a:ext cx="5374" cy="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1383" y="2659"/>
              <a:ext cx="1043" cy="454"/>
            </a:xfrm>
            <a:prstGeom prst="rect">
              <a:avLst/>
            </a:prstGeom>
            <a:solidFill>
              <a:schemeClr val="folHlink">
                <a:alpha val="22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0" name="Rectangle 6"/>
            <p:cNvSpPr>
              <a:spLocks noChangeArrowheads="1"/>
            </p:cNvSpPr>
            <p:nvPr/>
          </p:nvSpPr>
          <p:spPr bwMode="auto">
            <a:xfrm>
              <a:off x="3696" y="709"/>
              <a:ext cx="1044" cy="544"/>
            </a:xfrm>
            <a:prstGeom prst="rect">
              <a:avLst/>
            </a:prstGeom>
            <a:solidFill>
              <a:srgbClr val="9933FF">
                <a:alpha val="22000"/>
              </a:srgb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1" name="Rectangle 7"/>
            <p:cNvSpPr>
              <a:spLocks noChangeArrowheads="1"/>
            </p:cNvSpPr>
            <p:nvPr/>
          </p:nvSpPr>
          <p:spPr bwMode="auto">
            <a:xfrm>
              <a:off x="2018" y="3113"/>
              <a:ext cx="1316" cy="362"/>
            </a:xfrm>
            <a:prstGeom prst="rect">
              <a:avLst/>
            </a:prstGeom>
            <a:solidFill>
              <a:srgbClr val="0000FF">
                <a:alpha val="22000"/>
              </a:srgb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mobility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30-90% of integral proteins are freely mobile, depending on cell type (shown by FRAP studies)</a:t>
            </a:r>
          </a:p>
          <a:p>
            <a:r>
              <a:rPr lang="en-US" dirty="0" smtClean="0"/>
              <a:t>Lateral diffusion rate of membrane proteins in living cells is 10-30 times slower than that in </a:t>
            </a:r>
            <a:r>
              <a:rPr lang="en-US" dirty="0" err="1" smtClean="0"/>
              <a:t>liposomes</a:t>
            </a:r>
            <a:endParaRPr lang="en-US" dirty="0" smtClean="0"/>
          </a:p>
          <a:p>
            <a:r>
              <a:rPr lang="en-US" dirty="0" smtClean="0"/>
              <a:t>Mobility of integral membrane proteins are restricted by interactions with rigid </a:t>
            </a:r>
            <a:r>
              <a:rPr lang="en-US" dirty="0" err="1" smtClean="0"/>
              <a:t>submembrane</a:t>
            </a:r>
            <a:r>
              <a:rPr lang="en-US" dirty="0" smtClean="0"/>
              <a:t> cytoskeleton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lipid interactions are as important as protein-protein interactions in localizing peripheral proteins to cellular membranes</a:t>
            </a:r>
          </a:p>
          <a:p>
            <a:r>
              <a:rPr lang="en-US" dirty="0" smtClean="0"/>
              <a:t>Lipid-binding motives in proteins are very common in proteome </a:t>
            </a:r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most common protein domain in humans is </a:t>
            </a:r>
            <a:r>
              <a:rPr lang="en-US" dirty="0" err="1" smtClean="0"/>
              <a:t>pleckstrin</a:t>
            </a:r>
            <a:r>
              <a:rPr lang="en-US" dirty="0" smtClean="0"/>
              <a:t> homology (PH) domain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5506-EC83-4467-B891-5C8E9CF3D468}" type="slidenum">
              <a:rPr lang="en-US"/>
              <a:pPr/>
              <a:t>52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Membrane carbohydrates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Membranes play key role in cell-cell recognition</a:t>
            </a:r>
          </a:p>
          <a:p>
            <a:r>
              <a:rPr lang="en-GB"/>
              <a:t>Carbohydrates are usually branched oligosaccharides with fewer than 15 sugar units</a:t>
            </a:r>
          </a:p>
          <a:p>
            <a:r>
              <a:rPr lang="en-GB"/>
              <a:t>Oligosaccharides on external of membranes are different among species, or individuals, or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Membrane carbohydrates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Glycosylated</a:t>
            </a:r>
            <a:r>
              <a:rPr lang="en-US" dirty="0" smtClean="0"/>
              <a:t> residues of </a:t>
            </a:r>
            <a:r>
              <a:rPr lang="en-US" dirty="0" err="1" smtClean="0"/>
              <a:t>glycolipids</a:t>
            </a:r>
            <a:r>
              <a:rPr lang="en-US" dirty="0" smtClean="0"/>
              <a:t> and </a:t>
            </a:r>
            <a:r>
              <a:rPr lang="en-US" dirty="0" err="1" smtClean="0"/>
              <a:t>glycoproteins</a:t>
            </a:r>
            <a:r>
              <a:rPr lang="en-US" dirty="0" smtClean="0"/>
              <a:t> always face </a:t>
            </a:r>
            <a:r>
              <a:rPr lang="en-US" dirty="0" err="1" smtClean="0"/>
              <a:t>exoplasmic</a:t>
            </a:r>
            <a:r>
              <a:rPr lang="en-US" dirty="0" smtClean="0"/>
              <a:t> side</a:t>
            </a:r>
          </a:p>
          <a:p>
            <a:r>
              <a:rPr lang="en-US" dirty="0" smtClean="0"/>
              <a:t>Abundant in eukaryotic plasma membranes but absent in </a:t>
            </a:r>
            <a:r>
              <a:rPr lang="en-US" dirty="0" err="1" smtClean="0"/>
              <a:t>organellar</a:t>
            </a:r>
            <a:r>
              <a:rPr lang="en-US" dirty="0" smtClean="0"/>
              <a:t> membranes</a:t>
            </a:r>
          </a:p>
          <a:p>
            <a:r>
              <a:rPr lang="en-US" dirty="0" smtClean="0"/>
              <a:t>Carbohydrate chains interact with extracellular matrix, growth factors, antibodies etc</a:t>
            </a:r>
          </a:p>
          <a:p>
            <a:r>
              <a:rPr lang="en-US" dirty="0" smtClean="0"/>
              <a:t>Important implication of such interaction is ABO blood-group antigens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200"/>
              <a:t>A, B, and O Blood-group Antigens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557713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All human have the enzymes for synthesizing O antigen.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Type A: </a:t>
            </a:r>
            <a:r>
              <a:rPr lang="en-US" altLang="zh-TW" sz="2800" dirty="0" err="1"/>
              <a:t>glycosyltransferase</a:t>
            </a:r>
            <a:r>
              <a:rPr lang="en-US" altLang="zh-TW" sz="2800" dirty="0"/>
              <a:t> -&gt; </a:t>
            </a:r>
            <a:r>
              <a:rPr lang="en-US" altLang="zh-TW" sz="2800" u="sng" dirty="0"/>
              <a:t>N-</a:t>
            </a:r>
            <a:r>
              <a:rPr lang="en-US" altLang="zh-TW" sz="2800" u="sng" dirty="0" err="1"/>
              <a:t>acetylgalactosamine</a:t>
            </a:r>
            <a:endParaRPr lang="en-US" altLang="zh-TW" sz="2800" u="sng" dirty="0"/>
          </a:p>
          <a:p>
            <a:pPr>
              <a:lnSpc>
                <a:spcPct val="90000"/>
              </a:lnSpc>
            </a:pPr>
            <a:endParaRPr lang="en-US" altLang="zh-TW" sz="2800" u="sng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Type B:  -&gt; </a:t>
            </a:r>
            <a:r>
              <a:rPr lang="en-US" altLang="zh-TW" sz="2800" u="sng" dirty="0" err="1"/>
              <a:t>galactose</a:t>
            </a:r>
            <a:endParaRPr lang="en-US" altLang="zh-TW" sz="2800" u="sng" dirty="0"/>
          </a:p>
        </p:txBody>
      </p:sp>
      <p:pic>
        <p:nvPicPr>
          <p:cNvPr id="83972" name="Picture 4" descr="figure-05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-18000" contrast="24000"/>
          </a:blip>
          <a:srcRect/>
          <a:stretch>
            <a:fillRect/>
          </a:stretch>
        </p:blipFill>
        <p:spPr>
          <a:xfrm>
            <a:off x="4859338" y="1557338"/>
            <a:ext cx="4284662" cy="4824412"/>
          </a:xfrm>
          <a:noFill/>
          <a:ln/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930900" y="2420938"/>
            <a:ext cx="936625" cy="576262"/>
          </a:xfrm>
          <a:prstGeom prst="rect">
            <a:avLst/>
          </a:prstGeom>
          <a:noFill/>
          <a:ln w="57150">
            <a:solidFill>
              <a:srgbClr val="FF33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965825" y="3789363"/>
            <a:ext cx="936625" cy="576262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E86A-3A36-4920-AFCD-1728B084B8B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ABO-Blood </a:t>
            </a:r>
            <a:r>
              <a:rPr lang="en-US" dirty="0"/>
              <a:t>G</a:t>
            </a:r>
            <a:r>
              <a:rPr lang="en-US" dirty="0" smtClean="0"/>
              <a:t>roup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29" y="1251118"/>
            <a:ext cx="7514034" cy="16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21" y="2996952"/>
            <a:ext cx="5886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7E2-193C-443B-8718-485353F57C92}" type="slidenum">
              <a:rPr lang="en-US"/>
              <a:pPr/>
              <a:t>56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“Accessory” structures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Extracellular matrix (ECM) </a:t>
            </a:r>
          </a:p>
          <a:p>
            <a:pPr lvl="1"/>
            <a:r>
              <a:rPr lang="en-US" altLang="en-US" dirty="0"/>
              <a:t>Outside animal cells</a:t>
            </a:r>
          </a:p>
          <a:p>
            <a:pPr lvl="1"/>
            <a:r>
              <a:rPr lang="en-US" altLang="en-US" dirty="0"/>
              <a:t>Composed of proteins and carbohydrates</a:t>
            </a:r>
          </a:p>
          <a:p>
            <a:pPr lvl="1"/>
            <a:r>
              <a:rPr lang="en-US" altLang="en-US" dirty="0"/>
              <a:t>Attached to plasma membrane</a:t>
            </a:r>
          </a:p>
          <a:p>
            <a:r>
              <a:rPr lang="en-US" altLang="en-US" dirty="0"/>
              <a:t>Cell wall</a:t>
            </a:r>
          </a:p>
          <a:p>
            <a:pPr lvl="1"/>
            <a:r>
              <a:rPr lang="en-US" altLang="en-US" dirty="0"/>
              <a:t>Surrounds </a:t>
            </a:r>
            <a:r>
              <a:rPr lang="en-US" altLang="en-US" dirty="0" smtClean="0"/>
              <a:t>bacterial/fungal/plant/algal cells</a:t>
            </a:r>
          </a:p>
          <a:p>
            <a:pPr lvl="1"/>
            <a:r>
              <a:rPr lang="en-US" altLang="en-US" dirty="0" smtClean="0"/>
              <a:t>Plants: Cellulose, </a:t>
            </a:r>
            <a:r>
              <a:rPr lang="en-US" altLang="en-US" dirty="0" err="1" smtClean="0"/>
              <a:t>Xylan</a:t>
            </a:r>
            <a:r>
              <a:rPr lang="en-US" altLang="en-US" dirty="0" smtClean="0"/>
              <a:t> and Lignin</a:t>
            </a:r>
          </a:p>
          <a:p>
            <a:pPr lvl="1"/>
            <a:r>
              <a:rPr lang="en-US" altLang="en-US" dirty="0" smtClean="0"/>
              <a:t>Fungus: Chitin (Polymer of N-</a:t>
            </a:r>
            <a:r>
              <a:rPr lang="en-US" altLang="en-US" dirty="0" err="1" smtClean="0"/>
              <a:t>Acetyle</a:t>
            </a:r>
            <a:r>
              <a:rPr lang="en-US" altLang="en-US" dirty="0" smtClean="0"/>
              <a:t> Glucosamine)</a:t>
            </a:r>
            <a:endParaRPr lang="en-US" altLang="en-US" dirty="0"/>
          </a:p>
          <a:p>
            <a:pPr lvl="1"/>
            <a:r>
              <a:rPr lang="en-US" altLang="en-US" dirty="0" smtClean="0"/>
              <a:t>Bacteria: Peptidoglycan</a:t>
            </a:r>
          </a:p>
          <a:p>
            <a:pPr lvl="1"/>
            <a:r>
              <a:rPr lang="en-US" altLang="en-US" dirty="0" smtClean="0"/>
              <a:t>Algae: </a:t>
            </a:r>
            <a:r>
              <a:rPr lang="en-US" altLang="en-US" dirty="0" err="1" smtClean="0"/>
              <a:t>Glucans</a:t>
            </a:r>
            <a:r>
              <a:rPr lang="en-US" altLang="en-US" dirty="0" smtClean="0"/>
              <a:t> (Cellulose) </a:t>
            </a:r>
            <a:r>
              <a:rPr lang="en-US" altLang="en-US" dirty="0" err="1" smtClean="0"/>
              <a:t>Mannans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Xylans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Alginic</a:t>
            </a:r>
            <a:r>
              <a:rPr lang="en-US" altLang="en-US" dirty="0" smtClean="0"/>
              <a:t> Acid, </a:t>
            </a:r>
            <a:r>
              <a:rPr lang="en-US" altLang="en-US" dirty="0" err="1" smtClean="0"/>
              <a:t>Sulphonated</a:t>
            </a:r>
            <a:r>
              <a:rPr lang="en-US" altLang="en-US" dirty="0" smtClean="0"/>
              <a:t> Polysaccharides (agar, </a:t>
            </a:r>
            <a:r>
              <a:rPr lang="en-US" altLang="en-US" dirty="0" err="1" smtClean="0"/>
              <a:t>agarose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carrageenans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Houses Genome</a:t>
            </a:r>
          </a:p>
          <a:p>
            <a:r>
              <a:rPr lang="en-US" dirty="0" smtClean="0"/>
              <a:t>Outer membrane is continuous with rough ER; Inner membrane defines nucleus; two membranes fuse at nuclear pores containing </a:t>
            </a:r>
            <a:r>
              <a:rPr lang="en-US" dirty="0" err="1" smtClean="0"/>
              <a:t>porins</a:t>
            </a:r>
            <a:endParaRPr lang="en-US" dirty="0" smtClean="0"/>
          </a:p>
          <a:p>
            <a:r>
              <a:rPr lang="en-US" dirty="0" err="1"/>
              <a:t>r</a:t>
            </a:r>
            <a:r>
              <a:rPr lang="en-US" dirty="0" err="1" smtClean="0"/>
              <a:t>RNA</a:t>
            </a:r>
            <a:r>
              <a:rPr lang="en-US" dirty="0" smtClean="0"/>
              <a:t>-synthesized in </a:t>
            </a:r>
            <a:r>
              <a:rPr lang="en-US" b="1" dirty="0" smtClean="0"/>
              <a:t>nucleolus</a:t>
            </a:r>
            <a:r>
              <a:rPr lang="en-US" dirty="0" smtClean="0"/>
              <a:t>- binds to proteins forming </a:t>
            </a:r>
            <a:r>
              <a:rPr lang="en-US" dirty="0" err="1" smtClean="0"/>
              <a:t>ribonucleoprotein</a:t>
            </a:r>
            <a:r>
              <a:rPr lang="en-US" dirty="0" smtClean="0"/>
              <a:t> particles</a:t>
            </a:r>
          </a:p>
          <a:p>
            <a:r>
              <a:rPr lang="en-US" dirty="0" smtClean="0"/>
              <a:t>DNA packed into chromosomes; </a:t>
            </a:r>
            <a:r>
              <a:rPr lang="en-US" b="1" dirty="0" smtClean="0"/>
              <a:t>heterochromatin</a:t>
            </a:r>
            <a:r>
              <a:rPr lang="en-US" dirty="0" smtClean="0"/>
              <a:t> attached to </a:t>
            </a:r>
            <a:r>
              <a:rPr lang="en-US" b="1" dirty="0" err="1" smtClean="0"/>
              <a:t>lamin</a:t>
            </a:r>
            <a:r>
              <a:rPr lang="en-US" dirty="0" smtClean="0"/>
              <a:t>-fibrous proteins forming 2D network in inner membrane</a:t>
            </a:r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272" y="1204913"/>
            <a:ext cx="5289934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Endosymbiotic</a:t>
            </a:r>
            <a:r>
              <a:rPr lang="en-US" dirty="0" smtClean="0"/>
              <a:t> theory</a:t>
            </a:r>
            <a:endParaRPr lang="en-US" dirty="0"/>
          </a:p>
        </p:txBody>
      </p:sp>
      <p:pic>
        <p:nvPicPr>
          <p:cNvPr id="22530" name="Picture 2" descr="http://thebrain.mcgill.ca/flash/a/a_05/a_05_cl/a_05_cl_her/a_05_cl_her_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6324600" cy="52620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 to 25% of volume of cytoplasm is mitochondria</a:t>
            </a:r>
          </a:p>
          <a:p>
            <a:r>
              <a:rPr lang="en-US" dirty="0" smtClean="0"/>
              <a:t>Outer membrane: 50% Lipids, 50% proteins; contains </a:t>
            </a:r>
            <a:r>
              <a:rPr lang="en-US" dirty="0" err="1" smtClean="0"/>
              <a:t>porins</a:t>
            </a:r>
            <a:endParaRPr lang="en-US" dirty="0" smtClean="0"/>
          </a:p>
          <a:p>
            <a:r>
              <a:rPr lang="en-US" dirty="0" smtClean="0"/>
              <a:t>Inner membrane: 20% Lipids, 80% Proteins; continuous with </a:t>
            </a:r>
            <a:r>
              <a:rPr lang="en-US" b="1" dirty="0" err="1" smtClean="0"/>
              <a:t>crystae</a:t>
            </a:r>
            <a:r>
              <a:rPr lang="en-US" dirty="0" smtClean="0"/>
              <a:t> that protrude to </a:t>
            </a:r>
            <a:r>
              <a:rPr lang="en-US" b="1" dirty="0" smtClean="0"/>
              <a:t>matrix</a:t>
            </a:r>
            <a:endParaRPr lang="en-IN" b="1" dirty="0" smtClean="0"/>
          </a:p>
          <a:p>
            <a:pPr lvl="1"/>
            <a:r>
              <a:rPr lang="en-US" dirty="0" smtClean="0"/>
              <a:t>Site of ETC and </a:t>
            </a:r>
            <a:r>
              <a:rPr lang="en-US" dirty="0" err="1" smtClean="0"/>
              <a:t>Chemiosmotic</a:t>
            </a:r>
            <a:r>
              <a:rPr lang="en-US" dirty="0" smtClean="0"/>
              <a:t> </a:t>
            </a:r>
            <a:r>
              <a:rPr lang="en-US" dirty="0" err="1" smtClean="0"/>
              <a:t>phosphorylation</a:t>
            </a:r>
            <a:endParaRPr lang="en-US" dirty="0" smtClean="0"/>
          </a:p>
          <a:p>
            <a:pPr lvl="1"/>
            <a:r>
              <a:rPr lang="en-US" dirty="0" smtClean="0"/>
              <a:t>28 molecules of ATP from 1 molecule of glucose generated in Mt</a:t>
            </a:r>
          </a:p>
          <a:p>
            <a:pPr lvl="1"/>
            <a:r>
              <a:rPr lang="en-US" dirty="0" smtClean="0"/>
              <a:t>All ATPs in lipid metabolism generated in Mt</a:t>
            </a:r>
          </a:p>
          <a:p>
            <a:pPr lvl="1"/>
            <a:r>
              <a:rPr lang="en-US" b="1" dirty="0" smtClean="0"/>
              <a:t>Power Plants</a:t>
            </a:r>
            <a:r>
              <a:rPr lang="en-US" dirty="0" smtClean="0"/>
              <a:t> of cell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90663"/>
            <a:ext cx="4843483" cy="49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largest organelle in plants</a:t>
            </a:r>
          </a:p>
          <a:p>
            <a:r>
              <a:rPr lang="en-US" dirty="0" smtClean="0"/>
              <a:t>Inner membrane is continuous with </a:t>
            </a:r>
            <a:r>
              <a:rPr lang="en-US" b="1" dirty="0" err="1" smtClean="0"/>
              <a:t>thylakoids</a:t>
            </a:r>
            <a:r>
              <a:rPr lang="en-US" dirty="0" smtClean="0"/>
              <a:t> that forms stacks called </a:t>
            </a:r>
            <a:r>
              <a:rPr lang="en-US" b="1" dirty="0" err="1" smtClean="0"/>
              <a:t>grana</a:t>
            </a:r>
            <a:r>
              <a:rPr lang="en-US" dirty="0" smtClean="0"/>
              <a:t>, embedded in matrix </a:t>
            </a:r>
            <a:r>
              <a:rPr lang="en-US" b="1" dirty="0" err="1" smtClean="0"/>
              <a:t>stroma</a:t>
            </a:r>
            <a:endParaRPr lang="en-US" b="1" dirty="0" smtClean="0"/>
          </a:p>
          <a:p>
            <a:r>
              <a:rPr lang="en-US" dirty="0" smtClean="0"/>
              <a:t>All chlorophylls in plants are found in </a:t>
            </a:r>
            <a:r>
              <a:rPr lang="en-US" dirty="0" err="1" smtClean="0"/>
              <a:t>thylakoid</a:t>
            </a:r>
            <a:r>
              <a:rPr lang="en-US" dirty="0" smtClean="0"/>
              <a:t> membranes</a:t>
            </a:r>
          </a:p>
          <a:p>
            <a:r>
              <a:rPr lang="en-US" dirty="0" smtClean="0"/>
              <a:t>Site of </a:t>
            </a:r>
            <a:r>
              <a:rPr lang="en-US" dirty="0" err="1" smtClean="0"/>
              <a:t>photophosphorylation</a:t>
            </a:r>
            <a:r>
              <a:rPr lang="en-US" dirty="0" smtClean="0"/>
              <a:t> in photosynthesis</a:t>
            </a:r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392" y="1447800"/>
            <a:ext cx="5198383" cy="51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Vacuoles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Largest organelle in plants (almost 80% of cytoplasm)</a:t>
            </a:r>
          </a:p>
          <a:p>
            <a:r>
              <a:rPr lang="en-US" dirty="0" smtClean="0"/>
              <a:t>Transport proteins in vacuolar membrane allows to store water, ions and nutrients</a:t>
            </a:r>
          </a:p>
          <a:p>
            <a:r>
              <a:rPr lang="en-US" dirty="0" smtClean="0"/>
              <a:t>Acidic pH, may have </a:t>
            </a:r>
            <a:r>
              <a:rPr lang="en-US" dirty="0" err="1" smtClean="0"/>
              <a:t>degradative</a:t>
            </a:r>
            <a:r>
              <a:rPr lang="en-US" dirty="0" smtClean="0"/>
              <a:t> function like animal </a:t>
            </a:r>
            <a:r>
              <a:rPr lang="en-US" dirty="0" err="1" smtClean="0"/>
              <a:t>lysosomes</a:t>
            </a:r>
            <a:endParaRPr lang="en-US" dirty="0" smtClean="0"/>
          </a:p>
          <a:p>
            <a:r>
              <a:rPr lang="en-US" dirty="0" smtClean="0"/>
              <a:t>Influx of water in vacuoles due to osmosis, together with rigidity of cell walls creates </a:t>
            </a:r>
            <a:r>
              <a:rPr lang="en-US" b="1" dirty="0" err="1" smtClean="0"/>
              <a:t>turgor</a:t>
            </a:r>
            <a:r>
              <a:rPr lang="en-US" dirty="0" smtClean="0"/>
              <a:t> pressure-instrumental in plant water transport</a:t>
            </a:r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Vacuoles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7"/>
            <a:ext cx="43579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pH inside the matrix, maintained by V-Class Proton Pump (active transport) and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Channel (Passive transport)</a:t>
            </a:r>
          </a:p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92698"/>
            <a:ext cx="6057930" cy="366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Degrades </a:t>
            </a:r>
            <a:r>
              <a:rPr lang="en-US" dirty="0" err="1" smtClean="0"/>
              <a:t>endosomes</a:t>
            </a:r>
            <a:r>
              <a:rPr lang="en-US" dirty="0" smtClean="0"/>
              <a:t> (</a:t>
            </a:r>
            <a:r>
              <a:rPr lang="en-US" dirty="0" err="1" smtClean="0"/>
              <a:t>pinosomes</a:t>
            </a:r>
            <a:r>
              <a:rPr lang="en-US" dirty="0" smtClean="0"/>
              <a:t>), </a:t>
            </a:r>
            <a:r>
              <a:rPr lang="en-US" dirty="0" err="1" smtClean="0"/>
              <a:t>phagosomes</a:t>
            </a:r>
            <a:r>
              <a:rPr lang="en-US" dirty="0" smtClean="0"/>
              <a:t> and </a:t>
            </a:r>
            <a:r>
              <a:rPr lang="en-US" dirty="0" err="1" smtClean="0"/>
              <a:t>autophagosomes</a:t>
            </a:r>
            <a:endParaRPr lang="en-US" dirty="0" smtClean="0"/>
          </a:p>
          <a:p>
            <a:pPr lvl="1"/>
            <a:r>
              <a:rPr lang="en-US" dirty="0" err="1" smtClean="0"/>
              <a:t>Pinocytosis</a:t>
            </a:r>
            <a:r>
              <a:rPr lang="en-US" dirty="0" smtClean="0"/>
              <a:t>-(cell-drinking)-</a:t>
            </a:r>
            <a:r>
              <a:rPr lang="en-US" dirty="0" err="1" smtClean="0"/>
              <a:t>endocytosis</a:t>
            </a:r>
            <a:r>
              <a:rPr lang="en-US" dirty="0" smtClean="0"/>
              <a:t> of small solutes</a:t>
            </a:r>
          </a:p>
          <a:p>
            <a:pPr lvl="1"/>
            <a:r>
              <a:rPr lang="en-US" dirty="0" err="1" smtClean="0"/>
              <a:t>Phagocytosis</a:t>
            </a:r>
            <a:r>
              <a:rPr lang="en-US" dirty="0" smtClean="0"/>
              <a:t>-(Cell-eating) large </a:t>
            </a:r>
            <a:r>
              <a:rPr lang="en-US" dirty="0" err="1" smtClean="0"/>
              <a:t>cells,bacteria</a:t>
            </a:r>
            <a:r>
              <a:rPr lang="en-US" dirty="0" smtClean="0"/>
              <a:t> etc</a:t>
            </a:r>
          </a:p>
          <a:p>
            <a:pPr lvl="1"/>
            <a:r>
              <a:rPr lang="en-US" dirty="0" smtClean="0"/>
              <a:t>Autophagy (Eating oneself)-Mechanism by which aged </a:t>
            </a:r>
            <a:r>
              <a:rPr lang="en-US" dirty="0" smtClean="0"/>
              <a:t>organelle </a:t>
            </a:r>
            <a:r>
              <a:rPr lang="en-US" dirty="0" smtClean="0"/>
              <a:t>is recycled</a:t>
            </a:r>
          </a:p>
          <a:p>
            <a:r>
              <a:rPr lang="en-US" dirty="0" smtClean="0"/>
              <a:t>Contains nucleases, </a:t>
            </a:r>
            <a:r>
              <a:rPr lang="en-US" dirty="0" err="1" smtClean="0"/>
              <a:t>phosphatases</a:t>
            </a:r>
            <a:r>
              <a:rPr lang="en-US" dirty="0" smtClean="0"/>
              <a:t>, peptidases- </a:t>
            </a:r>
            <a:r>
              <a:rPr lang="en-US" b="1" dirty="0" smtClean="0"/>
              <a:t>acid </a:t>
            </a:r>
            <a:r>
              <a:rPr lang="en-US" b="1" dirty="0" err="1" smtClean="0"/>
              <a:t>hydrolases</a:t>
            </a:r>
            <a:endParaRPr lang="en-IN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614488"/>
            <a:ext cx="82105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Peroxisomes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 in all animal cells (except erythrocytes) and many plant cells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oxydases</a:t>
            </a:r>
            <a:r>
              <a:rPr lang="en-US" dirty="0" smtClean="0"/>
              <a:t>-oxidize organic substrates to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Also contain </a:t>
            </a:r>
            <a:r>
              <a:rPr lang="en-US" dirty="0" err="1" smtClean="0"/>
              <a:t>catalases</a:t>
            </a:r>
            <a:r>
              <a:rPr lang="en-US" dirty="0" smtClean="0"/>
              <a:t>-</a:t>
            </a:r>
          </a:p>
          <a:p>
            <a:r>
              <a:rPr lang="en-US" dirty="0" smtClean="0"/>
              <a:t>Principal organelle for fatty acid oxidation</a:t>
            </a:r>
          </a:p>
          <a:p>
            <a:r>
              <a:rPr lang="en-US" dirty="0" smtClean="0"/>
              <a:t>Plant seeds contain </a:t>
            </a:r>
            <a:r>
              <a:rPr lang="en-US" dirty="0" err="1" smtClean="0"/>
              <a:t>glyoxisomes</a:t>
            </a:r>
            <a:r>
              <a:rPr lang="en-US" dirty="0" smtClean="0"/>
              <a:t>-similar like </a:t>
            </a:r>
            <a:r>
              <a:rPr lang="en-US" dirty="0" err="1" smtClean="0"/>
              <a:t>peroxisomes</a:t>
            </a:r>
            <a:r>
              <a:rPr lang="en-US" dirty="0" smtClean="0"/>
              <a:t> and contain many </a:t>
            </a:r>
            <a:r>
              <a:rPr lang="en-US" dirty="0" err="1" smtClean="0"/>
              <a:t>peroxisomal</a:t>
            </a:r>
            <a:r>
              <a:rPr lang="en-US" dirty="0" smtClean="0"/>
              <a:t> enzymes</a:t>
            </a:r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7356" y="3500438"/>
            <a:ext cx="35794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ace\Documents\Manuscripts\Intro\C-S Tre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17697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Peroxisomes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000924" cy="56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Largest membrane-bound structure in any eukaryotic cell, made up of sacs called </a:t>
            </a:r>
            <a:r>
              <a:rPr lang="en-US" b="1" dirty="0" err="1" smtClean="0"/>
              <a:t>Cisternae</a:t>
            </a:r>
            <a:endParaRPr lang="en-US" b="1" dirty="0" smtClean="0"/>
          </a:p>
          <a:p>
            <a:r>
              <a:rPr lang="en-US" dirty="0" err="1" smtClean="0"/>
              <a:t>Cytosolic</a:t>
            </a:r>
            <a:r>
              <a:rPr lang="en-US" dirty="0" smtClean="0"/>
              <a:t> face of Rough ER is studded with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 lvl="1"/>
            <a:r>
              <a:rPr lang="en-US" dirty="0" smtClean="0"/>
              <a:t>Smooth ER involved in detoxification of carcinogens, synthesis of fatty acids and phospholipids; abundant in </a:t>
            </a:r>
            <a:r>
              <a:rPr lang="en-US" dirty="0" err="1" smtClean="0"/>
              <a:t>hepatocytes</a:t>
            </a:r>
            <a:endParaRPr lang="en-US" dirty="0" smtClean="0"/>
          </a:p>
          <a:p>
            <a:pPr lvl="1"/>
            <a:r>
              <a:rPr lang="en-US" dirty="0" smtClean="0"/>
              <a:t>Rough ER is abundant in cells secreting hormones (such as Islets of Langerhans) antibodies (Plasma cells) and enzymes (Pancreatic </a:t>
            </a:r>
            <a:r>
              <a:rPr lang="en-US" dirty="0" err="1"/>
              <a:t>A</a:t>
            </a:r>
            <a:r>
              <a:rPr lang="en-US" dirty="0" err="1" smtClean="0"/>
              <a:t>cinar</a:t>
            </a:r>
            <a:r>
              <a:rPr lang="en-US" dirty="0" smtClean="0"/>
              <a:t> </a:t>
            </a:r>
            <a:r>
              <a:rPr lang="en-US" dirty="0" smtClean="0"/>
              <a:t>cells)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5"/>
            <a:ext cx="4071966" cy="577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I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5072098" cy="56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Complex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Prominent in </a:t>
            </a:r>
            <a:r>
              <a:rPr lang="en-US" dirty="0" err="1" smtClean="0"/>
              <a:t>secretory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Involved with protein processing and packing</a:t>
            </a:r>
          </a:p>
          <a:p>
            <a:r>
              <a:rPr lang="en-US" dirty="0" smtClean="0"/>
              <a:t>Three parts: </a:t>
            </a:r>
            <a:r>
              <a:rPr lang="en-US" i="1" dirty="0" err="1" smtClean="0"/>
              <a:t>cis</a:t>
            </a:r>
            <a:r>
              <a:rPr lang="en-US" dirty="0" smtClean="0"/>
              <a:t>, </a:t>
            </a:r>
            <a:r>
              <a:rPr lang="en-US" i="1" dirty="0" smtClean="0"/>
              <a:t>medial</a:t>
            </a:r>
            <a:r>
              <a:rPr lang="en-US" dirty="0" smtClean="0"/>
              <a:t> and </a:t>
            </a:r>
            <a:r>
              <a:rPr lang="en-US" i="1" dirty="0" smtClean="0"/>
              <a:t>trans</a:t>
            </a:r>
          </a:p>
          <a:p>
            <a:r>
              <a:rPr lang="en-US" b="1" i="1" dirty="0" smtClean="0"/>
              <a:t>Trans-Golgi Network</a:t>
            </a:r>
            <a:r>
              <a:rPr lang="en-US" i="1" dirty="0" smtClean="0"/>
              <a:t> </a:t>
            </a:r>
            <a:r>
              <a:rPr lang="en-US" dirty="0" smtClean="0"/>
              <a:t>(TGN) is a major branch point in the </a:t>
            </a:r>
            <a:r>
              <a:rPr lang="en-US" dirty="0" err="1" smtClean="0"/>
              <a:t>secretory</a:t>
            </a:r>
            <a:r>
              <a:rPr lang="en-US" dirty="0" smtClean="0"/>
              <a:t> pathway where soluble secreted proteins, </a:t>
            </a:r>
            <a:r>
              <a:rPr lang="en-US" dirty="0" err="1" smtClean="0"/>
              <a:t>lysosomal</a:t>
            </a:r>
            <a:r>
              <a:rPr lang="en-US" dirty="0" smtClean="0"/>
              <a:t> proteins, and in some cells membrane proteins destined for the </a:t>
            </a:r>
            <a:r>
              <a:rPr lang="en-US" dirty="0" err="1" smtClean="0"/>
              <a:t>basolateral</a:t>
            </a:r>
            <a:r>
              <a:rPr lang="en-US" dirty="0" smtClean="0"/>
              <a:t> or apical plasma membrane are segregated into different transport vesicles.</a:t>
            </a:r>
            <a:endParaRPr lang="en-US" i="1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Complex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929354" cy="56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Secretory</a:t>
            </a:r>
            <a:r>
              <a:rPr lang="en-US" dirty="0" smtClean="0"/>
              <a:t> Pathway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Proteins from ER transported to Golgi by COP II </a:t>
            </a:r>
            <a:r>
              <a:rPr lang="en-US" dirty="0" err="1" smtClean="0"/>
              <a:t>anterograde</a:t>
            </a:r>
            <a:r>
              <a:rPr lang="en-US" dirty="0" smtClean="0"/>
              <a:t> transport vesicles, fuses at </a:t>
            </a:r>
            <a:r>
              <a:rPr lang="en-US" i="1" dirty="0" err="1" smtClean="0"/>
              <a:t>cis</a:t>
            </a:r>
            <a:r>
              <a:rPr lang="en-US" dirty="0" smtClean="0"/>
              <a:t>; some transports back to ER by COP I retrograde vesicles </a:t>
            </a:r>
          </a:p>
          <a:p>
            <a:endParaRPr lang="en-I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3599161"/>
            <a:ext cx="6239616" cy="32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Secretory</a:t>
            </a:r>
            <a:r>
              <a:rPr lang="en-US" dirty="0" smtClean="0"/>
              <a:t> Pathway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Proteins from </a:t>
            </a:r>
            <a:r>
              <a:rPr lang="en-US" i="1" dirty="0" err="1" smtClean="0"/>
              <a:t>cis</a:t>
            </a:r>
            <a:r>
              <a:rPr lang="en-US" dirty="0" smtClean="0"/>
              <a:t> progress to </a:t>
            </a:r>
            <a:r>
              <a:rPr lang="en-US" i="1" dirty="0" smtClean="0"/>
              <a:t>medial</a:t>
            </a:r>
            <a:r>
              <a:rPr lang="en-US" dirty="0" smtClean="0"/>
              <a:t> and finally to </a:t>
            </a:r>
            <a:r>
              <a:rPr lang="en-US" i="1" dirty="0" smtClean="0"/>
              <a:t>trans</a:t>
            </a:r>
            <a:r>
              <a:rPr lang="en-US" dirty="0" smtClean="0"/>
              <a:t>  (proteins get modified serially) – </a:t>
            </a:r>
            <a:r>
              <a:rPr lang="en-US" b="1" dirty="0" err="1" smtClean="0"/>
              <a:t>cisternal</a:t>
            </a:r>
            <a:r>
              <a:rPr lang="en-US" b="1" dirty="0" smtClean="0"/>
              <a:t> progression</a:t>
            </a:r>
            <a:r>
              <a:rPr lang="en-US" dirty="0" smtClean="0"/>
              <a:t>.  Enzymes and other Golgi proteins are </a:t>
            </a:r>
            <a:r>
              <a:rPr lang="en-US" dirty="0" smtClean="0"/>
              <a:t>retrieved </a:t>
            </a:r>
            <a:r>
              <a:rPr lang="en-US" dirty="0" smtClean="0"/>
              <a:t>from later to earlier cisternae by COP I coated retrograde transport vesicles</a:t>
            </a:r>
          </a:p>
          <a:p>
            <a:endParaRPr lang="en-IN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581128"/>
            <a:ext cx="5368617" cy="20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Secretory</a:t>
            </a:r>
            <a:r>
              <a:rPr lang="en-US" dirty="0" smtClean="0"/>
              <a:t> Pathway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processing, “cargo proteins” buds off (mediated by </a:t>
            </a:r>
            <a:r>
              <a:rPr lang="en-US" sz="2400" b="1" dirty="0" err="1" smtClean="0"/>
              <a:t>dynamin</a:t>
            </a:r>
            <a:r>
              <a:rPr lang="en-US" sz="2400" dirty="0" smtClean="0"/>
              <a:t>) into </a:t>
            </a:r>
            <a:r>
              <a:rPr lang="en-US" sz="2400" b="1" dirty="0" err="1" smtClean="0"/>
              <a:t>clathrin</a:t>
            </a:r>
            <a:r>
              <a:rPr lang="en-US" sz="2400" b="1" dirty="0"/>
              <a:t>-</a:t>
            </a:r>
            <a:r>
              <a:rPr lang="en-US" sz="2400" b="1" dirty="0" smtClean="0"/>
              <a:t>coated</a:t>
            </a:r>
            <a:r>
              <a:rPr lang="en-US" sz="2400" dirty="0" smtClean="0"/>
              <a:t> vesicles from </a:t>
            </a:r>
            <a:r>
              <a:rPr lang="en-US" sz="2400" i="1" dirty="0" smtClean="0"/>
              <a:t>trans</a:t>
            </a:r>
          </a:p>
          <a:p>
            <a:r>
              <a:rPr lang="en-US" sz="2400" dirty="0" smtClean="0"/>
              <a:t>Vesicles either fuse with PM (</a:t>
            </a:r>
            <a:r>
              <a:rPr lang="en-US" sz="2400" b="1" dirty="0" smtClean="0"/>
              <a:t>Constitutive</a:t>
            </a:r>
            <a:r>
              <a:rPr lang="en-US" sz="2400" dirty="0" smtClean="0"/>
              <a:t> secretion) or with organelles like late </a:t>
            </a:r>
            <a:r>
              <a:rPr lang="en-US" sz="2400" dirty="0" err="1" smtClean="0"/>
              <a:t>endosome</a:t>
            </a:r>
            <a:r>
              <a:rPr lang="en-US" sz="2400" dirty="0" smtClean="0"/>
              <a:t> (whereby forming </a:t>
            </a:r>
            <a:r>
              <a:rPr lang="en-US" sz="2400" dirty="0" err="1" smtClean="0"/>
              <a:t>lysosomes</a:t>
            </a:r>
            <a:r>
              <a:rPr lang="en-US" sz="2400" dirty="0" smtClean="0"/>
              <a:t>)</a:t>
            </a:r>
            <a:endParaRPr lang="en-IN" sz="2400" dirty="0" smtClean="0"/>
          </a:p>
          <a:p>
            <a:endParaRPr lang="en-IN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429000"/>
            <a:ext cx="644531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6172200" cy="153272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</a:rPr>
              <a:t>A brief history of studies</a:t>
            </a:r>
          </a:p>
          <a:p>
            <a:pPr marL="457200" indent="-457200">
              <a:lnSpc>
                <a:spcPct val="2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</a:rPr>
              <a:t>    on the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structure </a:t>
            </a:r>
            <a:r>
              <a:rPr lang="en-US" altLang="zh-CN" sz="3600" b="1" dirty="0">
                <a:solidFill>
                  <a:srgbClr val="FFFF00"/>
                </a:solidFill>
              </a:rPr>
              <a:t>of the </a:t>
            </a:r>
          </a:p>
          <a:p>
            <a:pPr marL="457200" indent="-457200">
              <a:lnSpc>
                <a:spcPct val="4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</a:rPr>
              <a:t>  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plasma </a:t>
            </a:r>
            <a:r>
              <a:rPr lang="en-US" altLang="zh-CN" sz="3600" b="1" dirty="0">
                <a:solidFill>
                  <a:srgbClr val="FFFF00"/>
                </a:solidFill>
              </a:rPr>
              <a:t>membrane</a:t>
            </a:r>
          </a:p>
        </p:txBody>
      </p:sp>
      <p:pic>
        <p:nvPicPr>
          <p:cNvPr id="130051" name="Picture 3" descr="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76200"/>
            <a:ext cx="2873375" cy="6858000"/>
          </a:xfrm>
          <a:prstGeom prst="rect">
            <a:avLst/>
          </a:prstGeom>
          <a:noFill/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52400" y="2397125"/>
            <a:ext cx="5257800" cy="4308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9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sz="2800" b="1">
                <a:solidFill>
                  <a:schemeClr val="tx2"/>
                </a:solidFill>
              </a:rPr>
              <a:t>A. Conception:</a:t>
            </a:r>
          </a:p>
          <a:p>
            <a:pPr algn="just">
              <a:lnSpc>
                <a:spcPct val="6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b="1"/>
              <a:t>  Plasma membrane(cell membrane),</a:t>
            </a:r>
          </a:p>
          <a:p>
            <a:pPr algn="just">
              <a:lnSpc>
                <a:spcPct val="9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b="1"/>
              <a:t>  Intracellular membrane,</a:t>
            </a:r>
          </a:p>
          <a:p>
            <a:pPr algn="just">
              <a:lnSpc>
                <a:spcPct val="10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0" lang="en-US" altLang="zh-CN" b="1"/>
              <a:t>  Biomembrane.</a:t>
            </a:r>
          </a:p>
          <a:p>
            <a:pPr algn="just">
              <a:lnSpc>
                <a:spcPct val="14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0" lang="en-US" altLang="zh-CN" sz="2800" b="1">
                <a:solidFill>
                  <a:schemeClr val="tx2"/>
                </a:solidFill>
              </a:rPr>
              <a:t>B. The </a:t>
            </a:r>
            <a:r>
              <a:rPr lang="en-US" altLang="zh-CN" sz="2800" b="1">
                <a:solidFill>
                  <a:schemeClr val="tx2"/>
                </a:solidFill>
              </a:rPr>
              <a:t>history of study</a:t>
            </a:r>
          </a:p>
          <a:p>
            <a:pPr algn="just">
              <a:lnSpc>
                <a:spcPct val="10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zh-CN" b="1">
              <a:solidFill>
                <a:srgbClr val="FFFFFF"/>
              </a:solidFill>
              <a:sym typeface="Wingdings 2" pitchFamily="18" charset="2"/>
            </a:endParaRPr>
          </a:p>
          <a:p>
            <a:pPr algn="just">
              <a:lnSpc>
                <a:spcPct val="10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sz="2800" b="1">
                <a:solidFill>
                  <a:srgbClr val="FFFFFF"/>
                </a:solidFill>
                <a:sym typeface="Wingdings 2" pitchFamily="18" charset="2"/>
              </a:rPr>
              <a:t></a:t>
            </a:r>
            <a:r>
              <a:rPr lang="en-US" altLang="zh-CN" sz="2800" b="1">
                <a:solidFill>
                  <a:srgbClr val="FFFFFF"/>
                </a:solidFill>
              </a:rPr>
              <a:t>Overton(1890s): </a:t>
            </a:r>
          </a:p>
          <a:p>
            <a:pPr algn="just">
              <a:lnSpc>
                <a:spcPct val="104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sz="2800" b="1">
                <a:solidFill>
                  <a:srgbClr val="FFFFFF"/>
                </a:solidFill>
              </a:rPr>
              <a:t>    </a:t>
            </a:r>
            <a:r>
              <a:rPr lang="en-US" altLang="zh-CN" b="1">
                <a:solidFill>
                  <a:srgbClr val="FFFFFF"/>
                </a:solidFill>
              </a:rPr>
              <a:t>Lipid nature of PM;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biomembranes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1895 – membranes thought to be composed of lipids</a:t>
            </a:r>
          </a:p>
          <a:p>
            <a:pPr>
              <a:buFontTx/>
              <a:buChar char="•"/>
            </a:pPr>
            <a:r>
              <a:rPr lang="en-US" dirty="0" smtClean="0"/>
              <a:t>1915 – chemical analysis – membranes composed of lipids and proteins</a:t>
            </a:r>
          </a:p>
          <a:p>
            <a:pPr>
              <a:buFontTx/>
              <a:buChar char="•"/>
            </a:pPr>
            <a:r>
              <a:rPr lang="en-US" dirty="0" smtClean="0"/>
              <a:t>1917 – phospholipids dissolved in benzene form film on water – hydrophilic heads</a:t>
            </a:r>
          </a:p>
          <a:p>
            <a:pPr>
              <a:buFontTx/>
              <a:buChar char="•"/>
            </a:pPr>
            <a:r>
              <a:rPr lang="en-US" dirty="0" smtClean="0"/>
              <a:t>1925 –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dirty="0" smtClean="0"/>
              <a:t> proposed (</a:t>
            </a:r>
            <a:r>
              <a:rPr lang="en-US" dirty="0" err="1"/>
              <a:t>Gorter</a:t>
            </a:r>
            <a:r>
              <a:rPr lang="en-US" dirty="0"/>
              <a:t> and </a:t>
            </a:r>
            <a:r>
              <a:rPr lang="en-US" dirty="0" err="1" smtClean="0"/>
              <a:t>Grendel</a:t>
            </a:r>
            <a:r>
              <a:rPr lang="en-US" dirty="0" smtClean="0"/>
              <a:t>)</a:t>
            </a:r>
          </a:p>
          <a:p>
            <a:pPr>
              <a:buFontTx/>
              <a:buChar char="•"/>
            </a:pPr>
            <a:r>
              <a:rPr lang="en-US" dirty="0" smtClean="0"/>
              <a:t>1935 – sandwich model proposed with proteins on outside of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dirty="0" smtClean="0"/>
              <a:t>. Dominant model until 1960s – entrance of electron microscope (</a:t>
            </a:r>
            <a:r>
              <a:rPr lang="en-US" dirty="0" err="1" smtClean="0"/>
              <a:t>Davson-Danielli</a:t>
            </a:r>
            <a:r>
              <a:rPr lang="en-US" dirty="0" smtClean="0"/>
              <a:t> model)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2675</Words>
  <Application>Microsoft Office PowerPoint</Application>
  <PresentationFormat>On-screen Show (4:3)</PresentationFormat>
  <Paragraphs>478</Paragraphs>
  <Slides>78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Organization of Biomembranes</vt:lpstr>
      <vt:lpstr>Biomembranes</vt:lpstr>
      <vt:lpstr>Biomembrane structure</vt:lpstr>
      <vt:lpstr>The Faces of Cellular Membranes</vt:lpstr>
      <vt:lpstr>Membrane</vt:lpstr>
      <vt:lpstr>Endosymbiotic theory</vt:lpstr>
      <vt:lpstr>PowerPoint Presentation</vt:lpstr>
      <vt:lpstr>PowerPoint Presentation</vt:lpstr>
      <vt:lpstr>Structure of biomembranes</vt:lpstr>
      <vt:lpstr>PowerPoint Presentation</vt:lpstr>
      <vt:lpstr>Fluid mosaic model</vt:lpstr>
      <vt:lpstr>PowerPoint Presentation</vt:lpstr>
      <vt:lpstr>Membrane dynamics</vt:lpstr>
      <vt:lpstr>Membrane asymmetry</vt:lpstr>
      <vt:lpstr>Lateral mobility</vt:lpstr>
      <vt:lpstr>Experimental approach to quantify the lateral movement of Lipid and Proteins in Biomembranes</vt:lpstr>
      <vt:lpstr>Membrane fluidity</vt:lpstr>
      <vt:lpstr>Lipids and membrane fluidity</vt:lpstr>
      <vt:lpstr>Gel and Fluid Forms of the Phospholipid Bilayer</vt:lpstr>
      <vt:lpstr>PowerPoint Presentation</vt:lpstr>
      <vt:lpstr>PowerPoint Presentation</vt:lpstr>
      <vt:lpstr>PowerPoint Presentation</vt:lpstr>
      <vt:lpstr>Biomembrane composition</vt:lpstr>
      <vt:lpstr>PowerPoint Presentation</vt:lpstr>
      <vt:lpstr>The bilayer structure of biomembrane</vt:lpstr>
      <vt:lpstr>Liposome Vs Miscelle</vt:lpstr>
      <vt:lpstr>Membrane Lipids</vt:lpstr>
      <vt:lpstr>Membrane lipids</vt:lpstr>
      <vt:lpstr>Phospholipid bilayer</vt:lpstr>
      <vt:lpstr>Membrane lipids</vt:lpstr>
      <vt:lpstr>Membrane lipids</vt:lpstr>
      <vt:lpstr>PowerPoint Presentation</vt:lpstr>
      <vt:lpstr>Membrane Proteins and Functions</vt:lpstr>
      <vt:lpstr>Three classes of membrane proteins</vt:lpstr>
      <vt:lpstr>Three classes of membrane proteins</vt:lpstr>
      <vt:lpstr>Membrane proteins</vt:lpstr>
      <vt:lpstr>Membrane proteins</vt:lpstr>
      <vt:lpstr>α-Helices</vt:lpstr>
      <vt:lpstr>Single-pass</vt:lpstr>
      <vt:lpstr>Multi-pass: Seven-Spanning</vt:lpstr>
      <vt:lpstr>Multi-pass: Ion Channels</vt:lpstr>
      <vt:lpstr>Multi-pass: Ion Channels</vt:lpstr>
      <vt:lpstr>β-Sheets</vt:lpstr>
      <vt:lpstr>One sub-unit of Omp-X-a porin in E. coli</vt:lpstr>
      <vt:lpstr>Lipid-anchored proteins</vt:lpstr>
      <vt:lpstr>Lipid-anchored proteins</vt:lpstr>
      <vt:lpstr>Membrane Protein: components and functions</vt:lpstr>
      <vt:lpstr>Interaction of Proteins and Membranes</vt:lpstr>
      <vt:lpstr>PowerPoint Presentation</vt:lpstr>
      <vt:lpstr>Protein mobility</vt:lpstr>
      <vt:lpstr>PowerPoint Presentation</vt:lpstr>
      <vt:lpstr>Membrane carbohydrates</vt:lpstr>
      <vt:lpstr>Membrane carbohydrates</vt:lpstr>
      <vt:lpstr>A, B, and O Blood-group Antigens</vt:lpstr>
      <vt:lpstr>ABO-Blood Group</vt:lpstr>
      <vt:lpstr>“Accessory” structures</vt:lpstr>
      <vt:lpstr>Organelles</vt:lpstr>
      <vt:lpstr>Nucleus</vt:lpstr>
      <vt:lpstr>Nucleus</vt:lpstr>
      <vt:lpstr>Mitochondrion</vt:lpstr>
      <vt:lpstr>Mitochondrion</vt:lpstr>
      <vt:lpstr>Chloroplast</vt:lpstr>
      <vt:lpstr>Chloroplast</vt:lpstr>
      <vt:lpstr>Plant Vacuoles</vt:lpstr>
      <vt:lpstr>Plant Vacuoles</vt:lpstr>
      <vt:lpstr>Lysosomes</vt:lpstr>
      <vt:lpstr>Lysosomes</vt:lpstr>
      <vt:lpstr>Lysosomes</vt:lpstr>
      <vt:lpstr>Peroxisomes</vt:lpstr>
      <vt:lpstr>Peroxisomes</vt:lpstr>
      <vt:lpstr>Endoplasmic Reticulum</vt:lpstr>
      <vt:lpstr>Endoplasmic Reticulum</vt:lpstr>
      <vt:lpstr>Endoplasmic Reticulum</vt:lpstr>
      <vt:lpstr>Golgi Complex</vt:lpstr>
      <vt:lpstr>Golgi Complex</vt:lpstr>
      <vt:lpstr>Secretory Pathway</vt:lpstr>
      <vt:lpstr>Secretory Pathway</vt:lpstr>
      <vt:lpstr>Secretory Pathway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Membrane Proteins and Functions</dc:title>
  <dc:creator>iFlex</dc:creator>
  <cp:lastModifiedBy>Felix</cp:lastModifiedBy>
  <cp:revision>24</cp:revision>
  <dcterms:created xsi:type="dcterms:W3CDTF">2011-03-03T08:27:12Z</dcterms:created>
  <dcterms:modified xsi:type="dcterms:W3CDTF">2011-11-14T05:40:45Z</dcterms:modified>
</cp:coreProperties>
</file>