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25" r:id="rId2"/>
    <p:sldId id="417" r:id="rId3"/>
    <p:sldId id="423" r:id="rId4"/>
    <p:sldId id="414" r:id="rId5"/>
    <p:sldId id="438" r:id="rId6"/>
    <p:sldId id="386" r:id="rId7"/>
    <p:sldId id="419" r:id="rId8"/>
    <p:sldId id="435" r:id="rId9"/>
    <p:sldId id="436" r:id="rId10"/>
    <p:sldId id="439" r:id="rId11"/>
    <p:sldId id="440" r:id="rId12"/>
    <p:sldId id="441" r:id="rId13"/>
    <p:sldId id="442" r:id="rId14"/>
    <p:sldId id="425" r:id="rId15"/>
    <p:sldId id="434" r:id="rId16"/>
    <p:sldId id="426" r:id="rId17"/>
    <p:sldId id="431" r:id="rId18"/>
    <p:sldId id="430" r:id="rId19"/>
    <p:sldId id="424" r:id="rId20"/>
  </p:sldIdLst>
  <p:sldSz cx="9144000" cy="6858000" type="screen4x3"/>
  <p:notesSz cx="6858000" cy="9144000"/>
  <p:defaultTextStyle>
    <a:defPPr>
      <a:defRPr lang="es-P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5613" indent="1588" algn="l" rtl="0" fontAlgn="base">
      <a:spcBef>
        <a:spcPct val="0"/>
      </a:spcBef>
      <a:spcAft>
        <a:spcPct val="0"/>
      </a:spcAft>
      <a:defRPr kern="1200">
        <a:solidFill>
          <a:schemeClr val="tx1"/>
        </a:solidFill>
        <a:latin typeface="Calibri" pitchFamily="34" charset="0"/>
        <a:ea typeface="+mn-ea"/>
        <a:cs typeface="Arial" charset="0"/>
      </a:defRPr>
    </a:lvl2pPr>
    <a:lvl3pPr marL="912813" indent="1588" algn="l" rtl="0" fontAlgn="base">
      <a:spcBef>
        <a:spcPct val="0"/>
      </a:spcBef>
      <a:spcAft>
        <a:spcPct val="0"/>
      </a:spcAft>
      <a:defRPr kern="1200">
        <a:solidFill>
          <a:schemeClr val="tx1"/>
        </a:solidFill>
        <a:latin typeface="Calibri" pitchFamily="34" charset="0"/>
        <a:ea typeface="+mn-ea"/>
        <a:cs typeface="Arial" charset="0"/>
      </a:defRPr>
    </a:lvl3pPr>
    <a:lvl4pPr marL="1370013" indent="1588" algn="l" rtl="0" fontAlgn="base">
      <a:spcBef>
        <a:spcPct val="0"/>
      </a:spcBef>
      <a:spcAft>
        <a:spcPct val="0"/>
      </a:spcAft>
      <a:defRPr kern="1200">
        <a:solidFill>
          <a:schemeClr val="tx1"/>
        </a:solidFill>
        <a:latin typeface="Calibri" pitchFamily="34" charset="0"/>
        <a:ea typeface="+mn-ea"/>
        <a:cs typeface="Arial" charset="0"/>
      </a:defRPr>
    </a:lvl4pPr>
    <a:lvl5pPr marL="1827213" indent="1588"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343"/>
    <a:srgbClr val="CC0000"/>
    <a:srgbClr val="D20000"/>
    <a:srgbClr val="E6E100"/>
    <a:srgbClr val="F8F200"/>
    <a:srgbClr val="FFFF43"/>
    <a:srgbClr val="347A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660"/>
  </p:normalViewPr>
  <p:slideViewPr>
    <p:cSldViewPr>
      <p:cViewPr>
        <p:scale>
          <a:sx n="70" d="100"/>
          <a:sy n="70" d="100"/>
        </p:scale>
        <p:origin x="1350" y="72"/>
      </p:cViewPr>
      <p:guideLst>
        <p:guide orient="horz" pos="2160"/>
        <p:guide pos="2880"/>
      </p:guideLst>
    </p:cSldViewPr>
  </p:slideViewPr>
  <p:notesTextViewPr>
    <p:cViewPr>
      <p:scale>
        <a:sx n="100" d="100"/>
        <a:sy n="100" d="100"/>
      </p:scale>
      <p:origin x="0" y="0"/>
    </p:cViewPr>
  </p:notesTextViewPr>
  <p:notesViewPr>
    <p:cSldViewPr>
      <p:cViewPr>
        <p:scale>
          <a:sx n="120" d="100"/>
          <a:sy n="120" d="100"/>
        </p:scale>
        <p:origin x="-1122" y="136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P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B3EA015-9328-4C7E-84EE-2A6BC17F4E0E}" type="datetimeFigureOut">
              <a:rPr lang="es-PE"/>
              <a:pPr>
                <a:defRPr/>
              </a:pPr>
              <a:t>10/10/2015</a:t>
            </a:fld>
            <a:endParaRPr lang="es-PE"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PE" noProof="0" dirty="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PE"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P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81F558E-7C73-4D92-B8DF-94404A6834C1}" type="slidenum">
              <a:rPr lang="es-PE"/>
              <a:pPr>
                <a:defRPr/>
              </a:pPr>
              <a:t>‹Nº›</a:t>
            </a:fld>
            <a:endParaRPr lang="es-PE" dirty="0"/>
          </a:p>
        </p:txBody>
      </p:sp>
    </p:spTree>
    <p:extLst>
      <p:ext uri="{BB962C8B-B14F-4D97-AF65-F5344CB8AC3E}">
        <p14:creationId xmlns:p14="http://schemas.microsoft.com/office/powerpoint/2010/main" val="26981230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2813" algn="l" rtl="0" eaLnBrk="0" fontAlgn="base" hangingPunct="0">
      <a:spcBef>
        <a:spcPct val="30000"/>
      </a:spcBef>
      <a:spcAft>
        <a:spcPct val="0"/>
      </a:spcAft>
      <a:defRPr sz="1200" kern="1200">
        <a:solidFill>
          <a:schemeClr val="tx1"/>
        </a:solidFill>
        <a:latin typeface="+mn-lt"/>
        <a:ea typeface="+mn-ea"/>
        <a:cs typeface="+mn-cs"/>
      </a:defRPr>
    </a:lvl3pPr>
    <a:lvl4pPr marL="1370013" algn="l" rtl="0" eaLnBrk="0" fontAlgn="base" hangingPunct="0">
      <a:spcBef>
        <a:spcPct val="30000"/>
      </a:spcBef>
      <a:spcAft>
        <a:spcPct val="0"/>
      </a:spcAft>
      <a:defRPr sz="1200" kern="1200">
        <a:solidFill>
          <a:schemeClr val="tx1"/>
        </a:solidFill>
        <a:latin typeface="+mn-lt"/>
        <a:ea typeface="+mn-ea"/>
        <a:cs typeface="+mn-cs"/>
      </a:defRPr>
    </a:lvl4pPr>
    <a:lvl5pPr marL="1827213" algn="l" rtl="0" eaLnBrk="0" fontAlgn="base" hangingPunct="0">
      <a:spcBef>
        <a:spcPct val="30000"/>
      </a:spcBef>
      <a:spcAft>
        <a:spcPct val="0"/>
      </a:spcAft>
      <a:defRPr sz="1200" kern="1200">
        <a:solidFill>
          <a:schemeClr val="tx1"/>
        </a:solidFill>
        <a:latin typeface="+mn-lt"/>
        <a:ea typeface="+mn-ea"/>
        <a:cs typeface="+mn-cs"/>
      </a:defRPr>
    </a:lvl5pPr>
    <a:lvl6pPr marL="2285726" algn="l" defTabSz="914290" rtl="0" eaLnBrk="1" latinLnBrk="0" hangingPunct="1">
      <a:defRPr sz="1200" kern="1200">
        <a:solidFill>
          <a:schemeClr val="tx1"/>
        </a:solidFill>
        <a:latin typeface="+mn-lt"/>
        <a:ea typeface="+mn-ea"/>
        <a:cs typeface="+mn-cs"/>
      </a:defRPr>
    </a:lvl6pPr>
    <a:lvl7pPr marL="2742871" algn="l" defTabSz="914290" rtl="0" eaLnBrk="1" latinLnBrk="0" hangingPunct="1">
      <a:defRPr sz="1200" kern="1200">
        <a:solidFill>
          <a:schemeClr val="tx1"/>
        </a:solidFill>
        <a:latin typeface="+mn-lt"/>
        <a:ea typeface="+mn-ea"/>
        <a:cs typeface="+mn-cs"/>
      </a:defRPr>
    </a:lvl7pPr>
    <a:lvl8pPr marL="3200016" algn="l" defTabSz="914290" rtl="0" eaLnBrk="1" latinLnBrk="0" hangingPunct="1">
      <a:defRPr sz="1200" kern="1200">
        <a:solidFill>
          <a:schemeClr val="tx1"/>
        </a:solidFill>
        <a:latin typeface="+mn-lt"/>
        <a:ea typeface="+mn-ea"/>
        <a:cs typeface="+mn-cs"/>
      </a:defRPr>
    </a:lvl8pPr>
    <a:lvl9pPr marL="3657161" algn="l" defTabSz="91429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E81F558E-7C73-4D92-B8DF-94404A6834C1}" type="slidenum">
              <a:rPr lang="es-PE" smtClean="0"/>
              <a:pPr>
                <a:defRPr/>
              </a:pPr>
              <a:t>1</a:t>
            </a:fld>
            <a:endParaRPr lang="es-PE" dirty="0"/>
          </a:p>
        </p:txBody>
      </p:sp>
    </p:spTree>
    <p:extLst>
      <p:ext uri="{BB962C8B-B14F-4D97-AF65-F5344CB8AC3E}">
        <p14:creationId xmlns:p14="http://schemas.microsoft.com/office/powerpoint/2010/main" val="4064281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E81F558E-7C73-4D92-B8DF-94404A6834C1}" type="slidenum">
              <a:rPr lang="es-PE" smtClean="0"/>
              <a:pPr>
                <a:defRPr/>
              </a:pPr>
              <a:t>17</a:t>
            </a:fld>
            <a:endParaRPr lang="es-PE" dirty="0"/>
          </a:p>
        </p:txBody>
      </p:sp>
    </p:spTree>
    <p:extLst>
      <p:ext uri="{BB962C8B-B14F-4D97-AF65-F5344CB8AC3E}">
        <p14:creationId xmlns:p14="http://schemas.microsoft.com/office/powerpoint/2010/main" val="4057517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E81F558E-7C73-4D92-B8DF-94404A6834C1}" type="slidenum">
              <a:rPr lang="es-PE" smtClean="0"/>
              <a:pPr>
                <a:defRPr/>
              </a:pPr>
              <a:t>18</a:t>
            </a:fld>
            <a:endParaRPr lang="es-PE" dirty="0"/>
          </a:p>
        </p:txBody>
      </p:sp>
    </p:spTree>
    <p:extLst>
      <p:ext uri="{BB962C8B-B14F-4D97-AF65-F5344CB8AC3E}">
        <p14:creationId xmlns:p14="http://schemas.microsoft.com/office/powerpoint/2010/main" val="3831481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E" altLang="es-PE" smtClean="0"/>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BF730CB-1B12-4921-A120-5AE4DD38D52F}" type="slidenum">
              <a:rPr lang="es-PE" altLang="es-PE">
                <a:latin typeface="Calibri" panose="020F0502020204030204" pitchFamily="34" charset="0"/>
              </a:rPr>
              <a:pPr eaLnBrk="1" hangingPunct="1"/>
              <a:t>19</a:t>
            </a:fld>
            <a:endParaRPr lang="es-PE" altLang="es-PE">
              <a:latin typeface="Calibri" panose="020F0502020204030204" pitchFamily="34" charset="0"/>
            </a:endParaRPr>
          </a:p>
        </p:txBody>
      </p:sp>
    </p:spTree>
    <p:extLst>
      <p:ext uri="{BB962C8B-B14F-4D97-AF65-F5344CB8AC3E}">
        <p14:creationId xmlns:p14="http://schemas.microsoft.com/office/powerpoint/2010/main" val="3731756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E81F558E-7C73-4D92-B8DF-94404A6834C1}" type="slidenum">
              <a:rPr lang="es-PE" smtClean="0"/>
              <a:pPr>
                <a:defRPr/>
              </a:pPr>
              <a:t>4</a:t>
            </a:fld>
            <a:endParaRPr lang="es-PE" dirty="0"/>
          </a:p>
        </p:txBody>
      </p:sp>
    </p:spTree>
    <p:extLst>
      <p:ext uri="{BB962C8B-B14F-4D97-AF65-F5344CB8AC3E}">
        <p14:creationId xmlns:p14="http://schemas.microsoft.com/office/powerpoint/2010/main" val="2221049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E81F558E-7C73-4D92-B8DF-94404A6834C1}" type="slidenum">
              <a:rPr lang="es-PE" smtClean="0"/>
              <a:pPr>
                <a:defRPr/>
              </a:pPr>
              <a:t>5</a:t>
            </a:fld>
            <a:endParaRPr lang="es-PE" dirty="0"/>
          </a:p>
        </p:txBody>
      </p:sp>
    </p:spTree>
    <p:extLst>
      <p:ext uri="{BB962C8B-B14F-4D97-AF65-F5344CB8AC3E}">
        <p14:creationId xmlns:p14="http://schemas.microsoft.com/office/powerpoint/2010/main" val="3873168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pPr>
              <a:defRPr/>
            </a:pPr>
            <a:fld id="{E81F558E-7C73-4D92-B8DF-94404A6834C1}" type="slidenum">
              <a:rPr lang="es-PE" smtClean="0"/>
              <a:pPr>
                <a:defRPr/>
              </a:pPr>
              <a:t>7</a:t>
            </a:fld>
            <a:endParaRPr lang="es-PE" dirty="0"/>
          </a:p>
        </p:txBody>
      </p:sp>
    </p:spTree>
    <p:extLst>
      <p:ext uri="{BB962C8B-B14F-4D97-AF65-F5344CB8AC3E}">
        <p14:creationId xmlns:p14="http://schemas.microsoft.com/office/powerpoint/2010/main" val="1875648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E81F558E-7C73-4D92-B8DF-94404A6834C1}" type="slidenum">
              <a:rPr lang="es-PE" smtClean="0"/>
              <a:pPr>
                <a:defRPr/>
              </a:pPr>
              <a:t>8</a:t>
            </a:fld>
            <a:endParaRPr lang="es-PE" dirty="0"/>
          </a:p>
        </p:txBody>
      </p:sp>
    </p:spTree>
    <p:extLst>
      <p:ext uri="{BB962C8B-B14F-4D97-AF65-F5344CB8AC3E}">
        <p14:creationId xmlns:p14="http://schemas.microsoft.com/office/powerpoint/2010/main" val="1436613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E81F558E-7C73-4D92-B8DF-94404A6834C1}" type="slidenum">
              <a:rPr lang="es-PE" smtClean="0"/>
              <a:pPr>
                <a:defRPr/>
              </a:pPr>
              <a:t>10</a:t>
            </a:fld>
            <a:endParaRPr lang="es-PE" dirty="0"/>
          </a:p>
        </p:txBody>
      </p:sp>
    </p:spTree>
    <p:extLst>
      <p:ext uri="{BB962C8B-B14F-4D97-AF65-F5344CB8AC3E}">
        <p14:creationId xmlns:p14="http://schemas.microsoft.com/office/powerpoint/2010/main" val="2750644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E81F558E-7C73-4D92-B8DF-94404A6834C1}" type="slidenum">
              <a:rPr lang="es-PE" smtClean="0"/>
              <a:pPr>
                <a:defRPr/>
              </a:pPr>
              <a:t>12</a:t>
            </a:fld>
            <a:endParaRPr lang="es-PE" dirty="0"/>
          </a:p>
        </p:txBody>
      </p:sp>
    </p:spTree>
    <p:extLst>
      <p:ext uri="{BB962C8B-B14F-4D97-AF65-F5344CB8AC3E}">
        <p14:creationId xmlns:p14="http://schemas.microsoft.com/office/powerpoint/2010/main" val="1896156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E81F558E-7C73-4D92-B8DF-94404A6834C1}" type="slidenum">
              <a:rPr lang="es-PE" smtClean="0"/>
              <a:pPr>
                <a:defRPr/>
              </a:pPr>
              <a:t>13</a:t>
            </a:fld>
            <a:endParaRPr lang="es-PE" dirty="0"/>
          </a:p>
        </p:txBody>
      </p:sp>
    </p:spTree>
    <p:extLst>
      <p:ext uri="{BB962C8B-B14F-4D97-AF65-F5344CB8AC3E}">
        <p14:creationId xmlns:p14="http://schemas.microsoft.com/office/powerpoint/2010/main" val="814294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E81F558E-7C73-4D92-B8DF-94404A6834C1}" type="slidenum">
              <a:rPr lang="es-PE" smtClean="0"/>
              <a:pPr>
                <a:defRPr/>
              </a:pPr>
              <a:t>16</a:t>
            </a:fld>
            <a:endParaRPr lang="es-PE" dirty="0"/>
          </a:p>
        </p:txBody>
      </p:sp>
    </p:spTree>
    <p:extLst>
      <p:ext uri="{BB962C8B-B14F-4D97-AF65-F5344CB8AC3E}">
        <p14:creationId xmlns:p14="http://schemas.microsoft.com/office/powerpoint/2010/main" val="2902328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a:defRPr/>
            </a:pPr>
            <a:fld id="{9A0E688F-2233-4FD2-AB2A-6DA1D1C561C4}" type="datetimeFigureOut">
              <a:rPr lang="es-PE"/>
              <a:pPr>
                <a:defRPr/>
              </a:pPr>
              <a:t>10/10/2015</a:t>
            </a:fld>
            <a:endParaRPr lang="es-PE" dirty="0"/>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F01DF393-6BE5-4977-82CC-DC3554A1BAA9}" type="slidenum">
              <a:rPr lang="es-PE"/>
              <a:pPr>
                <a:defRPr/>
              </a:pPr>
              <a:t>‹Nº›</a:t>
            </a:fld>
            <a:endParaRPr lang="es-PE" dirty="0"/>
          </a:p>
        </p:txBody>
      </p:sp>
    </p:spTree>
    <p:extLst>
      <p:ext uri="{BB962C8B-B14F-4D97-AF65-F5344CB8AC3E}">
        <p14:creationId xmlns:p14="http://schemas.microsoft.com/office/powerpoint/2010/main" val="3185376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a:defRPr/>
            </a:pPr>
            <a:fld id="{12CA1BDE-210E-4DBA-9332-E94657957551}" type="datetimeFigureOut">
              <a:rPr lang="es-PE"/>
              <a:pPr>
                <a:defRPr/>
              </a:pPr>
              <a:t>10/10/2015</a:t>
            </a:fld>
            <a:endParaRPr lang="es-PE" dirty="0"/>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BD05440A-B028-4B79-9E8D-7FDF460D09B1}" type="slidenum">
              <a:rPr lang="es-PE"/>
              <a:pPr>
                <a:defRPr/>
              </a:pPr>
              <a:t>‹Nº›</a:t>
            </a:fld>
            <a:endParaRPr lang="es-PE" dirty="0"/>
          </a:p>
        </p:txBody>
      </p:sp>
    </p:spTree>
    <p:extLst>
      <p:ext uri="{BB962C8B-B14F-4D97-AF65-F5344CB8AC3E}">
        <p14:creationId xmlns:p14="http://schemas.microsoft.com/office/powerpoint/2010/main" val="1754086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a:defRPr/>
            </a:pPr>
            <a:fld id="{BF4731EC-A57D-4090-B0E3-914F4A8A4FBE}" type="datetimeFigureOut">
              <a:rPr lang="es-PE"/>
              <a:pPr>
                <a:defRPr/>
              </a:pPr>
              <a:t>10/10/2015</a:t>
            </a:fld>
            <a:endParaRPr lang="es-PE" dirty="0"/>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B4054965-F669-4A16-82D3-CF4CD31E0494}" type="slidenum">
              <a:rPr lang="es-PE"/>
              <a:pPr>
                <a:defRPr/>
              </a:pPr>
              <a:t>‹Nº›</a:t>
            </a:fld>
            <a:endParaRPr lang="es-PE" dirty="0"/>
          </a:p>
        </p:txBody>
      </p:sp>
    </p:spTree>
    <p:extLst>
      <p:ext uri="{BB962C8B-B14F-4D97-AF65-F5344CB8AC3E}">
        <p14:creationId xmlns:p14="http://schemas.microsoft.com/office/powerpoint/2010/main" val="3758188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541501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31971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93279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a:defRPr/>
            </a:pPr>
            <a:fld id="{F0D34FA3-6F0E-4284-90CF-E66A76ACCF4E}" type="datetimeFigureOut">
              <a:rPr lang="es-PE"/>
              <a:pPr>
                <a:defRPr/>
              </a:pPr>
              <a:t>10/10/2015</a:t>
            </a:fld>
            <a:endParaRPr lang="es-PE" dirty="0"/>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D84EAEB3-C54C-4077-9DBC-038DFD7938AA}" type="slidenum">
              <a:rPr lang="es-PE"/>
              <a:pPr>
                <a:defRPr/>
              </a:pPr>
              <a:t>‹Nº›</a:t>
            </a:fld>
            <a:endParaRPr lang="es-PE" dirty="0"/>
          </a:p>
        </p:txBody>
      </p:sp>
    </p:spTree>
    <p:extLst>
      <p:ext uri="{BB962C8B-B14F-4D97-AF65-F5344CB8AC3E}">
        <p14:creationId xmlns:p14="http://schemas.microsoft.com/office/powerpoint/2010/main" val="2035102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1"/>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F62C3788-4F25-4A06-B5AA-188A120595D2}" type="datetimeFigureOut">
              <a:rPr lang="es-PE"/>
              <a:pPr>
                <a:defRPr/>
              </a:pPr>
              <a:t>10/10/2015</a:t>
            </a:fld>
            <a:endParaRPr lang="es-PE" dirty="0"/>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0FF04F3F-B4FD-4D3C-860C-F688571ED565}" type="slidenum">
              <a:rPr lang="es-PE"/>
              <a:pPr>
                <a:defRPr/>
              </a:pPr>
              <a:t>‹Nº›</a:t>
            </a:fld>
            <a:endParaRPr lang="es-PE" dirty="0"/>
          </a:p>
        </p:txBody>
      </p:sp>
    </p:spTree>
    <p:extLst>
      <p:ext uri="{BB962C8B-B14F-4D97-AF65-F5344CB8AC3E}">
        <p14:creationId xmlns:p14="http://schemas.microsoft.com/office/powerpoint/2010/main" val="3936838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3 Marcador de fecha"/>
          <p:cNvSpPr>
            <a:spLocks noGrp="1"/>
          </p:cNvSpPr>
          <p:nvPr>
            <p:ph type="dt" sz="half" idx="10"/>
          </p:nvPr>
        </p:nvSpPr>
        <p:spPr/>
        <p:txBody>
          <a:bodyPr/>
          <a:lstStyle>
            <a:lvl1pPr>
              <a:defRPr/>
            </a:lvl1pPr>
          </a:lstStyle>
          <a:p>
            <a:pPr>
              <a:defRPr/>
            </a:pPr>
            <a:fld id="{FFF26467-696D-4DD1-9D96-C9046CF16DC2}" type="datetimeFigureOut">
              <a:rPr lang="es-PE"/>
              <a:pPr>
                <a:defRPr/>
              </a:pPr>
              <a:t>10/10/2015</a:t>
            </a:fld>
            <a:endParaRPr lang="es-PE" dirty="0"/>
          </a:p>
        </p:txBody>
      </p:sp>
      <p:sp>
        <p:nvSpPr>
          <p:cNvPr id="6" name="4 Marcador de pie de página"/>
          <p:cNvSpPr>
            <a:spLocks noGrp="1"/>
          </p:cNvSpPr>
          <p:nvPr>
            <p:ph type="ftr" sz="quarter" idx="11"/>
          </p:nvPr>
        </p:nvSpPr>
        <p:spPr/>
        <p:txBody>
          <a:bodyPr/>
          <a:lstStyle>
            <a:lvl1pPr>
              <a:defRPr/>
            </a:lvl1pPr>
          </a:lstStyle>
          <a:p>
            <a:pPr>
              <a:defRPr/>
            </a:pPr>
            <a:endParaRPr lang="es-PE"/>
          </a:p>
        </p:txBody>
      </p:sp>
      <p:sp>
        <p:nvSpPr>
          <p:cNvPr id="7" name="5 Marcador de número de diapositiva"/>
          <p:cNvSpPr>
            <a:spLocks noGrp="1"/>
          </p:cNvSpPr>
          <p:nvPr>
            <p:ph type="sldNum" sz="quarter" idx="12"/>
          </p:nvPr>
        </p:nvSpPr>
        <p:spPr/>
        <p:txBody>
          <a:bodyPr/>
          <a:lstStyle>
            <a:lvl1pPr>
              <a:defRPr/>
            </a:lvl1pPr>
          </a:lstStyle>
          <a:p>
            <a:pPr>
              <a:defRPr/>
            </a:pPr>
            <a:fld id="{987AABFF-2E5B-4183-8558-6DB2962EDC80}" type="slidenum">
              <a:rPr lang="es-PE"/>
              <a:pPr>
                <a:defRPr/>
              </a:pPr>
              <a:t>‹Nº›</a:t>
            </a:fld>
            <a:endParaRPr lang="es-PE" dirty="0"/>
          </a:p>
        </p:txBody>
      </p:sp>
    </p:spTree>
    <p:extLst>
      <p:ext uri="{BB962C8B-B14F-4D97-AF65-F5344CB8AC3E}">
        <p14:creationId xmlns:p14="http://schemas.microsoft.com/office/powerpoint/2010/main" val="1335643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3 Marcador de fecha"/>
          <p:cNvSpPr>
            <a:spLocks noGrp="1"/>
          </p:cNvSpPr>
          <p:nvPr>
            <p:ph type="dt" sz="half" idx="10"/>
          </p:nvPr>
        </p:nvSpPr>
        <p:spPr/>
        <p:txBody>
          <a:bodyPr/>
          <a:lstStyle>
            <a:lvl1pPr>
              <a:defRPr/>
            </a:lvl1pPr>
          </a:lstStyle>
          <a:p>
            <a:pPr>
              <a:defRPr/>
            </a:pPr>
            <a:fld id="{C823A3C0-BA27-459C-A8D5-3EF97379955C}" type="datetimeFigureOut">
              <a:rPr lang="es-PE"/>
              <a:pPr>
                <a:defRPr/>
              </a:pPr>
              <a:t>10/10/2015</a:t>
            </a:fld>
            <a:endParaRPr lang="es-PE" dirty="0"/>
          </a:p>
        </p:txBody>
      </p:sp>
      <p:sp>
        <p:nvSpPr>
          <p:cNvPr id="8" name="4 Marcador de pie de página"/>
          <p:cNvSpPr>
            <a:spLocks noGrp="1"/>
          </p:cNvSpPr>
          <p:nvPr>
            <p:ph type="ftr" sz="quarter" idx="11"/>
          </p:nvPr>
        </p:nvSpPr>
        <p:spPr/>
        <p:txBody>
          <a:bodyPr/>
          <a:lstStyle>
            <a:lvl1pPr>
              <a:defRPr/>
            </a:lvl1pPr>
          </a:lstStyle>
          <a:p>
            <a:pPr>
              <a:defRPr/>
            </a:pPr>
            <a:endParaRPr lang="es-PE"/>
          </a:p>
        </p:txBody>
      </p:sp>
      <p:sp>
        <p:nvSpPr>
          <p:cNvPr id="9" name="5 Marcador de número de diapositiva"/>
          <p:cNvSpPr>
            <a:spLocks noGrp="1"/>
          </p:cNvSpPr>
          <p:nvPr>
            <p:ph type="sldNum" sz="quarter" idx="12"/>
          </p:nvPr>
        </p:nvSpPr>
        <p:spPr/>
        <p:txBody>
          <a:bodyPr/>
          <a:lstStyle>
            <a:lvl1pPr>
              <a:defRPr/>
            </a:lvl1pPr>
          </a:lstStyle>
          <a:p>
            <a:pPr>
              <a:defRPr/>
            </a:pPr>
            <a:fld id="{3DD52095-2D7A-46DB-960A-DF6D46CF2AC3}" type="slidenum">
              <a:rPr lang="es-PE"/>
              <a:pPr>
                <a:defRPr/>
              </a:pPr>
              <a:t>‹Nº›</a:t>
            </a:fld>
            <a:endParaRPr lang="es-PE" dirty="0"/>
          </a:p>
        </p:txBody>
      </p:sp>
    </p:spTree>
    <p:extLst>
      <p:ext uri="{BB962C8B-B14F-4D97-AF65-F5344CB8AC3E}">
        <p14:creationId xmlns:p14="http://schemas.microsoft.com/office/powerpoint/2010/main" val="550010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3 Marcador de fecha"/>
          <p:cNvSpPr>
            <a:spLocks noGrp="1"/>
          </p:cNvSpPr>
          <p:nvPr>
            <p:ph type="dt" sz="half" idx="10"/>
          </p:nvPr>
        </p:nvSpPr>
        <p:spPr/>
        <p:txBody>
          <a:bodyPr/>
          <a:lstStyle>
            <a:lvl1pPr>
              <a:defRPr/>
            </a:lvl1pPr>
          </a:lstStyle>
          <a:p>
            <a:pPr>
              <a:defRPr/>
            </a:pPr>
            <a:fld id="{F17FD9C1-5CC8-41E3-A2ED-F89F0DFBFF0B}" type="datetimeFigureOut">
              <a:rPr lang="es-PE"/>
              <a:pPr>
                <a:defRPr/>
              </a:pPr>
              <a:t>10/10/2015</a:t>
            </a:fld>
            <a:endParaRPr lang="es-PE" dirty="0"/>
          </a:p>
        </p:txBody>
      </p:sp>
      <p:sp>
        <p:nvSpPr>
          <p:cNvPr id="4" name="4 Marcador de pie de página"/>
          <p:cNvSpPr>
            <a:spLocks noGrp="1"/>
          </p:cNvSpPr>
          <p:nvPr>
            <p:ph type="ftr" sz="quarter" idx="11"/>
          </p:nvPr>
        </p:nvSpPr>
        <p:spPr/>
        <p:txBody>
          <a:bodyPr/>
          <a:lstStyle>
            <a:lvl1pPr>
              <a:defRPr/>
            </a:lvl1pPr>
          </a:lstStyle>
          <a:p>
            <a:pPr>
              <a:defRPr/>
            </a:pPr>
            <a:endParaRPr lang="es-PE"/>
          </a:p>
        </p:txBody>
      </p:sp>
      <p:sp>
        <p:nvSpPr>
          <p:cNvPr id="5" name="5 Marcador de número de diapositiva"/>
          <p:cNvSpPr>
            <a:spLocks noGrp="1"/>
          </p:cNvSpPr>
          <p:nvPr>
            <p:ph type="sldNum" sz="quarter" idx="12"/>
          </p:nvPr>
        </p:nvSpPr>
        <p:spPr/>
        <p:txBody>
          <a:bodyPr/>
          <a:lstStyle>
            <a:lvl1pPr>
              <a:defRPr/>
            </a:lvl1pPr>
          </a:lstStyle>
          <a:p>
            <a:pPr>
              <a:defRPr/>
            </a:pPr>
            <a:fld id="{63A752F8-3D4E-4B74-8947-647AE74FF511}" type="slidenum">
              <a:rPr lang="es-PE"/>
              <a:pPr>
                <a:defRPr/>
              </a:pPr>
              <a:t>‹Nº›</a:t>
            </a:fld>
            <a:endParaRPr lang="es-PE" dirty="0"/>
          </a:p>
        </p:txBody>
      </p:sp>
    </p:spTree>
    <p:extLst>
      <p:ext uri="{BB962C8B-B14F-4D97-AF65-F5344CB8AC3E}">
        <p14:creationId xmlns:p14="http://schemas.microsoft.com/office/powerpoint/2010/main" val="2062453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909B2282-EED5-4DA4-B8DE-8C1601C570EB}" type="datetimeFigureOut">
              <a:rPr lang="es-PE"/>
              <a:pPr>
                <a:defRPr/>
              </a:pPr>
              <a:t>10/10/2015</a:t>
            </a:fld>
            <a:endParaRPr lang="es-PE" dirty="0"/>
          </a:p>
        </p:txBody>
      </p:sp>
      <p:sp>
        <p:nvSpPr>
          <p:cNvPr id="3" name="4 Marcador de pie de página"/>
          <p:cNvSpPr>
            <a:spLocks noGrp="1"/>
          </p:cNvSpPr>
          <p:nvPr>
            <p:ph type="ftr" sz="quarter" idx="11"/>
          </p:nvPr>
        </p:nvSpPr>
        <p:spPr/>
        <p:txBody>
          <a:bodyPr/>
          <a:lstStyle>
            <a:lvl1pPr>
              <a:defRPr/>
            </a:lvl1pPr>
          </a:lstStyle>
          <a:p>
            <a:pPr>
              <a:defRPr/>
            </a:pPr>
            <a:endParaRPr lang="es-PE"/>
          </a:p>
        </p:txBody>
      </p:sp>
      <p:sp>
        <p:nvSpPr>
          <p:cNvPr id="4" name="5 Marcador de número de diapositiva"/>
          <p:cNvSpPr>
            <a:spLocks noGrp="1"/>
          </p:cNvSpPr>
          <p:nvPr>
            <p:ph type="sldNum" sz="quarter" idx="12"/>
          </p:nvPr>
        </p:nvSpPr>
        <p:spPr/>
        <p:txBody>
          <a:bodyPr/>
          <a:lstStyle>
            <a:lvl1pPr>
              <a:defRPr/>
            </a:lvl1pPr>
          </a:lstStyle>
          <a:p>
            <a:pPr>
              <a:defRPr/>
            </a:pPr>
            <a:fld id="{6051DE05-BBD8-4442-8C9C-B4B32770362A}" type="slidenum">
              <a:rPr lang="es-PE"/>
              <a:pPr>
                <a:defRPr/>
              </a:pPr>
              <a:t>‹Nº›</a:t>
            </a:fld>
            <a:endParaRPr lang="es-PE" dirty="0"/>
          </a:p>
        </p:txBody>
      </p:sp>
    </p:spTree>
    <p:extLst>
      <p:ext uri="{BB962C8B-B14F-4D97-AF65-F5344CB8AC3E}">
        <p14:creationId xmlns:p14="http://schemas.microsoft.com/office/powerpoint/2010/main" val="1548837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5677148-3FF9-4478-B30E-91465492981F}" type="datetimeFigureOut">
              <a:rPr lang="es-PE"/>
              <a:pPr>
                <a:defRPr/>
              </a:pPr>
              <a:t>10/10/2015</a:t>
            </a:fld>
            <a:endParaRPr lang="es-PE" dirty="0"/>
          </a:p>
        </p:txBody>
      </p:sp>
      <p:sp>
        <p:nvSpPr>
          <p:cNvPr id="6" name="4 Marcador de pie de página"/>
          <p:cNvSpPr>
            <a:spLocks noGrp="1"/>
          </p:cNvSpPr>
          <p:nvPr>
            <p:ph type="ftr" sz="quarter" idx="11"/>
          </p:nvPr>
        </p:nvSpPr>
        <p:spPr/>
        <p:txBody>
          <a:bodyPr/>
          <a:lstStyle>
            <a:lvl1pPr>
              <a:defRPr/>
            </a:lvl1pPr>
          </a:lstStyle>
          <a:p>
            <a:pPr>
              <a:defRPr/>
            </a:pPr>
            <a:endParaRPr lang="es-PE"/>
          </a:p>
        </p:txBody>
      </p:sp>
      <p:sp>
        <p:nvSpPr>
          <p:cNvPr id="7" name="5 Marcador de número de diapositiva"/>
          <p:cNvSpPr>
            <a:spLocks noGrp="1"/>
          </p:cNvSpPr>
          <p:nvPr>
            <p:ph type="sldNum" sz="quarter" idx="12"/>
          </p:nvPr>
        </p:nvSpPr>
        <p:spPr/>
        <p:txBody>
          <a:bodyPr/>
          <a:lstStyle>
            <a:lvl1pPr>
              <a:defRPr/>
            </a:lvl1pPr>
          </a:lstStyle>
          <a:p>
            <a:pPr>
              <a:defRPr/>
            </a:pPr>
            <a:fld id="{1B890D1E-02AE-4D4C-A0F9-58E4196081CC}" type="slidenum">
              <a:rPr lang="es-PE"/>
              <a:pPr>
                <a:defRPr/>
              </a:pPr>
              <a:t>‹Nº›</a:t>
            </a:fld>
            <a:endParaRPr lang="es-PE" dirty="0"/>
          </a:p>
        </p:txBody>
      </p:sp>
    </p:spTree>
    <p:extLst>
      <p:ext uri="{BB962C8B-B14F-4D97-AF65-F5344CB8AC3E}">
        <p14:creationId xmlns:p14="http://schemas.microsoft.com/office/powerpoint/2010/main" val="3102828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pPr lvl="0"/>
            <a:endParaRPr lang="es-PE"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65FA6B92-1C19-4446-995D-5C9E5082AB56}" type="datetimeFigureOut">
              <a:rPr lang="es-PE"/>
              <a:pPr>
                <a:defRPr/>
              </a:pPr>
              <a:t>10/10/2015</a:t>
            </a:fld>
            <a:endParaRPr lang="es-PE" dirty="0"/>
          </a:p>
        </p:txBody>
      </p:sp>
      <p:sp>
        <p:nvSpPr>
          <p:cNvPr id="6" name="4 Marcador de pie de página"/>
          <p:cNvSpPr>
            <a:spLocks noGrp="1"/>
          </p:cNvSpPr>
          <p:nvPr>
            <p:ph type="ftr" sz="quarter" idx="11"/>
          </p:nvPr>
        </p:nvSpPr>
        <p:spPr/>
        <p:txBody>
          <a:bodyPr/>
          <a:lstStyle>
            <a:lvl1pPr>
              <a:defRPr/>
            </a:lvl1pPr>
          </a:lstStyle>
          <a:p>
            <a:pPr>
              <a:defRPr/>
            </a:pPr>
            <a:endParaRPr lang="es-PE"/>
          </a:p>
        </p:txBody>
      </p:sp>
      <p:sp>
        <p:nvSpPr>
          <p:cNvPr id="7" name="5 Marcador de número de diapositiva"/>
          <p:cNvSpPr>
            <a:spLocks noGrp="1"/>
          </p:cNvSpPr>
          <p:nvPr>
            <p:ph type="sldNum" sz="quarter" idx="12"/>
          </p:nvPr>
        </p:nvSpPr>
        <p:spPr/>
        <p:txBody>
          <a:bodyPr/>
          <a:lstStyle>
            <a:lvl1pPr>
              <a:defRPr/>
            </a:lvl1pPr>
          </a:lstStyle>
          <a:p>
            <a:pPr>
              <a:defRPr/>
            </a:pPr>
            <a:fld id="{A0A122FA-965F-40F6-AACD-6D4A138F6DBC}" type="slidenum">
              <a:rPr lang="es-PE"/>
              <a:pPr>
                <a:defRPr/>
              </a:pPr>
              <a:t>‹Nº›</a:t>
            </a:fld>
            <a:endParaRPr lang="es-PE" dirty="0"/>
          </a:p>
        </p:txBody>
      </p:sp>
    </p:spTree>
    <p:extLst>
      <p:ext uri="{BB962C8B-B14F-4D97-AF65-F5344CB8AC3E}">
        <p14:creationId xmlns:p14="http://schemas.microsoft.com/office/powerpoint/2010/main" val="3045434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ctr" anchorCtr="0" compatLnSpc="1">
            <a:prstTxWarp prst="textNoShape">
              <a:avLst/>
            </a:prstTxWarp>
          </a:bodyPr>
          <a:lstStyle/>
          <a:p>
            <a:pPr lvl="0"/>
            <a:r>
              <a:rPr lang="es-ES" altLang="es-PE" smtClean="0"/>
              <a:t>Haga clic para modificar el estilo de título del patrón</a:t>
            </a:r>
            <a:endParaRPr lang="es-PE" altLang="es-PE"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pPr lvl="0"/>
            <a:r>
              <a:rPr lang="es-ES" altLang="es-PE" smtClean="0"/>
              <a:t>Haga clic para modificar el estilo de texto del patrón</a:t>
            </a:r>
          </a:p>
          <a:p>
            <a:pPr lvl="1"/>
            <a:r>
              <a:rPr lang="es-ES" altLang="es-PE" smtClean="0"/>
              <a:t>Segundo nivel</a:t>
            </a:r>
          </a:p>
          <a:p>
            <a:pPr lvl="2"/>
            <a:r>
              <a:rPr lang="es-ES" altLang="es-PE" smtClean="0"/>
              <a:t>Tercer nivel</a:t>
            </a:r>
          </a:p>
          <a:p>
            <a:pPr lvl="3"/>
            <a:r>
              <a:rPr lang="es-ES" altLang="es-PE" smtClean="0"/>
              <a:t>Cuarto nivel</a:t>
            </a:r>
          </a:p>
          <a:p>
            <a:pPr lvl="4"/>
            <a:r>
              <a:rPr lang="es-ES" altLang="es-PE" smtClean="0"/>
              <a:t>Quinto nivel</a:t>
            </a:r>
            <a:endParaRPr lang="es-PE" altLang="es-PE"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29" tIns="45715" rIns="91429" bIns="45715"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151EC79-0816-4FC5-BD0D-847A83B264FC}" type="datetimeFigureOut">
              <a:rPr lang="es-PE"/>
              <a:pPr>
                <a:defRPr/>
              </a:pPr>
              <a:t>10/10/2015</a:t>
            </a:fld>
            <a:endParaRPr lang="es-PE"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29" tIns="45715" rIns="91429" bIns="45715"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P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29" tIns="45715" rIns="91429" bIns="45715"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920DC3F-5FD5-47A6-BB75-3908C324E49E}" type="slidenum">
              <a:rPr lang="es-PE"/>
              <a:pPr>
                <a:defRPr/>
              </a:pPr>
              <a:t>‹Nº›</a:t>
            </a:fld>
            <a:endParaRPr lang="es-P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45" algn="ctr" rtl="0" fontAlgn="base">
        <a:spcBef>
          <a:spcPct val="0"/>
        </a:spcBef>
        <a:spcAft>
          <a:spcPct val="0"/>
        </a:spcAft>
        <a:defRPr sz="4400">
          <a:solidFill>
            <a:schemeClr val="tx1"/>
          </a:solidFill>
          <a:latin typeface="Calibri" pitchFamily="34" charset="0"/>
        </a:defRPr>
      </a:lvl6pPr>
      <a:lvl7pPr marL="914290" algn="ctr" rtl="0" fontAlgn="base">
        <a:spcBef>
          <a:spcPct val="0"/>
        </a:spcBef>
        <a:spcAft>
          <a:spcPct val="0"/>
        </a:spcAft>
        <a:defRPr sz="4400">
          <a:solidFill>
            <a:schemeClr val="tx1"/>
          </a:solidFill>
          <a:latin typeface="Calibri" pitchFamily="34" charset="0"/>
        </a:defRPr>
      </a:lvl7pPr>
      <a:lvl8pPr marL="1371435" algn="ctr" rtl="0" fontAlgn="base">
        <a:spcBef>
          <a:spcPct val="0"/>
        </a:spcBef>
        <a:spcAft>
          <a:spcPct val="0"/>
        </a:spcAft>
        <a:defRPr sz="4400">
          <a:solidFill>
            <a:schemeClr val="tx1"/>
          </a:solidFill>
          <a:latin typeface="Calibri" pitchFamily="34" charset="0"/>
        </a:defRPr>
      </a:lvl8pPr>
      <a:lvl9pPr marL="1828581"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7.gif"/></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gif"/></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C:\Users\JOPEREYRA\Desktop\plantilla modif\Plantilla PPT 2a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11 CuadroTexto"/>
          <p:cNvSpPr txBox="1">
            <a:spLocks noChangeArrowheads="1"/>
          </p:cNvSpPr>
          <p:nvPr/>
        </p:nvSpPr>
        <p:spPr bwMode="auto">
          <a:xfrm>
            <a:off x="1907704" y="5139437"/>
            <a:ext cx="6984777" cy="681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298" tIns="32649" rIns="65298" bIns="32649">
            <a:spAutoFit/>
          </a:bodyPr>
          <a:lstStyle>
            <a:lvl1pPr defTabSz="912813">
              <a:defRPr sz="3200">
                <a:solidFill>
                  <a:schemeClr val="tx1"/>
                </a:solidFill>
                <a:latin typeface="Calibri" pitchFamily="34" charset="0"/>
              </a:defRPr>
            </a:lvl1pPr>
            <a:lvl2pPr marL="742950" indent="-285750" defTabSz="912813">
              <a:defRPr sz="2800">
                <a:solidFill>
                  <a:schemeClr val="tx1"/>
                </a:solidFill>
                <a:latin typeface="Calibri" pitchFamily="34" charset="0"/>
              </a:defRPr>
            </a:lvl2pPr>
            <a:lvl3pPr marL="1143000" indent="-228600" defTabSz="912813">
              <a:defRPr sz="2400">
                <a:solidFill>
                  <a:schemeClr val="tx1"/>
                </a:solidFill>
                <a:latin typeface="Calibri" pitchFamily="34" charset="0"/>
              </a:defRPr>
            </a:lvl3pPr>
            <a:lvl4pPr marL="1600200" indent="-228600" defTabSz="912813">
              <a:defRPr sz="2000">
                <a:solidFill>
                  <a:schemeClr val="tx1"/>
                </a:solidFill>
                <a:latin typeface="Calibri" pitchFamily="34" charset="0"/>
              </a:defRPr>
            </a:lvl4pPr>
            <a:lvl5pPr marL="2057400" indent="-228600" defTabSz="912813">
              <a:defRPr sz="2000">
                <a:solidFill>
                  <a:schemeClr val="tx1"/>
                </a:solidFill>
                <a:latin typeface="Calibri" pitchFamily="34" charset="0"/>
              </a:defRPr>
            </a:lvl5pPr>
            <a:lvl6pPr marL="2514600" indent="-228600" defTabSz="912813" eaLnBrk="0" fontAlgn="base" hangingPunct="0">
              <a:spcAft>
                <a:spcPct val="0"/>
              </a:spcAft>
              <a:buFont typeface="Arial" charset="0"/>
              <a:buChar char="»"/>
              <a:defRPr sz="2000">
                <a:solidFill>
                  <a:schemeClr val="tx1"/>
                </a:solidFill>
                <a:latin typeface="Calibri" pitchFamily="34" charset="0"/>
              </a:defRPr>
            </a:lvl6pPr>
            <a:lvl7pPr marL="2971800" indent="-228600" defTabSz="912813" eaLnBrk="0" fontAlgn="base" hangingPunct="0">
              <a:spcAft>
                <a:spcPct val="0"/>
              </a:spcAft>
              <a:buFont typeface="Arial" charset="0"/>
              <a:buChar char="»"/>
              <a:defRPr sz="2000">
                <a:solidFill>
                  <a:schemeClr val="tx1"/>
                </a:solidFill>
                <a:latin typeface="Calibri" pitchFamily="34" charset="0"/>
              </a:defRPr>
            </a:lvl7pPr>
            <a:lvl8pPr marL="3429000" indent="-228600" defTabSz="912813" eaLnBrk="0" fontAlgn="base" hangingPunct="0">
              <a:spcAft>
                <a:spcPct val="0"/>
              </a:spcAft>
              <a:buFont typeface="Arial" charset="0"/>
              <a:buChar char="»"/>
              <a:defRPr sz="2000">
                <a:solidFill>
                  <a:schemeClr val="tx1"/>
                </a:solidFill>
                <a:latin typeface="Calibri" pitchFamily="34" charset="0"/>
              </a:defRPr>
            </a:lvl8pPr>
            <a:lvl9pPr marL="3886200" indent="-228600" defTabSz="912813" eaLnBrk="0" fontAlgn="base" hangingPunct="0">
              <a:spcAft>
                <a:spcPct val="0"/>
              </a:spcAft>
              <a:buFont typeface="Arial" charset="0"/>
              <a:buChar char="»"/>
              <a:defRPr sz="2000">
                <a:solidFill>
                  <a:schemeClr val="tx1"/>
                </a:solidFill>
                <a:latin typeface="Calibri" pitchFamily="34" charset="0"/>
              </a:defRPr>
            </a:lvl9pPr>
          </a:lstStyle>
          <a:p>
            <a:pPr algn="ctr">
              <a:defRPr/>
            </a:pPr>
            <a:r>
              <a:rPr lang="es-PE" altLang="es-PE" sz="4000" b="1" dirty="0" smtClean="0">
                <a:solidFill>
                  <a:srgbClr val="FF0000"/>
                </a:solidFill>
                <a:latin typeface="+mn-lt"/>
              </a:rPr>
              <a:t>SESIÓN DE APRENDIZAJE Nº 07</a:t>
            </a:r>
            <a:endParaRPr lang="es-ES" altLang="es-PE" sz="4000" b="1" dirty="0" smtClean="0">
              <a:solidFill>
                <a:srgbClr val="FF0000"/>
              </a:solidFill>
              <a:latin typeface="+mn-lt"/>
            </a:endParaRPr>
          </a:p>
        </p:txBody>
      </p:sp>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8" y="6078393"/>
            <a:ext cx="4027751" cy="779607"/>
          </a:xfrm>
          <a:prstGeom prst="rect">
            <a:avLst/>
          </a:prstGeom>
        </p:spPr>
      </p:pic>
      <p:pic>
        <p:nvPicPr>
          <p:cNvPr id="10" name="Imagen 9" descr="I:\Secundaria Rural Mejorada\Informe 03\Cuarto Informe\Anexos\Fotos\01 IE 86009 Micaela Bastidas Puyucahua\IMG_4793.JPG"/>
          <p:cNvPicPr/>
          <p:nvPr/>
        </p:nvPicPr>
        <p:blipFill rotWithShape="1">
          <a:blip r:embed="rId5" cstate="print">
            <a:extLst>
              <a:ext uri="{28A0092B-C50C-407E-A947-70E740481C1C}">
                <a14:useLocalDpi xmlns:a14="http://schemas.microsoft.com/office/drawing/2010/main" val="0"/>
              </a:ext>
            </a:extLst>
          </a:blip>
          <a:srcRect l="31933" t="8143" b="-1"/>
          <a:stretch/>
        </p:blipFill>
        <p:spPr bwMode="auto">
          <a:xfrm>
            <a:off x="3166993" y="116632"/>
            <a:ext cx="3674110" cy="27933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12" name="Imagen 11" descr="D:\Archivos Joselito\Fotos\DSC02012.JPG"/>
          <p:cNvPicPr/>
          <p:nvPr/>
        </p:nvPicPr>
        <p:blipFill rotWithShape="1">
          <a:blip r:embed="rId6" cstate="print">
            <a:extLst>
              <a:ext uri="{28A0092B-C50C-407E-A947-70E740481C1C}">
                <a14:useLocalDpi xmlns:a14="http://schemas.microsoft.com/office/drawing/2010/main" val="0"/>
              </a:ext>
            </a:extLst>
          </a:blip>
          <a:srcRect l="10937" t="2198" r="10207" b="2679"/>
          <a:stretch/>
        </p:blipFill>
        <p:spPr bwMode="auto">
          <a:xfrm rot="20783333">
            <a:off x="1862753" y="1657206"/>
            <a:ext cx="4257675" cy="2886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14" name="Imagen 13" descr="I:\Secundaria Rural Mejorada\Informe 02\Anexos\Fotos\02 San Martin de Porres\DSC01943.JPG"/>
          <p:cNvPicPr/>
          <p:nvPr/>
        </p:nvPicPr>
        <p:blipFill rotWithShape="1">
          <a:blip r:embed="rId7" cstate="print">
            <a:extLst>
              <a:ext uri="{28A0092B-C50C-407E-A947-70E740481C1C}">
                <a14:useLocalDpi xmlns:a14="http://schemas.microsoft.com/office/drawing/2010/main" val="0"/>
              </a:ext>
            </a:extLst>
          </a:blip>
          <a:srcRect l="30168" t="43011" r="18655" b="-1"/>
          <a:stretch/>
        </p:blipFill>
        <p:spPr bwMode="auto">
          <a:xfrm rot="748221">
            <a:off x="4594340" y="1978703"/>
            <a:ext cx="4199097" cy="26665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41" y="116632"/>
            <a:ext cx="3448455" cy="648072"/>
          </a:xfrm>
          <a:prstGeom prst="rect">
            <a:avLst/>
          </a:prstGeom>
        </p:spPr>
      </p:pic>
      <p:sp>
        <p:nvSpPr>
          <p:cNvPr id="10" name="CuadroTexto 9"/>
          <p:cNvSpPr txBox="1"/>
          <p:nvPr/>
        </p:nvSpPr>
        <p:spPr>
          <a:xfrm>
            <a:off x="683568" y="440668"/>
            <a:ext cx="4176464" cy="446276"/>
          </a:xfrm>
          <a:prstGeom prst="rect">
            <a:avLst/>
          </a:prstGeom>
          <a:noFill/>
        </p:spPr>
        <p:txBody>
          <a:bodyPr wrap="square" rtlCol="0">
            <a:spAutoFit/>
          </a:bodyPr>
          <a:lstStyle/>
          <a:p>
            <a:pPr algn="ctr">
              <a:lnSpc>
                <a:spcPct val="115000"/>
              </a:lnSpc>
              <a:spcAft>
                <a:spcPts val="1000"/>
              </a:spcAft>
            </a:pPr>
            <a:r>
              <a:rPr lang="es-PE" sz="2000" dirty="0" smtClean="0">
                <a:latin typeface="Arial" panose="020B0604020202020204" pitchFamily="34" charset="0"/>
                <a:ea typeface="Calibri" panose="020F0502020204030204" pitchFamily="34" charset="0"/>
                <a:cs typeface="Times New Roman" panose="02020603050405020304" pitchFamily="18" charset="0"/>
              </a:rPr>
              <a:t>Practicando con el </a:t>
            </a:r>
            <a:r>
              <a:rPr lang="es-PE" sz="2000" dirty="0" err="1" smtClean="0">
                <a:latin typeface="Arial" panose="020B0604020202020204" pitchFamily="34" charset="0"/>
                <a:ea typeface="Calibri" panose="020F0502020204030204" pitchFamily="34" charset="0"/>
                <a:cs typeface="Times New Roman" panose="02020603050405020304" pitchFamily="18" charset="0"/>
              </a:rPr>
              <a:t>Geogebra</a:t>
            </a:r>
            <a:r>
              <a:rPr lang="es-PE" sz="2000" dirty="0" smtClean="0">
                <a:latin typeface="Arial" panose="020B0604020202020204" pitchFamily="34" charset="0"/>
                <a:ea typeface="Calibri" panose="020F0502020204030204" pitchFamily="34" charset="0"/>
                <a:cs typeface="Times New Roman" panose="02020603050405020304" pitchFamily="18" charset="0"/>
              </a:rPr>
              <a:t> 5.0</a:t>
            </a:r>
            <a:endParaRPr lang="es-PE" sz="2000" dirty="0">
              <a:ea typeface="Calibri" panose="020F0502020204030204" pitchFamily="34" charset="0"/>
              <a:cs typeface="Times New Roman" panose="02020603050405020304" pitchFamily="18" charset="0"/>
            </a:endParaRPr>
          </a:p>
        </p:txBody>
      </p:sp>
      <p:pic>
        <p:nvPicPr>
          <p:cNvPr id="4" name="Imagen 3"/>
          <p:cNvPicPr>
            <a:picLocks noChangeAspect="1"/>
          </p:cNvPicPr>
          <p:nvPr/>
        </p:nvPicPr>
        <p:blipFill rotWithShape="1">
          <a:blip r:embed="rId4"/>
          <a:srcRect l="1" r="35211" b="20443"/>
          <a:stretch/>
        </p:blipFill>
        <p:spPr>
          <a:xfrm>
            <a:off x="611560" y="1052736"/>
            <a:ext cx="8031241" cy="5544616"/>
          </a:xfrm>
          <a:prstGeom prst="rect">
            <a:avLst/>
          </a:prstGeom>
        </p:spPr>
      </p:pic>
    </p:spTree>
    <p:extLst>
      <p:ext uri="{BB962C8B-B14F-4D97-AF65-F5344CB8AC3E}">
        <p14:creationId xmlns:p14="http://schemas.microsoft.com/office/powerpoint/2010/main" val="41052618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539" y="0"/>
            <a:ext cx="2909293" cy="546747"/>
          </a:xfrm>
          <a:prstGeom prst="rect">
            <a:avLst/>
          </a:prstGeom>
        </p:spPr>
      </p:pic>
      <p:sp>
        <p:nvSpPr>
          <p:cNvPr id="19" name="CuadroTexto 18"/>
          <p:cNvSpPr txBox="1"/>
          <p:nvPr/>
        </p:nvSpPr>
        <p:spPr>
          <a:xfrm>
            <a:off x="370063" y="3153162"/>
            <a:ext cx="8208912" cy="707886"/>
          </a:xfrm>
          <a:prstGeom prst="rect">
            <a:avLst/>
          </a:prstGeom>
          <a:noFill/>
        </p:spPr>
        <p:txBody>
          <a:bodyPr wrap="square" rtlCol="0">
            <a:spAutoFit/>
          </a:bodyPr>
          <a:lstStyle/>
          <a:p>
            <a:pPr algn="just"/>
            <a:r>
              <a:rPr lang="es-PE" sz="2000" dirty="0" smtClean="0"/>
              <a:t>Se </a:t>
            </a:r>
            <a:r>
              <a:rPr lang="es-PE" sz="2000" dirty="0"/>
              <a:t>denomina polígono regular a aquel que tiene todos sus lados y ángulos congruentes. </a:t>
            </a:r>
            <a:endParaRPr lang="es-PE" sz="2000" dirty="0">
              <a:solidFill>
                <a:schemeClr val="dk1"/>
              </a:solidFill>
            </a:endParaRPr>
          </a:p>
        </p:txBody>
      </p:sp>
      <p:sp>
        <p:nvSpPr>
          <p:cNvPr id="15" name="CuadroTexto 14"/>
          <p:cNvSpPr txBox="1"/>
          <p:nvPr/>
        </p:nvSpPr>
        <p:spPr>
          <a:xfrm>
            <a:off x="370063" y="3945250"/>
            <a:ext cx="8136904" cy="707886"/>
          </a:xfrm>
          <a:prstGeom prst="rect">
            <a:avLst/>
          </a:prstGeom>
          <a:noFill/>
        </p:spPr>
        <p:txBody>
          <a:bodyPr wrap="square" rtlCol="0">
            <a:spAutoFit/>
          </a:bodyPr>
          <a:lstStyle/>
          <a:p>
            <a:pPr algn="just"/>
            <a:r>
              <a:rPr lang="es-PE" sz="2000" dirty="0" smtClean="0"/>
              <a:t>El </a:t>
            </a:r>
            <a:r>
              <a:rPr lang="es-PE" sz="2000" dirty="0"/>
              <a:t>perímetro de un polígono regular se calcula multiplicando la longitud de unos de sus lados por el número de lados que tenga. </a:t>
            </a:r>
            <a:endParaRPr lang="es-PE" sz="2000" dirty="0">
              <a:solidFill>
                <a:schemeClr val="dk1"/>
              </a:solidFill>
            </a:endParaRPr>
          </a:p>
        </p:txBody>
      </p:sp>
      <p:sp>
        <p:nvSpPr>
          <p:cNvPr id="6" name="3 Rectángulo"/>
          <p:cNvSpPr/>
          <p:nvPr/>
        </p:nvSpPr>
        <p:spPr>
          <a:xfrm>
            <a:off x="1907704" y="692696"/>
            <a:ext cx="4356484" cy="52322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s-PE" sz="2800" b="1" dirty="0" smtClean="0"/>
              <a:t>POLÍGONOS </a:t>
            </a:r>
            <a:r>
              <a:rPr lang="es-PE" sz="2800" b="1" dirty="0"/>
              <a:t>REGULARES </a:t>
            </a:r>
            <a:endParaRPr lang="es-PE" sz="2500" dirty="0">
              <a:solidFill>
                <a:schemeClr val="tx1"/>
              </a:solidFill>
            </a:endParaRPr>
          </a:p>
        </p:txBody>
      </p:sp>
      <p:sp>
        <p:nvSpPr>
          <p:cNvPr id="7" name="CuadroTexto 6"/>
          <p:cNvSpPr txBox="1"/>
          <p:nvPr/>
        </p:nvSpPr>
        <p:spPr>
          <a:xfrm>
            <a:off x="370063" y="4744692"/>
            <a:ext cx="8136904" cy="1323439"/>
          </a:xfrm>
          <a:prstGeom prst="rect">
            <a:avLst/>
          </a:prstGeom>
          <a:noFill/>
        </p:spPr>
        <p:txBody>
          <a:bodyPr wrap="square" rtlCol="0">
            <a:spAutoFit/>
          </a:bodyPr>
          <a:lstStyle/>
          <a:p>
            <a:pPr algn="just"/>
            <a:r>
              <a:rPr lang="es-PE" sz="2000" dirty="0" smtClean="0"/>
              <a:t>Por </a:t>
            </a:r>
            <a:r>
              <a:rPr lang="es-PE" sz="2000" dirty="0"/>
              <a:t>otra parte, también podemos calcular el área de cualquier polígono regular dividiéndolo en triángulos, todos con un vértice común en el centro del polígono. Al obtener el área de uno de ellos y multiplicarla por el número de triángulos que se forman, se obtiene el área total. </a:t>
            </a:r>
            <a:endParaRPr lang="es-PE" sz="2000" dirty="0">
              <a:solidFill>
                <a:schemeClr val="dk1"/>
              </a:solidFill>
            </a:endParaRPr>
          </a:p>
        </p:txBody>
      </p:sp>
      <p:sp>
        <p:nvSpPr>
          <p:cNvPr id="3" name="Triángulo isósceles 2"/>
          <p:cNvSpPr/>
          <p:nvPr/>
        </p:nvSpPr>
        <p:spPr>
          <a:xfrm>
            <a:off x="538013" y="1674970"/>
            <a:ext cx="1391146" cy="1203999"/>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4" name="Rectángulo 3"/>
          <p:cNvSpPr/>
          <p:nvPr/>
        </p:nvSpPr>
        <p:spPr>
          <a:xfrm>
            <a:off x="2474208" y="1662258"/>
            <a:ext cx="1290904" cy="12909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Pentágono regular 4"/>
          <p:cNvSpPr/>
          <p:nvPr/>
        </p:nvSpPr>
        <p:spPr>
          <a:xfrm>
            <a:off x="4474519" y="1506318"/>
            <a:ext cx="1559547" cy="1485283"/>
          </a:xfrm>
          <a:prstGeom prst="pent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PE"/>
          </a:p>
        </p:txBody>
      </p:sp>
      <p:sp>
        <p:nvSpPr>
          <p:cNvPr id="9" name="Hexágono 8"/>
          <p:cNvSpPr/>
          <p:nvPr/>
        </p:nvSpPr>
        <p:spPr>
          <a:xfrm>
            <a:off x="6516216" y="1480365"/>
            <a:ext cx="1708445" cy="1472797"/>
          </a:xfrm>
          <a:prstGeom prst="hex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5352301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5" grpId="0"/>
      <p:bldP spid="6" grpId="0" animBg="1"/>
      <p:bldP spid="7" grpId="0"/>
      <p:bldP spid="3" grpId="0" animBg="1"/>
      <p:bldP spid="4" grpId="0" animBg="1"/>
      <p:bldP spid="5"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41" y="116632"/>
            <a:ext cx="3448455" cy="648072"/>
          </a:xfrm>
          <a:prstGeom prst="rect">
            <a:avLst/>
          </a:prstGeom>
        </p:spPr>
      </p:pic>
      <p:sp>
        <p:nvSpPr>
          <p:cNvPr id="5" name="CuadroTexto 4"/>
          <p:cNvSpPr txBox="1"/>
          <p:nvPr/>
        </p:nvSpPr>
        <p:spPr>
          <a:xfrm>
            <a:off x="467544" y="980728"/>
            <a:ext cx="8136904" cy="707886"/>
          </a:xfrm>
          <a:prstGeom prst="rect">
            <a:avLst/>
          </a:prstGeom>
          <a:noFill/>
        </p:spPr>
        <p:txBody>
          <a:bodyPr wrap="square" rtlCol="0">
            <a:spAutoFit/>
          </a:bodyPr>
          <a:lstStyle/>
          <a:p>
            <a:pPr algn="just"/>
            <a:r>
              <a:rPr lang="es-PE" sz="2000" dirty="0" smtClean="0"/>
              <a:t>Para </a:t>
            </a:r>
            <a:r>
              <a:rPr lang="es-PE" sz="2000" dirty="0"/>
              <a:t>calcular el área del triángulo, basta con conocer su base (el lado del polígono) y su altura (el apotema del polígono). </a:t>
            </a:r>
            <a:endParaRPr lang="es-PE" sz="2000" dirty="0">
              <a:solidFill>
                <a:schemeClr val="dk1"/>
              </a:solidFill>
            </a:endParaRPr>
          </a:p>
        </p:txBody>
      </p:sp>
      <p:sp>
        <p:nvSpPr>
          <p:cNvPr id="2" name="Hexágono 1"/>
          <p:cNvSpPr/>
          <p:nvPr/>
        </p:nvSpPr>
        <p:spPr>
          <a:xfrm>
            <a:off x="476387" y="2132856"/>
            <a:ext cx="2923525" cy="2520280"/>
          </a:xfrm>
          <a:prstGeom prst="hexag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PE"/>
          </a:p>
        </p:txBody>
      </p:sp>
      <p:cxnSp>
        <p:nvCxnSpPr>
          <p:cNvPr id="7" name="Conector recto 6"/>
          <p:cNvCxnSpPr>
            <a:stCxn id="2" idx="3"/>
            <a:endCxn id="2" idx="0"/>
          </p:cNvCxnSpPr>
          <p:nvPr/>
        </p:nvCxnSpPr>
        <p:spPr>
          <a:xfrm>
            <a:off x="476387" y="3392996"/>
            <a:ext cx="2923525" cy="0"/>
          </a:xfrm>
          <a:prstGeom prst="line">
            <a:avLst/>
          </a:prstGeom>
        </p:spPr>
        <p:style>
          <a:lnRef idx="1">
            <a:schemeClr val="dk1"/>
          </a:lnRef>
          <a:fillRef idx="0">
            <a:schemeClr val="dk1"/>
          </a:fillRef>
          <a:effectRef idx="0">
            <a:schemeClr val="dk1"/>
          </a:effectRef>
          <a:fontRef idx="minor">
            <a:schemeClr val="tx1"/>
          </a:fontRef>
        </p:style>
      </p:cxnSp>
      <p:cxnSp>
        <p:nvCxnSpPr>
          <p:cNvPr id="11" name="Conector recto 10"/>
          <p:cNvCxnSpPr>
            <a:stCxn id="2" idx="4"/>
            <a:endCxn id="2" idx="1"/>
          </p:cNvCxnSpPr>
          <p:nvPr/>
        </p:nvCxnSpPr>
        <p:spPr>
          <a:xfrm>
            <a:off x="1106457" y="2132857"/>
            <a:ext cx="1663385" cy="2520278"/>
          </a:xfrm>
          <a:prstGeom prst="line">
            <a:avLst/>
          </a:prstGeom>
        </p:spPr>
        <p:style>
          <a:lnRef idx="1">
            <a:schemeClr val="dk1"/>
          </a:lnRef>
          <a:fillRef idx="0">
            <a:schemeClr val="dk1"/>
          </a:fillRef>
          <a:effectRef idx="0">
            <a:schemeClr val="dk1"/>
          </a:effectRef>
          <a:fontRef idx="minor">
            <a:schemeClr val="tx1"/>
          </a:fontRef>
        </p:style>
      </p:cxnSp>
      <p:cxnSp>
        <p:nvCxnSpPr>
          <p:cNvPr id="13" name="Conector recto 12"/>
          <p:cNvCxnSpPr>
            <a:stCxn id="2" idx="2"/>
            <a:endCxn id="2" idx="5"/>
          </p:cNvCxnSpPr>
          <p:nvPr/>
        </p:nvCxnSpPr>
        <p:spPr>
          <a:xfrm flipV="1">
            <a:off x="1106457" y="2132857"/>
            <a:ext cx="1663385" cy="2520278"/>
          </a:xfrm>
          <a:prstGeom prst="line">
            <a:avLst/>
          </a:prstGeom>
        </p:spPr>
        <p:style>
          <a:lnRef idx="1">
            <a:schemeClr val="dk1"/>
          </a:lnRef>
          <a:fillRef idx="0">
            <a:schemeClr val="dk1"/>
          </a:fillRef>
          <a:effectRef idx="0">
            <a:schemeClr val="dk1"/>
          </a:effectRef>
          <a:fontRef idx="minor">
            <a:schemeClr val="tx1"/>
          </a:fontRef>
        </p:style>
      </p:cxnSp>
      <p:cxnSp>
        <p:nvCxnSpPr>
          <p:cNvPr id="15" name="Conector recto 14"/>
          <p:cNvCxnSpPr/>
          <p:nvPr/>
        </p:nvCxnSpPr>
        <p:spPr>
          <a:xfrm>
            <a:off x="1938149" y="3392996"/>
            <a:ext cx="0" cy="1260139"/>
          </a:xfrm>
          <a:prstGeom prst="line">
            <a:avLst/>
          </a:prstGeom>
        </p:spPr>
        <p:style>
          <a:lnRef idx="1">
            <a:schemeClr val="dk1"/>
          </a:lnRef>
          <a:fillRef idx="0">
            <a:schemeClr val="dk1"/>
          </a:fillRef>
          <a:effectRef idx="0">
            <a:schemeClr val="dk1"/>
          </a:effectRef>
          <a:fontRef idx="minor">
            <a:schemeClr val="tx1"/>
          </a:fontRef>
        </p:style>
      </p:cxnSp>
      <p:sp>
        <p:nvSpPr>
          <p:cNvPr id="16" name="Rectángulo 15"/>
          <p:cNvSpPr/>
          <p:nvPr/>
        </p:nvSpPr>
        <p:spPr>
          <a:xfrm>
            <a:off x="1948648" y="4437112"/>
            <a:ext cx="180020" cy="21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PE"/>
          </a:p>
        </p:txBody>
      </p:sp>
      <p:sp>
        <p:nvSpPr>
          <p:cNvPr id="17" name="CuadroTexto 16"/>
          <p:cNvSpPr txBox="1"/>
          <p:nvPr/>
        </p:nvSpPr>
        <p:spPr>
          <a:xfrm>
            <a:off x="1867595" y="3883114"/>
            <a:ext cx="439544" cy="369332"/>
          </a:xfrm>
          <a:prstGeom prst="rect">
            <a:avLst/>
          </a:prstGeom>
          <a:noFill/>
        </p:spPr>
        <p:txBody>
          <a:bodyPr wrap="none" rtlCol="0">
            <a:spAutoFit/>
          </a:bodyPr>
          <a:lstStyle/>
          <a:p>
            <a:r>
              <a:rPr lang="es-PE" dirty="0" err="1" smtClean="0"/>
              <a:t>Ap</a:t>
            </a:r>
            <a:endParaRPr lang="es-PE" dirty="0"/>
          </a:p>
        </p:txBody>
      </p:sp>
      <p:sp>
        <p:nvSpPr>
          <p:cNvPr id="18" name="CuadroTexto 17"/>
          <p:cNvSpPr txBox="1"/>
          <p:nvPr/>
        </p:nvSpPr>
        <p:spPr>
          <a:xfrm>
            <a:off x="1841278" y="4653135"/>
            <a:ext cx="282450" cy="369332"/>
          </a:xfrm>
          <a:prstGeom prst="rect">
            <a:avLst/>
          </a:prstGeom>
          <a:noFill/>
        </p:spPr>
        <p:txBody>
          <a:bodyPr wrap="none" rtlCol="0">
            <a:spAutoFit/>
          </a:bodyPr>
          <a:lstStyle/>
          <a:p>
            <a:r>
              <a:rPr lang="es-PE" dirty="0" smtClean="0"/>
              <a:t>L</a:t>
            </a:r>
            <a:endParaRPr lang="es-PE" dirty="0"/>
          </a:p>
        </p:txBody>
      </p:sp>
      <p:sp>
        <p:nvSpPr>
          <p:cNvPr id="19" name="CuadroTexto 18"/>
          <p:cNvSpPr txBox="1"/>
          <p:nvPr/>
        </p:nvSpPr>
        <p:spPr>
          <a:xfrm>
            <a:off x="4644008" y="1940640"/>
            <a:ext cx="1304073" cy="400110"/>
          </a:xfrm>
          <a:prstGeom prst="rect">
            <a:avLst/>
          </a:prstGeom>
          <a:noFill/>
        </p:spPr>
        <p:txBody>
          <a:bodyPr wrap="square" rtlCol="0">
            <a:spAutoFit/>
          </a:bodyPr>
          <a:lstStyle/>
          <a:p>
            <a:r>
              <a:rPr lang="es-PE" sz="2000" i="1" dirty="0" smtClean="0"/>
              <a:t>A </a:t>
            </a:r>
            <a:r>
              <a:rPr lang="es-PE" sz="2000" dirty="0"/>
              <a:t>= </a:t>
            </a:r>
            <a:r>
              <a:rPr lang="es-PE" sz="2000" i="1" dirty="0"/>
              <a:t>n</a:t>
            </a:r>
            <a:r>
              <a:rPr lang="es-PE" sz="2000" dirty="0"/>
              <a:t>(</a:t>
            </a:r>
            <a:r>
              <a:rPr lang="es-PE" sz="2000" i="1" dirty="0"/>
              <a:t>A</a:t>
            </a:r>
            <a:r>
              <a:rPr lang="el-GR" sz="2000" dirty="0"/>
              <a:t>Δ) </a:t>
            </a:r>
            <a:endParaRPr lang="es-PE" sz="2000" dirty="0">
              <a:solidFill>
                <a:schemeClr val="dk1"/>
              </a:solidFill>
            </a:endParaRPr>
          </a:p>
        </p:txBody>
      </p:sp>
      <mc:AlternateContent xmlns:mc="http://schemas.openxmlformats.org/markup-compatibility/2006">
        <mc:Choice xmlns:a14="http://schemas.microsoft.com/office/drawing/2010/main" Requires="a14">
          <p:sp>
            <p:nvSpPr>
              <p:cNvPr id="20" name="CuadroTexto 19"/>
              <p:cNvSpPr txBox="1"/>
              <p:nvPr/>
            </p:nvSpPr>
            <p:spPr>
              <a:xfrm>
                <a:off x="4564327" y="2535041"/>
                <a:ext cx="1944216" cy="783869"/>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s-PE" sz="2000" b="0" i="1" smtClean="0">
                          <a:solidFill>
                            <a:schemeClr val="dk1"/>
                          </a:solidFill>
                          <a:latin typeface="Cambria Math" panose="02040503050406030204" pitchFamily="18" charset="0"/>
                        </a:rPr>
                        <m:t>𝐴</m:t>
                      </m:r>
                      <m:r>
                        <a:rPr lang="es-PE" sz="2000" b="0" i="1" smtClean="0">
                          <a:solidFill>
                            <a:schemeClr val="dk1"/>
                          </a:solidFill>
                          <a:latin typeface="Cambria Math" panose="02040503050406030204" pitchFamily="18" charset="0"/>
                        </a:rPr>
                        <m:t>=</m:t>
                      </m:r>
                      <m:r>
                        <a:rPr lang="es-PE" sz="2000" b="0" i="1" smtClean="0">
                          <a:solidFill>
                            <a:schemeClr val="dk1"/>
                          </a:solidFill>
                          <a:latin typeface="Cambria Math" panose="02040503050406030204" pitchFamily="18" charset="0"/>
                        </a:rPr>
                        <m:t>𝑛</m:t>
                      </m:r>
                      <m:d>
                        <m:dPr>
                          <m:ctrlPr>
                            <a:rPr lang="es-PE" sz="2000" b="0" i="1" smtClean="0">
                              <a:solidFill>
                                <a:schemeClr val="dk1"/>
                              </a:solidFill>
                              <a:latin typeface="Cambria Math" panose="02040503050406030204" pitchFamily="18" charset="0"/>
                            </a:rPr>
                          </m:ctrlPr>
                        </m:dPr>
                        <m:e>
                          <m:f>
                            <m:fPr>
                              <m:ctrlPr>
                                <a:rPr lang="es-PE" sz="2000" b="0" i="1" smtClean="0">
                                  <a:solidFill>
                                    <a:schemeClr val="dk1"/>
                                  </a:solidFill>
                                  <a:latin typeface="Cambria Math" panose="02040503050406030204" pitchFamily="18" charset="0"/>
                                </a:rPr>
                              </m:ctrlPr>
                            </m:fPr>
                            <m:num>
                              <m:r>
                                <a:rPr lang="es-PE" sz="2000" b="0" i="1" smtClean="0">
                                  <a:solidFill>
                                    <a:schemeClr val="dk1"/>
                                  </a:solidFill>
                                  <a:latin typeface="Cambria Math" panose="02040503050406030204" pitchFamily="18" charset="0"/>
                                </a:rPr>
                                <m:t>𝐴𝑝</m:t>
                              </m:r>
                              <m:r>
                                <a:rPr lang="es-PE" sz="2000" b="0" i="1" smtClean="0">
                                  <a:solidFill>
                                    <a:schemeClr val="dk1"/>
                                  </a:solidFill>
                                  <a:latin typeface="Cambria Math" panose="02040503050406030204" pitchFamily="18" charset="0"/>
                                  <a:ea typeface="Cambria Math" panose="02040503050406030204" pitchFamily="18" charset="0"/>
                                </a:rPr>
                                <m:t>×</m:t>
                              </m:r>
                              <m:r>
                                <a:rPr lang="es-PE" sz="2000" b="0" i="1" smtClean="0">
                                  <a:solidFill>
                                    <a:schemeClr val="dk1"/>
                                  </a:solidFill>
                                  <a:latin typeface="Cambria Math" panose="02040503050406030204" pitchFamily="18" charset="0"/>
                                  <a:ea typeface="Cambria Math" panose="02040503050406030204" pitchFamily="18" charset="0"/>
                                </a:rPr>
                                <m:t>𝐿</m:t>
                              </m:r>
                            </m:num>
                            <m:den>
                              <m:r>
                                <a:rPr lang="es-PE" sz="2000" b="0" i="1" smtClean="0">
                                  <a:solidFill>
                                    <a:schemeClr val="dk1"/>
                                  </a:solidFill>
                                  <a:latin typeface="Cambria Math" panose="02040503050406030204" pitchFamily="18" charset="0"/>
                                </a:rPr>
                                <m:t>2</m:t>
                              </m:r>
                            </m:den>
                          </m:f>
                        </m:e>
                      </m:d>
                    </m:oMath>
                  </m:oMathPara>
                </a14:m>
                <a:endParaRPr lang="es-PE" sz="2000" dirty="0">
                  <a:solidFill>
                    <a:schemeClr val="dk1"/>
                  </a:solidFill>
                </a:endParaRPr>
              </a:p>
            </p:txBody>
          </p:sp>
        </mc:Choice>
        <mc:Fallback>
          <p:sp>
            <p:nvSpPr>
              <p:cNvPr id="20" name="CuadroTexto 19"/>
              <p:cNvSpPr txBox="1">
                <a:spLocks noRot="1" noChangeAspect="1" noMove="1" noResize="1" noEditPoints="1" noAdjustHandles="1" noChangeArrowheads="1" noChangeShapeType="1" noTextEdit="1"/>
              </p:cNvSpPr>
              <p:nvPr/>
            </p:nvSpPr>
            <p:spPr>
              <a:xfrm>
                <a:off x="4564327" y="2535041"/>
                <a:ext cx="1944216" cy="783869"/>
              </a:xfrm>
              <a:prstGeom prst="rect">
                <a:avLst/>
              </a:prstGeom>
              <a:blipFill rotWithShape="0">
                <a:blip r:embed="rId4"/>
                <a:stretch>
                  <a:fillRect/>
                </a:stretch>
              </a:blipFill>
            </p:spPr>
            <p:txBody>
              <a:bodyPr/>
              <a:lstStyle/>
              <a:p>
                <a:r>
                  <a:rPr lang="es-PE">
                    <a:noFill/>
                  </a:rPr>
                  <a:t> </a:t>
                </a:r>
              </a:p>
            </p:txBody>
          </p:sp>
        </mc:Fallback>
      </mc:AlternateContent>
      <mc:AlternateContent xmlns:mc="http://schemas.openxmlformats.org/markup-compatibility/2006">
        <mc:Choice xmlns:a14="http://schemas.microsoft.com/office/drawing/2010/main" Requires="a14">
          <p:sp>
            <p:nvSpPr>
              <p:cNvPr id="21" name="CuadroTexto 20"/>
              <p:cNvSpPr txBox="1"/>
              <p:nvPr/>
            </p:nvSpPr>
            <p:spPr>
              <a:xfrm>
                <a:off x="4489415" y="3513202"/>
                <a:ext cx="2376264" cy="6765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s-PE" sz="2000" b="0" i="1" smtClean="0">
                          <a:solidFill>
                            <a:schemeClr val="dk1"/>
                          </a:solidFill>
                          <a:latin typeface="Cambria Math" panose="02040503050406030204" pitchFamily="18" charset="0"/>
                        </a:rPr>
                        <m:t>𝐴</m:t>
                      </m:r>
                      <m:r>
                        <a:rPr lang="es-PE" sz="2000" b="0" i="1" smtClean="0">
                          <a:solidFill>
                            <a:schemeClr val="dk1"/>
                          </a:solidFill>
                          <a:latin typeface="Cambria Math" panose="02040503050406030204" pitchFamily="18" charset="0"/>
                        </a:rPr>
                        <m:t>=</m:t>
                      </m:r>
                      <m:f>
                        <m:fPr>
                          <m:ctrlPr>
                            <a:rPr lang="es-PE" sz="2000" b="0" i="1" smtClean="0">
                              <a:solidFill>
                                <a:schemeClr val="dk1"/>
                              </a:solidFill>
                              <a:latin typeface="Cambria Math" panose="02040503050406030204" pitchFamily="18" charset="0"/>
                            </a:rPr>
                          </m:ctrlPr>
                        </m:fPr>
                        <m:num>
                          <m:r>
                            <a:rPr lang="es-PE" sz="2000" b="0" i="1" smtClean="0">
                              <a:solidFill>
                                <a:schemeClr val="dk1"/>
                              </a:solidFill>
                              <a:latin typeface="Cambria Math" panose="02040503050406030204" pitchFamily="18" charset="0"/>
                            </a:rPr>
                            <m:t>(</m:t>
                          </m:r>
                          <m:r>
                            <a:rPr lang="es-PE" sz="2000" b="0" i="1" smtClean="0">
                              <a:solidFill>
                                <a:schemeClr val="dk1"/>
                              </a:solidFill>
                              <a:latin typeface="Cambria Math" panose="02040503050406030204" pitchFamily="18" charset="0"/>
                            </a:rPr>
                            <m:t>𝑛</m:t>
                          </m:r>
                          <m:r>
                            <a:rPr lang="es-PE" sz="2000" b="0" i="1" smtClean="0">
                              <a:solidFill>
                                <a:schemeClr val="dk1"/>
                              </a:solidFill>
                              <a:latin typeface="Cambria Math" panose="02040503050406030204" pitchFamily="18" charset="0"/>
                              <a:ea typeface="Cambria Math" panose="02040503050406030204" pitchFamily="18" charset="0"/>
                            </a:rPr>
                            <m:t>×</m:t>
                          </m:r>
                          <m:r>
                            <a:rPr lang="es-PE" sz="2000" b="0" i="1" smtClean="0">
                              <a:solidFill>
                                <a:schemeClr val="dk1"/>
                              </a:solidFill>
                              <a:latin typeface="Cambria Math" panose="02040503050406030204" pitchFamily="18" charset="0"/>
                              <a:ea typeface="Cambria Math" panose="02040503050406030204" pitchFamily="18" charset="0"/>
                            </a:rPr>
                            <m:t>𝐴𝑝</m:t>
                          </m:r>
                          <m:r>
                            <a:rPr lang="es-PE" sz="2000" b="0" i="1" smtClean="0">
                              <a:solidFill>
                                <a:schemeClr val="dk1"/>
                              </a:solidFill>
                              <a:latin typeface="Cambria Math" panose="02040503050406030204" pitchFamily="18" charset="0"/>
                              <a:ea typeface="Cambria Math" panose="02040503050406030204" pitchFamily="18" charset="0"/>
                            </a:rPr>
                            <m:t>)×</m:t>
                          </m:r>
                          <m:r>
                            <a:rPr lang="es-PE" sz="2000" b="0" i="1" smtClean="0">
                              <a:solidFill>
                                <a:schemeClr val="dk1"/>
                              </a:solidFill>
                              <a:latin typeface="Cambria Math" panose="02040503050406030204" pitchFamily="18" charset="0"/>
                              <a:ea typeface="Cambria Math" panose="02040503050406030204" pitchFamily="18" charset="0"/>
                            </a:rPr>
                            <m:t>𝐿</m:t>
                          </m:r>
                        </m:num>
                        <m:den>
                          <m:r>
                            <a:rPr lang="es-PE" sz="2000" b="0" i="1" smtClean="0">
                              <a:solidFill>
                                <a:schemeClr val="dk1"/>
                              </a:solidFill>
                              <a:latin typeface="Cambria Math" panose="02040503050406030204" pitchFamily="18" charset="0"/>
                            </a:rPr>
                            <m:t>2</m:t>
                          </m:r>
                        </m:den>
                      </m:f>
                    </m:oMath>
                  </m:oMathPara>
                </a14:m>
                <a:endParaRPr lang="es-PE" sz="2000" dirty="0">
                  <a:solidFill>
                    <a:schemeClr val="dk1"/>
                  </a:solidFill>
                </a:endParaRPr>
              </a:p>
            </p:txBody>
          </p:sp>
        </mc:Choice>
        <mc:Fallback>
          <p:sp>
            <p:nvSpPr>
              <p:cNvPr id="21" name="CuadroTexto 20"/>
              <p:cNvSpPr txBox="1">
                <a:spLocks noRot="1" noChangeAspect="1" noMove="1" noResize="1" noEditPoints="1" noAdjustHandles="1" noChangeArrowheads="1" noChangeShapeType="1" noTextEdit="1"/>
              </p:cNvSpPr>
              <p:nvPr/>
            </p:nvSpPr>
            <p:spPr>
              <a:xfrm>
                <a:off x="4489415" y="3513202"/>
                <a:ext cx="2376264" cy="676532"/>
              </a:xfrm>
              <a:prstGeom prst="rect">
                <a:avLst/>
              </a:prstGeom>
              <a:blipFill rotWithShape="0">
                <a:blip r:embed="rId5"/>
                <a:stretch>
                  <a:fillRect/>
                </a:stretch>
              </a:blipFill>
            </p:spPr>
            <p:txBody>
              <a:bodyPr/>
              <a:lstStyle/>
              <a:p>
                <a:r>
                  <a:rPr lang="es-PE">
                    <a:noFill/>
                  </a:rPr>
                  <a:t> </a:t>
                </a:r>
              </a:p>
            </p:txBody>
          </p:sp>
        </mc:Fallback>
      </mc:AlternateContent>
      <mc:AlternateContent xmlns:mc="http://schemas.openxmlformats.org/markup-compatibility/2006">
        <mc:Choice xmlns:a14="http://schemas.microsoft.com/office/drawing/2010/main" Requires="a14">
          <p:sp>
            <p:nvSpPr>
              <p:cNvPr id="22" name="CuadroTexto 21"/>
              <p:cNvSpPr txBox="1"/>
              <p:nvPr/>
            </p:nvSpPr>
            <p:spPr>
              <a:xfrm>
                <a:off x="4489415" y="4437112"/>
                <a:ext cx="1908212" cy="6765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s-PE" sz="2000" b="0" i="1" smtClean="0">
                          <a:solidFill>
                            <a:schemeClr val="dk1"/>
                          </a:solidFill>
                          <a:latin typeface="Cambria Math" panose="02040503050406030204" pitchFamily="18" charset="0"/>
                        </a:rPr>
                        <m:t>𝐴</m:t>
                      </m:r>
                      <m:r>
                        <a:rPr lang="es-PE" sz="2000" b="0" i="1" smtClean="0">
                          <a:solidFill>
                            <a:schemeClr val="dk1"/>
                          </a:solidFill>
                          <a:latin typeface="Cambria Math" panose="02040503050406030204" pitchFamily="18" charset="0"/>
                        </a:rPr>
                        <m:t>=</m:t>
                      </m:r>
                      <m:f>
                        <m:fPr>
                          <m:ctrlPr>
                            <a:rPr lang="es-PE" sz="2000" b="0" i="1" smtClean="0">
                              <a:solidFill>
                                <a:schemeClr val="dk1"/>
                              </a:solidFill>
                              <a:latin typeface="Cambria Math" panose="02040503050406030204" pitchFamily="18" charset="0"/>
                            </a:rPr>
                          </m:ctrlPr>
                        </m:fPr>
                        <m:num>
                          <m:r>
                            <a:rPr lang="es-PE" sz="2000" b="0" i="1" smtClean="0">
                              <a:solidFill>
                                <a:schemeClr val="dk1"/>
                              </a:solidFill>
                              <a:latin typeface="Cambria Math" panose="02040503050406030204" pitchFamily="18" charset="0"/>
                            </a:rPr>
                            <m:t>𝑃</m:t>
                          </m:r>
                          <m:r>
                            <a:rPr lang="es-PE" sz="2000" b="0" i="1" smtClean="0">
                              <a:solidFill>
                                <a:schemeClr val="dk1"/>
                              </a:solidFill>
                              <a:latin typeface="Cambria Math" panose="02040503050406030204" pitchFamily="18" charset="0"/>
                              <a:ea typeface="Cambria Math" panose="02040503050406030204" pitchFamily="18" charset="0"/>
                            </a:rPr>
                            <m:t>×</m:t>
                          </m:r>
                          <m:r>
                            <a:rPr lang="es-PE" sz="2000" b="0" i="1" smtClean="0">
                              <a:solidFill>
                                <a:schemeClr val="dk1"/>
                              </a:solidFill>
                              <a:latin typeface="Cambria Math" panose="02040503050406030204" pitchFamily="18" charset="0"/>
                              <a:ea typeface="Cambria Math" panose="02040503050406030204" pitchFamily="18" charset="0"/>
                            </a:rPr>
                            <m:t>𝐴𝑝</m:t>
                          </m:r>
                        </m:num>
                        <m:den>
                          <m:r>
                            <a:rPr lang="es-PE" sz="2000" b="0" i="1" smtClean="0">
                              <a:solidFill>
                                <a:schemeClr val="dk1"/>
                              </a:solidFill>
                              <a:latin typeface="Cambria Math" panose="02040503050406030204" pitchFamily="18" charset="0"/>
                            </a:rPr>
                            <m:t>2</m:t>
                          </m:r>
                        </m:den>
                      </m:f>
                    </m:oMath>
                  </m:oMathPara>
                </a14:m>
                <a:endParaRPr lang="es-PE" sz="2000" dirty="0">
                  <a:solidFill>
                    <a:schemeClr val="dk1"/>
                  </a:solidFill>
                </a:endParaRPr>
              </a:p>
            </p:txBody>
          </p:sp>
        </mc:Choice>
        <mc:Fallback>
          <p:sp>
            <p:nvSpPr>
              <p:cNvPr id="22" name="CuadroTexto 21"/>
              <p:cNvSpPr txBox="1">
                <a:spLocks noRot="1" noChangeAspect="1" noMove="1" noResize="1" noEditPoints="1" noAdjustHandles="1" noChangeArrowheads="1" noChangeShapeType="1" noTextEdit="1"/>
              </p:cNvSpPr>
              <p:nvPr/>
            </p:nvSpPr>
            <p:spPr>
              <a:xfrm>
                <a:off x="4489415" y="4437112"/>
                <a:ext cx="1908212" cy="676532"/>
              </a:xfrm>
              <a:prstGeom prst="rect">
                <a:avLst/>
              </a:prstGeom>
              <a:blipFill rotWithShape="0">
                <a:blip r:embed="rId6"/>
                <a:stretch>
                  <a:fillRect/>
                </a:stretch>
              </a:blipFill>
            </p:spPr>
            <p:txBody>
              <a:bodyPr/>
              <a:lstStyle/>
              <a:p>
                <a:r>
                  <a:rPr lang="es-PE">
                    <a:noFill/>
                  </a:rPr>
                  <a:t> </a:t>
                </a:r>
              </a:p>
            </p:txBody>
          </p:sp>
        </mc:Fallback>
      </mc:AlternateContent>
      <p:sp>
        <p:nvSpPr>
          <p:cNvPr id="23" name="CuadroTexto 22"/>
          <p:cNvSpPr txBox="1"/>
          <p:nvPr/>
        </p:nvSpPr>
        <p:spPr>
          <a:xfrm>
            <a:off x="4146553" y="5475697"/>
            <a:ext cx="4457895" cy="707886"/>
          </a:xfrm>
          <a:prstGeom prst="rect">
            <a:avLst/>
          </a:prstGeom>
          <a:noFill/>
        </p:spPr>
        <p:txBody>
          <a:bodyPr wrap="square" rtlCol="0">
            <a:spAutoFit/>
          </a:bodyPr>
          <a:lstStyle/>
          <a:p>
            <a:pPr algn="just"/>
            <a:r>
              <a:rPr lang="es-PE" sz="2000" dirty="0" smtClean="0"/>
              <a:t>Donde </a:t>
            </a:r>
            <a:r>
              <a:rPr lang="es-PE" sz="2000" i="1" dirty="0"/>
              <a:t>P</a:t>
            </a:r>
            <a:r>
              <a:rPr lang="es-PE" sz="2000" dirty="0"/>
              <a:t>: perímetro, </a:t>
            </a:r>
            <a:r>
              <a:rPr lang="es-PE" sz="2000" i="1" dirty="0"/>
              <a:t>L</a:t>
            </a:r>
            <a:r>
              <a:rPr lang="es-PE" sz="2000" dirty="0"/>
              <a:t>: longitud del lado, </a:t>
            </a:r>
            <a:r>
              <a:rPr lang="es-PE" sz="2000" i="1" dirty="0"/>
              <a:t>n</a:t>
            </a:r>
            <a:r>
              <a:rPr lang="es-PE" sz="2000" dirty="0"/>
              <a:t>: número de lados, </a:t>
            </a:r>
            <a:r>
              <a:rPr lang="es-PE" sz="2000" i="1" dirty="0" err="1"/>
              <a:t>Ap</a:t>
            </a:r>
            <a:r>
              <a:rPr lang="es-PE" sz="2000" dirty="0"/>
              <a:t>: apotema. </a:t>
            </a:r>
            <a:endParaRPr lang="es-PE" sz="2000" dirty="0">
              <a:solidFill>
                <a:schemeClr val="dk1"/>
              </a:solidFill>
            </a:endParaRPr>
          </a:p>
        </p:txBody>
      </p:sp>
      <p:sp>
        <p:nvSpPr>
          <p:cNvPr id="24" name="CuadroTexto 23"/>
          <p:cNvSpPr txBox="1"/>
          <p:nvPr/>
        </p:nvSpPr>
        <p:spPr>
          <a:xfrm>
            <a:off x="840481" y="5055151"/>
            <a:ext cx="2284043" cy="400110"/>
          </a:xfrm>
          <a:prstGeom prst="rect">
            <a:avLst/>
          </a:prstGeom>
          <a:noFill/>
        </p:spPr>
        <p:txBody>
          <a:bodyPr wrap="square" rtlCol="0">
            <a:spAutoFit/>
          </a:bodyPr>
          <a:lstStyle/>
          <a:p>
            <a:pPr algn="ctr"/>
            <a:r>
              <a:rPr lang="es-PE" sz="2000" dirty="0" smtClean="0">
                <a:solidFill>
                  <a:srgbClr val="0070C0"/>
                </a:solidFill>
              </a:rPr>
              <a:t>Hexágono Regular</a:t>
            </a:r>
            <a:endParaRPr lang="es-PE" sz="2000" dirty="0">
              <a:solidFill>
                <a:srgbClr val="0070C0"/>
              </a:solidFill>
            </a:endParaRPr>
          </a:p>
        </p:txBody>
      </p:sp>
    </p:spTree>
    <p:extLst>
      <p:ext uri="{BB962C8B-B14F-4D97-AF65-F5344CB8AC3E}">
        <p14:creationId xmlns:p14="http://schemas.microsoft.com/office/powerpoint/2010/main" val="16890882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20" grpId="0"/>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41" y="116632"/>
            <a:ext cx="3448455" cy="648072"/>
          </a:xfrm>
          <a:prstGeom prst="rect">
            <a:avLst/>
          </a:prstGeom>
        </p:spPr>
      </p:pic>
      <p:sp>
        <p:nvSpPr>
          <p:cNvPr id="10" name="CuadroTexto 9"/>
          <p:cNvSpPr txBox="1"/>
          <p:nvPr/>
        </p:nvSpPr>
        <p:spPr>
          <a:xfrm>
            <a:off x="683568" y="440668"/>
            <a:ext cx="4176464" cy="446276"/>
          </a:xfrm>
          <a:prstGeom prst="rect">
            <a:avLst/>
          </a:prstGeom>
          <a:noFill/>
        </p:spPr>
        <p:txBody>
          <a:bodyPr wrap="square" rtlCol="0">
            <a:spAutoFit/>
          </a:bodyPr>
          <a:lstStyle/>
          <a:p>
            <a:pPr algn="ctr">
              <a:lnSpc>
                <a:spcPct val="115000"/>
              </a:lnSpc>
              <a:spcAft>
                <a:spcPts val="1000"/>
              </a:spcAft>
            </a:pPr>
            <a:r>
              <a:rPr lang="es-PE" sz="2000" dirty="0" smtClean="0">
                <a:latin typeface="Arial" panose="020B0604020202020204" pitchFamily="34" charset="0"/>
                <a:ea typeface="Calibri" panose="020F0502020204030204" pitchFamily="34" charset="0"/>
                <a:cs typeface="Times New Roman" panose="02020603050405020304" pitchFamily="18" charset="0"/>
              </a:rPr>
              <a:t>Practicando con el </a:t>
            </a:r>
            <a:r>
              <a:rPr lang="es-PE" sz="2000" dirty="0" err="1" smtClean="0">
                <a:latin typeface="Arial" panose="020B0604020202020204" pitchFamily="34" charset="0"/>
                <a:ea typeface="Calibri" panose="020F0502020204030204" pitchFamily="34" charset="0"/>
                <a:cs typeface="Times New Roman" panose="02020603050405020304" pitchFamily="18" charset="0"/>
              </a:rPr>
              <a:t>Geogebra</a:t>
            </a:r>
            <a:r>
              <a:rPr lang="es-PE" sz="2000" dirty="0" smtClean="0">
                <a:latin typeface="Arial" panose="020B0604020202020204" pitchFamily="34" charset="0"/>
                <a:ea typeface="Calibri" panose="020F0502020204030204" pitchFamily="34" charset="0"/>
                <a:cs typeface="Times New Roman" panose="02020603050405020304" pitchFamily="18" charset="0"/>
              </a:rPr>
              <a:t> 5.0</a:t>
            </a:r>
            <a:endParaRPr lang="es-PE" sz="2000" dirty="0">
              <a:ea typeface="Calibri" panose="020F0502020204030204" pitchFamily="34" charset="0"/>
              <a:cs typeface="Times New Roman" panose="02020603050405020304" pitchFamily="18" charset="0"/>
            </a:endParaRPr>
          </a:p>
        </p:txBody>
      </p:sp>
      <p:pic>
        <p:nvPicPr>
          <p:cNvPr id="4" name="Imagen 3"/>
          <p:cNvPicPr>
            <a:picLocks noChangeAspect="1"/>
          </p:cNvPicPr>
          <p:nvPr/>
        </p:nvPicPr>
        <p:blipFill rotWithShape="1">
          <a:blip r:embed="rId4"/>
          <a:srcRect r="35183" b="11592"/>
          <a:stretch/>
        </p:blipFill>
        <p:spPr>
          <a:xfrm>
            <a:off x="971600" y="1052736"/>
            <a:ext cx="7230361" cy="5544616"/>
          </a:xfrm>
          <a:prstGeom prst="rect">
            <a:avLst/>
          </a:prstGeom>
        </p:spPr>
      </p:pic>
    </p:spTree>
    <p:extLst>
      <p:ext uri="{BB962C8B-B14F-4D97-AF65-F5344CB8AC3E}">
        <p14:creationId xmlns:p14="http://schemas.microsoft.com/office/powerpoint/2010/main" val="15353916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29" y="125596"/>
            <a:ext cx="3123813" cy="587062"/>
          </a:xfrm>
          <a:prstGeom prst="rect">
            <a:avLst/>
          </a:prstGeom>
        </p:spPr>
      </p:pic>
      <p:sp>
        <p:nvSpPr>
          <p:cNvPr id="7" name="4 Título"/>
          <p:cNvSpPr txBox="1">
            <a:spLocks/>
          </p:cNvSpPr>
          <p:nvPr/>
        </p:nvSpPr>
        <p:spPr bwMode="auto">
          <a:xfrm>
            <a:off x="4632432" y="94347"/>
            <a:ext cx="3497257" cy="859532"/>
          </a:xfrm>
          <a:prstGeom prst="rect">
            <a:avLst/>
          </a:prstGeom>
          <a:extLst/>
        </p:spPr>
        <p:style>
          <a:lnRef idx="1">
            <a:schemeClr val="accent1"/>
          </a:lnRef>
          <a:fillRef idx="2">
            <a:schemeClr val="accent1"/>
          </a:fillRef>
          <a:effectRef idx="1">
            <a:schemeClr val="accent1"/>
          </a:effectRef>
          <a:fontRef idx="minor">
            <a:schemeClr val="dk1"/>
          </a:fontRef>
        </p:style>
        <p:txBody>
          <a:bodyPr vert="horz" wrap="square" lIns="91429" tIns="45715" rIns="91429" bIns="45715"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145" algn="ctr" rtl="0" fontAlgn="base">
              <a:spcBef>
                <a:spcPct val="0"/>
              </a:spcBef>
              <a:spcAft>
                <a:spcPct val="0"/>
              </a:spcAft>
              <a:defRPr sz="4400">
                <a:solidFill>
                  <a:schemeClr val="dk1"/>
                </a:solidFill>
                <a:latin typeface="+mn-lt"/>
                <a:ea typeface="+mn-ea"/>
                <a:cs typeface="+mn-cs"/>
              </a:defRPr>
            </a:lvl6pPr>
            <a:lvl7pPr marL="914290" algn="ctr" rtl="0" fontAlgn="base">
              <a:spcBef>
                <a:spcPct val="0"/>
              </a:spcBef>
              <a:spcAft>
                <a:spcPct val="0"/>
              </a:spcAft>
              <a:defRPr sz="4400">
                <a:solidFill>
                  <a:schemeClr val="dk1"/>
                </a:solidFill>
                <a:latin typeface="+mn-lt"/>
                <a:ea typeface="+mn-ea"/>
                <a:cs typeface="+mn-cs"/>
              </a:defRPr>
            </a:lvl7pPr>
            <a:lvl8pPr marL="1371435" algn="ctr" rtl="0" fontAlgn="base">
              <a:spcBef>
                <a:spcPct val="0"/>
              </a:spcBef>
              <a:spcAft>
                <a:spcPct val="0"/>
              </a:spcAft>
              <a:defRPr sz="4400">
                <a:solidFill>
                  <a:schemeClr val="dk1"/>
                </a:solidFill>
                <a:latin typeface="+mn-lt"/>
                <a:ea typeface="+mn-ea"/>
                <a:cs typeface="+mn-cs"/>
              </a:defRPr>
            </a:lvl8pPr>
            <a:lvl9pPr marL="1828581" algn="ctr" rtl="0" fontAlgn="base">
              <a:spcBef>
                <a:spcPct val="0"/>
              </a:spcBef>
              <a:spcAft>
                <a:spcPct val="0"/>
              </a:spcAft>
              <a:defRPr sz="4400">
                <a:solidFill>
                  <a:schemeClr val="dk1"/>
                </a:solidFill>
                <a:latin typeface="+mn-lt"/>
                <a:ea typeface="+mn-ea"/>
                <a:cs typeface="+mn-cs"/>
              </a:defRPr>
            </a:lvl9pPr>
          </a:lstStyle>
          <a:p>
            <a:pPr defTabSz="882576" eaLnBrk="1" fontAlgn="auto" hangingPunct="1">
              <a:spcAft>
                <a:spcPts val="0"/>
              </a:spcAft>
              <a:defRPr/>
            </a:pPr>
            <a:r>
              <a:rPr lang="es-PE" sz="3400" dirty="0" smtClean="0">
                <a:latin typeface="Maiandra GD"/>
              </a:rPr>
              <a:t> ANALIZAMOS</a:t>
            </a:r>
            <a:endParaRPr lang="es-PE" sz="3400" dirty="0"/>
          </a:p>
        </p:txBody>
      </p:sp>
      <p:graphicFrame>
        <p:nvGraphicFramePr>
          <p:cNvPr id="9" name="Tabla 8"/>
          <p:cNvGraphicFramePr>
            <a:graphicFrameLocks noGrp="1"/>
          </p:cNvGraphicFramePr>
          <p:nvPr>
            <p:extLst>
              <p:ext uri="{D42A27DB-BD31-4B8C-83A1-F6EECF244321}">
                <p14:modId xmlns:p14="http://schemas.microsoft.com/office/powerpoint/2010/main" val="348070491"/>
              </p:ext>
            </p:extLst>
          </p:nvPr>
        </p:nvGraphicFramePr>
        <p:xfrm>
          <a:off x="488335" y="1052736"/>
          <a:ext cx="8260129" cy="731520"/>
        </p:xfrm>
        <a:graphic>
          <a:graphicData uri="http://schemas.openxmlformats.org/drawingml/2006/table">
            <a:tbl>
              <a:tblPr>
                <a:tableStyleId>{5C22544A-7EE6-4342-B048-85BDC9FD1C3A}</a:tableStyleId>
              </a:tblPr>
              <a:tblGrid>
                <a:gridCol w="8260129"/>
              </a:tblGrid>
              <a:tr h="526308">
                <a:tc>
                  <a:txBody>
                    <a:bodyPr/>
                    <a:lstStyle/>
                    <a:p>
                      <a:r>
                        <a:rPr lang="es-PE" sz="2400" b="0" dirty="0" smtClean="0">
                          <a:solidFill>
                            <a:schemeClr val="tx1"/>
                          </a:solidFill>
                          <a:effectLst/>
                        </a:rPr>
                        <a:t>1). </a:t>
                      </a:r>
                      <a:r>
                        <a:rPr lang="es-PE" sz="2400" b="0" i="0" u="none" strike="noStrike" kern="1200" baseline="0" dirty="0" smtClean="0">
                          <a:solidFill>
                            <a:schemeClr val="dk1"/>
                          </a:solidFill>
                          <a:latin typeface="+mn-lt"/>
                          <a:ea typeface="+mn-ea"/>
                          <a:cs typeface="+mn-cs"/>
                        </a:rPr>
                        <a:t>La siguiente figura muestra un polígono irregular ubicado en uno de los cuadrantes del plano cartesiano: </a:t>
                      </a:r>
                      <a:endParaRPr lang="es-PE"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tr>
            </a:tbl>
          </a:graphicData>
        </a:graphic>
      </p:graphicFrame>
      <p:sp>
        <p:nvSpPr>
          <p:cNvPr id="11" name="CuadroTexto 10"/>
          <p:cNvSpPr txBox="1"/>
          <p:nvPr/>
        </p:nvSpPr>
        <p:spPr>
          <a:xfrm>
            <a:off x="488335" y="5589240"/>
            <a:ext cx="8352928" cy="1015663"/>
          </a:xfrm>
          <a:prstGeom prst="rect">
            <a:avLst/>
          </a:prstGeom>
          <a:noFill/>
        </p:spPr>
        <p:txBody>
          <a:bodyPr wrap="square" rtlCol="0">
            <a:spAutoFit/>
          </a:bodyPr>
          <a:lstStyle/>
          <a:p>
            <a:r>
              <a:rPr lang="es-PE" sz="2000" dirty="0" smtClean="0"/>
              <a:t>¿</a:t>
            </a:r>
            <a:r>
              <a:rPr lang="es-PE" sz="2000" dirty="0"/>
              <a:t>Cómo quedará finalmente la figura si se aplican dos movimientos sucesivos: </a:t>
            </a:r>
            <a:r>
              <a:rPr lang="es-PE" sz="2000" dirty="0" smtClean="0"/>
              <a:t>El </a:t>
            </a:r>
            <a:r>
              <a:rPr lang="es-PE" sz="2000" dirty="0"/>
              <a:t>primero, una reflexión respecto al eje </a:t>
            </a:r>
            <a:r>
              <a:rPr lang="es-PE" sz="2000" i="1" dirty="0"/>
              <a:t>x</a:t>
            </a:r>
            <a:r>
              <a:rPr lang="es-PE" sz="2000" dirty="0"/>
              <a:t>, y luego un reflexión con respecto al eje </a:t>
            </a:r>
            <a:r>
              <a:rPr lang="es-PE" sz="2000" i="1" dirty="0"/>
              <a:t>y</a:t>
            </a:r>
            <a:r>
              <a:rPr lang="es-PE" sz="2000" dirty="0"/>
              <a:t>? </a:t>
            </a:r>
            <a:endParaRPr lang="es-PE" sz="2000" dirty="0"/>
          </a:p>
        </p:txBody>
      </p:sp>
      <p:pic>
        <p:nvPicPr>
          <p:cNvPr id="2" name="Imagen 1"/>
          <p:cNvPicPr>
            <a:picLocks noChangeAspect="1"/>
          </p:cNvPicPr>
          <p:nvPr/>
        </p:nvPicPr>
        <p:blipFill rotWithShape="1">
          <a:blip r:embed="rId3"/>
          <a:srcRect l="20115" t="21454" r="50000" b="24406"/>
          <a:stretch/>
        </p:blipFill>
        <p:spPr>
          <a:xfrm>
            <a:off x="2843808" y="1883113"/>
            <a:ext cx="3638744" cy="3706127"/>
          </a:xfrm>
          <a:prstGeom prst="rect">
            <a:avLst/>
          </a:prstGeom>
        </p:spPr>
      </p:pic>
    </p:spTree>
    <p:extLst>
      <p:ext uri="{BB962C8B-B14F-4D97-AF65-F5344CB8AC3E}">
        <p14:creationId xmlns:p14="http://schemas.microsoft.com/office/powerpoint/2010/main" val="58433108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80">
                                          <p:stCondLst>
                                            <p:cond delay="0"/>
                                          </p:stCondLst>
                                        </p:cTn>
                                        <p:tgtEl>
                                          <p:spTgt spid="2"/>
                                        </p:tgtEl>
                                      </p:cBhvr>
                                    </p:animEffect>
                                    <p:anim calcmode="lin" valueType="num">
                                      <p:cBhvr>
                                        <p:cTn id="1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9" dur="26">
                                          <p:stCondLst>
                                            <p:cond delay="650"/>
                                          </p:stCondLst>
                                        </p:cTn>
                                        <p:tgtEl>
                                          <p:spTgt spid="2"/>
                                        </p:tgtEl>
                                      </p:cBhvr>
                                      <p:to x="100000" y="60000"/>
                                    </p:animScale>
                                    <p:animScale>
                                      <p:cBhvr>
                                        <p:cTn id="20" dur="166" decel="50000">
                                          <p:stCondLst>
                                            <p:cond delay="676"/>
                                          </p:stCondLst>
                                        </p:cTn>
                                        <p:tgtEl>
                                          <p:spTgt spid="2"/>
                                        </p:tgtEl>
                                      </p:cBhvr>
                                      <p:to x="100000" y="100000"/>
                                    </p:animScale>
                                    <p:animScale>
                                      <p:cBhvr>
                                        <p:cTn id="21" dur="26">
                                          <p:stCondLst>
                                            <p:cond delay="1312"/>
                                          </p:stCondLst>
                                        </p:cTn>
                                        <p:tgtEl>
                                          <p:spTgt spid="2"/>
                                        </p:tgtEl>
                                      </p:cBhvr>
                                      <p:to x="100000" y="80000"/>
                                    </p:animScale>
                                    <p:animScale>
                                      <p:cBhvr>
                                        <p:cTn id="22" dur="166" decel="50000">
                                          <p:stCondLst>
                                            <p:cond delay="1338"/>
                                          </p:stCondLst>
                                        </p:cTn>
                                        <p:tgtEl>
                                          <p:spTgt spid="2"/>
                                        </p:tgtEl>
                                      </p:cBhvr>
                                      <p:to x="100000" y="100000"/>
                                    </p:animScale>
                                    <p:animScale>
                                      <p:cBhvr>
                                        <p:cTn id="23" dur="26">
                                          <p:stCondLst>
                                            <p:cond delay="1642"/>
                                          </p:stCondLst>
                                        </p:cTn>
                                        <p:tgtEl>
                                          <p:spTgt spid="2"/>
                                        </p:tgtEl>
                                      </p:cBhvr>
                                      <p:to x="100000" y="90000"/>
                                    </p:animScale>
                                    <p:animScale>
                                      <p:cBhvr>
                                        <p:cTn id="24" dur="166" decel="50000">
                                          <p:stCondLst>
                                            <p:cond delay="1668"/>
                                          </p:stCondLst>
                                        </p:cTn>
                                        <p:tgtEl>
                                          <p:spTgt spid="2"/>
                                        </p:tgtEl>
                                      </p:cBhvr>
                                      <p:to x="100000" y="100000"/>
                                    </p:animScale>
                                    <p:animScale>
                                      <p:cBhvr>
                                        <p:cTn id="25" dur="26">
                                          <p:stCondLst>
                                            <p:cond delay="1808"/>
                                          </p:stCondLst>
                                        </p:cTn>
                                        <p:tgtEl>
                                          <p:spTgt spid="2"/>
                                        </p:tgtEl>
                                      </p:cBhvr>
                                      <p:to x="100000" y="95000"/>
                                    </p:animScale>
                                    <p:animScale>
                                      <p:cBhvr>
                                        <p:cTn id="26" dur="166" decel="50000">
                                          <p:stCondLst>
                                            <p:cond delay="1834"/>
                                          </p:stCondLst>
                                        </p:cTn>
                                        <p:tgtEl>
                                          <p:spTgt spid="2"/>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0472" y="91581"/>
            <a:ext cx="3123813" cy="587062"/>
          </a:xfrm>
          <a:prstGeom prst="rect">
            <a:avLst/>
          </a:prstGeom>
        </p:spPr>
      </p:pic>
      <p:sp>
        <p:nvSpPr>
          <p:cNvPr id="8" name="CuadroTexto 7"/>
          <p:cNvSpPr txBox="1"/>
          <p:nvPr/>
        </p:nvSpPr>
        <p:spPr>
          <a:xfrm>
            <a:off x="424096" y="933520"/>
            <a:ext cx="3355816" cy="400110"/>
          </a:xfrm>
          <a:prstGeom prst="rect">
            <a:avLst/>
          </a:prstGeom>
          <a:noFill/>
        </p:spPr>
        <p:txBody>
          <a:bodyPr wrap="square" rtlCol="0">
            <a:spAutoFit/>
          </a:bodyPr>
          <a:lstStyle/>
          <a:p>
            <a:r>
              <a:rPr lang="es-PE" sz="2000" dirty="0" smtClean="0"/>
              <a:t>Reflexión </a:t>
            </a:r>
            <a:r>
              <a:rPr lang="es-PE" sz="2000" dirty="0"/>
              <a:t>respecto al eje </a:t>
            </a:r>
            <a:r>
              <a:rPr lang="es-PE" sz="2000" dirty="0" smtClean="0"/>
              <a:t>“</a:t>
            </a:r>
            <a:r>
              <a:rPr lang="es-PE" sz="2000" i="1" dirty="0" smtClean="0"/>
              <a:t>x”</a:t>
            </a:r>
            <a:endParaRPr lang="es-PE" sz="2000" dirty="0"/>
          </a:p>
        </p:txBody>
      </p:sp>
      <p:sp>
        <p:nvSpPr>
          <p:cNvPr id="36" name="CuadroTexto 35"/>
          <p:cNvSpPr txBox="1"/>
          <p:nvPr/>
        </p:nvSpPr>
        <p:spPr>
          <a:xfrm>
            <a:off x="1382217" y="5085184"/>
            <a:ext cx="1439574" cy="400110"/>
          </a:xfrm>
          <a:prstGeom prst="rect">
            <a:avLst/>
          </a:prstGeom>
          <a:noFill/>
        </p:spPr>
        <p:txBody>
          <a:bodyPr wrap="square" rtlCol="0">
            <a:spAutoFit/>
          </a:bodyPr>
          <a:lstStyle/>
          <a:p>
            <a:r>
              <a:rPr lang="es-PE" sz="2000" dirty="0" smtClean="0"/>
              <a:t>Figura 1</a:t>
            </a:r>
            <a:endParaRPr lang="es-PE" sz="2000" dirty="0"/>
          </a:p>
        </p:txBody>
      </p:sp>
      <p:sp>
        <p:nvSpPr>
          <p:cNvPr id="11" name="CuadroTexto 10"/>
          <p:cNvSpPr txBox="1"/>
          <p:nvPr/>
        </p:nvSpPr>
        <p:spPr>
          <a:xfrm>
            <a:off x="755576" y="404423"/>
            <a:ext cx="1865146" cy="400110"/>
          </a:xfrm>
          <a:prstGeom prst="rect">
            <a:avLst/>
          </a:prstGeom>
          <a:noFill/>
        </p:spPr>
        <p:txBody>
          <a:bodyPr wrap="square" rtlCol="0">
            <a:spAutoFit/>
          </a:bodyPr>
          <a:lstStyle/>
          <a:p>
            <a:pPr algn="just"/>
            <a:r>
              <a:rPr lang="es-PE" sz="2000" b="1" dirty="0" smtClean="0">
                <a:solidFill>
                  <a:srgbClr val="FF0000"/>
                </a:solidFill>
              </a:rPr>
              <a:t>RESOLUCIÓN</a:t>
            </a:r>
            <a:r>
              <a:rPr lang="es-PE" sz="2000" b="1" dirty="0" smtClean="0"/>
              <a:t>:</a:t>
            </a:r>
            <a:endParaRPr lang="es-PE" sz="2000" b="1" dirty="0">
              <a:solidFill>
                <a:srgbClr val="002060"/>
              </a:solidFill>
            </a:endParaRPr>
          </a:p>
        </p:txBody>
      </p:sp>
      <p:pic>
        <p:nvPicPr>
          <p:cNvPr id="2" name="Imagen 1"/>
          <p:cNvPicPr>
            <a:picLocks noChangeAspect="1"/>
          </p:cNvPicPr>
          <p:nvPr/>
        </p:nvPicPr>
        <p:blipFill rotWithShape="1">
          <a:blip r:embed="rId3"/>
          <a:srcRect l="16169" t="36600" r="51493" b="12273"/>
          <a:stretch/>
        </p:blipFill>
        <p:spPr>
          <a:xfrm>
            <a:off x="424096" y="1405638"/>
            <a:ext cx="3896462" cy="3463522"/>
          </a:xfrm>
          <a:prstGeom prst="rect">
            <a:avLst/>
          </a:prstGeom>
        </p:spPr>
      </p:pic>
      <p:pic>
        <p:nvPicPr>
          <p:cNvPr id="3" name="Imagen 2"/>
          <p:cNvPicPr>
            <a:picLocks noChangeAspect="1"/>
          </p:cNvPicPr>
          <p:nvPr/>
        </p:nvPicPr>
        <p:blipFill rotWithShape="1">
          <a:blip r:embed="rId4"/>
          <a:srcRect l="27305" t="32824" r="42042" b="16060"/>
          <a:stretch/>
        </p:blipFill>
        <p:spPr>
          <a:xfrm>
            <a:off x="4788024" y="1397742"/>
            <a:ext cx="3702846" cy="3471418"/>
          </a:xfrm>
          <a:prstGeom prst="rect">
            <a:avLst/>
          </a:prstGeom>
        </p:spPr>
      </p:pic>
      <p:sp>
        <p:nvSpPr>
          <p:cNvPr id="12" name="CuadroTexto 11"/>
          <p:cNvSpPr txBox="1"/>
          <p:nvPr/>
        </p:nvSpPr>
        <p:spPr>
          <a:xfrm>
            <a:off x="4789846" y="868650"/>
            <a:ext cx="3355816" cy="400110"/>
          </a:xfrm>
          <a:prstGeom prst="rect">
            <a:avLst/>
          </a:prstGeom>
          <a:noFill/>
        </p:spPr>
        <p:txBody>
          <a:bodyPr wrap="square" rtlCol="0">
            <a:spAutoFit/>
          </a:bodyPr>
          <a:lstStyle/>
          <a:p>
            <a:r>
              <a:rPr lang="es-PE" sz="2000" dirty="0" smtClean="0"/>
              <a:t>Reflexión </a:t>
            </a:r>
            <a:r>
              <a:rPr lang="es-PE" sz="2000" dirty="0"/>
              <a:t>respecto al eje </a:t>
            </a:r>
            <a:r>
              <a:rPr lang="es-PE" sz="2000" dirty="0" smtClean="0"/>
              <a:t>“</a:t>
            </a:r>
            <a:r>
              <a:rPr lang="es-PE" sz="2000" i="1" dirty="0" smtClean="0"/>
              <a:t>y”</a:t>
            </a:r>
            <a:endParaRPr lang="es-PE" sz="2000" dirty="0"/>
          </a:p>
        </p:txBody>
      </p:sp>
      <p:sp>
        <p:nvSpPr>
          <p:cNvPr id="13" name="CuadroTexto 12"/>
          <p:cNvSpPr txBox="1"/>
          <p:nvPr/>
        </p:nvSpPr>
        <p:spPr>
          <a:xfrm>
            <a:off x="6156176" y="5028655"/>
            <a:ext cx="1439574" cy="400110"/>
          </a:xfrm>
          <a:prstGeom prst="rect">
            <a:avLst/>
          </a:prstGeom>
          <a:noFill/>
        </p:spPr>
        <p:txBody>
          <a:bodyPr wrap="square" rtlCol="0">
            <a:spAutoFit/>
          </a:bodyPr>
          <a:lstStyle/>
          <a:p>
            <a:r>
              <a:rPr lang="es-PE" sz="2000" dirty="0" smtClean="0"/>
              <a:t>Figura 2</a:t>
            </a:r>
            <a:endParaRPr lang="es-PE" sz="2000" dirty="0"/>
          </a:p>
        </p:txBody>
      </p:sp>
      <p:sp>
        <p:nvSpPr>
          <p:cNvPr id="14" name="CuadroTexto 13"/>
          <p:cNvSpPr txBox="1"/>
          <p:nvPr/>
        </p:nvSpPr>
        <p:spPr>
          <a:xfrm>
            <a:off x="738284" y="5949280"/>
            <a:ext cx="7721566" cy="400110"/>
          </a:xfrm>
          <a:prstGeom prst="rect">
            <a:avLst/>
          </a:prstGeom>
          <a:noFill/>
        </p:spPr>
        <p:txBody>
          <a:bodyPr wrap="square" rtlCol="0">
            <a:spAutoFit/>
          </a:bodyPr>
          <a:lstStyle/>
          <a:p>
            <a:r>
              <a:rPr lang="es-PE" sz="2000" dirty="0" smtClean="0"/>
              <a:t>El gráfico final que se obtiene luego de las dos reflexiones es la figura 2.</a:t>
            </a:r>
            <a:endParaRPr lang="es-PE" sz="2000" dirty="0"/>
          </a:p>
        </p:txBody>
      </p:sp>
    </p:spTree>
    <p:extLst>
      <p:ext uri="{BB962C8B-B14F-4D97-AF65-F5344CB8AC3E}">
        <p14:creationId xmlns:p14="http://schemas.microsoft.com/office/powerpoint/2010/main" val="41645894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80">
                                          <p:stCondLst>
                                            <p:cond delay="0"/>
                                          </p:stCondLst>
                                        </p:cTn>
                                        <p:tgtEl>
                                          <p:spTgt spid="2"/>
                                        </p:tgtEl>
                                      </p:cBhvr>
                                    </p:animEffect>
                                    <p:anim calcmode="lin" valueType="num">
                                      <p:cBhvr>
                                        <p:cTn id="1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7" dur="26">
                                          <p:stCondLst>
                                            <p:cond delay="650"/>
                                          </p:stCondLst>
                                        </p:cTn>
                                        <p:tgtEl>
                                          <p:spTgt spid="2"/>
                                        </p:tgtEl>
                                      </p:cBhvr>
                                      <p:to x="100000" y="60000"/>
                                    </p:animScale>
                                    <p:animScale>
                                      <p:cBhvr>
                                        <p:cTn id="18" dur="166" decel="50000">
                                          <p:stCondLst>
                                            <p:cond delay="676"/>
                                          </p:stCondLst>
                                        </p:cTn>
                                        <p:tgtEl>
                                          <p:spTgt spid="2"/>
                                        </p:tgtEl>
                                      </p:cBhvr>
                                      <p:to x="100000" y="100000"/>
                                    </p:animScale>
                                    <p:animScale>
                                      <p:cBhvr>
                                        <p:cTn id="19" dur="26">
                                          <p:stCondLst>
                                            <p:cond delay="1312"/>
                                          </p:stCondLst>
                                        </p:cTn>
                                        <p:tgtEl>
                                          <p:spTgt spid="2"/>
                                        </p:tgtEl>
                                      </p:cBhvr>
                                      <p:to x="100000" y="80000"/>
                                    </p:animScale>
                                    <p:animScale>
                                      <p:cBhvr>
                                        <p:cTn id="20" dur="166" decel="50000">
                                          <p:stCondLst>
                                            <p:cond delay="1338"/>
                                          </p:stCondLst>
                                        </p:cTn>
                                        <p:tgtEl>
                                          <p:spTgt spid="2"/>
                                        </p:tgtEl>
                                      </p:cBhvr>
                                      <p:to x="100000" y="100000"/>
                                    </p:animScale>
                                    <p:animScale>
                                      <p:cBhvr>
                                        <p:cTn id="21" dur="26">
                                          <p:stCondLst>
                                            <p:cond delay="1642"/>
                                          </p:stCondLst>
                                        </p:cTn>
                                        <p:tgtEl>
                                          <p:spTgt spid="2"/>
                                        </p:tgtEl>
                                      </p:cBhvr>
                                      <p:to x="100000" y="90000"/>
                                    </p:animScale>
                                    <p:animScale>
                                      <p:cBhvr>
                                        <p:cTn id="22" dur="166" decel="50000">
                                          <p:stCondLst>
                                            <p:cond delay="1668"/>
                                          </p:stCondLst>
                                        </p:cTn>
                                        <p:tgtEl>
                                          <p:spTgt spid="2"/>
                                        </p:tgtEl>
                                      </p:cBhvr>
                                      <p:to x="100000" y="100000"/>
                                    </p:animScale>
                                    <p:animScale>
                                      <p:cBhvr>
                                        <p:cTn id="23" dur="26">
                                          <p:stCondLst>
                                            <p:cond delay="1808"/>
                                          </p:stCondLst>
                                        </p:cTn>
                                        <p:tgtEl>
                                          <p:spTgt spid="2"/>
                                        </p:tgtEl>
                                      </p:cBhvr>
                                      <p:to x="100000" y="95000"/>
                                    </p:animScale>
                                    <p:animScale>
                                      <p:cBhvr>
                                        <p:cTn id="24" dur="166" decel="50000">
                                          <p:stCondLst>
                                            <p:cond delay="1834"/>
                                          </p:stCondLst>
                                        </p:cTn>
                                        <p:tgtEl>
                                          <p:spTgt spid="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down)">
                                      <p:cBhvr>
                                        <p:cTn id="37" dur="580">
                                          <p:stCondLst>
                                            <p:cond delay="0"/>
                                          </p:stCondLst>
                                        </p:cTn>
                                        <p:tgtEl>
                                          <p:spTgt spid="3"/>
                                        </p:tgtEl>
                                      </p:cBhvr>
                                    </p:animEffect>
                                    <p:anim calcmode="lin" valueType="num">
                                      <p:cBhvr>
                                        <p:cTn id="3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3" dur="26">
                                          <p:stCondLst>
                                            <p:cond delay="650"/>
                                          </p:stCondLst>
                                        </p:cTn>
                                        <p:tgtEl>
                                          <p:spTgt spid="3"/>
                                        </p:tgtEl>
                                      </p:cBhvr>
                                      <p:to x="100000" y="60000"/>
                                    </p:animScale>
                                    <p:animScale>
                                      <p:cBhvr>
                                        <p:cTn id="44" dur="166" decel="50000">
                                          <p:stCondLst>
                                            <p:cond delay="676"/>
                                          </p:stCondLst>
                                        </p:cTn>
                                        <p:tgtEl>
                                          <p:spTgt spid="3"/>
                                        </p:tgtEl>
                                      </p:cBhvr>
                                      <p:to x="100000" y="100000"/>
                                    </p:animScale>
                                    <p:animScale>
                                      <p:cBhvr>
                                        <p:cTn id="45" dur="26">
                                          <p:stCondLst>
                                            <p:cond delay="1312"/>
                                          </p:stCondLst>
                                        </p:cTn>
                                        <p:tgtEl>
                                          <p:spTgt spid="3"/>
                                        </p:tgtEl>
                                      </p:cBhvr>
                                      <p:to x="100000" y="80000"/>
                                    </p:animScale>
                                    <p:animScale>
                                      <p:cBhvr>
                                        <p:cTn id="46" dur="166" decel="50000">
                                          <p:stCondLst>
                                            <p:cond delay="1338"/>
                                          </p:stCondLst>
                                        </p:cTn>
                                        <p:tgtEl>
                                          <p:spTgt spid="3"/>
                                        </p:tgtEl>
                                      </p:cBhvr>
                                      <p:to x="100000" y="100000"/>
                                    </p:animScale>
                                    <p:animScale>
                                      <p:cBhvr>
                                        <p:cTn id="47" dur="26">
                                          <p:stCondLst>
                                            <p:cond delay="1642"/>
                                          </p:stCondLst>
                                        </p:cTn>
                                        <p:tgtEl>
                                          <p:spTgt spid="3"/>
                                        </p:tgtEl>
                                      </p:cBhvr>
                                      <p:to x="100000" y="90000"/>
                                    </p:animScale>
                                    <p:animScale>
                                      <p:cBhvr>
                                        <p:cTn id="48" dur="166" decel="50000">
                                          <p:stCondLst>
                                            <p:cond delay="1668"/>
                                          </p:stCondLst>
                                        </p:cTn>
                                        <p:tgtEl>
                                          <p:spTgt spid="3"/>
                                        </p:tgtEl>
                                      </p:cBhvr>
                                      <p:to x="100000" y="100000"/>
                                    </p:animScale>
                                    <p:animScale>
                                      <p:cBhvr>
                                        <p:cTn id="49" dur="26">
                                          <p:stCondLst>
                                            <p:cond delay="1808"/>
                                          </p:stCondLst>
                                        </p:cTn>
                                        <p:tgtEl>
                                          <p:spTgt spid="3"/>
                                        </p:tgtEl>
                                      </p:cBhvr>
                                      <p:to x="100000" y="95000"/>
                                    </p:animScale>
                                    <p:animScale>
                                      <p:cBhvr>
                                        <p:cTn id="50" dur="166" decel="50000">
                                          <p:stCondLst>
                                            <p:cond delay="1834"/>
                                          </p:stCondLst>
                                        </p:cTn>
                                        <p:tgtEl>
                                          <p:spTgt spid="3"/>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6"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41" y="116632"/>
            <a:ext cx="3448455" cy="648072"/>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877988765"/>
              </p:ext>
            </p:extLst>
          </p:nvPr>
        </p:nvGraphicFramePr>
        <p:xfrm>
          <a:off x="515095" y="904663"/>
          <a:ext cx="8260129" cy="1828800"/>
        </p:xfrm>
        <a:graphic>
          <a:graphicData uri="http://schemas.openxmlformats.org/drawingml/2006/table">
            <a:tbl>
              <a:tblPr>
                <a:tableStyleId>{5C22544A-7EE6-4342-B048-85BDC9FD1C3A}</a:tableStyleId>
              </a:tblPr>
              <a:tblGrid>
                <a:gridCol w="8260129"/>
              </a:tblGrid>
              <a:tr h="526308">
                <a:tc>
                  <a:txBody>
                    <a:bodyPr/>
                    <a:lstStyle/>
                    <a:p>
                      <a:pPr algn="just"/>
                      <a:r>
                        <a:rPr lang="es-PE" sz="2000" dirty="0" smtClean="0">
                          <a:solidFill>
                            <a:schemeClr val="tx1"/>
                          </a:solidFill>
                          <a:effectLst/>
                        </a:rPr>
                        <a:t>2). </a:t>
                      </a:r>
                      <a:r>
                        <a:rPr lang="es-PE" sz="2000" b="0" i="0" u="none" strike="noStrike" kern="1200" baseline="0" dirty="0" smtClean="0">
                          <a:solidFill>
                            <a:schemeClr val="dk1"/>
                          </a:solidFill>
                          <a:latin typeface="+mn-lt"/>
                          <a:ea typeface="+mn-ea"/>
                          <a:cs typeface="+mn-cs"/>
                        </a:rPr>
                        <a:t>Se desea colocar cámaras de seguridad en un centro comercial de una sola planta. El área coloreada en el plano representa las zonas transitables. Las cámaras podrán tener una vista de giro de 360° y tendrán que cubrir toda la región transitable. Indica en el plano los puntos donde deberán ser colocadas las cámaras para cumplir con ese propósito, si estas deben ser la menor cantidad posible. </a:t>
                      </a:r>
                      <a:endParaRPr lang="es-PE"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tr>
            </a:tbl>
          </a:graphicData>
        </a:graphic>
      </p:graphicFrame>
      <p:sp>
        <p:nvSpPr>
          <p:cNvPr id="2" name="CuadroTexto 1"/>
          <p:cNvSpPr txBox="1"/>
          <p:nvPr/>
        </p:nvSpPr>
        <p:spPr>
          <a:xfrm>
            <a:off x="760675" y="3662895"/>
            <a:ext cx="3612504" cy="2554545"/>
          </a:xfrm>
          <a:prstGeom prst="rect">
            <a:avLst/>
          </a:prstGeom>
          <a:noFill/>
        </p:spPr>
        <p:txBody>
          <a:bodyPr wrap="square" rtlCol="0">
            <a:spAutoFit/>
          </a:bodyPr>
          <a:lstStyle/>
          <a:p>
            <a:pPr algn="just"/>
            <a:r>
              <a:rPr lang="es-PE" sz="2000" dirty="0" smtClean="0"/>
              <a:t>Dado </a:t>
            </a:r>
            <a:r>
              <a:rPr lang="es-PE" sz="2000" dirty="0"/>
              <a:t>que las cámaras tienen una vista de giro de 360°, esto quiere decir que dan una vuelta completa. Entonces basta con colocar solo una en el punto de bifurcación de la región coloreada para tener una vista de toda la zona transitable. </a:t>
            </a:r>
            <a:endParaRPr lang="es-PE" sz="2000" dirty="0"/>
          </a:p>
        </p:txBody>
      </p:sp>
      <p:sp>
        <p:nvSpPr>
          <p:cNvPr id="9" name="CuadroTexto 8"/>
          <p:cNvSpPr txBox="1"/>
          <p:nvPr/>
        </p:nvSpPr>
        <p:spPr>
          <a:xfrm>
            <a:off x="515095" y="3012921"/>
            <a:ext cx="1976245" cy="400110"/>
          </a:xfrm>
          <a:prstGeom prst="rect">
            <a:avLst/>
          </a:prstGeom>
          <a:noFill/>
        </p:spPr>
        <p:txBody>
          <a:bodyPr wrap="square" rtlCol="0">
            <a:spAutoFit/>
          </a:bodyPr>
          <a:lstStyle/>
          <a:p>
            <a:r>
              <a:rPr lang="es-PE" sz="2000" b="1" dirty="0" smtClean="0">
                <a:solidFill>
                  <a:srgbClr val="FF0000"/>
                </a:solidFill>
              </a:rPr>
              <a:t>RESOLUCIÓN:</a:t>
            </a:r>
            <a:endParaRPr lang="es-PE" sz="2000" b="1" dirty="0" smtClean="0"/>
          </a:p>
        </p:txBody>
      </p:sp>
      <p:pic>
        <p:nvPicPr>
          <p:cNvPr id="5" name="Imagen 4"/>
          <p:cNvPicPr>
            <a:picLocks noChangeAspect="1"/>
          </p:cNvPicPr>
          <p:nvPr/>
        </p:nvPicPr>
        <p:blipFill rotWithShape="1">
          <a:blip r:embed="rId4"/>
          <a:srcRect l="46103" t="46766" r="33784" b="11327"/>
          <a:stretch/>
        </p:blipFill>
        <p:spPr>
          <a:xfrm>
            <a:off x="5148064" y="3212976"/>
            <a:ext cx="2845167" cy="3332910"/>
          </a:xfrm>
          <a:prstGeom prst="rect">
            <a:avLst/>
          </a:prstGeom>
        </p:spPr>
      </p:pic>
    </p:spTree>
    <p:extLst>
      <p:ext uri="{BB962C8B-B14F-4D97-AF65-F5344CB8AC3E}">
        <p14:creationId xmlns:p14="http://schemas.microsoft.com/office/powerpoint/2010/main" val="29775507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80">
                                          <p:stCondLst>
                                            <p:cond delay="0"/>
                                          </p:stCondLst>
                                        </p:cTn>
                                        <p:tgtEl>
                                          <p:spTgt spid="5"/>
                                        </p:tgtEl>
                                      </p:cBhvr>
                                    </p:animEffect>
                                    <p:anim calcmode="lin" valueType="num">
                                      <p:cBhvr>
                                        <p:cTn id="1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7" dur="26">
                                          <p:stCondLst>
                                            <p:cond delay="650"/>
                                          </p:stCondLst>
                                        </p:cTn>
                                        <p:tgtEl>
                                          <p:spTgt spid="5"/>
                                        </p:tgtEl>
                                      </p:cBhvr>
                                      <p:to x="100000" y="60000"/>
                                    </p:animScale>
                                    <p:animScale>
                                      <p:cBhvr>
                                        <p:cTn id="18" dur="166" decel="50000">
                                          <p:stCondLst>
                                            <p:cond delay="676"/>
                                          </p:stCondLst>
                                        </p:cTn>
                                        <p:tgtEl>
                                          <p:spTgt spid="5"/>
                                        </p:tgtEl>
                                      </p:cBhvr>
                                      <p:to x="100000" y="100000"/>
                                    </p:animScale>
                                    <p:animScale>
                                      <p:cBhvr>
                                        <p:cTn id="19" dur="26">
                                          <p:stCondLst>
                                            <p:cond delay="1312"/>
                                          </p:stCondLst>
                                        </p:cTn>
                                        <p:tgtEl>
                                          <p:spTgt spid="5"/>
                                        </p:tgtEl>
                                      </p:cBhvr>
                                      <p:to x="100000" y="80000"/>
                                    </p:animScale>
                                    <p:animScale>
                                      <p:cBhvr>
                                        <p:cTn id="20" dur="166" decel="50000">
                                          <p:stCondLst>
                                            <p:cond delay="1338"/>
                                          </p:stCondLst>
                                        </p:cTn>
                                        <p:tgtEl>
                                          <p:spTgt spid="5"/>
                                        </p:tgtEl>
                                      </p:cBhvr>
                                      <p:to x="100000" y="100000"/>
                                    </p:animScale>
                                    <p:animScale>
                                      <p:cBhvr>
                                        <p:cTn id="21" dur="26">
                                          <p:stCondLst>
                                            <p:cond delay="1642"/>
                                          </p:stCondLst>
                                        </p:cTn>
                                        <p:tgtEl>
                                          <p:spTgt spid="5"/>
                                        </p:tgtEl>
                                      </p:cBhvr>
                                      <p:to x="100000" y="90000"/>
                                    </p:animScale>
                                    <p:animScale>
                                      <p:cBhvr>
                                        <p:cTn id="22" dur="166" decel="50000">
                                          <p:stCondLst>
                                            <p:cond delay="1668"/>
                                          </p:stCondLst>
                                        </p:cTn>
                                        <p:tgtEl>
                                          <p:spTgt spid="5"/>
                                        </p:tgtEl>
                                      </p:cBhvr>
                                      <p:to x="100000" y="100000"/>
                                    </p:animScale>
                                    <p:animScale>
                                      <p:cBhvr>
                                        <p:cTn id="23" dur="26">
                                          <p:stCondLst>
                                            <p:cond delay="1808"/>
                                          </p:stCondLst>
                                        </p:cTn>
                                        <p:tgtEl>
                                          <p:spTgt spid="5"/>
                                        </p:tgtEl>
                                      </p:cBhvr>
                                      <p:to x="100000" y="95000"/>
                                    </p:animScale>
                                    <p:animScale>
                                      <p:cBhvr>
                                        <p:cTn id="24" dur="166" decel="50000">
                                          <p:stCondLst>
                                            <p:cond delay="1834"/>
                                          </p:stCondLst>
                                        </p:cTn>
                                        <p:tgtEl>
                                          <p:spTgt spid="5"/>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88282"/>
            <a:ext cx="3448455" cy="648072"/>
          </a:xfrm>
          <a:prstGeom prst="rect">
            <a:avLst/>
          </a:prstGeom>
        </p:spPr>
      </p:pic>
      <p:graphicFrame>
        <p:nvGraphicFramePr>
          <p:cNvPr id="13" name="Tabla 12"/>
          <p:cNvGraphicFramePr>
            <a:graphicFrameLocks noGrp="1"/>
          </p:cNvGraphicFramePr>
          <p:nvPr>
            <p:extLst>
              <p:ext uri="{D42A27DB-BD31-4B8C-83A1-F6EECF244321}">
                <p14:modId xmlns:p14="http://schemas.microsoft.com/office/powerpoint/2010/main" val="1915359429"/>
              </p:ext>
            </p:extLst>
          </p:nvPr>
        </p:nvGraphicFramePr>
        <p:xfrm>
          <a:off x="515095" y="764704"/>
          <a:ext cx="8260129" cy="914400"/>
        </p:xfrm>
        <a:graphic>
          <a:graphicData uri="http://schemas.openxmlformats.org/drawingml/2006/table">
            <a:tbl>
              <a:tblPr>
                <a:tableStyleId>{5C22544A-7EE6-4342-B048-85BDC9FD1C3A}</a:tableStyleId>
              </a:tblPr>
              <a:tblGrid>
                <a:gridCol w="8260129"/>
              </a:tblGrid>
              <a:tr h="526308">
                <a:tc>
                  <a:txBody>
                    <a:bodyPr/>
                    <a:lstStyle/>
                    <a:p>
                      <a:pPr algn="just"/>
                      <a:r>
                        <a:rPr lang="es-PE" sz="2000" dirty="0" smtClean="0">
                          <a:solidFill>
                            <a:schemeClr val="tx1"/>
                          </a:solidFill>
                          <a:effectLst/>
                        </a:rPr>
                        <a:t>3). </a:t>
                      </a:r>
                      <a:r>
                        <a:rPr lang="es-PE" sz="2000" b="0" i="0" u="none" strike="noStrike" kern="1200" baseline="0" dirty="0" smtClean="0">
                          <a:solidFill>
                            <a:schemeClr val="dk1"/>
                          </a:solidFill>
                          <a:latin typeface="+mn-lt"/>
                          <a:ea typeface="+mn-ea"/>
                          <a:cs typeface="+mn-cs"/>
                        </a:rPr>
                        <a:t>Se desea colocar en la pared un espejo en forma hexagonal regular que tenga como medida de lado 3 dm. ¿Cuánto medirá la superficie de dicho espejo? </a:t>
                      </a:r>
                      <a:endParaRPr lang="es-PE"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tr>
            </a:tbl>
          </a:graphicData>
        </a:graphic>
      </p:graphicFrame>
      <p:pic>
        <p:nvPicPr>
          <p:cNvPr id="4" name="Imagen 3"/>
          <p:cNvPicPr>
            <a:picLocks noChangeAspect="1"/>
          </p:cNvPicPr>
          <p:nvPr/>
        </p:nvPicPr>
        <p:blipFill rotWithShape="1">
          <a:blip r:embed="rId4"/>
          <a:srcRect l="1827" t="3516" r="64079" b="19314"/>
          <a:stretch/>
        </p:blipFill>
        <p:spPr>
          <a:xfrm>
            <a:off x="179512" y="1916832"/>
            <a:ext cx="4032448" cy="3816424"/>
          </a:xfrm>
          <a:prstGeom prst="rect">
            <a:avLst/>
          </a:prstGeom>
        </p:spPr>
      </p:pic>
      <p:sp>
        <p:nvSpPr>
          <p:cNvPr id="16" name="CuadroTexto 15"/>
          <p:cNvSpPr txBox="1"/>
          <p:nvPr/>
        </p:nvSpPr>
        <p:spPr>
          <a:xfrm>
            <a:off x="4427984" y="2204864"/>
            <a:ext cx="4347240" cy="1631216"/>
          </a:xfrm>
          <a:prstGeom prst="rect">
            <a:avLst/>
          </a:prstGeom>
          <a:noFill/>
        </p:spPr>
        <p:txBody>
          <a:bodyPr wrap="square" rtlCol="0">
            <a:spAutoFit/>
          </a:bodyPr>
          <a:lstStyle/>
          <a:p>
            <a:pPr algn="just"/>
            <a:r>
              <a:rPr lang="es-PE" sz="2000" dirty="0" smtClean="0"/>
              <a:t>Observamos </a:t>
            </a:r>
            <a:r>
              <a:rPr lang="es-PE" sz="2000" dirty="0"/>
              <a:t>que los triángulos son equiláteros; por tanto, si determinamos el área de uno de ellos y la multiplicamos por 6, obtendremos el área del hexágono. </a:t>
            </a:r>
            <a:endParaRPr lang="es-PE" sz="2000" dirty="0"/>
          </a:p>
        </p:txBody>
      </p:sp>
      <p:sp>
        <p:nvSpPr>
          <p:cNvPr id="17" name="CuadroTexto 16"/>
          <p:cNvSpPr txBox="1"/>
          <p:nvPr/>
        </p:nvSpPr>
        <p:spPr>
          <a:xfrm>
            <a:off x="4645159" y="1844824"/>
            <a:ext cx="1976245" cy="400110"/>
          </a:xfrm>
          <a:prstGeom prst="rect">
            <a:avLst/>
          </a:prstGeom>
          <a:noFill/>
        </p:spPr>
        <p:txBody>
          <a:bodyPr wrap="square" rtlCol="0">
            <a:spAutoFit/>
          </a:bodyPr>
          <a:lstStyle/>
          <a:p>
            <a:r>
              <a:rPr lang="es-PE" sz="2000" b="1" dirty="0" smtClean="0">
                <a:solidFill>
                  <a:srgbClr val="FF0000"/>
                </a:solidFill>
              </a:rPr>
              <a:t>RESOLUCIÓN:</a:t>
            </a:r>
            <a:endParaRPr lang="es-PE" sz="2000" b="1" dirty="0" smtClean="0"/>
          </a:p>
        </p:txBody>
      </p:sp>
      <mc:AlternateContent xmlns:mc="http://schemas.openxmlformats.org/markup-compatibility/2006">
        <mc:Choice xmlns:a14="http://schemas.microsoft.com/office/drawing/2010/main" Requires="a14">
          <p:sp>
            <p:nvSpPr>
              <p:cNvPr id="18" name="CuadroTexto 17"/>
              <p:cNvSpPr txBox="1"/>
              <p:nvPr/>
            </p:nvSpPr>
            <p:spPr>
              <a:xfrm>
                <a:off x="4427984" y="3861048"/>
                <a:ext cx="4347240" cy="752065"/>
              </a:xfrm>
              <a:prstGeom prst="rect">
                <a:avLst/>
              </a:prstGeom>
              <a:noFill/>
            </p:spPr>
            <p:txBody>
              <a:bodyPr wrap="square" rtlCol="0">
                <a:spAutoFit/>
              </a:bodyPr>
              <a:lstStyle/>
              <a:p>
                <a:pPr algn="just"/>
                <a14:m>
                  <m:oMathPara xmlns:m="http://schemas.openxmlformats.org/officeDocument/2006/math">
                    <m:oMathParaPr>
                      <m:jc m:val="centerGroup"/>
                    </m:oMathParaPr>
                    <m:oMath xmlns:m="http://schemas.openxmlformats.org/officeDocument/2006/math">
                      <m:sSub>
                        <m:sSubPr>
                          <m:ctrlPr>
                            <a:rPr lang="es-PE" sz="2000" b="0" i="1" smtClean="0">
                              <a:latin typeface="Cambria Math" panose="02040503050406030204" pitchFamily="18" charset="0"/>
                            </a:rPr>
                          </m:ctrlPr>
                        </m:sSubPr>
                        <m:e>
                          <m:r>
                            <a:rPr lang="es-PE" sz="2000" b="0" i="1" smtClean="0">
                              <a:latin typeface="Cambria Math" panose="02040503050406030204" pitchFamily="18" charset="0"/>
                            </a:rPr>
                            <m:t>𝐴</m:t>
                          </m:r>
                        </m:e>
                        <m:sub>
                          <m:r>
                            <a:rPr lang="es-PE" sz="2000" b="0" i="1" smtClean="0">
                              <a:latin typeface="Cambria Math" panose="02040503050406030204" pitchFamily="18" charset="0"/>
                              <a:ea typeface="Cambria Math" panose="02040503050406030204" pitchFamily="18" charset="0"/>
                            </a:rPr>
                            <m:t>∆</m:t>
                          </m:r>
                        </m:sub>
                      </m:sSub>
                      <m:r>
                        <a:rPr lang="es-PE" sz="2000" b="0" i="1" smtClean="0">
                          <a:latin typeface="Cambria Math" panose="02040503050406030204" pitchFamily="18" charset="0"/>
                        </a:rPr>
                        <m:t>=</m:t>
                      </m:r>
                      <m:f>
                        <m:fPr>
                          <m:ctrlPr>
                            <a:rPr lang="es-PE" sz="2000" b="0" i="1" smtClean="0">
                              <a:latin typeface="Cambria Math" panose="02040503050406030204" pitchFamily="18" charset="0"/>
                            </a:rPr>
                          </m:ctrlPr>
                        </m:fPr>
                        <m:num>
                          <m:sSup>
                            <m:sSupPr>
                              <m:ctrlPr>
                                <a:rPr lang="es-PE" sz="2000" b="0" i="1" smtClean="0">
                                  <a:latin typeface="Cambria Math" panose="02040503050406030204" pitchFamily="18" charset="0"/>
                                </a:rPr>
                              </m:ctrlPr>
                            </m:sSupPr>
                            <m:e>
                              <m:r>
                                <a:rPr lang="es-PE" sz="2000" b="0" i="1" smtClean="0">
                                  <a:latin typeface="Cambria Math" panose="02040503050406030204" pitchFamily="18" charset="0"/>
                                </a:rPr>
                                <m:t>𝑙</m:t>
                              </m:r>
                            </m:e>
                            <m:sup>
                              <m:r>
                                <a:rPr lang="es-PE" sz="2000" b="0" i="1" smtClean="0">
                                  <a:latin typeface="Cambria Math" panose="02040503050406030204" pitchFamily="18" charset="0"/>
                                </a:rPr>
                                <m:t>2</m:t>
                              </m:r>
                            </m:sup>
                          </m:sSup>
                          <m:rad>
                            <m:radPr>
                              <m:degHide m:val="on"/>
                              <m:ctrlPr>
                                <a:rPr lang="es-PE" sz="2000" b="0" i="1" smtClean="0">
                                  <a:latin typeface="Cambria Math" panose="02040503050406030204" pitchFamily="18" charset="0"/>
                                </a:rPr>
                              </m:ctrlPr>
                            </m:radPr>
                            <m:deg/>
                            <m:e>
                              <m:r>
                                <a:rPr lang="es-PE" sz="2000" b="0" i="1" smtClean="0">
                                  <a:latin typeface="Cambria Math" panose="02040503050406030204" pitchFamily="18" charset="0"/>
                                </a:rPr>
                                <m:t>3</m:t>
                              </m:r>
                            </m:e>
                          </m:rad>
                        </m:num>
                        <m:den>
                          <m:r>
                            <a:rPr lang="es-PE" sz="2000" b="0" i="1" smtClean="0">
                              <a:latin typeface="Cambria Math" panose="02040503050406030204" pitchFamily="18" charset="0"/>
                            </a:rPr>
                            <m:t>4</m:t>
                          </m:r>
                        </m:den>
                      </m:f>
                      <m:r>
                        <a:rPr lang="es-PE" sz="2000" b="0" i="1" smtClean="0">
                          <a:latin typeface="Cambria Math" panose="02040503050406030204" pitchFamily="18" charset="0"/>
                        </a:rPr>
                        <m:t>=</m:t>
                      </m:r>
                      <m:f>
                        <m:fPr>
                          <m:ctrlPr>
                            <a:rPr lang="es-PE" sz="2000" i="1">
                              <a:latin typeface="Cambria Math" panose="02040503050406030204" pitchFamily="18" charset="0"/>
                            </a:rPr>
                          </m:ctrlPr>
                        </m:fPr>
                        <m:num>
                          <m:sSup>
                            <m:sSupPr>
                              <m:ctrlPr>
                                <a:rPr lang="es-PE" sz="2000" i="1">
                                  <a:latin typeface="Cambria Math" panose="02040503050406030204" pitchFamily="18" charset="0"/>
                                </a:rPr>
                              </m:ctrlPr>
                            </m:sSupPr>
                            <m:e>
                              <m:r>
                                <a:rPr lang="es-PE" sz="2000" b="0" i="1" smtClean="0">
                                  <a:latin typeface="Cambria Math" panose="02040503050406030204" pitchFamily="18" charset="0"/>
                                </a:rPr>
                                <m:t>3</m:t>
                              </m:r>
                            </m:e>
                            <m:sup>
                              <m:r>
                                <a:rPr lang="es-PE" sz="2000" i="1">
                                  <a:latin typeface="Cambria Math" panose="02040503050406030204" pitchFamily="18" charset="0"/>
                                </a:rPr>
                                <m:t>2</m:t>
                              </m:r>
                            </m:sup>
                          </m:sSup>
                          <m:rad>
                            <m:radPr>
                              <m:degHide m:val="on"/>
                              <m:ctrlPr>
                                <a:rPr lang="es-PE" sz="2000" i="1">
                                  <a:latin typeface="Cambria Math" panose="02040503050406030204" pitchFamily="18" charset="0"/>
                                </a:rPr>
                              </m:ctrlPr>
                            </m:radPr>
                            <m:deg/>
                            <m:e>
                              <m:r>
                                <a:rPr lang="es-PE" sz="2000" i="1">
                                  <a:latin typeface="Cambria Math" panose="02040503050406030204" pitchFamily="18" charset="0"/>
                                </a:rPr>
                                <m:t>3</m:t>
                              </m:r>
                            </m:e>
                          </m:rad>
                        </m:num>
                        <m:den>
                          <m:r>
                            <a:rPr lang="es-PE" sz="2000" i="1">
                              <a:latin typeface="Cambria Math" panose="02040503050406030204" pitchFamily="18" charset="0"/>
                            </a:rPr>
                            <m:t>4</m:t>
                          </m:r>
                        </m:den>
                      </m:f>
                      <m:r>
                        <a:rPr lang="es-PE" sz="2000" b="0" i="1" smtClean="0">
                          <a:latin typeface="Cambria Math" panose="02040503050406030204" pitchFamily="18" charset="0"/>
                        </a:rPr>
                        <m:t>=</m:t>
                      </m:r>
                      <m:f>
                        <m:fPr>
                          <m:ctrlPr>
                            <a:rPr lang="es-PE" sz="2000" i="1">
                              <a:latin typeface="Cambria Math" panose="02040503050406030204" pitchFamily="18" charset="0"/>
                            </a:rPr>
                          </m:ctrlPr>
                        </m:fPr>
                        <m:num>
                          <m:r>
                            <a:rPr lang="es-PE" sz="2000" b="0" i="1" smtClean="0">
                              <a:latin typeface="Cambria Math" panose="02040503050406030204" pitchFamily="18" charset="0"/>
                            </a:rPr>
                            <m:t>9</m:t>
                          </m:r>
                          <m:rad>
                            <m:radPr>
                              <m:degHide m:val="on"/>
                              <m:ctrlPr>
                                <a:rPr lang="es-PE" sz="2000" i="1">
                                  <a:latin typeface="Cambria Math" panose="02040503050406030204" pitchFamily="18" charset="0"/>
                                </a:rPr>
                              </m:ctrlPr>
                            </m:radPr>
                            <m:deg/>
                            <m:e>
                              <m:r>
                                <a:rPr lang="es-PE" sz="2000" i="1">
                                  <a:latin typeface="Cambria Math" panose="02040503050406030204" pitchFamily="18" charset="0"/>
                                </a:rPr>
                                <m:t>3</m:t>
                              </m:r>
                            </m:e>
                          </m:rad>
                        </m:num>
                        <m:den>
                          <m:r>
                            <a:rPr lang="es-PE" sz="2000" i="1">
                              <a:latin typeface="Cambria Math" panose="02040503050406030204" pitchFamily="18" charset="0"/>
                            </a:rPr>
                            <m:t>4</m:t>
                          </m:r>
                        </m:den>
                      </m:f>
                    </m:oMath>
                  </m:oMathPara>
                </a14:m>
                <a:endParaRPr lang="es-PE" sz="2000" dirty="0"/>
              </a:p>
            </p:txBody>
          </p:sp>
        </mc:Choice>
        <mc:Fallback>
          <p:sp>
            <p:nvSpPr>
              <p:cNvPr id="18" name="CuadroTexto 17"/>
              <p:cNvSpPr txBox="1">
                <a:spLocks noRot="1" noChangeAspect="1" noMove="1" noResize="1" noEditPoints="1" noAdjustHandles="1" noChangeArrowheads="1" noChangeShapeType="1" noTextEdit="1"/>
              </p:cNvSpPr>
              <p:nvPr/>
            </p:nvSpPr>
            <p:spPr>
              <a:xfrm>
                <a:off x="4427984" y="3861048"/>
                <a:ext cx="4347240" cy="752065"/>
              </a:xfrm>
              <a:prstGeom prst="rect">
                <a:avLst/>
              </a:prstGeom>
              <a:blipFill rotWithShape="0">
                <a:blip r:embed="rId5"/>
                <a:stretch>
                  <a:fillRect/>
                </a:stretch>
              </a:blipFill>
            </p:spPr>
            <p:txBody>
              <a:bodyPr/>
              <a:lstStyle/>
              <a:p>
                <a:r>
                  <a:rPr lang="es-PE">
                    <a:noFill/>
                  </a:rPr>
                  <a:t> </a:t>
                </a:r>
              </a:p>
            </p:txBody>
          </p:sp>
        </mc:Fallback>
      </mc:AlternateContent>
      <p:sp>
        <p:nvSpPr>
          <p:cNvPr id="19" name="CuadroTexto 18"/>
          <p:cNvSpPr txBox="1"/>
          <p:nvPr/>
        </p:nvSpPr>
        <p:spPr>
          <a:xfrm>
            <a:off x="4454886" y="4665330"/>
            <a:ext cx="4060261" cy="707886"/>
          </a:xfrm>
          <a:prstGeom prst="rect">
            <a:avLst/>
          </a:prstGeom>
          <a:noFill/>
        </p:spPr>
        <p:txBody>
          <a:bodyPr wrap="square" rtlCol="0">
            <a:spAutoFit/>
          </a:bodyPr>
          <a:lstStyle/>
          <a:p>
            <a:r>
              <a:rPr lang="es-PE" sz="2000" dirty="0" smtClean="0"/>
              <a:t>Finalmente</a:t>
            </a:r>
            <a:r>
              <a:rPr lang="es-PE" sz="2000" dirty="0"/>
              <a:t>, para obtener el área del hexágono, multiplicamos por 6. </a:t>
            </a:r>
            <a:endParaRPr lang="es-PE" sz="2000" dirty="0"/>
          </a:p>
        </p:txBody>
      </p:sp>
      <mc:AlternateContent xmlns:mc="http://schemas.openxmlformats.org/markup-compatibility/2006">
        <mc:Choice xmlns:a14="http://schemas.microsoft.com/office/drawing/2010/main" Requires="a14">
          <p:sp>
            <p:nvSpPr>
              <p:cNvPr id="20" name="CuadroTexto 19"/>
              <p:cNvSpPr txBox="1"/>
              <p:nvPr/>
            </p:nvSpPr>
            <p:spPr>
              <a:xfrm>
                <a:off x="4717069" y="5373216"/>
                <a:ext cx="3555152" cy="752065"/>
              </a:xfrm>
              <a:prstGeom prst="rect">
                <a:avLst/>
              </a:prstGeom>
              <a:noFill/>
            </p:spPr>
            <p:txBody>
              <a:bodyPr wrap="square" rtlCol="0">
                <a:spAutoFit/>
              </a:bodyPr>
              <a:lstStyle/>
              <a:p>
                <a:pPr algn="just"/>
                <a14:m>
                  <m:oMathPara xmlns:m="http://schemas.openxmlformats.org/officeDocument/2006/math">
                    <m:oMathParaPr>
                      <m:jc m:val="centerGroup"/>
                    </m:oMathParaPr>
                    <m:oMath xmlns:m="http://schemas.openxmlformats.org/officeDocument/2006/math">
                      <m:sSub>
                        <m:sSubPr>
                          <m:ctrlPr>
                            <a:rPr lang="es-PE" sz="2000" b="0" i="1" smtClean="0">
                              <a:latin typeface="Cambria Math" panose="02040503050406030204" pitchFamily="18" charset="0"/>
                            </a:rPr>
                          </m:ctrlPr>
                        </m:sSubPr>
                        <m:e>
                          <m:r>
                            <a:rPr lang="es-PE" sz="2000" b="0" i="1" smtClean="0">
                              <a:latin typeface="Cambria Math" panose="02040503050406030204" pitchFamily="18" charset="0"/>
                            </a:rPr>
                            <m:t>𝐴</m:t>
                          </m:r>
                        </m:e>
                        <m:sub>
                          <m:r>
                            <a:rPr lang="es-PE" sz="2000" b="0" i="1" smtClean="0">
                              <a:latin typeface="Cambria Math" panose="02040503050406030204" pitchFamily="18" charset="0"/>
                              <a:ea typeface="Cambria Math" panose="02040503050406030204" pitchFamily="18" charset="0"/>
                            </a:rPr>
                            <m:t>∆</m:t>
                          </m:r>
                        </m:sub>
                      </m:sSub>
                      <m:r>
                        <a:rPr lang="es-PE" sz="2000" b="0" i="1" smtClean="0">
                          <a:latin typeface="Cambria Math" panose="02040503050406030204" pitchFamily="18" charset="0"/>
                        </a:rPr>
                        <m:t>=</m:t>
                      </m:r>
                      <m:f>
                        <m:fPr>
                          <m:ctrlPr>
                            <a:rPr lang="es-PE" sz="2000" i="1">
                              <a:latin typeface="Cambria Math" panose="02040503050406030204" pitchFamily="18" charset="0"/>
                            </a:rPr>
                          </m:ctrlPr>
                        </m:fPr>
                        <m:num>
                          <m:r>
                            <a:rPr lang="es-PE" sz="2000" b="0" i="1" smtClean="0">
                              <a:latin typeface="Cambria Math" panose="02040503050406030204" pitchFamily="18" charset="0"/>
                            </a:rPr>
                            <m:t>6</m:t>
                          </m:r>
                          <m:r>
                            <a:rPr lang="es-PE" sz="2000" b="0" i="1" smtClean="0">
                              <a:latin typeface="Cambria Math" panose="02040503050406030204" pitchFamily="18" charset="0"/>
                              <a:ea typeface="Cambria Math" panose="02040503050406030204" pitchFamily="18" charset="0"/>
                            </a:rPr>
                            <m:t>×</m:t>
                          </m:r>
                          <m:r>
                            <a:rPr lang="es-PE" sz="2000" b="0" i="1" smtClean="0">
                              <a:latin typeface="Cambria Math" panose="02040503050406030204" pitchFamily="18" charset="0"/>
                            </a:rPr>
                            <m:t>9</m:t>
                          </m:r>
                          <m:rad>
                            <m:radPr>
                              <m:degHide m:val="on"/>
                              <m:ctrlPr>
                                <a:rPr lang="es-PE" sz="2000" i="1">
                                  <a:latin typeface="Cambria Math" panose="02040503050406030204" pitchFamily="18" charset="0"/>
                                </a:rPr>
                              </m:ctrlPr>
                            </m:radPr>
                            <m:deg/>
                            <m:e>
                              <m:r>
                                <a:rPr lang="es-PE" sz="2000" i="1">
                                  <a:latin typeface="Cambria Math" panose="02040503050406030204" pitchFamily="18" charset="0"/>
                                </a:rPr>
                                <m:t>3</m:t>
                              </m:r>
                            </m:e>
                          </m:rad>
                        </m:num>
                        <m:den>
                          <m:r>
                            <a:rPr lang="es-PE" sz="2000" i="1">
                              <a:latin typeface="Cambria Math" panose="02040503050406030204" pitchFamily="18" charset="0"/>
                            </a:rPr>
                            <m:t>4</m:t>
                          </m:r>
                        </m:den>
                      </m:f>
                      <m:r>
                        <a:rPr lang="es-PE" sz="2000" b="0" i="1" smtClean="0">
                          <a:latin typeface="Cambria Math" panose="02040503050406030204" pitchFamily="18" charset="0"/>
                        </a:rPr>
                        <m:t>=</m:t>
                      </m:r>
                      <m:f>
                        <m:fPr>
                          <m:ctrlPr>
                            <a:rPr lang="es-PE" sz="2000" i="1">
                              <a:latin typeface="Cambria Math" panose="02040503050406030204" pitchFamily="18" charset="0"/>
                            </a:rPr>
                          </m:ctrlPr>
                        </m:fPr>
                        <m:num>
                          <m:r>
                            <a:rPr lang="es-PE" sz="2000" b="0" i="1" smtClean="0">
                              <a:latin typeface="Cambria Math" panose="02040503050406030204" pitchFamily="18" charset="0"/>
                            </a:rPr>
                            <m:t>27</m:t>
                          </m:r>
                          <m:rad>
                            <m:radPr>
                              <m:degHide m:val="on"/>
                              <m:ctrlPr>
                                <a:rPr lang="es-PE" sz="2000" i="1">
                                  <a:latin typeface="Cambria Math" panose="02040503050406030204" pitchFamily="18" charset="0"/>
                                </a:rPr>
                              </m:ctrlPr>
                            </m:radPr>
                            <m:deg/>
                            <m:e>
                              <m:r>
                                <a:rPr lang="es-PE" sz="2000" i="1">
                                  <a:latin typeface="Cambria Math" panose="02040503050406030204" pitchFamily="18" charset="0"/>
                                </a:rPr>
                                <m:t>3</m:t>
                              </m:r>
                            </m:e>
                          </m:rad>
                        </m:num>
                        <m:den>
                          <m:r>
                            <a:rPr lang="es-PE" sz="2000" b="0" i="1" smtClean="0">
                              <a:latin typeface="Cambria Math" panose="02040503050406030204" pitchFamily="18" charset="0"/>
                            </a:rPr>
                            <m:t>2</m:t>
                          </m:r>
                        </m:den>
                      </m:f>
                    </m:oMath>
                  </m:oMathPara>
                </a14:m>
                <a:endParaRPr lang="es-PE" sz="2000" dirty="0"/>
              </a:p>
            </p:txBody>
          </p:sp>
        </mc:Choice>
        <mc:Fallback>
          <p:sp>
            <p:nvSpPr>
              <p:cNvPr id="20" name="CuadroTexto 19"/>
              <p:cNvSpPr txBox="1">
                <a:spLocks noRot="1" noChangeAspect="1" noMove="1" noResize="1" noEditPoints="1" noAdjustHandles="1" noChangeArrowheads="1" noChangeShapeType="1" noTextEdit="1"/>
              </p:cNvSpPr>
              <p:nvPr/>
            </p:nvSpPr>
            <p:spPr>
              <a:xfrm>
                <a:off x="4717069" y="5373216"/>
                <a:ext cx="3555152" cy="752065"/>
              </a:xfrm>
              <a:prstGeom prst="rect">
                <a:avLst/>
              </a:prstGeom>
              <a:blipFill rotWithShape="0">
                <a:blip r:embed="rId6"/>
                <a:stretch>
                  <a:fillRect/>
                </a:stretch>
              </a:blipFill>
            </p:spPr>
            <p:txBody>
              <a:bodyPr/>
              <a:lstStyle/>
              <a:p>
                <a:r>
                  <a:rPr lang="es-PE">
                    <a:noFill/>
                  </a:rPr>
                  <a:t> </a:t>
                </a:r>
              </a:p>
            </p:txBody>
          </p:sp>
        </mc:Fallback>
      </mc:AlternateContent>
      <mc:AlternateContent xmlns:mc="http://schemas.openxmlformats.org/markup-compatibility/2006">
        <mc:Choice xmlns:a14="http://schemas.microsoft.com/office/drawing/2010/main" Requires="a14">
          <p:sp>
            <p:nvSpPr>
              <p:cNvPr id="21" name="CuadroTexto 20"/>
              <p:cNvSpPr txBox="1"/>
              <p:nvPr/>
            </p:nvSpPr>
            <p:spPr>
              <a:xfrm>
                <a:off x="511594" y="6093296"/>
                <a:ext cx="8020845" cy="582019"/>
              </a:xfrm>
              <a:prstGeom prst="rect">
                <a:avLst/>
              </a:prstGeom>
              <a:noFill/>
            </p:spPr>
            <p:txBody>
              <a:bodyPr wrap="square" rtlCol="0">
                <a:spAutoFit/>
              </a:bodyPr>
              <a:lstStyle/>
              <a:p>
                <a:r>
                  <a:rPr lang="es-PE" sz="2000" dirty="0" smtClean="0"/>
                  <a:t>Entonces </a:t>
                </a:r>
                <a:r>
                  <a:rPr lang="es-PE" sz="2000" dirty="0"/>
                  <a:t>la superficie del espejo con forma hexágono regular </a:t>
                </a:r>
                <a:r>
                  <a:rPr lang="es-PE" sz="2000" dirty="0" smtClean="0"/>
                  <a:t>es: </a:t>
                </a:r>
                <a14:m>
                  <m:oMath xmlns:m="http://schemas.openxmlformats.org/officeDocument/2006/math">
                    <m:f>
                      <m:fPr>
                        <m:ctrlPr>
                          <a:rPr lang="es-PE" sz="2000" i="1">
                            <a:latin typeface="Cambria Math" panose="02040503050406030204" pitchFamily="18" charset="0"/>
                          </a:rPr>
                        </m:ctrlPr>
                      </m:fPr>
                      <m:num>
                        <m:r>
                          <a:rPr lang="es-PE" sz="2000" i="1">
                            <a:latin typeface="Cambria Math" panose="02040503050406030204" pitchFamily="18" charset="0"/>
                          </a:rPr>
                          <m:t>27</m:t>
                        </m:r>
                        <m:rad>
                          <m:radPr>
                            <m:degHide m:val="on"/>
                            <m:ctrlPr>
                              <a:rPr lang="es-PE" sz="2000" i="1">
                                <a:latin typeface="Cambria Math" panose="02040503050406030204" pitchFamily="18" charset="0"/>
                              </a:rPr>
                            </m:ctrlPr>
                          </m:radPr>
                          <m:deg/>
                          <m:e>
                            <m:r>
                              <a:rPr lang="es-PE" sz="2000" i="1">
                                <a:latin typeface="Cambria Math" panose="02040503050406030204" pitchFamily="18" charset="0"/>
                              </a:rPr>
                              <m:t>3</m:t>
                            </m:r>
                          </m:e>
                        </m:rad>
                      </m:num>
                      <m:den>
                        <m:r>
                          <a:rPr lang="es-PE" sz="2000" i="1">
                            <a:latin typeface="Cambria Math" panose="02040503050406030204" pitchFamily="18" charset="0"/>
                          </a:rPr>
                          <m:t>2</m:t>
                        </m:r>
                      </m:den>
                    </m:f>
                  </m:oMath>
                </a14:m>
                <a:r>
                  <a:rPr lang="es-PE" sz="2000" dirty="0" smtClean="0"/>
                  <a:t>  dm</a:t>
                </a:r>
                <a:r>
                  <a:rPr lang="es-PE" sz="2000" baseline="30000" dirty="0" smtClean="0"/>
                  <a:t>2</a:t>
                </a:r>
                <a:endParaRPr lang="es-PE" sz="2000" baseline="30000" dirty="0"/>
              </a:p>
            </p:txBody>
          </p:sp>
        </mc:Choice>
        <mc:Fallback>
          <p:sp>
            <p:nvSpPr>
              <p:cNvPr id="21" name="CuadroTexto 20"/>
              <p:cNvSpPr txBox="1">
                <a:spLocks noRot="1" noChangeAspect="1" noMove="1" noResize="1" noEditPoints="1" noAdjustHandles="1" noChangeArrowheads="1" noChangeShapeType="1" noTextEdit="1"/>
              </p:cNvSpPr>
              <p:nvPr/>
            </p:nvSpPr>
            <p:spPr>
              <a:xfrm>
                <a:off x="511594" y="6093296"/>
                <a:ext cx="8020845" cy="582019"/>
              </a:xfrm>
              <a:prstGeom prst="rect">
                <a:avLst/>
              </a:prstGeom>
              <a:blipFill rotWithShape="0">
                <a:blip r:embed="rId7"/>
                <a:stretch>
                  <a:fillRect l="-836" b="-8421"/>
                </a:stretch>
              </a:blipFill>
            </p:spPr>
            <p:txBody>
              <a:bodyPr/>
              <a:lstStyle/>
              <a:p>
                <a:r>
                  <a:rPr lang="es-PE">
                    <a:noFill/>
                  </a:rPr>
                  <a:t> </a:t>
                </a:r>
              </a:p>
            </p:txBody>
          </p:sp>
        </mc:Fallback>
      </mc:AlternateContent>
    </p:spTree>
    <p:extLst>
      <p:ext uri="{BB962C8B-B14F-4D97-AF65-F5344CB8AC3E}">
        <p14:creationId xmlns:p14="http://schemas.microsoft.com/office/powerpoint/2010/main" val="26273605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0293" y="0"/>
            <a:ext cx="3685905" cy="692696"/>
          </a:xfrm>
          <a:prstGeom prst="rect">
            <a:avLst/>
          </a:prstGeom>
        </p:spPr>
      </p:pic>
      <p:sp>
        <p:nvSpPr>
          <p:cNvPr id="2" name="CuadroTexto 1"/>
          <p:cNvSpPr txBox="1"/>
          <p:nvPr/>
        </p:nvSpPr>
        <p:spPr>
          <a:xfrm>
            <a:off x="484667" y="2084934"/>
            <a:ext cx="8430958" cy="1107996"/>
          </a:xfrm>
          <a:prstGeom prst="rect">
            <a:avLst/>
          </a:prstGeom>
          <a:noFill/>
        </p:spPr>
        <p:txBody>
          <a:bodyPr wrap="square" rtlCol="0">
            <a:spAutoFit/>
          </a:bodyPr>
          <a:lstStyle/>
          <a:p>
            <a:pPr algn="just"/>
            <a:r>
              <a:rPr lang="es-PE" sz="2200" dirty="0" smtClean="0"/>
              <a:t>Finalmente ahora te toca resolver las 15 preguntas de selección múltiple y de respuesta construida. </a:t>
            </a:r>
            <a:r>
              <a:rPr lang="es-PE" sz="2200" dirty="0"/>
              <a:t>R</a:t>
            </a:r>
            <a:r>
              <a:rPr lang="es-PE" sz="2200" dirty="0" smtClean="0"/>
              <a:t>esuelve en forma individual y escribe tu procedimiento en la misma hoja. Te deseo éxitos en esta prueba.</a:t>
            </a:r>
            <a:endParaRPr lang="es-PE" sz="2200" dirty="0"/>
          </a:p>
        </p:txBody>
      </p:sp>
      <p:sp>
        <p:nvSpPr>
          <p:cNvPr id="9" name="4 Título"/>
          <p:cNvSpPr txBox="1">
            <a:spLocks/>
          </p:cNvSpPr>
          <p:nvPr/>
        </p:nvSpPr>
        <p:spPr bwMode="auto">
          <a:xfrm>
            <a:off x="2934393" y="959049"/>
            <a:ext cx="3497257" cy="859532"/>
          </a:xfrm>
          <a:prstGeom prst="rect">
            <a:avLst/>
          </a:prstGeom>
          <a:extLst/>
        </p:spPr>
        <p:style>
          <a:lnRef idx="1">
            <a:schemeClr val="accent1"/>
          </a:lnRef>
          <a:fillRef idx="2">
            <a:schemeClr val="accent1"/>
          </a:fillRef>
          <a:effectRef idx="1">
            <a:schemeClr val="accent1"/>
          </a:effectRef>
          <a:fontRef idx="minor">
            <a:schemeClr val="dk1"/>
          </a:fontRef>
        </p:style>
        <p:txBody>
          <a:bodyPr vert="horz" wrap="square" lIns="91429" tIns="45715" rIns="91429" bIns="45715"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145" algn="ctr" rtl="0" fontAlgn="base">
              <a:spcBef>
                <a:spcPct val="0"/>
              </a:spcBef>
              <a:spcAft>
                <a:spcPct val="0"/>
              </a:spcAft>
              <a:defRPr sz="4400">
                <a:solidFill>
                  <a:schemeClr val="dk1"/>
                </a:solidFill>
                <a:latin typeface="+mn-lt"/>
                <a:ea typeface="+mn-ea"/>
                <a:cs typeface="+mn-cs"/>
              </a:defRPr>
            </a:lvl6pPr>
            <a:lvl7pPr marL="914290" algn="ctr" rtl="0" fontAlgn="base">
              <a:spcBef>
                <a:spcPct val="0"/>
              </a:spcBef>
              <a:spcAft>
                <a:spcPct val="0"/>
              </a:spcAft>
              <a:defRPr sz="4400">
                <a:solidFill>
                  <a:schemeClr val="dk1"/>
                </a:solidFill>
                <a:latin typeface="+mn-lt"/>
                <a:ea typeface="+mn-ea"/>
                <a:cs typeface="+mn-cs"/>
              </a:defRPr>
            </a:lvl7pPr>
            <a:lvl8pPr marL="1371435" algn="ctr" rtl="0" fontAlgn="base">
              <a:spcBef>
                <a:spcPct val="0"/>
              </a:spcBef>
              <a:spcAft>
                <a:spcPct val="0"/>
              </a:spcAft>
              <a:defRPr sz="4400">
                <a:solidFill>
                  <a:schemeClr val="dk1"/>
                </a:solidFill>
                <a:latin typeface="+mn-lt"/>
                <a:ea typeface="+mn-ea"/>
                <a:cs typeface="+mn-cs"/>
              </a:defRPr>
            </a:lvl8pPr>
            <a:lvl9pPr marL="1828581" algn="ctr" rtl="0" fontAlgn="base">
              <a:spcBef>
                <a:spcPct val="0"/>
              </a:spcBef>
              <a:spcAft>
                <a:spcPct val="0"/>
              </a:spcAft>
              <a:defRPr sz="4400">
                <a:solidFill>
                  <a:schemeClr val="dk1"/>
                </a:solidFill>
                <a:latin typeface="+mn-lt"/>
                <a:ea typeface="+mn-ea"/>
                <a:cs typeface="+mn-cs"/>
              </a:defRPr>
            </a:lvl9pPr>
          </a:lstStyle>
          <a:p>
            <a:pPr defTabSz="882576" eaLnBrk="1" fontAlgn="auto" hangingPunct="1">
              <a:spcAft>
                <a:spcPts val="0"/>
              </a:spcAft>
              <a:defRPr/>
            </a:pPr>
            <a:r>
              <a:rPr lang="es-PE" sz="3400" dirty="0" smtClean="0">
                <a:latin typeface="Maiandra GD"/>
              </a:rPr>
              <a:t> PRACTICAMOS</a:t>
            </a:r>
            <a:endParaRPr lang="es-PE" sz="3400" dirty="0"/>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450" y="3193091"/>
            <a:ext cx="3333750" cy="3333750"/>
          </a:xfrm>
          <a:prstGeom prst="rect">
            <a:avLst/>
          </a:prstGeom>
        </p:spPr>
      </p:pic>
    </p:spTree>
    <p:extLst>
      <p:ext uri="{BB962C8B-B14F-4D97-AF65-F5344CB8AC3E}">
        <p14:creationId xmlns:p14="http://schemas.microsoft.com/office/powerpoint/2010/main" val="102333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80">
                                          <p:stCondLst>
                                            <p:cond delay="0"/>
                                          </p:stCondLst>
                                        </p:cTn>
                                        <p:tgtEl>
                                          <p:spTgt spid="5"/>
                                        </p:tgtEl>
                                      </p:cBhvr>
                                    </p:animEffect>
                                    <p:anim calcmode="lin" valueType="num">
                                      <p:cBhvr>
                                        <p:cTn id="1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7" dur="26">
                                          <p:stCondLst>
                                            <p:cond delay="650"/>
                                          </p:stCondLst>
                                        </p:cTn>
                                        <p:tgtEl>
                                          <p:spTgt spid="5"/>
                                        </p:tgtEl>
                                      </p:cBhvr>
                                      <p:to x="100000" y="60000"/>
                                    </p:animScale>
                                    <p:animScale>
                                      <p:cBhvr>
                                        <p:cTn id="18" dur="166" decel="50000">
                                          <p:stCondLst>
                                            <p:cond delay="676"/>
                                          </p:stCondLst>
                                        </p:cTn>
                                        <p:tgtEl>
                                          <p:spTgt spid="5"/>
                                        </p:tgtEl>
                                      </p:cBhvr>
                                      <p:to x="100000" y="100000"/>
                                    </p:animScale>
                                    <p:animScale>
                                      <p:cBhvr>
                                        <p:cTn id="19" dur="26">
                                          <p:stCondLst>
                                            <p:cond delay="1312"/>
                                          </p:stCondLst>
                                        </p:cTn>
                                        <p:tgtEl>
                                          <p:spTgt spid="5"/>
                                        </p:tgtEl>
                                      </p:cBhvr>
                                      <p:to x="100000" y="80000"/>
                                    </p:animScale>
                                    <p:animScale>
                                      <p:cBhvr>
                                        <p:cTn id="20" dur="166" decel="50000">
                                          <p:stCondLst>
                                            <p:cond delay="1338"/>
                                          </p:stCondLst>
                                        </p:cTn>
                                        <p:tgtEl>
                                          <p:spTgt spid="5"/>
                                        </p:tgtEl>
                                      </p:cBhvr>
                                      <p:to x="100000" y="100000"/>
                                    </p:animScale>
                                    <p:animScale>
                                      <p:cBhvr>
                                        <p:cTn id="21" dur="26">
                                          <p:stCondLst>
                                            <p:cond delay="1642"/>
                                          </p:stCondLst>
                                        </p:cTn>
                                        <p:tgtEl>
                                          <p:spTgt spid="5"/>
                                        </p:tgtEl>
                                      </p:cBhvr>
                                      <p:to x="100000" y="90000"/>
                                    </p:animScale>
                                    <p:animScale>
                                      <p:cBhvr>
                                        <p:cTn id="22" dur="166" decel="50000">
                                          <p:stCondLst>
                                            <p:cond delay="1668"/>
                                          </p:stCondLst>
                                        </p:cTn>
                                        <p:tgtEl>
                                          <p:spTgt spid="5"/>
                                        </p:tgtEl>
                                      </p:cBhvr>
                                      <p:to x="100000" y="100000"/>
                                    </p:animScale>
                                    <p:animScale>
                                      <p:cBhvr>
                                        <p:cTn id="23" dur="26">
                                          <p:stCondLst>
                                            <p:cond delay="1808"/>
                                          </p:stCondLst>
                                        </p:cTn>
                                        <p:tgtEl>
                                          <p:spTgt spid="5"/>
                                        </p:tgtEl>
                                      </p:cBhvr>
                                      <p:to x="100000" y="95000"/>
                                    </p:animScale>
                                    <p:animScale>
                                      <p:cBhvr>
                                        <p:cTn id="24"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313" y="260648"/>
            <a:ext cx="3067262" cy="576435"/>
          </a:xfrm>
          <a:prstGeom prst="rect">
            <a:avLst/>
          </a:prstGeom>
        </p:spPr>
      </p:pic>
      <p:sp>
        <p:nvSpPr>
          <p:cNvPr id="6" name="Rectángulo 5"/>
          <p:cNvSpPr/>
          <p:nvPr/>
        </p:nvSpPr>
        <p:spPr>
          <a:xfrm>
            <a:off x="468313" y="1052736"/>
            <a:ext cx="6858000" cy="3539430"/>
          </a:xfrm>
          <a:prstGeom prst="rect">
            <a:avLst/>
          </a:prstGeom>
        </p:spPr>
        <p:txBody>
          <a:bodyPr wrap="square">
            <a:spAutoFit/>
          </a:bodyPr>
          <a:lstStyle/>
          <a:p>
            <a:pPr algn="ctr"/>
            <a:r>
              <a:rPr lang="es-PE" sz="2800" b="1" i="1" dirty="0" smtClean="0">
                <a:solidFill>
                  <a:srgbClr val="D20000"/>
                </a:solidFill>
                <a:latin typeface="Segoe UI Semilight" panose="020B0402040204020203" pitchFamily="34" charset="0"/>
                <a:cs typeface="Segoe UI Semilight" panose="020B0402040204020203" pitchFamily="34" charset="0"/>
              </a:rPr>
              <a:t>METACOGNICIÓN</a:t>
            </a:r>
          </a:p>
          <a:p>
            <a:pPr algn="ctr"/>
            <a:endParaRPr lang="es-PE" sz="2800" b="1" i="1" dirty="0" smtClean="0">
              <a:solidFill>
                <a:srgbClr val="D20000"/>
              </a:solidFill>
              <a:latin typeface="Segoe UI Semilight" panose="020B0402040204020203" pitchFamily="34" charset="0"/>
              <a:cs typeface="Segoe UI Semilight" panose="020B0402040204020203" pitchFamily="34" charset="0"/>
            </a:endParaRPr>
          </a:p>
          <a:p>
            <a:pPr marL="342900" indent="-342900" algn="just">
              <a:buFont typeface="Wingdings" panose="05000000000000000000" pitchFamily="2" charset="2"/>
              <a:buChar char="q"/>
            </a:pPr>
            <a:r>
              <a:rPr lang="es-PE" sz="2400" b="1" i="1" dirty="0">
                <a:latin typeface="Segoe UI Semilight" panose="020B0402040204020203" pitchFamily="34" charset="0"/>
                <a:cs typeface="Segoe UI Semilight" panose="020B0402040204020203" pitchFamily="34" charset="0"/>
              </a:rPr>
              <a:t>¿</a:t>
            </a:r>
            <a:r>
              <a:rPr lang="es-ES" sz="2400" b="1" i="1" dirty="0">
                <a:latin typeface="Segoe UI Semilight" panose="020B0402040204020203" pitchFamily="34" charset="0"/>
                <a:cs typeface="Segoe UI Semilight" panose="020B0402040204020203" pitchFamily="34" charset="0"/>
              </a:rPr>
              <a:t>Tuviste dificultad en realizar la traslación de figuras</a:t>
            </a:r>
            <a:r>
              <a:rPr lang="es-PE" sz="2400" b="1" i="1" dirty="0">
                <a:latin typeface="Segoe UI Semilight" panose="020B0402040204020203" pitchFamily="34" charset="0"/>
                <a:cs typeface="Segoe UI Semilight" panose="020B0402040204020203" pitchFamily="34" charset="0"/>
              </a:rPr>
              <a:t>?</a:t>
            </a:r>
            <a:endParaRPr lang="es-PE" sz="2400" b="1" i="1" dirty="0">
              <a:latin typeface="Segoe UI Semilight" panose="020B0402040204020203" pitchFamily="34" charset="0"/>
              <a:cs typeface="Segoe UI Semilight" panose="020B0402040204020203" pitchFamily="34" charset="0"/>
            </a:endParaRPr>
          </a:p>
          <a:p>
            <a:pPr marL="342900" lvl="0" indent="-342900" algn="just">
              <a:buFont typeface="Wingdings" panose="05000000000000000000" pitchFamily="2" charset="2"/>
              <a:buChar char="q"/>
            </a:pPr>
            <a:r>
              <a:rPr lang="es-PE" sz="2400" b="1" i="1" dirty="0">
                <a:latin typeface="Segoe UI Semilight" panose="020B0402040204020203" pitchFamily="34" charset="0"/>
                <a:cs typeface="Segoe UI Semilight" panose="020B0402040204020203" pitchFamily="34" charset="0"/>
              </a:rPr>
              <a:t>¿</a:t>
            </a:r>
            <a:r>
              <a:rPr lang="es-ES" sz="2400" b="1" i="1" dirty="0">
                <a:latin typeface="Segoe UI Semilight" panose="020B0402040204020203" pitchFamily="34" charset="0"/>
                <a:cs typeface="Segoe UI Semilight" panose="020B0402040204020203" pitchFamily="34" charset="0"/>
              </a:rPr>
              <a:t>Qué estrategia utilizaste para realizar la rotación de figuras</a:t>
            </a:r>
            <a:r>
              <a:rPr lang="es-PE" sz="2400" b="1" i="1" dirty="0">
                <a:latin typeface="Segoe UI Semilight" panose="020B0402040204020203" pitchFamily="34" charset="0"/>
                <a:cs typeface="Segoe UI Semilight" panose="020B0402040204020203" pitchFamily="34" charset="0"/>
              </a:rPr>
              <a:t>?</a:t>
            </a:r>
            <a:endParaRPr lang="es-PE" sz="2400" b="1" i="1" dirty="0">
              <a:latin typeface="Segoe UI Semilight" panose="020B0402040204020203" pitchFamily="34" charset="0"/>
              <a:cs typeface="Segoe UI Semilight" panose="020B0402040204020203" pitchFamily="34" charset="0"/>
            </a:endParaRPr>
          </a:p>
          <a:p>
            <a:pPr marL="342900" indent="-342900" algn="just">
              <a:buFont typeface="Wingdings" panose="05000000000000000000" pitchFamily="2" charset="2"/>
              <a:buChar char="q"/>
            </a:pPr>
            <a:r>
              <a:rPr lang="es-ES" sz="2400" b="1" i="1" dirty="0">
                <a:latin typeface="Segoe UI Semilight" panose="020B0402040204020203" pitchFamily="34" charset="0"/>
                <a:cs typeface="Segoe UI Semilight" panose="020B0402040204020203" pitchFamily="34" charset="0"/>
              </a:rPr>
              <a:t>¿</a:t>
            </a:r>
            <a:r>
              <a:rPr lang="es-ES" sz="2400" b="1" i="1" dirty="0">
                <a:latin typeface="Segoe UI Semilight" panose="020B0402040204020203" pitchFamily="34" charset="0"/>
                <a:cs typeface="Segoe UI Semilight" panose="020B0402040204020203" pitchFamily="34" charset="0"/>
              </a:rPr>
              <a:t>Qué entiendes por polígono regular</a:t>
            </a:r>
            <a:r>
              <a:rPr lang="es-ES" sz="2400" b="1" i="1" dirty="0">
                <a:latin typeface="Segoe UI Semilight" panose="020B0402040204020203" pitchFamily="34" charset="0"/>
                <a:cs typeface="Segoe UI Semilight" panose="020B0402040204020203" pitchFamily="34" charset="0"/>
              </a:rPr>
              <a:t>? </a:t>
            </a:r>
            <a:r>
              <a:rPr lang="es-PE" sz="2400" b="1" i="1" dirty="0">
                <a:latin typeface="Segoe UI Semilight" panose="020B0402040204020203" pitchFamily="34" charset="0"/>
                <a:cs typeface="Segoe UI Semilight" panose="020B0402040204020203" pitchFamily="34" charset="0"/>
              </a:rPr>
              <a:t>	</a:t>
            </a:r>
            <a:r>
              <a:rPr lang="es-PE" b="1" i="1" dirty="0" smtClean="0">
                <a:latin typeface="TimesNewRomanPS-BoldItalicMT"/>
              </a:rPr>
              <a:t>	</a:t>
            </a:r>
          </a:p>
          <a:p>
            <a:pPr marL="342900" indent="-342900" algn="just">
              <a:buFont typeface="Wingdings" panose="05000000000000000000" pitchFamily="2" charset="2"/>
              <a:buChar char="q"/>
            </a:pPr>
            <a:r>
              <a:rPr lang="es-ES" sz="2400" b="1" i="1" dirty="0">
                <a:latin typeface="Segoe UI Semilight" panose="020B0402040204020203" pitchFamily="34" charset="0"/>
                <a:cs typeface="Segoe UI Semilight" panose="020B0402040204020203" pitchFamily="34" charset="0"/>
              </a:rPr>
              <a:t>En qué situación de contexto real puedes utilizar las transformaciones geométricas</a:t>
            </a:r>
            <a:endParaRPr lang="es-PE" sz="2400" b="1" i="1" dirty="0">
              <a:latin typeface="Segoe UI Semilight" panose="020B0402040204020203" pitchFamily="34" charset="0"/>
              <a:cs typeface="Segoe UI Semilight" panose="020B0402040204020203" pitchFamily="34" charset="0"/>
            </a:endParaRPr>
          </a:p>
        </p:txBody>
      </p:sp>
      <p:pic>
        <p:nvPicPr>
          <p:cNvPr id="7" name="Picture 4" descr="G:\Imagen Gracias\Gracias 3.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72951" y="1700808"/>
            <a:ext cx="7416824" cy="5365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397163"/>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733" y="14699"/>
            <a:ext cx="3986979" cy="723575"/>
          </a:xfrm>
          <a:prstGeom prst="rect">
            <a:avLst/>
          </a:prstGeom>
        </p:spPr>
      </p:pic>
      <p:sp>
        <p:nvSpPr>
          <p:cNvPr id="6" name="3 Rectángulo"/>
          <p:cNvSpPr/>
          <p:nvPr/>
        </p:nvSpPr>
        <p:spPr>
          <a:xfrm>
            <a:off x="454022" y="908720"/>
            <a:ext cx="8343715" cy="52322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s-PE" sz="2800" dirty="0" smtClean="0"/>
              <a:t> </a:t>
            </a:r>
            <a:r>
              <a:rPr lang="es-PE" sz="2800" dirty="0"/>
              <a:t>Las transformaciones geométricas en el antiguo Perú</a:t>
            </a:r>
            <a:endParaRPr lang="es-PE" sz="2500" dirty="0">
              <a:solidFill>
                <a:schemeClr val="tx1"/>
              </a:solidFill>
            </a:endParaRPr>
          </a:p>
        </p:txBody>
      </p:sp>
      <p:sp>
        <p:nvSpPr>
          <p:cNvPr id="8" name="CuadroTexto 7"/>
          <p:cNvSpPr txBox="1"/>
          <p:nvPr/>
        </p:nvSpPr>
        <p:spPr>
          <a:xfrm>
            <a:off x="323528" y="1489413"/>
            <a:ext cx="8510466" cy="2431435"/>
          </a:xfrm>
          <a:prstGeom prst="rect">
            <a:avLst/>
          </a:prstGeom>
          <a:noFill/>
        </p:spPr>
        <p:txBody>
          <a:bodyPr wrap="square" rtlCol="0">
            <a:spAutoFit/>
          </a:bodyPr>
          <a:lstStyle/>
          <a:p>
            <a:pPr algn="just"/>
            <a:r>
              <a:rPr lang="es-PE" sz="1900" dirty="0"/>
              <a:t>Chan </a:t>
            </a:r>
            <a:r>
              <a:rPr lang="es-PE" sz="1900" dirty="0" err="1"/>
              <a:t>Chan</a:t>
            </a:r>
            <a:r>
              <a:rPr lang="es-PE" sz="1900" dirty="0"/>
              <a:t> es la ciudadela de barro más grande de América precolombina, por lo que su importancia radica en valores históricos, estéticos, culturales y sociales. Posee un alto grado de organización espacial y abarca alrededor de 20 km</a:t>
            </a:r>
            <a:r>
              <a:rPr lang="es-PE" sz="1900" baseline="30000" dirty="0"/>
              <a:t>2</a:t>
            </a:r>
            <a:r>
              <a:rPr lang="es-PE" sz="1900" dirty="0"/>
              <a:t>. El fenómeno del Niño que en 1925 destruyó el magnífico mural del Palacio Velarde, los sismos y la actualmente elevada napa freática, sumados a la persistencia de agricultores precarios, constituyen los principales agentes contra su preservación. Es por esto que el </a:t>
            </a:r>
            <a:r>
              <a:rPr lang="es-PE" sz="1900" dirty="0" smtClean="0"/>
              <a:t>MINCETUR </a:t>
            </a:r>
            <a:r>
              <a:rPr lang="es-PE" sz="1900" dirty="0"/>
              <a:t>y el </a:t>
            </a:r>
            <a:r>
              <a:rPr lang="es-PE" sz="1900" dirty="0" smtClean="0"/>
              <a:t>INC </a:t>
            </a:r>
            <a:r>
              <a:rPr lang="es-PE" sz="1900" dirty="0"/>
              <a:t>han iniciado los trabajos de conservación e investigación en el conjunto Velarde.</a:t>
            </a:r>
          </a:p>
        </p:txBody>
      </p:sp>
      <p:pic>
        <p:nvPicPr>
          <p:cNvPr id="4" name="Imagen 3"/>
          <p:cNvPicPr>
            <a:picLocks noChangeAspect="1"/>
          </p:cNvPicPr>
          <p:nvPr/>
        </p:nvPicPr>
        <p:blipFill>
          <a:blip r:embed="rId3"/>
          <a:stretch>
            <a:fillRect/>
          </a:stretch>
        </p:blipFill>
        <p:spPr>
          <a:xfrm>
            <a:off x="2501642" y="3672301"/>
            <a:ext cx="4590637" cy="3069067"/>
          </a:xfrm>
          <a:prstGeom prst="rect">
            <a:avLst/>
          </a:prstGeom>
        </p:spPr>
      </p:pic>
    </p:spTree>
    <p:extLst>
      <p:ext uri="{BB962C8B-B14F-4D97-AF65-F5344CB8AC3E}">
        <p14:creationId xmlns:p14="http://schemas.microsoft.com/office/powerpoint/2010/main" val="7292796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61765"/>
            <a:ext cx="4032448" cy="731827"/>
          </a:xfrm>
          <a:prstGeom prst="rect">
            <a:avLst/>
          </a:prstGeom>
        </p:spPr>
      </p:pic>
      <p:sp>
        <p:nvSpPr>
          <p:cNvPr id="6" name="3 Rectángulo"/>
          <p:cNvSpPr/>
          <p:nvPr/>
        </p:nvSpPr>
        <p:spPr>
          <a:xfrm>
            <a:off x="2781672" y="1030635"/>
            <a:ext cx="3580655" cy="46166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s-PE" sz="2400" dirty="0" smtClean="0"/>
              <a:t> </a:t>
            </a:r>
            <a:r>
              <a:rPr lang="es-PE" sz="2400" b="1" dirty="0"/>
              <a:t>Situación problemática</a:t>
            </a:r>
            <a:endParaRPr lang="es-PE" sz="2400" dirty="0">
              <a:solidFill>
                <a:schemeClr val="tx1"/>
              </a:solidFill>
            </a:endParaRPr>
          </a:p>
        </p:txBody>
      </p:sp>
      <p:sp>
        <p:nvSpPr>
          <p:cNvPr id="9" name="CuadroTexto 8"/>
          <p:cNvSpPr txBox="1"/>
          <p:nvPr/>
        </p:nvSpPr>
        <p:spPr>
          <a:xfrm>
            <a:off x="395536" y="1729344"/>
            <a:ext cx="8352928" cy="1708160"/>
          </a:xfrm>
          <a:prstGeom prst="rect">
            <a:avLst/>
          </a:prstGeom>
          <a:noFill/>
        </p:spPr>
        <p:txBody>
          <a:bodyPr wrap="square" rtlCol="0">
            <a:spAutoFit/>
          </a:bodyPr>
          <a:lstStyle/>
          <a:p>
            <a:pPr algn="just"/>
            <a:r>
              <a:rPr lang="es-PE" sz="2100" dirty="0" smtClean="0"/>
              <a:t>En </a:t>
            </a:r>
            <a:r>
              <a:rPr lang="es-PE" sz="2100" dirty="0"/>
              <a:t>una de las paredes de este complejo arquitectónico, se observan </a:t>
            </a:r>
            <a:r>
              <a:rPr lang="es-PE" sz="2100" dirty="0" smtClean="0"/>
              <a:t>estas figuras </a:t>
            </a:r>
            <a:r>
              <a:rPr lang="es-PE" sz="2100" dirty="0"/>
              <a:t>que siguen cierto orden. Cuatro de ellas han sido retiradas </a:t>
            </a:r>
            <a:r>
              <a:rPr lang="es-PE" sz="2100" dirty="0" smtClean="0"/>
              <a:t>para darles </a:t>
            </a:r>
            <a:r>
              <a:rPr lang="es-PE" sz="2100" dirty="0"/>
              <a:t>mantenimiento; sin embargo, para no olvidar su posición al momento de sacarlas, se anotó lo siguiente: “De derecha a izquierda: traslación - </a:t>
            </a:r>
            <a:r>
              <a:rPr lang="es-PE" sz="2100" dirty="0" smtClean="0"/>
              <a:t> rotación </a:t>
            </a:r>
            <a:r>
              <a:rPr lang="es-PE" sz="2100" dirty="0"/>
              <a:t>- traslación - rotación”. </a:t>
            </a:r>
            <a:endParaRPr lang="es-PE" sz="2100" dirty="0">
              <a:solidFill>
                <a:schemeClr val="dk1"/>
              </a:solidFill>
            </a:endParaRPr>
          </a:p>
        </p:txBody>
      </p:sp>
      <p:sp>
        <p:nvSpPr>
          <p:cNvPr id="10" name="CuadroTexto 9"/>
          <p:cNvSpPr txBox="1"/>
          <p:nvPr/>
        </p:nvSpPr>
        <p:spPr>
          <a:xfrm>
            <a:off x="476572" y="3861048"/>
            <a:ext cx="8190853" cy="1631216"/>
          </a:xfrm>
          <a:prstGeom prst="rect">
            <a:avLst/>
          </a:prstGeom>
          <a:noFill/>
        </p:spPr>
        <p:txBody>
          <a:bodyPr wrap="square" rtlCol="0">
            <a:spAutoFit/>
          </a:bodyPr>
          <a:lstStyle/>
          <a:p>
            <a:pPr algn="just"/>
            <a:r>
              <a:rPr lang="es-PE" sz="2000" dirty="0"/>
              <a:t>Responde las siguientes preguntas</a:t>
            </a:r>
            <a:r>
              <a:rPr lang="es-PE" sz="2000" dirty="0" smtClean="0"/>
              <a:t>:</a:t>
            </a:r>
          </a:p>
          <a:p>
            <a:pPr algn="just"/>
            <a:endParaRPr lang="es-PE" sz="2000" dirty="0"/>
          </a:p>
          <a:p>
            <a:pPr marL="457200" indent="-457200" algn="just">
              <a:buFont typeface="+mj-lt"/>
              <a:buAutoNum type="arabicPeriod"/>
            </a:pPr>
            <a:r>
              <a:rPr lang="es-PE" sz="2000" dirty="0"/>
              <a:t>¿Cómo son las figuras que se observan?</a:t>
            </a:r>
          </a:p>
          <a:p>
            <a:pPr marL="457200" indent="-457200" algn="just">
              <a:buFont typeface="+mj-lt"/>
              <a:buAutoNum type="arabicPeriod"/>
            </a:pPr>
            <a:r>
              <a:rPr lang="es-PE" sz="2000" dirty="0"/>
              <a:t>¿Tienen la misma forma? ¿Qué puedes decir de sus posiciones?</a:t>
            </a:r>
          </a:p>
          <a:p>
            <a:pPr marL="457200" indent="-457200" algn="just">
              <a:buFont typeface="+mj-lt"/>
              <a:buAutoNum type="arabicPeriod"/>
            </a:pPr>
            <a:r>
              <a:rPr lang="es-PE" sz="2000" dirty="0"/>
              <a:t>¿Qué significa trasladar y rotar</a:t>
            </a:r>
            <a:r>
              <a:rPr lang="es-PE" sz="2000" dirty="0" smtClean="0"/>
              <a:t>?</a:t>
            </a:r>
          </a:p>
        </p:txBody>
      </p:sp>
    </p:spTree>
    <p:extLst>
      <p:ext uri="{BB962C8B-B14F-4D97-AF65-F5344CB8AC3E}">
        <p14:creationId xmlns:p14="http://schemas.microsoft.com/office/powerpoint/2010/main" val="343715972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672" y="85889"/>
            <a:ext cx="2952328" cy="554834"/>
          </a:xfrm>
          <a:prstGeom prst="rect">
            <a:avLst/>
          </a:prstGeom>
        </p:spPr>
      </p:pic>
      <p:sp>
        <p:nvSpPr>
          <p:cNvPr id="11" name="CuadroTexto 10"/>
          <p:cNvSpPr txBox="1"/>
          <p:nvPr/>
        </p:nvSpPr>
        <p:spPr>
          <a:xfrm>
            <a:off x="539552" y="662339"/>
            <a:ext cx="7704856" cy="1015663"/>
          </a:xfrm>
          <a:prstGeom prst="rect">
            <a:avLst/>
          </a:prstGeom>
          <a:noFill/>
        </p:spPr>
        <p:txBody>
          <a:bodyPr wrap="square" rtlCol="0">
            <a:spAutoFit/>
          </a:bodyPr>
          <a:lstStyle/>
          <a:p>
            <a:pPr marL="457200" indent="-457200" algn="just">
              <a:buFont typeface="+mj-lt"/>
              <a:buAutoNum type="arabicPeriod" startAt="4"/>
            </a:pPr>
            <a:r>
              <a:rPr lang="es-PE" sz="2000" dirty="0" smtClean="0">
                <a:solidFill>
                  <a:schemeClr val="dk1"/>
                </a:solidFill>
              </a:rPr>
              <a:t>Según </a:t>
            </a:r>
            <a:r>
              <a:rPr lang="es-PE" sz="2000" dirty="0">
                <a:solidFill>
                  <a:schemeClr val="dk1"/>
                </a:solidFill>
              </a:rPr>
              <a:t>las anotaciones al momento de retirar las figuras (de derecha a izquierda: traslación - rotación - traslación - rotación), completa las que hacen falta en la foto.</a:t>
            </a:r>
          </a:p>
        </p:txBody>
      </p:sp>
      <p:graphicFrame>
        <p:nvGraphicFramePr>
          <p:cNvPr id="20" name="Tabla 19"/>
          <p:cNvGraphicFramePr>
            <a:graphicFrameLocks noGrp="1"/>
          </p:cNvGraphicFramePr>
          <p:nvPr>
            <p:extLst>
              <p:ext uri="{D42A27DB-BD31-4B8C-83A1-F6EECF244321}">
                <p14:modId xmlns:p14="http://schemas.microsoft.com/office/powerpoint/2010/main" val="1919392581"/>
              </p:ext>
            </p:extLst>
          </p:nvPr>
        </p:nvGraphicFramePr>
        <p:xfrm>
          <a:off x="530191" y="5445224"/>
          <a:ext cx="8100900" cy="1127760"/>
        </p:xfrm>
        <a:graphic>
          <a:graphicData uri="http://schemas.openxmlformats.org/drawingml/2006/table">
            <a:tbl>
              <a:tblPr>
                <a:tableStyleId>{5C22544A-7EE6-4342-B048-85BDC9FD1C3A}</a:tableStyleId>
              </a:tblPr>
              <a:tblGrid>
                <a:gridCol w="8100900"/>
              </a:tblGrid>
              <a:tr h="906311">
                <a:tc>
                  <a:txBody>
                    <a:bodyPr/>
                    <a:lstStyle/>
                    <a:p>
                      <a:pPr marL="0" marR="0" indent="0" algn="just" defTabSz="914290" rtl="0" eaLnBrk="1" fontAlgn="auto" latinLnBrk="0" hangingPunct="1">
                        <a:lnSpc>
                          <a:spcPct val="100000"/>
                        </a:lnSpc>
                        <a:spcBef>
                          <a:spcPts val="0"/>
                        </a:spcBef>
                        <a:spcAft>
                          <a:spcPts val="0"/>
                        </a:spcAft>
                        <a:buClrTx/>
                        <a:buSzTx/>
                        <a:buFontTx/>
                        <a:buNone/>
                        <a:tabLst/>
                        <a:defRPr/>
                      </a:pPr>
                      <a:r>
                        <a:rPr lang="es-ES" sz="2600" b="1" kern="1200" dirty="0" smtClean="0">
                          <a:solidFill>
                            <a:srgbClr val="FF0000"/>
                          </a:solidFill>
                          <a:effectLst/>
                          <a:latin typeface="+mn-lt"/>
                          <a:ea typeface="+mn-ea"/>
                          <a:cs typeface="+mn-cs"/>
                        </a:rPr>
                        <a:t>PROPÓSITO DE LA SESIÓN</a:t>
                      </a:r>
                      <a:r>
                        <a:rPr lang="es-ES" sz="2600" kern="1200" dirty="0" smtClean="0">
                          <a:solidFill>
                            <a:schemeClr val="dk1"/>
                          </a:solidFill>
                          <a:effectLst/>
                          <a:latin typeface="+mn-lt"/>
                          <a:ea typeface="+mn-ea"/>
                          <a:cs typeface="+mn-cs"/>
                        </a:rPr>
                        <a:t>: </a:t>
                      </a:r>
                      <a:r>
                        <a:rPr lang="es-ES" sz="2400" b="0" kern="1200" dirty="0" smtClean="0">
                          <a:solidFill>
                            <a:schemeClr val="dk1"/>
                          </a:solidFill>
                          <a:effectLst/>
                          <a:latin typeface="+mn-lt"/>
                          <a:ea typeface="+mn-ea"/>
                          <a:cs typeface="+mn-cs"/>
                        </a:rPr>
                        <a:t>Resuelve problemas referidos a transformaciones</a:t>
                      </a:r>
                      <a:r>
                        <a:rPr lang="es-ES" sz="2400" b="0" kern="1200" baseline="0" dirty="0" smtClean="0">
                          <a:solidFill>
                            <a:schemeClr val="dk1"/>
                          </a:solidFill>
                          <a:effectLst/>
                          <a:latin typeface="+mn-lt"/>
                          <a:ea typeface="+mn-ea"/>
                          <a:cs typeface="+mn-cs"/>
                        </a:rPr>
                        <a:t> geométricas (traslación, rotación y reflexión) y polígonos regulares.</a:t>
                      </a:r>
                      <a:endParaRPr lang="es-PE" sz="2000" b="0" kern="1200" dirty="0" smtClean="0">
                        <a:solidFill>
                          <a:schemeClr val="dk1"/>
                        </a:solidFill>
                        <a:effectLst/>
                        <a:latin typeface="+mn-lt"/>
                        <a:ea typeface="+mn-ea"/>
                        <a:cs typeface="+mn-cs"/>
                      </a:endParaRPr>
                    </a:p>
                  </a:txBody>
                  <a:tcPr marL="89535" marR="89535" marT="0" marB="0"/>
                </a:tc>
              </a:tr>
            </a:tbl>
          </a:graphicData>
        </a:graphic>
      </p:graphicFrame>
      <p:pic>
        <p:nvPicPr>
          <p:cNvPr id="23" name="Imagen 22"/>
          <p:cNvPicPr>
            <a:picLocks noChangeAspect="1"/>
          </p:cNvPicPr>
          <p:nvPr/>
        </p:nvPicPr>
        <p:blipFill>
          <a:blip r:embed="rId4"/>
          <a:stretch>
            <a:fillRect/>
          </a:stretch>
        </p:blipFill>
        <p:spPr>
          <a:xfrm>
            <a:off x="1736779" y="1844824"/>
            <a:ext cx="5139477" cy="3396086"/>
          </a:xfrm>
          <a:prstGeom prst="rect">
            <a:avLst/>
          </a:prstGeom>
        </p:spPr>
      </p:pic>
    </p:spTree>
    <p:extLst>
      <p:ext uri="{BB962C8B-B14F-4D97-AF65-F5344CB8AC3E}">
        <p14:creationId xmlns:p14="http://schemas.microsoft.com/office/powerpoint/2010/main" val="37004198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down)">
                                      <p:cBhvr>
                                        <p:cTn id="11" dur="580">
                                          <p:stCondLst>
                                            <p:cond delay="0"/>
                                          </p:stCondLst>
                                        </p:cTn>
                                        <p:tgtEl>
                                          <p:spTgt spid="23"/>
                                        </p:tgtEl>
                                      </p:cBhvr>
                                    </p:animEffect>
                                    <p:anim calcmode="lin" valueType="num">
                                      <p:cBhvr>
                                        <p:cTn id="12"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7" dur="26">
                                          <p:stCondLst>
                                            <p:cond delay="650"/>
                                          </p:stCondLst>
                                        </p:cTn>
                                        <p:tgtEl>
                                          <p:spTgt spid="23"/>
                                        </p:tgtEl>
                                      </p:cBhvr>
                                      <p:to x="100000" y="60000"/>
                                    </p:animScale>
                                    <p:animScale>
                                      <p:cBhvr>
                                        <p:cTn id="18" dur="166" decel="50000">
                                          <p:stCondLst>
                                            <p:cond delay="676"/>
                                          </p:stCondLst>
                                        </p:cTn>
                                        <p:tgtEl>
                                          <p:spTgt spid="23"/>
                                        </p:tgtEl>
                                      </p:cBhvr>
                                      <p:to x="100000" y="100000"/>
                                    </p:animScale>
                                    <p:animScale>
                                      <p:cBhvr>
                                        <p:cTn id="19" dur="26">
                                          <p:stCondLst>
                                            <p:cond delay="1312"/>
                                          </p:stCondLst>
                                        </p:cTn>
                                        <p:tgtEl>
                                          <p:spTgt spid="23"/>
                                        </p:tgtEl>
                                      </p:cBhvr>
                                      <p:to x="100000" y="80000"/>
                                    </p:animScale>
                                    <p:animScale>
                                      <p:cBhvr>
                                        <p:cTn id="20" dur="166" decel="50000">
                                          <p:stCondLst>
                                            <p:cond delay="1338"/>
                                          </p:stCondLst>
                                        </p:cTn>
                                        <p:tgtEl>
                                          <p:spTgt spid="23"/>
                                        </p:tgtEl>
                                      </p:cBhvr>
                                      <p:to x="100000" y="100000"/>
                                    </p:animScale>
                                    <p:animScale>
                                      <p:cBhvr>
                                        <p:cTn id="21" dur="26">
                                          <p:stCondLst>
                                            <p:cond delay="1642"/>
                                          </p:stCondLst>
                                        </p:cTn>
                                        <p:tgtEl>
                                          <p:spTgt spid="23"/>
                                        </p:tgtEl>
                                      </p:cBhvr>
                                      <p:to x="100000" y="90000"/>
                                    </p:animScale>
                                    <p:animScale>
                                      <p:cBhvr>
                                        <p:cTn id="22" dur="166" decel="50000">
                                          <p:stCondLst>
                                            <p:cond delay="1668"/>
                                          </p:stCondLst>
                                        </p:cTn>
                                        <p:tgtEl>
                                          <p:spTgt spid="23"/>
                                        </p:tgtEl>
                                      </p:cBhvr>
                                      <p:to x="100000" y="100000"/>
                                    </p:animScale>
                                    <p:animScale>
                                      <p:cBhvr>
                                        <p:cTn id="23" dur="26">
                                          <p:stCondLst>
                                            <p:cond delay="1808"/>
                                          </p:stCondLst>
                                        </p:cTn>
                                        <p:tgtEl>
                                          <p:spTgt spid="23"/>
                                        </p:tgtEl>
                                      </p:cBhvr>
                                      <p:to x="100000" y="95000"/>
                                    </p:animScale>
                                    <p:animScale>
                                      <p:cBhvr>
                                        <p:cTn id="24" dur="166" decel="50000">
                                          <p:stCondLst>
                                            <p:cond delay="1834"/>
                                          </p:stCondLst>
                                        </p:cTn>
                                        <p:tgtEl>
                                          <p:spTgt spid="23"/>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7587"/>
            <a:ext cx="3448455" cy="648072"/>
          </a:xfrm>
          <a:prstGeom prst="rect">
            <a:avLst/>
          </a:prstGeom>
        </p:spPr>
      </p:pic>
      <p:sp>
        <p:nvSpPr>
          <p:cNvPr id="21" name="3 Rectángulo"/>
          <p:cNvSpPr/>
          <p:nvPr/>
        </p:nvSpPr>
        <p:spPr>
          <a:xfrm>
            <a:off x="1763688" y="1481558"/>
            <a:ext cx="6120680" cy="52322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s-PE" sz="2800" b="1" dirty="0" smtClean="0"/>
              <a:t>TRANSFORMACIONES </a:t>
            </a:r>
            <a:r>
              <a:rPr lang="es-PE" sz="2800" b="1" dirty="0"/>
              <a:t>GEOMÉTRICAS </a:t>
            </a:r>
            <a:endParaRPr lang="es-PE" sz="2500" dirty="0">
              <a:solidFill>
                <a:schemeClr val="tx1"/>
              </a:solidFill>
            </a:endParaRPr>
          </a:p>
        </p:txBody>
      </p:sp>
      <p:sp>
        <p:nvSpPr>
          <p:cNvPr id="22" name="CuadroTexto 21"/>
          <p:cNvSpPr txBox="1"/>
          <p:nvPr/>
        </p:nvSpPr>
        <p:spPr>
          <a:xfrm>
            <a:off x="395536" y="2244754"/>
            <a:ext cx="8280920" cy="1015663"/>
          </a:xfrm>
          <a:prstGeom prst="rect">
            <a:avLst/>
          </a:prstGeom>
          <a:noFill/>
        </p:spPr>
        <p:txBody>
          <a:bodyPr wrap="square" rtlCol="0">
            <a:spAutoFit/>
          </a:bodyPr>
          <a:lstStyle/>
          <a:p>
            <a:pPr algn="just"/>
            <a:r>
              <a:rPr lang="es-PE" sz="2000" b="1" dirty="0"/>
              <a:t>La traslación. </a:t>
            </a:r>
            <a:r>
              <a:rPr lang="es-PE" sz="2000" dirty="0"/>
              <a:t>Es una transformación geométrica que se realiza en el plano. En esta transformación, las figuras </a:t>
            </a:r>
            <a:r>
              <a:rPr lang="es-PE" sz="2000" dirty="0" smtClean="0"/>
              <a:t>sólo </a:t>
            </a:r>
            <a:r>
              <a:rPr lang="es-PE" sz="2000" dirty="0"/>
              <a:t>cambian su posición, es decir, solo cambian de lugar. Su orientación, tamaño y formas se mantienen.</a:t>
            </a:r>
            <a:endParaRPr lang="es-PE" sz="2000" dirty="0">
              <a:solidFill>
                <a:schemeClr val="dk1"/>
              </a:solidFill>
            </a:endParaRPr>
          </a:p>
        </p:txBody>
      </p:sp>
      <p:sp>
        <p:nvSpPr>
          <p:cNvPr id="6" name="4 Título"/>
          <p:cNvSpPr txBox="1">
            <a:spLocks/>
          </p:cNvSpPr>
          <p:nvPr/>
        </p:nvSpPr>
        <p:spPr bwMode="auto">
          <a:xfrm>
            <a:off x="4251858" y="188782"/>
            <a:ext cx="4577377" cy="1052800"/>
          </a:xfrm>
          <a:prstGeom prst="rect">
            <a:avLst/>
          </a:prstGeom>
          <a:extLst/>
        </p:spPr>
        <p:style>
          <a:lnRef idx="1">
            <a:schemeClr val="accent1"/>
          </a:lnRef>
          <a:fillRef idx="2">
            <a:schemeClr val="accent1"/>
          </a:fillRef>
          <a:effectRef idx="1">
            <a:schemeClr val="accent1"/>
          </a:effectRef>
          <a:fontRef idx="minor">
            <a:schemeClr val="dk1"/>
          </a:fontRef>
        </p:style>
        <p:txBody>
          <a:bodyPr vert="horz" wrap="square" lIns="91429" tIns="45715" rIns="91429" bIns="45715"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145" algn="ctr" rtl="0" fontAlgn="base">
              <a:spcBef>
                <a:spcPct val="0"/>
              </a:spcBef>
              <a:spcAft>
                <a:spcPct val="0"/>
              </a:spcAft>
              <a:defRPr sz="4400">
                <a:solidFill>
                  <a:schemeClr val="dk1"/>
                </a:solidFill>
                <a:latin typeface="+mn-lt"/>
                <a:ea typeface="+mn-ea"/>
                <a:cs typeface="+mn-cs"/>
              </a:defRPr>
            </a:lvl6pPr>
            <a:lvl7pPr marL="914290" algn="ctr" rtl="0" fontAlgn="base">
              <a:spcBef>
                <a:spcPct val="0"/>
              </a:spcBef>
              <a:spcAft>
                <a:spcPct val="0"/>
              </a:spcAft>
              <a:defRPr sz="4400">
                <a:solidFill>
                  <a:schemeClr val="dk1"/>
                </a:solidFill>
                <a:latin typeface="+mn-lt"/>
                <a:ea typeface="+mn-ea"/>
                <a:cs typeface="+mn-cs"/>
              </a:defRPr>
            </a:lvl7pPr>
            <a:lvl8pPr marL="1371435" algn="ctr" rtl="0" fontAlgn="base">
              <a:spcBef>
                <a:spcPct val="0"/>
              </a:spcBef>
              <a:spcAft>
                <a:spcPct val="0"/>
              </a:spcAft>
              <a:defRPr sz="4400">
                <a:solidFill>
                  <a:schemeClr val="dk1"/>
                </a:solidFill>
                <a:latin typeface="+mn-lt"/>
                <a:ea typeface="+mn-ea"/>
                <a:cs typeface="+mn-cs"/>
              </a:defRPr>
            </a:lvl8pPr>
            <a:lvl9pPr marL="1828581" algn="ctr" rtl="0" fontAlgn="base">
              <a:spcBef>
                <a:spcPct val="0"/>
              </a:spcBef>
              <a:spcAft>
                <a:spcPct val="0"/>
              </a:spcAft>
              <a:defRPr sz="4400">
                <a:solidFill>
                  <a:schemeClr val="dk1"/>
                </a:solidFill>
                <a:latin typeface="+mn-lt"/>
                <a:ea typeface="+mn-ea"/>
                <a:cs typeface="+mn-cs"/>
              </a:defRPr>
            </a:lvl9pPr>
          </a:lstStyle>
          <a:p>
            <a:pPr defTabSz="882576" eaLnBrk="1" fontAlgn="auto" hangingPunct="1">
              <a:spcAft>
                <a:spcPts val="0"/>
              </a:spcAft>
              <a:defRPr/>
            </a:pPr>
            <a:r>
              <a:rPr lang="es-PE" sz="3400" dirty="0" smtClean="0">
                <a:latin typeface="Maiandra GD"/>
              </a:rPr>
              <a:t> APRENDEMOS</a:t>
            </a:r>
            <a:endParaRPr lang="es-PE" sz="3400" dirty="0"/>
          </a:p>
        </p:txBody>
      </p:sp>
      <p:pic>
        <p:nvPicPr>
          <p:cNvPr id="2" name="Imagen 1"/>
          <p:cNvPicPr>
            <a:picLocks noChangeAspect="1"/>
          </p:cNvPicPr>
          <p:nvPr/>
        </p:nvPicPr>
        <p:blipFill rotWithShape="1">
          <a:blip r:embed="rId4"/>
          <a:srcRect l="29129" t="31572" r="24314" b="20423"/>
          <a:stretch/>
        </p:blipFill>
        <p:spPr>
          <a:xfrm>
            <a:off x="3157312" y="3260416"/>
            <a:ext cx="5880427" cy="3408943"/>
          </a:xfrm>
          <a:prstGeom prst="rect">
            <a:avLst/>
          </a:prstGeom>
        </p:spPr>
      </p:pic>
      <p:sp>
        <p:nvSpPr>
          <p:cNvPr id="7" name="CuadroTexto 6"/>
          <p:cNvSpPr txBox="1"/>
          <p:nvPr/>
        </p:nvSpPr>
        <p:spPr>
          <a:xfrm>
            <a:off x="191980" y="3500393"/>
            <a:ext cx="2939860" cy="2862322"/>
          </a:xfrm>
          <a:prstGeom prst="rect">
            <a:avLst/>
          </a:prstGeom>
          <a:noFill/>
        </p:spPr>
        <p:txBody>
          <a:bodyPr wrap="square" rtlCol="0">
            <a:spAutoFit/>
          </a:bodyPr>
          <a:lstStyle/>
          <a:p>
            <a:pPr algn="just"/>
            <a:r>
              <a:rPr lang="es-PE" sz="2000" dirty="0" smtClean="0"/>
              <a:t>la </a:t>
            </a:r>
            <a:r>
              <a:rPr lang="es-PE" sz="2000" dirty="0"/>
              <a:t>figura </a:t>
            </a:r>
            <a:r>
              <a:rPr lang="es-PE" sz="2000" i="1" dirty="0"/>
              <a:t>ABC </a:t>
            </a:r>
            <a:r>
              <a:rPr lang="es-PE" sz="2000" dirty="0"/>
              <a:t>se traslada tomando como referencia el vector (6, 1), el cual indica que la figura original debe moverse 6 unidades a la derecha y 1 unidad hacia arriba para transformarse en la figura </a:t>
            </a:r>
            <a:r>
              <a:rPr lang="es-PE" sz="2000" i="1" dirty="0"/>
              <a:t>A’B’C’</a:t>
            </a:r>
            <a:r>
              <a:rPr lang="es-PE" sz="2000" dirty="0"/>
              <a:t>. </a:t>
            </a:r>
            <a:endParaRPr lang="es-PE" sz="2000" dirty="0">
              <a:solidFill>
                <a:schemeClr val="dk1"/>
              </a:solidFill>
            </a:endParaRPr>
          </a:p>
        </p:txBody>
      </p:sp>
    </p:spTree>
    <p:extLst>
      <p:ext uri="{BB962C8B-B14F-4D97-AF65-F5344CB8AC3E}">
        <p14:creationId xmlns:p14="http://schemas.microsoft.com/office/powerpoint/2010/main" val="148945721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80">
                                          <p:stCondLst>
                                            <p:cond delay="0"/>
                                          </p:stCondLst>
                                        </p:cTn>
                                        <p:tgtEl>
                                          <p:spTgt spid="2"/>
                                        </p:tgtEl>
                                      </p:cBhvr>
                                    </p:animEffect>
                                    <p:anim calcmode="lin" valueType="num">
                                      <p:cBhvr>
                                        <p:cTn id="2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gtEl>
                                      </p:cBhvr>
                                      <p:to x="100000" y="60000"/>
                                    </p:animScale>
                                    <p:animScale>
                                      <p:cBhvr>
                                        <p:cTn id="26" dur="166" decel="50000">
                                          <p:stCondLst>
                                            <p:cond delay="676"/>
                                          </p:stCondLst>
                                        </p:cTn>
                                        <p:tgtEl>
                                          <p:spTgt spid="2"/>
                                        </p:tgtEl>
                                      </p:cBhvr>
                                      <p:to x="100000" y="100000"/>
                                    </p:animScale>
                                    <p:animScale>
                                      <p:cBhvr>
                                        <p:cTn id="27" dur="26">
                                          <p:stCondLst>
                                            <p:cond delay="1312"/>
                                          </p:stCondLst>
                                        </p:cTn>
                                        <p:tgtEl>
                                          <p:spTgt spid="2"/>
                                        </p:tgtEl>
                                      </p:cBhvr>
                                      <p:to x="100000" y="80000"/>
                                    </p:animScale>
                                    <p:animScale>
                                      <p:cBhvr>
                                        <p:cTn id="28" dur="166" decel="50000">
                                          <p:stCondLst>
                                            <p:cond delay="1338"/>
                                          </p:stCondLst>
                                        </p:cTn>
                                        <p:tgtEl>
                                          <p:spTgt spid="2"/>
                                        </p:tgtEl>
                                      </p:cBhvr>
                                      <p:to x="100000" y="100000"/>
                                    </p:animScale>
                                    <p:animScale>
                                      <p:cBhvr>
                                        <p:cTn id="29" dur="26">
                                          <p:stCondLst>
                                            <p:cond delay="1642"/>
                                          </p:stCondLst>
                                        </p:cTn>
                                        <p:tgtEl>
                                          <p:spTgt spid="2"/>
                                        </p:tgtEl>
                                      </p:cBhvr>
                                      <p:to x="100000" y="90000"/>
                                    </p:animScale>
                                    <p:animScale>
                                      <p:cBhvr>
                                        <p:cTn id="30" dur="166" decel="50000">
                                          <p:stCondLst>
                                            <p:cond delay="1668"/>
                                          </p:stCondLst>
                                        </p:cTn>
                                        <p:tgtEl>
                                          <p:spTgt spid="2"/>
                                        </p:tgtEl>
                                      </p:cBhvr>
                                      <p:to x="100000" y="100000"/>
                                    </p:animScale>
                                    <p:animScale>
                                      <p:cBhvr>
                                        <p:cTn id="31" dur="26">
                                          <p:stCondLst>
                                            <p:cond delay="1808"/>
                                          </p:stCondLst>
                                        </p:cTn>
                                        <p:tgtEl>
                                          <p:spTgt spid="2"/>
                                        </p:tgtEl>
                                      </p:cBhvr>
                                      <p:to x="100000" y="95000"/>
                                    </p:animScale>
                                    <p:animScale>
                                      <p:cBhvr>
                                        <p:cTn id="3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539" y="320231"/>
            <a:ext cx="2909293" cy="546747"/>
          </a:xfrm>
          <a:prstGeom prst="rect">
            <a:avLst/>
          </a:prstGeom>
        </p:spPr>
      </p:pic>
      <p:sp>
        <p:nvSpPr>
          <p:cNvPr id="6" name="CuadroTexto 5"/>
          <p:cNvSpPr txBox="1"/>
          <p:nvPr/>
        </p:nvSpPr>
        <p:spPr>
          <a:xfrm>
            <a:off x="3419873" y="466868"/>
            <a:ext cx="3816424" cy="400110"/>
          </a:xfrm>
          <a:prstGeom prst="rect">
            <a:avLst/>
          </a:prstGeom>
          <a:noFill/>
        </p:spPr>
        <p:txBody>
          <a:bodyPr wrap="square" rtlCol="0">
            <a:spAutoFit/>
          </a:bodyPr>
          <a:lstStyle/>
          <a:p>
            <a:r>
              <a:rPr lang="es-PE" sz="2000" dirty="0" smtClean="0"/>
              <a:t>Practicando con el </a:t>
            </a:r>
            <a:r>
              <a:rPr lang="es-PE" sz="2000" dirty="0" err="1" smtClean="0"/>
              <a:t>Geogebra</a:t>
            </a:r>
            <a:r>
              <a:rPr lang="es-PE" sz="2000" dirty="0" smtClean="0"/>
              <a:t> 5.0</a:t>
            </a:r>
            <a:endParaRPr lang="es-PE" sz="2000" dirty="0">
              <a:solidFill>
                <a:schemeClr val="dk1"/>
              </a:solidFill>
            </a:endParaRPr>
          </a:p>
        </p:txBody>
      </p:sp>
      <p:pic>
        <p:nvPicPr>
          <p:cNvPr id="4" name="Imagen 3"/>
          <p:cNvPicPr>
            <a:picLocks noChangeAspect="1"/>
          </p:cNvPicPr>
          <p:nvPr/>
        </p:nvPicPr>
        <p:blipFill rotWithShape="1">
          <a:blip r:embed="rId3"/>
          <a:srcRect r="24267" b="14147"/>
          <a:stretch/>
        </p:blipFill>
        <p:spPr>
          <a:xfrm>
            <a:off x="323528" y="1135821"/>
            <a:ext cx="8568952" cy="5461531"/>
          </a:xfrm>
          <a:prstGeom prst="rect">
            <a:avLst/>
          </a:prstGeom>
        </p:spPr>
      </p:pic>
    </p:spTree>
    <p:extLst>
      <p:ext uri="{BB962C8B-B14F-4D97-AF65-F5344CB8AC3E}">
        <p14:creationId xmlns:p14="http://schemas.microsoft.com/office/powerpoint/2010/main" val="15585456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539" y="0"/>
            <a:ext cx="2909293" cy="546747"/>
          </a:xfrm>
          <a:prstGeom prst="rect">
            <a:avLst/>
          </a:prstGeom>
        </p:spPr>
      </p:pic>
      <p:sp>
        <p:nvSpPr>
          <p:cNvPr id="5" name="CuadroTexto 4"/>
          <p:cNvSpPr txBox="1"/>
          <p:nvPr/>
        </p:nvSpPr>
        <p:spPr>
          <a:xfrm>
            <a:off x="386569" y="692696"/>
            <a:ext cx="8424936" cy="1631216"/>
          </a:xfrm>
          <a:prstGeom prst="rect">
            <a:avLst/>
          </a:prstGeom>
          <a:noFill/>
        </p:spPr>
        <p:txBody>
          <a:bodyPr wrap="square" rtlCol="0">
            <a:spAutoFit/>
          </a:bodyPr>
          <a:lstStyle/>
          <a:p>
            <a:pPr algn="just"/>
            <a:r>
              <a:rPr lang="es-PE" sz="2000" b="1" dirty="0" smtClean="0"/>
              <a:t>Las </a:t>
            </a:r>
            <a:r>
              <a:rPr lang="es-PE" sz="2000" b="1" dirty="0"/>
              <a:t>rotaciones o giros. </a:t>
            </a:r>
            <a:r>
              <a:rPr lang="es-PE" sz="2000" dirty="0"/>
              <a:t>Son movimientos que realizan las figuras alrededor de un punto fijo en el plano. En las rotaciones, las figuras conservan su forma, tamaño y ángulos. Las transformaciones por rotación pueden ser positivas o negativas, dependiendo del sentido del giro. Si el giro es en sentido </a:t>
            </a:r>
            <a:r>
              <a:rPr lang="es-PE" sz="2000" dirty="0" err="1"/>
              <a:t>antihorario</a:t>
            </a:r>
            <a:r>
              <a:rPr lang="es-PE" sz="2000" dirty="0"/>
              <a:t>, será positivo, y será negativo cuando sea un sentido horario. </a:t>
            </a:r>
            <a:endParaRPr lang="es-PE" sz="2000" dirty="0">
              <a:solidFill>
                <a:schemeClr val="dk1"/>
              </a:solidFill>
            </a:endParaRPr>
          </a:p>
        </p:txBody>
      </p:sp>
      <p:sp>
        <p:nvSpPr>
          <p:cNvPr id="55" name="CuadroTexto 54"/>
          <p:cNvSpPr txBox="1"/>
          <p:nvPr/>
        </p:nvSpPr>
        <p:spPr>
          <a:xfrm>
            <a:off x="661346" y="3573016"/>
            <a:ext cx="3609367" cy="1323439"/>
          </a:xfrm>
          <a:prstGeom prst="rect">
            <a:avLst/>
          </a:prstGeom>
          <a:noFill/>
        </p:spPr>
        <p:txBody>
          <a:bodyPr wrap="square" rtlCol="0">
            <a:spAutoFit/>
          </a:bodyPr>
          <a:lstStyle/>
          <a:p>
            <a:pPr algn="just"/>
            <a:r>
              <a:rPr lang="es-PE" sz="2000" b="1" dirty="0" smtClean="0"/>
              <a:t>Ejemplo</a:t>
            </a:r>
            <a:r>
              <a:rPr lang="es-PE" sz="2000" b="1" dirty="0"/>
              <a:t>: </a:t>
            </a:r>
            <a:r>
              <a:rPr lang="es-PE" sz="2000" dirty="0"/>
              <a:t>S</a:t>
            </a:r>
            <a:r>
              <a:rPr lang="es-PE" sz="2000" dirty="0" smtClean="0"/>
              <a:t>e </a:t>
            </a:r>
            <a:r>
              <a:rPr lang="es-PE" sz="2000" dirty="0"/>
              <a:t>aprecia que la figura de bolitas rota 90° alrededor del punto </a:t>
            </a:r>
            <a:r>
              <a:rPr lang="es-PE" sz="2000" i="1" dirty="0"/>
              <a:t>x </a:t>
            </a:r>
            <a:r>
              <a:rPr lang="es-PE" sz="2000" dirty="0"/>
              <a:t>para transformarse en la figura de </a:t>
            </a:r>
            <a:r>
              <a:rPr lang="es-PE" sz="2000" dirty="0" smtClean="0"/>
              <a:t>líneas</a:t>
            </a:r>
            <a:r>
              <a:rPr lang="es-PE" sz="2000" dirty="0"/>
              <a:t>. </a:t>
            </a:r>
          </a:p>
        </p:txBody>
      </p:sp>
      <p:pic>
        <p:nvPicPr>
          <p:cNvPr id="2" name="Imagen 1"/>
          <p:cNvPicPr>
            <a:picLocks noChangeAspect="1"/>
          </p:cNvPicPr>
          <p:nvPr/>
        </p:nvPicPr>
        <p:blipFill rotWithShape="1">
          <a:blip r:embed="rId4"/>
          <a:srcRect l="60282" t="40295" r="16126" b="13855"/>
          <a:stretch/>
        </p:blipFill>
        <p:spPr>
          <a:xfrm>
            <a:off x="4860032" y="2564904"/>
            <a:ext cx="3620649" cy="3955894"/>
          </a:xfrm>
          <a:prstGeom prst="rect">
            <a:avLst/>
          </a:prstGeom>
        </p:spPr>
      </p:pic>
    </p:spTree>
    <p:extLst>
      <p:ext uri="{BB962C8B-B14F-4D97-AF65-F5344CB8AC3E}">
        <p14:creationId xmlns:p14="http://schemas.microsoft.com/office/powerpoint/2010/main" val="27827919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80">
                                          <p:stCondLst>
                                            <p:cond delay="0"/>
                                          </p:stCondLst>
                                        </p:cTn>
                                        <p:tgtEl>
                                          <p:spTgt spid="2"/>
                                        </p:tgtEl>
                                      </p:cBhvr>
                                    </p:animEffect>
                                    <p:anim calcmode="lin" valueType="num">
                                      <p:cBhvr>
                                        <p:cTn id="1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tgtEl>
                                      </p:cBhvr>
                                      <p:to x="100000" y="60000"/>
                                    </p:animScale>
                                    <p:animScale>
                                      <p:cBhvr>
                                        <p:cTn id="22" dur="166" decel="50000">
                                          <p:stCondLst>
                                            <p:cond delay="676"/>
                                          </p:stCondLst>
                                        </p:cTn>
                                        <p:tgtEl>
                                          <p:spTgt spid="2"/>
                                        </p:tgtEl>
                                      </p:cBhvr>
                                      <p:to x="100000" y="100000"/>
                                    </p:animScale>
                                    <p:animScale>
                                      <p:cBhvr>
                                        <p:cTn id="23" dur="26">
                                          <p:stCondLst>
                                            <p:cond delay="1312"/>
                                          </p:stCondLst>
                                        </p:cTn>
                                        <p:tgtEl>
                                          <p:spTgt spid="2"/>
                                        </p:tgtEl>
                                      </p:cBhvr>
                                      <p:to x="100000" y="80000"/>
                                    </p:animScale>
                                    <p:animScale>
                                      <p:cBhvr>
                                        <p:cTn id="24" dur="166" decel="50000">
                                          <p:stCondLst>
                                            <p:cond delay="1338"/>
                                          </p:stCondLst>
                                        </p:cTn>
                                        <p:tgtEl>
                                          <p:spTgt spid="2"/>
                                        </p:tgtEl>
                                      </p:cBhvr>
                                      <p:to x="100000" y="100000"/>
                                    </p:animScale>
                                    <p:animScale>
                                      <p:cBhvr>
                                        <p:cTn id="25" dur="26">
                                          <p:stCondLst>
                                            <p:cond delay="1642"/>
                                          </p:stCondLst>
                                        </p:cTn>
                                        <p:tgtEl>
                                          <p:spTgt spid="2"/>
                                        </p:tgtEl>
                                      </p:cBhvr>
                                      <p:to x="100000" y="90000"/>
                                    </p:animScale>
                                    <p:animScale>
                                      <p:cBhvr>
                                        <p:cTn id="26" dur="166" decel="50000">
                                          <p:stCondLst>
                                            <p:cond delay="1668"/>
                                          </p:stCondLst>
                                        </p:cTn>
                                        <p:tgtEl>
                                          <p:spTgt spid="2"/>
                                        </p:tgtEl>
                                      </p:cBhvr>
                                      <p:to x="100000" y="100000"/>
                                    </p:animScale>
                                    <p:animScale>
                                      <p:cBhvr>
                                        <p:cTn id="27" dur="26">
                                          <p:stCondLst>
                                            <p:cond delay="1808"/>
                                          </p:stCondLst>
                                        </p:cTn>
                                        <p:tgtEl>
                                          <p:spTgt spid="2"/>
                                        </p:tgtEl>
                                      </p:cBhvr>
                                      <p:to x="100000" y="95000"/>
                                    </p:animScale>
                                    <p:animScale>
                                      <p:cBhvr>
                                        <p:cTn id="28"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41" y="116632"/>
            <a:ext cx="3448455" cy="648072"/>
          </a:xfrm>
          <a:prstGeom prst="rect">
            <a:avLst/>
          </a:prstGeom>
        </p:spPr>
      </p:pic>
      <p:sp>
        <p:nvSpPr>
          <p:cNvPr id="47" name="CuadroTexto 46"/>
          <p:cNvSpPr txBox="1"/>
          <p:nvPr/>
        </p:nvSpPr>
        <p:spPr>
          <a:xfrm>
            <a:off x="1043608" y="430960"/>
            <a:ext cx="3744416" cy="400110"/>
          </a:xfrm>
          <a:prstGeom prst="rect">
            <a:avLst/>
          </a:prstGeom>
          <a:noFill/>
        </p:spPr>
        <p:txBody>
          <a:bodyPr wrap="square" rtlCol="0">
            <a:spAutoFit/>
          </a:bodyPr>
          <a:lstStyle/>
          <a:p>
            <a:pPr algn="just"/>
            <a:r>
              <a:rPr lang="es-ES" sz="2000" dirty="0" smtClean="0"/>
              <a:t>Practicando con el </a:t>
            </a:r>
            <a:r>
              <a:rPr lang="es-ES" sz="2000" dirty="0" err="1" smtClean="0"/>
              <a:t>Geogebra</a:t>
            </a:r>
            <a:r>
              <a:rPr lang="es-ES" sz="2000" dirty="0" smtClean="0"/>
              <a:t> 5.0</a:t>
            </a:r>
            <a:endParaRPr lang="es-PE" sz="2000" dirty="0"/>
          </a:p>
        </p:txBody>
      </p:sp>
      <p:pic>
        <p:nvPicPr>
          <p:cNvPr id="2" name="Imagen 1"/>
          <p:cNvPicPr>
            <a:picLocks noChangeAspect="1"/>
          </p:cNvPicPr>
          <p:nvPr/>
        </p:nvPicPr>
        <p:blipFill rotWithShape="1">
          <a:blip r:embed="rId4"/>
          <a:srcRect r="31233" b="10201"/>
          <a:stretch/>
        </p:blipFill>
        <p:spPr>
          <a:xfrm>
            <a:off x="755576" y="1052736"/>
            <a:ext cx="7416824" cy="5445263"/>
          </a:xfrm>
          <a:prstGeom prst="rect">
            <a:avLst/>
          </a:prstGeom>
        </p:spPr>
      </p:pic>
    </p:spTree>
    <p:extLst>
      <p:ext uri="{BB962C8B-B14F-4D97-AF65-F5344CB8AC3E}">
        <p14:creationId xmlns:p14="http://schemas.microsoft.com/office/powerpoint/2010/main" val="34207830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539" y="0"/>
            <a:ext cx="2909293" cy="546747"/>
          </a:xfrm>
          <a:prstGeom prst="rect">
            <a:avLst/>
          </a:prstGeom>
        </p:spPr>
      </p:pic>
      <p:sp>
        <p:nvSpPr>
          <p:cNvPr id="19" name="CuadroTexto 18"/>
          <p:cNvSpPr txBox="1"/>
          <p:nvPr/>
        </p:nvSpPr>
        <p:spPr>
          <a:xfrm>
            <a:off x="555790" y="793544"/>
            <a:ext cx="8064896" cy="1323439"/>
          </a:xfrm>
          <a:prstGeom prst="rect">
            <a:avLst/>
          </a:prstGeom>
          <a:noFill/>
        </p:spPr>
        <p:txBody>
          <a:bodyPr wrap="square" rtlCol="0">
            <a:spAutoFit/>
          </a:bodyPr>
          <a:lstStyle/>
          <a:p>
            <a:pPr algn="just"/>
            <a:r>
              <a:rPr lang="es-PE" sz="2000" b="1" dirty="0" smtClean="0"/>
              <a:t>La </a:t>
            </a:r>
            <a:r>
              <a:rPr lang="es-PE" sz="2000" b="1" dirty="0"/>
              <a:t>reflexión. </a:t>
            </a:r>
            <a:r>
              <a:rPr lang="es-PE" sz="2000" dirty="0"/>
              <a:t>Es la imagen de un objeto o ser vivo que se muestra en el espejo. Para obtener la reflexión de una figura, se utiliza una recta que recibe el nombre de eje de reflexión. A la reflexión respecto de una recta también se le denomina simetría axial. </a:t>
            </a:r>
            <a:endParaRPr lang="es-PE" sz="2000" dirty="0">
              <a:solidFill>
                <a:schemeClr val="dk1"/>
              </a:solidFill>
            </a:endParaRPr>
          </a:p>
        </p:txBody>
      </p:sp>
      <p:sp>
        <p:nvSpPr>
          <p:cNvPr id="15" name="CuadroTexto 14"/>
          <p:cNvSpPr txBox="1"/>
          <p:nvPr/>
        </p:nvSpPr>
        <p:spPr>
          <a:xfrm>
            <a:off x="323528" y="2708920"/>
            <a:ext cx="2376264" cy="1938992"/>
          </a:xfrm>
          <a:prstGeom prst="rect">
            <a:avLst/>
          </a:prstGeom>
          <a:noFill/>
        </p:spPr>
        <p:txBody>
          <a:bodyPr wrap="square" rtlCol="0">
            <a:spAutoFit/>
          </a:bodyPr>
          <a:lstStyle/>
          <a:p>
            <a:pPr algn="just"/>
            <a:r>
              <a:rPr lang="es-PE" sz="2000" b="1" dirty="0" smtClean="0"/>
              <a:t>Ejemplo</a:t>
            </a:r>
            <a:r>
              <a:rPr lang="es-PE" sz="2000" b="1" dirty="0"/>
              <a:t>: </a:t>
            </a:r>
            <a:r>
              <a:rPr lang="es-PE" sz="2000" dirty="0" smtClean="0"/>
              <a:t>El </a:t>
            </a:r>
            <a:r>
              <a:rPr lang="es-PE" sz="2000" dirty="0"/>
              <a:t>triángulo de </a:t>
            </a:r>
            <a:r>
              <a:rPr lang="es-PE" sz="2000" dirty="0" smtClean="0"/>
              <a:t>líneas </a:t>
            </a:r>
            <a:r>
              <a:rPr lang="es-PE" sz="2000" dirty="0"/>
              <a:t>se refleja con respecto a un eje de reflexión para convertirse en el triángulo de puntos. </a:t>
            </a:r>
            <a:endParaRPr lang="es-PE" sz="2000" dirty="0">
              <a:solidFill>
                <a:schemeClr val="dk1"/>
              </a:solidFill>
            </a:endParaRPr>
          </a:p>
        </p:txBody>
      </p:sp>
      <p:pic>
        <p:nvPicPr>
          <p:cNvPr id="2" name="Imagen 1"/>
          <p:cNvPicPr>
            <a:picLocks noChangeAspect="1"/>
          </p:cNvPicPr>
          <p:nvPr/>
        </p:nvPicPr>
        <p:blipFill rotWithShape="1">
          <a:blip r:embed="rId3"/>
          <a:srcRect l="35061" t="21078" r="26811" b="38851"/>
          <a:stretch/>
        </p:blipFill>
        <p:spPr>
          <a:xfrm>
            <a:off x="2843808" y="2284611"/>
            <a:ext cx="6048672" cy="3664669"/>
          </a:xfrm>
          <a:prstGeom prst="rect">
            <a:avLst/>
          </a:prstGeom>
        </p:spPr>
      </p:pic>
    </p:spTree>
    <p:extLst>
      <p:ext uri="{BB962C8B-B14F-4D97-AF65-F5344CB8AC3E}">
        <p14:creationId xmlns:p14="http://schemas.microsoft.com/office/powerpoint/2010/main" val="400448062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80">
                                          <p:stCondLst>
                                            <p:cond delay="0"/>
                                          </p:stCondLst>
                                        </p:cTn>
                                        <p:tgtEl>
                                          <p:spTgt spid="2"/>
                                        </p:tgtEl>
                                      </p:cBhvr>
                                    </p:animEffect>
                                    <p:anim calcmode="lin" valueType="num">
                                      <p:cBhvr>
                                        <p:cTn id="1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tgtEl>
                                      </p:cBhvr>
                                      <p:to x="100000" y="60000"/>
                                    </p:animScale>
                                    <p:animScale>
                                      <p:cBhvr>
                                        <p:cTn id="22" dur="166" decel="50000">
                                          <p:stCondLst>
                                            <p:cond delay="676"/>
                                          </p:stCondLst>
                                        </p:cTn>
                                        <p:tgtEl>
                                          <p:spTgt spid="2"/>
                                        </p:tgtEl>
                                      </p:cBhvr>
                                      <p:to x="100000" y="100000"/>
                                    </p:animScale>
                                    <p:animScale>
                                      <p:cBhvr>
                                        <p:cTn id="23" dur="26">
                                          <p:stCondLst>
                                            <p:cond delay="1312"/>
                                          </p:stCondLst>
                                        </p:cTn>
                                        <p:tgtEl>
                                          <p:spTgt spid="2"/>
                                        </p:tgtEl>
                                      </p:cBhvr>
                                      <p:to x="100000" y="80000"/>
                                    </p:animScale>
                                    <p:animScale>
                                      <p:cBhvr>
                                        <p:cTn id="24" dur="166" decel="50000">
                                          <p:stCondLst>
                                            <p:cond delay="1338"/>
                                          </p:stCondLst>
                                        </p:cTn>
                                        <p:tgtEl>
                                          <p:spTgt spid="2"/>
                                        </p:tgtEl>
                                      </p:cBhvr>
                                      <p:to x="100000" y="100000"/>
                                    </p:animScale>
                                    <p:animScale>
                                      <p:cBhvr>
                                        <p:cTn id="25" dur="26">
                                          <p:stCondLst>
                                            <p:cond delay="1642"/>
                                          </p:stCondLst>
                                        </p:cTn>
                                        <p:tgtEl>
                                          <p:spTgt spid="2"/>
                                        </p:tgtEl>
                                      </p:cBhvr>
                                      <p:to x="100000" y="90000"/>
                                    </p:animScale>
                                    <p:animScale>
                                      <p:cBhvr>
                                        <p:cTn id="26" dur="166" decel="50000">
                                          <p:stCondLst>
                                            <p:cond delay="1668"/>
                                          </p:stCondLst>
                                        </p:cTn>
                                        <p:tgtEl>
                                          <p:spTgt spid="2"/>
                                        </p:tgtEl>
                                      </p:cBhvr>
                                      <p:to x="100000" y="100000"/>
                                    </p:animScale>
                                    <p:animScale>
                                      <p:cBhvr>
                                        <p:cTn id="27" dur="26">
                                          <p:stCondLst>
                                            <p:cond delay="1808"/>
                                          </p:stCondLst>
                                        </p:cTn>
                                        <p:tgtEl>
                                          <p:spTgt spid="2"/>
                                        </p:tgtEl>
                                      </p:cBhvr>
                                      <p:to x="100000" y="95000"/>
                                    </p:animScale>
                                    <p:animScale>
                                      <p:cBhvr>
                                        <p:cTn id="28"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13839</TotalTime>
  <Words>1098</Words>
  <Application>Microsoft Office PowerPoint</Application>
  <PresentationFormat>Presentación en pantalla (4:3)</PresentationFormat>
  <Paragraphs>76</Paragraphs>
  <Slides>19</Slides>
  <Notes>12</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19</vt:i4>
      </vt:variant>
    </vt:vector>
  </HeadingPairs>
  <TitlesOfParts>
    <vt:vector size="28" baseType="lpstr">
      <vt:lpstr>Arial</vt:lpstr>
      <vt:lpstr>Calibri</vt:lpstr>
      <vt:lpstr>Cambria Math</vt:lpstr>
      <vt:lpstr>Maiandra GD</vt:lpstr>
      <vt:lpstr>Segoe UI Semilight</vt:lpstr>
      <vt:lpstr>Times New Roman</vt:lpstr>
      <vt:lpstr>TimesNewRomanPS-BoldItalicMT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RevolucionUnattended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WILLIAM MARCELINO PALIZA FRANCO</dc:creator>
  <cp:lastModifiedBy>JOSELITO</cp:lastModifiedBy>
  <cp:revision>880</cp:revision>
  <dcterms:created xsi:type="dcterms:W3CDTF">2013-07-07T20:40:24Z</dcterms:created>
  <dcterms:modified xsi:type="dcterms:W3CDTF">2015-10-11T01:40:35Z</dcterms:modified>
</cp:coreProperties>
</file>