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3AD-6849-4838-8EEB-E53C65147097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2F98-EADF-4E14-9E55-3592D32AC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3AD-6849-4838-8EEB-E53C65147097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2F98-EADF-4E14-9E55-3592D32AC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3AD-6849-4838-8EEB-E53C65147097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2F98-EADF-4E14-9E55-3592D32AC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3AD-6849-4838-8EEB-E53C65147097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2F98-EADF-4E14-9E55-3592D32AC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3AD-6849-4838-8EEB-E53C65147097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2F98-EADF-4E14-9E55-3592D32AC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3AD-6849-4838-8EEB-E53C65147097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2F98-EADF-4E14-9E55-3592D32AC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3AD-6849-4838-8EEB-E53C65147097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2F98-EADF-4E14-9E55-3592D32AC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3AD-6849-4838-8EEB-E53C65147097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2F98-EADF-4E14-9E55-3592D32AC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3AD-6849-4838-8EEB-E53C65147097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2F98-EADF-4E14-9E55-3592D32AC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3AD-6849-4838-8EEB-E53C65147097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2F98-EADF-4E14-9E55-3592D32AC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A3AD-6849-4838-8EEB-E53C65147097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2F98-EADF-4E14-9E55-3592D32AC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A3AD-6849-4838-8EEB-E53C65147097}" type="datetimeFigureOut">
              <a:rPr lang="en-US" smtClean="0"/>
              <a:pPr/>
              <a:t>7/14/2012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2F98-EADF-4E14-9E55-3592D32AC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SELAMAT BERJUMPA</a:t>
            </a:r>
          </a:p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DALAM PEMBELAJARAN</a:t>
            </a:r>
          </a:p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MATEMATIKA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14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nformal Roman" pitchFamily="66" charset="0"/>
              </a:rPr>
              <a:t>KELAS VI ( </a:t>
            </a:r>
            <a:r>
              <a:rPr lang="en-US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nformal Roman" pitchFamily="66" charset="0"/>
              </a:rPr>
              <a:t>Enam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nformal Roman" pitchFamily="66" charset="0"/>
              </a:rPr>
              <a:t> )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495799"/>
            <a:ext cx="3733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BERSAMA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231120100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429000"/>
            <a:ext cx="2971800" cy="3429000"/>
          </a:xfrm>
          <a:prstGeom prst="rect">
            <a:avLst/>
          </a:prstGeom>
        </p:spPr>
      </p:pic>
      <p:pic>
        <p:nvPicPr>
          <p:cNvPr id="9" name="Picture 8" descr="alaram_clo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2667000"/>
            <a:ext cx="1600200" cy="1524000"/>
          </a:xfrm>
          <a:prstGeom prst="rect">
            <a:avLst/>
          </a:prstGeom>
        </p:spPr>
      </p:pic>
      <p:pic>
        <p:nvPicPr>
          <p:cNvPr id="10" name="Picture 9" descr="burung_dar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09800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0" y="6019799"/>
            <a:ext cx="36956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formal Roman" pitchFamily="66" charset="0"/>
              </a:rPr>
              <a:t>RASIDI,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nformal Roman" pitchFamily="66" charset="0"/>
              </a:rPr>
              <a:t>S,Pd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Informal Roman" pitchFamily="66" charset="0"/>
            </a:endParaRPr>
          </a:p>
        </p:txBody>
      </p:sp>
    </p:spTree>
  </p:cSld>
  <p:clrMapOvr>
    <a:masterClrMapping/>
  </p:clrMapOvr>
  <p:transition spd="slow">
    <p:wheel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012667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905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Menghitung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luas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segi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banyak</a:t>
            </a:r>
            <a:r>
              <a:rPr lang="en-US" sz="4000" dirty="0" smtClean="0">
                <a:solidFill>
                  <a:srgbClr val="FF0000"/>
                </a:solidFill>
              </a:rPr>
              <a:t> yang </a:t>
            </a:r>
            <a:r>
              <a:rPr lang="en-US" sz="4000" dirty="0" err="1" smtClean="0">
                <a:solidFill>
                  <a:srgbClr val="FF0000"/>
                </a:solidFill>
              </a:rPr>
              <a:t>merupakan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gabungan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dari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dua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bangun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datar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sederhana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752600"/>
            <a:ext cx="3505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CONTOH: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419600"/>
            <a:ext cx="3200400" cy="175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685800" y="2590800"/>
            <a:ext cx="3200400" cy="1828800"/>
          </a:xfrm>
          <a:prstGeom prst="triangle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5400000" flipH="1">
            <a:off x="1524794" y="3580606"/>
            <a:ext cx="15240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 rot="5400000">
            <a:off x="2047085" y="3548390"/>
            <a:ext cx="106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</a:t>
            </a:r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Cm</a:t>
            </a:r>
            <a:endParaRPr lang="en-US" sz="28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752600" y="5638800"/>
            <a:ext cx="106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Cm</a:t>
            </a:r>
            <a:endParaRPr lang="en-US" sz="28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10800000">
            <a:off x="2895600" y="5943600"/>
            <a:ext cx="914400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85800" y="5943600"/>
            <a:ext cx="990600" cy="15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 rot="5400000">
            <a:off x="3022059" y="5096218"/>
            <a:ext cx="1085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Cm</a:t>
            </a:r>
            <a:endParaRPr lang="en-US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3429794" y="4648200"/>
            <a:ext cx="456406" cy="79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 flipH="1" flipV="1">
            <a:off x="3466306" y="5981700"/>
            <a:ext cx="381794" cy="79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810000" y="3200400"/>
            <a:ext cx="533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Gabungan</a:t>
            </a:r>
            <a:r>
              <a:rPr lang="en-US" sz="3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dua</a:t>
            </a:r>
            <a:r>
              <a:rPr lang="en-US" sz="3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bangun</a:t>
            </a:r>
            <a:r>
              <a:rPr lang="en-US" sz="3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datar</a:t>
            </a:r>
            <a:endParaRPr lang="en-US" sz="3200" b="1" spc="50" dirty="0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cap="none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Yaitu</a:t>
            </a:r>
            <a:r>
              <a:rPr lang="en-US" sz="32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200" b="1" cap="none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Segitiga</a:t>
            </a:r>
            <a:r>
              <a:rPr lang="en-US" sz="32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sama</a:t>
            </a:r>
            <a:r>
              <a:rPr lang="en-US" sz="32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kaki </a:t>
            </a:r>
            <a:r>
              <a:rPr lang="en-US" sz="3200" b="1" cap="none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</a:t>
            </a:r>
            <a:endParaRPr lang="en-US" sz="3200" b="1" cap="none" spc="50" dirty="0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Persegi</a:t>
            </a:r>
            <a:r>
              <a:rPr lang="en-US" sz="3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panjang</a:t>
            </a:r>
            <a:endParaRPr lang="en-US" sz="32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8" grpId="0" animBg="1"/>
      <p:bldP spid="26" grpId="0" build="p" animBg="1"/>
      <p:bldP spid="72" grpId="0" build="p"/>
      <p:bldP spid="82" grpId="0" build="p"/>
      <p:bldP spid="10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ya%20weaiver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Untuk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mencari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luas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bangun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tersebut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Informal Roman" pitchFamily="66" charset="0"/>
            </a:endParaRP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Maka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kita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cari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satu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persatu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luas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bangun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Informal Roman" pitchFamily="66" charset="0"/>
            </a:endParaRP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Persegi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panjang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dan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luas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bangun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segi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tiga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Informal Roman" pitchFamily="66" charset="0"/>
              </a:rPr>
              <a:t>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Informal Roman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0347" y="1828801"/>
            <a:ext cx="51442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Ingat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rumus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bangun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datar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590800"/>
            <a:ext cx="4114800" cy="2209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4572000" y="2895600"/>
            <a:ext cx="4343400" cy="3810000"/>
          </a:xfrm>
          <a:prstGeom prst="triangle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1" y="3048000"/>
            <a:ext cx="41147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Panjang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  X  </a:t>
            </a:r>
            <a:r>
              <a:rPr lang="en-US" sz="32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Lebar</a:t>
            </a:r>
            <a:endParaRPr lang="en-US" sz="32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nformal Roman" pitchFamily="66" charset="0"/>
            </a:endParaRPr>
          </a:p>
          <a:p>
            <a:pPr algn="ctr"/>
            <a:r>
              <a:rPr lang="en-US" sz="3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P  X  L )</a:t>
            </a:r>
            <a:endParaRPr lang="en-US" sz="3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5105400"/>
            <a:ext cx="3505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½ X Alas X </a:t>
            </a:r>
            <a:r>
              <a:rPr lang="en-US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Tinggi</a:t>
            </a:r>
            <a:endParaRPr lang="en-US" sz="28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  <a:p>
            <a:pPr algn="ctr"/>
            <a:r>
              <a:rPr lang="en-US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½ X A X T )</a:t>
            </a:r>
          </a:p>
        </p:txBody>
      </p:sp>
      <p:pic>
        <p:nvPicPr>
          <p:cNvPr id="11" name="Picture 10" descr="cowboydo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5029200"/>
            <a:ext cx="895350" cy="1828800"/>
          </a:xfrm>
          <a:prstGeom prst="rect">
            <a:avLst/>
          </a:prstGeom>
        </p:spPr>
      </p:pic>
    </p:spTree>
  </p:cSld>
  <p:clrMapOvr>
    <a:masterClrMapping/>
  </p:clrMapOvr>
  <p:transition>
    <p:strips dir="ld"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8" grpId="0" animBg="1"/>
      <p:bldP spid="9" grpId="0" build="p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a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Sekarang</a:t>
            </a:r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mari</a:t>
            </a:r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kita</a:t>
            </a:r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cari</a:t>
            </a:r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Luas</a:t>
            </a:r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persegi</a:t>
            </a:r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panjang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838200"/>
            <a:ext cx="6400800" cy="3581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47800" y="4191000"/>
            <a:ext cx="2362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57600" y="3733800"/>
            <a:ext cx="2362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P.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Cm</a:t>
            </a:r>
            <a:endParaRPr lang="en-US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019800" y="4191000"/>
            <a:ext cx="1752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5400000">
            <a:off x="6644334" y="2133598"/>
            <a:ext cx="1676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L.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Cm</a:t>
            </a:r>
            <a:endParaRPr lang="en-US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6972300" y="3848100"/>
            <a:ext cx="11430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163594" y="1218406"/>
            <a:ext cx="7620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828800" y="4876800"/>
            <a:ext cx="7315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Panjang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  X  </a:t>
            </a:r>
            <a:r>
              <a:rPr lang="en-US" sz="4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Lebar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formal Roman" pitchFamily="66" charset="0"/>
              </a:rPr>
              <a:t>  = </a:t>
            </a:r>
            <a:r>
              <a:rPr lang="en-US" sz="4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Luas</a:t>
            </a:r>
            <a:endParaRPr lang="en-US" sz="40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1295400"/>
            <a:ext cx="5257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Jadi</a:t>
            </a:r>
            <a:r>
              <a:rPr lang="en-US" sz="4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luas</a:t>
            </a:r>
            <a:r>
              <a:rPr lang="en-US" sz="4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bangun</a:t>
            </a:r>
            <a:r>
              <a:rPr lang="en-US" sz="4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ini</a:t>
            </a:r>
            <a:endParaRPr lang="en-US" sz="40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Adalah</a:t>
            </a:r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40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120</a:t>
            </a:r>
            <a:r>
              <a:rPr lang="en-US" sz="40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nformal Roman" pitchFamily="66" charset="0"/>
              </a:rPr>
              <a:t>Cm</a:t>
            </a:r>
            <a:endParaRPr lang="en-US" sz="4000" b="1" u="sng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nformal Roman" pitchFamily="66" charset="0"/>
            </a:endParaRPr>
          </a:p>
        </p:txBody>
      </p:sp>
      <p:pic>
        <p:nvPicPr>
          <p:cNvPr id="24" name="Picture 23" descr="a-calico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495800"/>
            <a:ext cx="1676400" cy="2362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05001" y="5638799"/>
            <a:ext cx="1905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P.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Cm</a:t>
            </a:r>
            <a:endParaRPr lang="en-US" sz="4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1400" y="556260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67200" y="5638800"/>
            <a:ext cx="182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L.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Cm</a:t>
            </a:r>
            <a:endParaRPr lang="en-US" sz="4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96000" y="5562600"/>
            <a:ext cx="60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05600" y="5638800"/>
            <a:ext cx="243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Lu.120</a:t>
            </a:r>
            <a:r>
              <a:rPr lang="en-US" sz="40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Cm</a:t>
            </a:r>
            <a:endParaRPr lang="en-US" sz="4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</p:txBody>
      </p:sp>
    </p:spTree>
  </p:cSld>
  <p:clrMapOvr>
    <a:masterClrMapping/>
  </p:clrMapOvr>
  <p:transition>
    <p:strips dir="ru"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10" grpId="0" build="allAtOnce"/>
      <p:bldP spid="16" grpId="0" build="allAtOnce"/>
      <p:bldP spid="22" grpId="0" build="p"/>
      <p:bldP spid="23" grpId="0" build="p"/>
      <p:bldP spid="25" grpId="0" build="p"/>
      <p:bldP spid="28" grpId="0" build="p"/>
      <p:bldP spid="29" grpId="0" build="p"/>
      <p:bldP spid="30" grpId="0" build="p"/>
      <p:bldP spid="3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80-flower2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Selanjutnya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mencari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luas</a:t>
            </a:r>
            <a:r>
              <a:rPr lang="en-US" sz="4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segitiga</a:t>
            </a:r>
            <a:endParaRPr lang="en-US" sz="4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0" y="762000"/>
            <a:ext cx="3962400" cy="274320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1391575" y="1910090"/>
            <a:ext cx="1143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T.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Cm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600200" y="3124200"/>
            <a:ext cx="76279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0"/>
          </p:cNvCxnSpPr>
          <p:nvPr/>
        </p:nvCxnSpPr>
        <p:spPr>
          <a:xfrm rot="5400000" flipH="1" flipV="1">
            <a:off x="1562100" y="1181100"/>
            <a:ext cx="838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9200" y="2971800"/>
            <a:ext cx="160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A</a:t>
            </a:r>
            <a:r>
              <a:rPr lang="en-U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.15</a:t>
            </a:r>
            <a:r>
              <a:rPr lang="en-US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Cm</a:t>
            </a:r>
            <a:endParaRPr lang="en-US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52400" y="3352800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819400" y="3352800"/>
            <a:ext cx="990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581400" y="609600"/>
            <a:ext cx="4114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Untukmendapatkan</a:t>
            </a:r>
            <a:endParaRPr lang="en-US" sz="36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  <a:p>
            <a:r>
              <a:rPr lang="en-US" sz="36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alasbangunsegitiga</a:t>
            </a:r>
            <a:endParaRPr lang="en-US" sz="36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  <a:p>
            <a:r>
              <a:rPr lang="en-US" sz="36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Kita </a:t>
            </a:r>
            <a:r>
              <a:rPr lang="en-US" sz="3600" b="1" cap="none" spc="0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ambil</a:t>
            </a:r>
            <a:r>
              <a:rPr lang="en-US" sz="36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dari</a:t>
            </a:r>
            <a:r>
              <a:rPr lang="en-US" sz="36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panjang</a:t>
            </a:r>
            <a:endParaRPr lang="en-US" sz="3600" b="1" cap="none" spc="0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  <a:p>
            <a:r>
              <a:rPr lang="en-US" sz="3600" b="1" cap="none" spc="0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bangun</a:t>
            </a:r>
            <a:r>
              <a:rPr lang="en-US" sz="36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persegi</a:t>
            </a:r>
            <a:r>
              <a:rPr lang="en-US" sz="36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panjang</a:t>
            </a:r>
            <a:endParaRPr lang="en-US" sz="36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14800" y="3124200"/>
            <a:ext cx="480059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½ X A X T = Lu.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Segitiga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1" y="3962399"/>
            <a:ext cx="33527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½ X </a:t>
            </a:r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A.</a:t>
            </a:r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Cm =</a:t>
            </a:r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en-US" sz="4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" y="4724399"/>
            <a:ext cx="3428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½ </a:t>
            </a:r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A.</a:t>
            </a:r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7,5</a:t>
            </a:r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Cm</a:t>
            </a:r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)</a:t>
            </a:r>
            <a:endParaRPr lang="en-US" sz="4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4200" y="4572000"/>
            <a:ext cx="83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10000" y="4724399"/>
            <a:ext cx="1676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T.</a:t>
            </a:r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formal Roman" pitchFamily="66" charset="0"/>
              </a:rPr>
              <a:t>Cm</a:t>
            </a:r>
            <a:endParaRPr lang="en-US" sz="4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nformal Roman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05399" y="4648199"/>
            <a:ext cx="1676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" y="5562599"/>
            <a:ext cx="838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nformal Roman" pitchFamily="66" charset="0"/>
              </a:rPr>
              <a:t>Jadi</a:t>
            </a:r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nformal Roman" pitchFamily="66" charset="0"/>
              </a:rPr>
              <a:t>Luas</a:t>
            </a:r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nformal Roman" pitchFamily="66" charset="0"/>
              </a:rPr>
              <a:t>segitiga</a:t>
            </a:r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nformal Roman" pitchFamily="66" charset="0"/>
              </a:rPr>
              <a:t>adalah</a:t>
            </a:r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nformal Roman" pitchFamily="66" charset="0"/>
              </a:rPr>
              <a:t> : </a:t>
            </a:r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37,5Cm</a:t>
            </a:r>
            <a:endParaRPr lang="en-US" sz="4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5" name="Picture 44" descr="1c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733800"/>
            <a:ext cx="2514600" cy="2057400"/>
          </a:xfrm>
          <a:prstGeom prst="rect">
            <a:avLst/>
          </a:prstGeom>
        </p:spPr>
      </p:pic>
    </p:spTree>
  </p:cSld>
  <p:clrMapOvr>
    <a:masterClrMapping/>
  </p:clrMapOvr>
  <p:transition>
    <p:comb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9" grpId="0" build="allAtOnce"/>
      <p:bldP spid="18" grpId="0" build="allAtOnce"/>
      <p:bldP spid="35" grpId="0" build="p"/>
      <p:bldP spid="36" grpId="0" build="allAtOnce" animBg="1"/>
      <p:bldP spid="37" grpId="0" build="p"/>
      <p:bldP spid="38" grpId="0" build="p"/>
      <p:bldP spid="40" grpId="0" build="allAtOnce"/>
      <p:bldP spid="4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BR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Kalau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sudah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mendapatkan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kedua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luas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bangun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persegi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panjang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dan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bangun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segitiga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baru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di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jumlah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luas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bangun</a:t>
            </a:r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 </a:t>
            </a:r>
            <a:r>
              <a:rPr lang="en-US" sz="3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nformal Roman" pitchFamily="66" charset="0"/>
              </a:rPr>
              <a:t>tersebut</a:t>
            </a:r>
            <a:endParaRPr lang="en-U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09800"/>
            <a:ext cx="2971800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048000" y="2057400"/>
            <a:ext cx="2971800" cy="18288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48400" y="2286000"/>
            <a:ext cx="28956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6248400" y="1371600"/>
            <a:ext cx="2895600" cy="9144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2286000"/>
            <a:ext cx="29717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Luas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persegipanjang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120Cm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52800" y="2362200"/>
            <a:ext cx="2438400" cy="1600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Luas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segitiga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37,5Cm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400" y="1524000"/>
            <a:ext cx="28956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Luas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kedua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bangun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Persegipanjang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segitiga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157,5Cm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5600" y="2514600"/>
            <a:ext cx="60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+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0200" y="2438400"/>
            <a:ext cx="76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7" name="Picture 26" descr="Drun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267200"/>
            <a:ext cx="2286000" cy="2590800"/>
          </a:xfrm>
          <a:prstGeom prst="rect">
            <a:avLst/>
          </a:prstGeom>
        </p:spPr>
      </p:pic>
      <p:pic>
        <p:nvPicPr>
          <p:cNvPr id="29" name="Picture 28" descr="Mic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67200"/>
            <a:ext cx="2133600" cy="25908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57200" y="4114800"/>
            <a:ext cx="8305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120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Informal Roman" pitchFamily="66" charset="0"/>
              </a:rPr>
              <a:t>Cm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+ 37,5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Informal Roman" pitchFamily="66" charset="0"/>
              </a:rPr>
              <a:t>cm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= 157,5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Informal Roman" pitchFamily="66" charset="0"/>
              </a:rPr>
              <a:t>cm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Informal Roman" pitchFamily="66" charset="0"/>
            </a:endParaRPr>
          </a:p>
        </p:txBody>
      </p:sp>
    </p:spTree>
  </p:cSld>
  <p:clrMapOvr>
    <a:masterClrMapping/>
  </p:clrMapOvr>
  <p:transition>
    <p:blinds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animBg="1"/>
      <p:bldP spid="20" grpId="0" animBg="1"/>
      <p:bldP spid="21" grpId="0" animBg="1"/>
      <p:bldP spid="22" grpId="0" build="p"/>
      <p:bldP spid="23" grpId="0" build="p"/>
      <p:bldP spid="24" grpId="0" build="p"/>
      <p:bldP spid="3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195</Words>
  <Application>Microsoft Office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Menghitung luas segi banyak yang merupakan gabungan dari dua bangun datar sederhana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</dc:creator>
  <cp:lastModifiedBy>xp</cp:lastModifiedBy>
  <cp:revision>33</cp:revision>
  <dcterms:created xsi:type="dcterms:W3CDTF">2012-07-14T09:53:52Z</dcterms:created>
  <dcterms:modified xsi:type="dcterms:W3CDTF">2012-07-14T15:20:36Z</dcterms:modified>
</cp:coreProperties>
</file>