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417" r:id="rId3"/>
    <p:sldId id="423" r:id="rId4"/>
    <p:sldId id="414" r:id="rId5"/>
    <p:sldId id="386" r:id="rId6"/>
    <p:sldId id="419" r:id="rId7"/>
    <p:sldId id="420" r:id="rId8"/>
    <p:sldId id="387" r:id="rId9"/>
    <p:sldId id="421" r:id="rId10"/>
    <p:sldId id="425" r:id="rId11"/>
    <p:sldId id="426" r:id="rId12"/>
    <p:sldId id="431" r:id="rId13"/>
    <p:sldId id="432" r:id="rId14"/>
    <p:sldId id="433" r:id="rId15"/>
    <p:sldId id="430" r:id="rId16"/>
    <p:sldId id="424" r:id="rId17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20000"/>
    <a:srgbClr val="E6E100"/>
    <a:srgbClr val="F8F200"/>
    <a:srgbClr val="FF4343"/>
    <a:srgbClr val="FFFF43"/>
    <a:srgbClr val="347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20" d="100"/>
          <a:sy n="120" d="100"/>
        </p:scale>
        <p:origin x="-1122" y="13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3EA015-9328-4C7E-84EE-2A6BC17F4E0E}" type="datetimeFigureOut">
              <a:rPr lang="es-PE"/>
              <a:pPr>
                <a:defRPr/>
              </a:pPr>
              <a:t>05/09/2015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1F558E-7C73-4D92-B8DF-94404A6834C1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98123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6428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2104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0232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5751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32620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5179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3148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F730CB-1B12-4921-A120-5AE4DD38D52F}" type="slidenum">
              <a:rPr lang="es-PE" altLang="es-PE">
                <a:latin typeface="Calibri" panose="020F0502020204030204" pitchFamily="34" charset="0"/>
              </a:rPr>
              <a:pPr eaLnBrk="1" hangingPunct="1"/>
              <a:t>16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5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688F-2233-4FD2-AB2A-6DA1D1C561C4}" type="datetimeFigureOut">
              <a:rPr lang="es-PE"/>
              <a:pPr>
                <a:defRPr/>
              </a:pPr>
              <a:t>05/09/2015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F393-6BE5-4977-82CC-DC3554A1BAA9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853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1BDE-210E-4DBA-9332-E94657957551}" type="datetimeFigureOut">
              <a:rPr lang="es-PE"/>
              <a:pPr>
                <a:defRPr/>
              </a:pPr>
              <a:t>05/09/2015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440A-B028-4B79-9E8D-7FDF460D09B1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5408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31EC-A57D-4090-B0E3-914F4A8A4FBE}" type="datetimeFigureOut">
              <a:rPr lang="es-PE"/>
              <a:pPr>
                <a:defRPr/>
              </a:pPr>
              <a:t>05/09/2015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4965-F669-4A16-82D3-CF4CD31E0494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5818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41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1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32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4FA3-6F0E-4284-90CF-E66A76ACCF4E}" type="datetimeFigureOut">
              <a:rPr lang="es-PE"/>
              <a:pPr>
                <a:defRPr/>
              </a:pPr>
              <a:t>05/09/2015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AEB3-C54C-4077-9DBC-038DFD7938A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3510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3788-4F25-4A06-B5AA-188A120595D2}" type="datetimeFigureOut">
              <a:rPr lang="es-PE"/>
              <a:pPr>
                <a:defRPr/>
              </a:pPr>
              <a:t>05/09/2015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4F3F-B4FD-4D3C-860C-F688571ED565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3683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6467-696D-4DD1-9D96-C9046CF16DC2}" type="datetimeFigureOut">
              <a:rPr lang="es-PE"/>
              <a:pPr>
                <a:defRPr/>
              </a:pPr>
              <a:t>05/09/2015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ABFF-2E5B-4183-8558-6DB2962EDC80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3564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3A3C0-BA27-459C-A8D5-3EF97379955C}" type="datetimeFigureOut">
              <a:rPr lang="es-PE"/>
              <a:pPr>
                <a:defRPr/>
              </a:pPr>
              <a:t>05/09/2015</a:t>
            </a:fld>
            <a:endParaRPr lang="es-PE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2095-2D7A-46DB-960A-DF6D46CF2AC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5001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D9C1-5CC8-41E3-A2ED-F89F0DFBFF0B}" type="datetimeFigureOut">
              <a:rPr lang="es-PE"/>
              <a:pPr>
                <a:defRPr/>
              </a:pPr>
              <a:t>05/09/2015</a:t>
            </a:fld>
            <a:endParaRPr lang="es-P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52F8-3D4E-4B74-8947-647AE74FF511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624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2282-EED5-4DA4-B8DE-8C1601C570EB}" type="datetimeFigureOut">
              <a:rPr lang="es-PE"/>
              <a:pPr>
                <a:defRPr/>
              </a:pPr>
              <a:t>05/09/2015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DE05-BBD8-4442-8C9C-B4B32770362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4883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7148-3FF9-4478-B30E-91465492981F}" type="datetimeFigureOut">
              <a:rPr lang="es-PE"/>
              <a:pPr>
                <a:defRPr/>
              </a:pPr>
              <a:t>05/09/2015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0D1E-02AE-4D4C-A0F9-58E4196081CC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282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6B92-1C19-4446-995D-5C9E5082AB56}" type="datetimeFigureOut">
              <a:rPr lang="es-PE"/>
              <a:pPr>
                <a:defRPr/>
              </a:pPr>
              <a:t>05/09/2015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122FA-965F-40F6-AACD-6D4A138F6DBC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543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s-PE" alt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s-PE" alt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51EC79-0816-4FC5-BD0D-847A83B264FC}" type="datetimeFigureOut">
              <a:rPr lang="es-PE"/>
              <a:pPr>
                <a:defRPr/>
              </a:pPr>
              <a:t>05/09/2015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20DC3F-5FD5-47A6-BB75-3908C324E49E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JOPEREYRA\Desktop\plantilla modif\Plantilla PPT 2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11 CuadroTexto"/>
          <p:cNvSpPr txBox="1">
            <a:spLocks noChangeArrowheads="1"/>
          </p:cNvSpPr>
          <p:nvPr/>
        </p:nvSpPr>
        <p:spPr bwMode="auto">
          <a:xfrm>
            <a:off x="2121048" y="5139437"/>
            <a:ext cx="6984777" cy="6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98" tIns="32649" rIns="65298" bIns="32649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PE" altLang="es-PE" sz="4000" b="1" dirty="0" smtClean="0">
                <a:solidFill>
                  <a:srgbClr val="FF0000"/>
                </a:solidFill>
                <a:latin typeface="+mn-lt"/>
              </a:rPr>
              <a:t>SESIÓN DE APRENDIZAJE Nº 03</a:t>
            </a:r>
            <a:endParaRPr lang="es-ES" altLang="es-PE" sz="40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78393"/>
            <a:ext cx="4027751" cy="779607"/>
          </a:xfrm>
          <a:prstGeom prst="rect">
            <a:avLst/>
          </a:prstGeom>
        </p:spPr>
      </p:pic>
      <p:pic>
        <p:nvPicPr>
          <p:cNvPr id="10" name="Imagen 9" descr="I:\Secundaria Rural Mejorada\Informe 03\Cuarto Informe\Anexos\Fotos\01 IE 86009 Micaela Bastidas Puyucahua\IMG_479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3" t="8143" b="-1"/>
          <a:stretch/>
        </p:blipFill>
        <p:spPr bwMode="auto">
          <a:xfrm>
            <a:off x="3166993" y="116632"/>
            <a:ext cx="3674110" cy="2793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D:\Archivos Joselito\Fotos\DSC0201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198" r="10207" b="2679"/>
          <a:stretch/>
        </p:blipFill>
        <p:spPr bwMode="auto">
          <a:xfrm rot="20783333">
            <a:off x="1862753" y="1763652"/>
            <a:ext cx="4257675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I:\Secundaria Rural Mejorada\Informe 02\Anexos\Fotos\02 San Martin de Porres\DSC0194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t="43011" r="18655" b="-1"/>
          <a:stretch/>
        </p:blipFill>
        <p:spPr bwMode="auto">
          <a:xfrm rot="748221">
            <a:off x="4594340" y="2122719"/>
            <a:ext cx="4199097" cy="266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9" y="125596"/>
            <a:ext cx="3123813" cy="587062"/>
          </a:xfrm>
          <a:prstGeom prst="rect">
            <a:avLst/>
          </a:prstGeom>
        </p:spPr>
      </p:pic>
      <p:sp>
        <p:nvSpPr>
          <p:cNvPr id="7" name="4 Título"/>
          <p:cNvSpPr txBox="1">
            <a:spLocks/>
          </p:cNvSpPr>
          <p:nvPr/>
        </p:nvSpPr>
        <p:spPr bwMode="auto">
          <a:xfrm>
            <a:off x="4632432" y="94347"/>
            <a:ext cx="3497257" cy="859532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1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29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4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2576" eaLnBrk="1" fontAlgn="auto" hangingPunct="1">
              <a:spcAft>
                <a:spcPts val="0"/>
              </a:spcAft>
              <a:defRPr/>
            </a:pPr>
            <a:r>
              <a:rPr lang="es-PE" sz="3400" dirty="0" smtClean="0">
                <a:latin typeface="Maiandra GD"/>
              </a:rPr>
              <a:t> ANALIZAMOS</a:t>
            </a:r>
            <a:endParaRPr lang="es-PE" sz="34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34068"/>
              </p:ext>
            </p:extLst>
          </p:nvPr>
        </p:nvGraphicFramePr>
        <p:xfrm>
          <a:off x="322442" y="1187889"/>
          <a:ext cx="8260129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129"/>
              </a:tblGrid>
              <a:tr h="526308">
                <a:tc>
                  <a:txBody>
                    <a:bodyPr/>
                    <a:lstStyle/>
                    <a:p>
                      <a:pPr algn="just"/>
                      <a:r>
                        <a:rPr lang="es-PE" sz="2400" b="0" dirty="0" smtClean="0">
                          <a:solidFill>
                            <a:schemeClr val="tx1"/>
                          </a:solidFill>
                          <a:effectLst/>
                        </a:rPr>
                        <a:t>1). </a:t>
                      </a:r>
                      <a:r>
                        <a:rPr lang="es-PE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Elena dibujó en su cuaderno un rectángulo y coloreó 5/12 de un color y 2/7 de otro. ¿Qué parte del rectángulo está coloreada?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387388" y="2342412"/>
            <a:ext cx="186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solidFill>
                  <a:srgbClr val="FF0000"/>
                </a:solidFill>
              </a:rPr>
              <a:t>RESOLUCIÓN</a:t>
            </a:r>
            <a:r>
              <a:rPr lang="es-PE" dirty="0" smtClean="0"/>
              <a:t>:</a:t>
            </a:r>
            <a:endParaRPr lang="es-PE" dirty="0">
              <a:solidFill>
                <a:srgbClr val="00206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500539" y="4213643"/>
            <a:ext cx="372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solidFill>
                  <a:srgbClr val="FF0000"/>
                </a:solidFill>
              </a:rPr>
              <a:t>RESPUESTA</a:t>
            </a:r>
            <a:r>
              <a:rPr lang="es-PE" dirty="0" smtClean="0"/>
              <a:t>: La </a:t>
            </a:r>
            <a:r>
              <a:rPr lang="es-PE" dirty="0"/>
              <a:t>parte coloreada es </a:t>
            </a:r>
            <a:r>
              <a:rPr lang="es-PE" dirty="0" smtClean="0"/>
              <a:t>59/84 </a:t>
            </a:r>
            <a:r>
              <a:rPr lang="es-PE" dirty="0"/>
              <a:t>del rectángulo.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7388" y="296156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Parte coloreada:</a:t>
            </a:r>
            <a:endParaRPr lang="es-PE" dirty="0"/>
          </a:p>
        </p:txBody>
      </p:sp>
      <p:grpSp>
        <p:nvGrpSpPr>
          <p:cNvPr id="2" name="Grupo 1"/>
          <p:cNvGrpSpPr/>
          <p:nvPr/>
        </p:nvGrpSpPr>
        <p:grpSpPr>
          <a:xfrm>
            <a:off x="2416692" y="2704237"/>
            <a:ext cx="601447" cy="1015285"/>
            <a:chOff x="2416692" y="2704237"/>
            <a:chExt cx="601447" cy="1015285"/>
          </a:xfrm>
        </p:grpSpPr>
        <p:grpSp>
          <p:nvGrpSpPr>
            <p:cNvPr id="12" name="Grupo 11"/>
            <p:cNvGrpSpPr/>
            <p:nvPr/>
          </p:nvGrpSpPr>
          <p:grpSpPr>
            <a:xfrm>
              <a:off x="2540857" y="2704237"/>
              <a:ext cx="393056" cy="584775"/>
              <a:chOff x="1861818" y="5022239"/>
              <a:chExt cx="393056" cy="584775"/>
            </a:xfrm>
          </p:grpSpPr>
          <p:sp>
            <p:nvSpPr>
              <p:cNvPr id="16" name="CuadroTexto 15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5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7" name="Conector recto 16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CuadroTexto 14"/>
            <p:cNvSpPr txBox="1"/>
            <p:nvPr/>
          </p:nvSpPr>
          <p:spPr>
            <a:xfrm>
              <a:off x="2416692" y="3134747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12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3635896" y="2704237"/>
            <a:ext cx="426072" cy="1015285"/>
            <a:chOff x="1828802" y="5022239"/>
            <a:chExt cx="426072" cy="1015285"/>
          </a:xfrm>
        </p:grpSpPr>
        <p:grpSp>
          <p:nvGrpSpPr>
            <p:cNvPr id="19" name="Grupo 18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21" name="CuadroTexto 20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2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2" name="Conector recto 21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CuadroTexto 19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7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3142304" y="2852936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>
                <a:solidFill>
                  <a:srgbClr val="D20000"/>
                </a:solidFill>
              </a:rPr>
              <a:t>+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283968" y="2852936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6" name="Grupo 5"/>
          <p:cNvGrpSpPr/>
          <p:nvPr/>
        </p:nvGrpSpPr>
        <p:grpSpPr>
          <a:xfrm>
            <a:off x="4918392" y="2695341"/>
            <a:ext cx="1409360" cy="1007778"/>
            <a:chOff x="5403188" y="2342412"/>
            <a:chExt cx="1409360" cy="1007778"/>
          </a:xfrm>
        </p:grpSpPr>
        <p:grpSp>
          <p:nvGrpSpPr>
            <p:cNvPr id="5" name="Grupo 4"/>
            <p:cNvGrpSpPr/>
            <p:nvPr/>
          </p:nvGrpSpPr>
          <p:grpSpPr>
            <a:xfrm>
              <a:off x="5403188" y="2342412"/>
              <a:ext cx="1409360" cy="584775"/>
              <a:chOff x="5403188" y="2342412"/>
              <a:chExt cx="1409360" cy="584775"/>
            </a:xfrm>
          </p:grpSpPr>
          <p:sp>
            <p:nvSpPr>
              <p:cNvPr id="28" name="CuadroTexto 27"/>
              <p:cNvSpPr txBox="1"/>
              <p:nvPr/>
            </p:nvSpPr>
            <p:spPr>
              <a:xfrm>
                <a:off x="5403188" y="2342412"/>
                <a:ext cx="1409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35 </a:t>
                </a:r>
                <a:r>
                  <a:rPr lang="es-PE" sz="32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s-PE" sz="3200" dirty="0" smtClean="0">
                    <a:solidFill>
                      <a:srgbClr val="002060"/>
                    </a:solidFill>
                  </a:rPr>
                  <a:t> 24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9" name="Conector recto 28"/>
              <p:cNvCxnSpPr/>
              <p:nvPr/>
            </p:nvCxnSpPr>
            <p:spPr>
              <a:xfrm>
                <a:off x="5403188" y="2837405"/>
                <a:ext cx="140936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CuadroTexto 26"/>
            <p:cNvSpPr txBox="1"/>
            <p:nvPr/>
          </p:nvSpPr>
          <p:spPr>
            <a:xfrm>
              <a:off x="5750827" y="276541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84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CuadroTexto 30"/>
          <p:cNvSpPr txBox="1"/>
          <p:nvPr/>
        </p:nvSpPr>
        <p:spPr>
          <a:xfrm>
            <a:off x="6515430" y="2834665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39" name="Grupo 38"/>
          <p:cNvGrpSpPr/>
          <p:nvPr/>
        </p:nvGrpSpPr>
        <p:grpSpPr>
          <a:xfrm>
            <a:off x="7043622" y="2682691"/>
            <a:ext cx="624722" cy="993252"/>
            <a:chOff x="6998833" y="2682691"/>
            <a:chExt cx="624722" cy="993252"/>
          </a:xfrm>
        </p:grpSpPr>
        <p:grpSp>
          <p:nvGrpSpPr>
            <p:cNvPr id="38" name="Grupo 37"/>
            <p:cNvGrpSpPr/>
            <p:nvPr/>
          </p:nvGrpSpPr>
          <p:grpSpPr>
            <a:xfrm>
              <a:off x="7022108" y="2682691"/>
              <a:ext cx="601447" cy="584775"/>
              <a:chOff x="7022108" y="2682691"/>
              <a:chExt cx="601447" cy="584775"/>
            </a:xfrm>
          </p:grpSpPr>
          <p:sp>
            <p:nvSpPr>
              <p:cNvPr id="35" name="CuadroTexto 34"/>
              <p:cNvSpPr txBox="1"/>
              <p:nvPr/>
            </p:nvSpPr>
            <p:spPr>
              <a:xfrm>
                <a:off x="7022108" y="268269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59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6" name="Conector recto 35"/>
              <p:cNvCxnSpPr/>
              <p:nvPr/>
            </p:nvCxnSpPr>
            <p:spPr>
              <a:xfrm>
                <a:off x="7033920" y="3177684"/>
                <a:ext cx="531275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CuadroTexto 33"/>
            <p:cNvSpPr txBox="1"/>
            <p:nvPr/>
          </p:nvSpPr>
          <p:spPr>
            <a:xfrm>
              <a:off x="6998833" y="309116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84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2" name="Picture 3" descr="C:\Users\ANYI06\Desktop\dibujar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/>
          <a:stretch/>
        </p:blipFill>
        <p:spPr bwMode="auto">
          <a:xfrm>
            <a:off x="467544" y="3717032"/>
            <a:ext cx="3410643" cy="300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31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23" grpId="0"/>
      <p:bldP spid="24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1" y="116632"/>
            <a:ext cx="3448455" cy="648072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474226"/>
              </p:ext>
            </p:extLst>
          </p:nvPr>
        </p:nvGraphicFramePr>
        <p:xfrm>
          <a:off x="352570" y="934183"/>
          <a:ext cx="8260129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129"/>
              </a:tblGrid>
              <a:tr h="526308">
                <a:tc>
                  <a:txBody>
                    <a:bodyPr/>
                    <a:lstStyle/>
                    <a:p>
                      <a:pPr algn="just"/>
                      <a:r>
                        <a:rPr lang="es-PE" sz="2400" dirty="0" smtClean="0">
                          <a:solidFill>
                            <a:schemeClr val="tx1"/>
                          </a:solidFill>
                          <a:effectLst/>
                        </a:rPr>
                        <a:t>2). </a:t>
                      </a:r>
                      <a:r>
                        <a:rPr lang="es-PE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Tres amigos se asocian para montar un negocio de comidas. Alberto aporta 1/6 del capital; Bertha, 2/5; y César, el resto del capital. ¿Qué fracción del capital aportó César más que Bertha?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29467" y="2302344"/>
            <a:ext cx="687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solidFill>
                  <a:srgbClr val="FF0000"/>
                </a:solidFill>
              </a:rPr>
              <a:t>RESOLUCIÓN</a:t>
            </a:r>
            <a:r>
              <a:rPr lang="es-PE" dirty="0" smtClean="0"/>
              <a:t>: Según los datos del problema se tienen los aportes:</a:t>
            </a:r>
            <a:endParaRPr lang="es-PE" dirty="0"/>
          </a:p>
        </p:txBody>
      </p:sp>
      <p:grpSp>
        <p:nvGrpSpPr>
          <p:cNvPr id="9" name="Grupo 8"/>
          <p:cNvGrpSpPr/>
          <p:nvPr/>
        </p:nvGrpSpPr>
        <p:grpSpPr>
          <a:xfrm>
            <a:off x="1771635" y="2644321"/>
            <a:ext cx="426072" cy="1015285"/>
            <a:chOff x="1828802" y="5022239"/>
            <a:chExt cx="426072" cy="1015285"/>
          </a:xfrm>
        </p:grpSpPr>
        <p:grpSp>
          <p:nvGrpSpPr>
            <p:cNvPr id="10" name="Grupo 9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12" name="CuadroTexto 11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3" name="Conector recto 12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CuadroTexto 10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6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8" name="CuadroTexto 37"/>
          <p:cNvSpPr txBox="1"/>
          <p:nvPr/>
        </p:nvSpPr>
        <p:spPr>
          <a:xfrm>
            <a:off x="6516216" y="3380181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1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40" name="CuadroTexto 39"/>
          <p:cNvSpPr txBox="1"/>
          <p:nvPr/>
        </p:nvSpPr>
        <p:spPr>
          <a:xfrm>
            <a:off x="3215540" y="2936708"/>
            <a:ext cx="436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Entonces planteamos la siguiente ecuación:</a:t>
            </a:r>
            <a:endParaRPr lang="es-PE" dirty="0"/>
          </a:p>
        </p:txBody>
      </p:sp>
      <p:sp>
        <p:nvSpPr>
          <p:cNvPr id="41" name="CuadroTexto 40"/>
          <p:cNvSpPr txBox="1"/>
          <p:nvPr/>
        </p:nvSpPr>
        <p:spPr>
          <a:xfrm>
            <a:off x="3874189" y="3460542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+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55" name="CuadroTexto 54"/>
          <p:cNvSpPr txBox="1"/>
          <p:nvPr/>
        </p:nvSpPr>
        <p:spPr>
          <a:xfrm>
            <a:off x="5911512" y="3439544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56" name="CuadroTexto 55"/>
          <p:cNvSpPr txBox="1"/>
          <p:nvPr/>
        </p:nvSpPr>
        <p:spPr>
          <a:xfrm>
            <a:off x="1423405" y="4365104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x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58" name="CuadroTexto 57"/>
          <p:cNvSpPr txBox="1"/>
          <p:nvPr/>
        </p:nvSpPr>
        <p:spPr>
          <a:xfrm>
            <a:off x="507533" y="2909902"/>
            <a:ext cx="111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Alberto:</a:t>
            </a:r>
            <a:endParaRPr lang="es-PE" dirty="0"/>
          </a:p>
        </p:txBody>
      </p:sp>
      <p:sp>
        <p:nvSpPr>
          <p:cNvPr id="59" name="CuadroTexto 58"/>
          <p:cNvSpPr txBox="1"/>
          <p:nvPr/>
        </p:nvSpPr>
        <p:spPr>
          <a:xfrm>
            <a:off x="498609" y="3688089"/>
            <a:ext cx="111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Bertha:</a:t>
            </a:r>
            <a:endParaRPr lang="es-PE" dirty="0"/>
          </a:p>
        </p:txBody>
      </p:sp>
      <p:grpSp>
        <p:nvGrpSpPr>
          <p:cNvPr id="60" name="Grupo 59"/>
          <p:cNvGrpSpPr/>
          <p:nvPr/>
        </p:nvGrpSpPr>
        <p:grpSpPr>
          <a:xfrm>
            <a:off x="1496237" y="3423686"/>
            <a:ext cx="426072" cy="1015285"/>
            <a:chOff x="1828802" y="5022239"/>
            <a:chExt cx="426072" cy="1015285"/>
          </a:xfrm>
        </p:grpSpPr>
        <p:grpSp>
          <p:nvGrpSpPr>
            <p:cNvPr id="61" name="Grupo 60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63" name="CuadroTexto 62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2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64" name="Conector recto 63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CuadroTexto 61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5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65" name="CuadroTexto 64"/>
          <p:cNvSpPr txBox="1"/>
          <p:nvPr/>
        </p:nvSpPr>
        <p:spPr>
          <a:xfrm>
            <a:off x="543770" y="4512599"/>
            <a:ext cx="9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César:</a:t>
            </a:r>
            <a:endParaRPr lang="es-PE" dirty="0"/>
          </a:p>
        </p:txBody>
      </p:sp>
      <p:grpSp>
        <p:nvGrpSpPr>
          <p:cNvPr id="66" name="Grupo 65"/>
          <p:cNvGrpSpPr/>
          <p:nvPr/>
        </p:nvGrpSpPr>
        <p:grpSpPr>
          <a:xfrm>
            <a:off x="3256140" y="3306858"/>
            <a:ext cx="426072" cy="1015285"/>
            <a:chOff x="1828802" y="5022239"/>
            <a:chExt cx="426072" cy="1015285"/>
          </a:xfrm>
        </p:grpSpPr>
        <p:grpSp>
          <p:nvGrpSpPr>
            <p:cNvPr id="67" name="Grupo 66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69" name="CuadroTexto 68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70" name="Conector recto 69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CuadroTexto 67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6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4342927" y="3316811"/>
            <a:ext cx="426072" cy="1015285"/>
            <a:chOff x="1828802" y="5022239"/>
            <a:chExt cx="426072" cy="1015285"/>
          </a:xfrm>
        </p:grpSpPr>
        <p:grpSp>
          <p:nvGrpSpPr>
            <p:cNvPr id="72" name="Grupo 71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74" name="CuadroTexto 73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2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75" name="Conector recto 74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3" name="CuadroTexto 72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5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6" name="CuadroTexto 75"/>
          <p:cNvSpPr txBox="1"/>
          <p:nvPr/>
        </p:nvSpPr>
        <p:spPr>
          <a:xfrm>
            <a:off x="4960680" y="3429000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+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77" name="CuadroTexto 76"/>
          <p:cNvSpPr txBox="1"/>
          <p:nvPr/>
        </p:nvSpPr>
        <p:spPr>
          <a:xfrm>
            <a:off x="5436096" y="3429591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x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78" name="Grupo 77"/>
          <p:cNvGrpSpPr/>
          <p:nvPr/>
        </p:nvGrpSpPr>
        <p:grpSpPr>
          <a:xfrm>
            <a:off x="3418729" y="4114986"/>
            <a:ext cx="1409360" cy="1007778"/>
            <a:chOff x="5403188" y="2342412"/>
            <a:chExt cx="1409360" cy="1007778"/>
          </a:xfrm>
        </p:grpSpPr>
        <p:grpSp>
          <p:nvGrpSpPr>
            <p:cNvPr id="79" name="Grupo 78"/>
            <p:cNvGrpSpPr/>
            <p:nvPr/>
          </p:nvGrpSpPr>
          <p:grpSpPr>
            <a:xfrm>
              <a:off x="5403188" y="2342412"/>
              <a:ext cx="1409360" cy="584775"/>
              <a:chOff x="5403188" y="2342412"/>
              <a:chExt cx="1409360" cy="584775"/>
            </a:xfrm>
          </p:grpSpPr>
          <p:sp>
            <p:nvSpPr>
              <p:cNvPr id="81" name="CuadroTexto 80"/>
              <p:cNvSpPr txBox="1"/>
              <p:nvPr/>
            </p:nvSpPr>
            <p:spPr>
              <a:xfrm>
                <a:off x="5403188" y="2342412"/>
                <a:ext cx="12939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 5 </a:t>
                </a:r>
                <a:r>
                  <a:rPr lang="es-PE" sz="32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s-PE" sz="3200" dirty="0" smtClean="0">
                    <a:solidFill>
                      <a:srgbClr val="002060"/>
                    </a:solidFill>
                  </a:rPr>
                  <a:t> 12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82" name="Conector recto 81"/>
              <p:cNvCxnSpPr/>
              <p:nvPr/>
            </p:nvCxnSpPr>
            <p:spPr>
              <a:xfrm>
                <a:off x="5403188" y="2837405"/>
                <a:ext cx="140936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CuadroTexto 79"/>
            <p:cNvSpPr txBox="1"/>
            <p:nvPr/>
          </p:nvSpPr>
          <p:spPr>
            <a:xfrm>
              <a:off x="5750827" y="276541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30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3" name="CuadroTexto 82"/>
          <p:cNvSpPr txBox="1"/>
          <p:nvPr/>
        </p:nvSpPr>
        <p:spPr>
          <a:xfrm>
            <a:off x="4982397" y="4262092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+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84" name="CuadroTexto 83"/>
          <p:cNvSpPr txBox="1"/>
          <p:nvPr/>
        </p:nvSpPr>
        <p:spPr>
          <a:xfrm>
            <a:off x="5505708" y="4194526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x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85" name="CuadroTexto 84"/>
          <p:cNvSpPr txBox="1"/>
          <p:nvPr/>
        </p:nvSpPr>
        <p:spPr>
          <a:xfrm>
            <a:off x="5925344" y="4220376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86" name="CuadroTexto 85"/>
          <p:cNvSpPr txBox="1"/>
          <p:nvPr/>
        </p:nvSpPr>
        <p:spPr>
          <a:xfrm>
            <a:off x="6554732" y="4194035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1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87" name="Grupo 86"/>
          <p:cNvGrpSpPr/>
          <p:nvPr/>
        </p:nvGrpSpPr>
        <p:grpSpPr>
          <a:xfrm>
            <a:off x="4030566" y="4923114"/>
            <a:ext cx="624722" cy="993252"/>
            <a:chOff x="6998833" y="2682691"/>
            <a:chExt cx="624722" cy="993252"/>
          </a:xfrm>
        </p:grpSpPr>
        <p:grpSp>
          <p:nvGrpSpPr>
            <p:cNvPr id="88" name="Grupo 87"/>
            <p:cNvGrpSpPr/>
            <p:nvPr/>
          </p:nvGrpSpPr>
          <p:grpSpPr>
            <a:xfrm>
              <a:off x="7022108" y="2682691"/>
              <a:ext cx="601447" cy="584775"/>
              <a:chOff x="7022108" y="2682691"/>
              <a:chExt cx="601447" cy="584775"/>
            </a:xfrm>
          </p:grpSpPr>
          <p:sp>
            <p:nvSpPr>
              <p:cNvPr id="90" name="CuadroTexto 89"/>
              <p:cNvSpPr txBox="1"/>
              <p:nvPr/>
            </p:nvSpPr>
            <p:spPr>
              <a:xfrm>
                <a:off x="7022108" y="268269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17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91" name="Conector recto 90"/>
              <p:cNvCxnSpPr/>
              <p:nvPr/>
            </p:nvCxnSpPr>
            <p:spPr>
              <a:xfrm>
                <a:off x="7033920" y="3177684"/>
                <a:ext cx="531275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" name="CuadroTexto 88"/>
            <p:cNvSpPr txBox="1"/>
            <p:nvPr/>
          </p:nvSpPr>
          <p:spPr>
            <a:xfrm>
              <a:off x="6998833" y="309116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30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2" name="CuadroTexto 91"/>
          <p:cNvSpPr txBox="1"/>
          <p:nvPr/>
        </p:nvSpPr>
        <p:spPr>
          <a:xfrm>
            <a:off x="4969440" y="5090371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+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93" name="CuadroTexto 92"/>
          <p:cNvSpPr txBox="1"/>
          <p:nvPr/>
        </p:nvSpPr>
        <p:spPr>
          <a:xfrm>
            <a:off x="5536192" y="5001208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x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94" name="CuadroTexto 93"/>
          <p:cNvSpPr txBox="1"/>
          <p:nvPr/>
        </p:nvSpPr>
        <p:spPr>
          <a:xfrm>
            <a:off x="5987984" y="5027058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95" name="CuadroTexto 94"/>
          <p:cNvSpPr txBox="1"/>
          <p:nvPr/>
        </p:nvSpPr>
        <p:spPr>
          <a:xfrm>
            <a:off x="6516215" y="4946452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1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96" name="CuadroTexto 95"/>
          <p:cNvSpPr txBox="1"/>
          <p:nvPr/>
        </p:nvSpPr>
        <p:spPr>
          <a:xfrm>
            <a:off x="5588041" y="5687533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x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97" name="CuadroTexto 96"/>
          <p:cNvSpPr txBox="1"/>
          <p:nvPr/>
        </p:nvSpPr>
        <p:spPr>
          <a:xfrm>
            <a:off x="6017405" y="5698869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98" name="CuadroTexto 97"/>
          <p:cNvSpPr txBox="1"/>
          <p:nvPr/>
        </p:nvSpPr>
        <p:spPr>
          <a:xfrm>
            <a:off x="6516215" y="5618263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1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99" name="CuadroTexto 98"/>
          <p:cNvSpPr txBox="1"/>
          <p:nvPr/>
        </p:nvSpPr>
        <p:spPr>
          <a:xfrm>
            <a:off x="6922046" y="5460224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>
                <a:solidFill>
                  <a:srgbClr val="D20000"/>
                </a:solidFill>
              </a:rPr>
              <a:t>_</a:t>
            </a:r>
            <a:r>
              <a:rPr lang="es-PE" sz="3300" dirty="0" smtClean="0">
                <a:solidFill>
                  <a:srgbClr val="D20000"/>
                </a:solidFill>
              </a:rPr>
              <a:t> 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100" name="Grupo 99"/>
          <p:cNvGrpSpPr/>
          <p:nvPr/>
        </p:nvGrpSpPr>
        <p:grpSpPr>
          <a:xfrm>
            <a:off x="7446660" y="5430678"/>
            <a:ext cx="624722" cy="993252"/>
            <a:chOff x="6998833" y="2682691"/>
            <a:chExt cx="624722" cy="993252"/>
          </a:xfrm>
        </p:grpSpPr>
        <p:grpSp>
          <p:nvGrpSpPr>
            <p:cNvPr id="101" name="Grupo 100"/>
            <p:cNvGrpSpPr/>
            <p:nvPr/>
          </p:nvGrpSpPr>
          <p:grpSpPr>
            <a:xfrm>
              <a:off x="7022108" y="2682691"/>
              <a:ext cx="601447" cy="584775"/>
              <a:chOff x="7022108" y="2682691"/>
              <a:chExt cx="601447" cy="584775"/>
            </a:xfrm>
          </p:grpSpPr>
          <p:sp>
            <p:nvSpPr>
              <p:cNvPr id="103" name="CuadroTexto 102"/>
              <p:cNvSpPr txBox="1"/>
              <p:nvPr/>
            </p:nvSpPr>
            <p:spPr>
              <a:xfrm>
                <a:off x="7022108" y="268269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17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04" name="Conector recto 103"/>
              <p:cNvCxnSpPr/>
              <p:nvPr/>
            </p:nvCxnSpPr>
            <p:spPr>
              <a:xfrm>
                <a:off x="7033920" y="3177684"/>
                <a:ext cx="531275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2" name="CuadroTexto 101"/>
            <p:cNvSpPr txBox="1"/>
            <p:nvPr/>
          </p:nvSpPr>
          <p:spPr>
            <a:xfrm>
              <a:off x="6998833" y="309116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30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5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40" grpId="0"/>
      <p:bldP spid="41" grpId="0"/>
      <p:bldP spid="55" grpId="0"/>
      <p:bldP spid="56" grpId="0"/>
      <p:bldP spid="58" grpId="0"/>
      <p:bldP spid="59" grpId="0"/>
      <p:bldP spid="65" grpId="0"/>
      <p:bldP spid="76" grpId="0"/>
      <p:bldP spid="77" grpId="0"/>
      <p:bldP spid="83" grpId="0"/>
      <p:bldP spid="84" grpId="0"/>
      <p:bldP spid="85" grpId="0"/>
      <p:bldP spid="86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1" y="116632"/>
            <a:ext cx="3448455" cy="648072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632246" y="2184192"/>
            <a:ext cx="79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Finalmente, hallamos la diferencia entre 13/30 y 2/5 para saber qué fracción aportó César más </a:t>
            </a:r>
            <a:r>
              <a:rPr lang="es-PE" dirty="0" smtClean="0"/>
              <a:t>que Bertha:</a:t>
            </a:r>
            <a:endParaRPr lang="es-PE" dirty="0"/>
          </a:p>
        </p:txBody>
      </p:sp>
      <p:sp>
        <p:nvSpPr>
          <p:cNvPr id="55" name="CuadroTexto 54"/>
          <p:cNvSpPr txBox="1"/>
          <p:nvPr/>
        </p:nvSpPr>
        <p:spPr>
          <a:xfrm>
            <a:off x="3851920" y="3196749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57" name="CuadroTexto 56"/>
          <p:cNvSpPr txBox="1"/>
          <p:nvPr/>
        </p:nvSpPr>
        <p:spPr>
          <a:xfrm>
            <a:off x="659635" y="4520588"/>
            <a:ext cx="571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solidFill>
                  <a:srgbClr val="FF0000"/>
                </a:solidFill>
              </a:rPr>
              <a:t>RESPUESTA</a:t>
            </a:r>
            <a:r>
              <a:rPr lang="es-PE" dirty="0" smtClean="0"/>
              <a:t>: </a:t>
            </a:r>
            <a:r>
              <a:rPr lang="es-PE" dirty="0"/>
              <a:t>César aportó 1/30 del capital más que </a:t>
            </a:r>
            <a:r>
              <a:rPr lang="es-PE" dirty="0" smtClean="0"/>
              <a:t>Bertha.</a:t>
            </a:r>
            <a:endParaRPr lang="es-PE" dirty="0"/>
          </a:p>
        </p:txBody>
      </p:sp>
      <p:grpSp>
        <p:nvGrpSpPr>
          <p:cNvPr id="71" name="Grupo 70"/>
          <p:cNvGrpSpPr/>
          <p:nvPr/>
        </p:nvGrpSpPr>
        <p:grpSpPr>
          <a:xfrm>
            <a:off x="3275856" y="3044991"/>
            <a:ext cx="426072" cy="1015285"/>
            <a:chOff x="1828802" y="5022239"/>
            <a:chExt cx="426072" cy="1015285"/>
          </a:xfrm>
        </p:grpSpPr>
        <p:grpSp>
          <p:nvGrpSpPr>
            <p:cNvPr id="72" name="Grupo 71"/>
            <p:cNvGrpSpPr/>
            <p:nvPr/>
          </p:nvGrpSpPr>
          <p:grpSpPr>
            <a:xfrm>
              <a:off x="1861818" y="5022239"/>
              <a:ext cx="393056" cy="584775"/>
              <a:chOff x="1861818" y="5022239"/>
              <a:chExt cx="393056" cy="584775"/>
            </a:xfrm>
          </p:grpSpPr>
          <p:sp>
            <p:nvSpPr>
              <p:cNvPr id="74" name="CuadroTexto 73"/>
              <p:cNvSpPr txBox="1"/>
              <p:nvPr/>
            </p:nvSpPr>
            <p:spPr>
              <a:xfrm>
                <a:off x="1861818" y="5022239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2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75" name="Conector recto 74"/>
              <p:cNvCxnSpPr/>
              <p:nvPr/>
            </p:nvCxnSpPr>
            <p:spPr>
              <a:xfrm>
                <a:off x="1861818" y="5517232"/>
                <a:ext cx="36004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3" name="CuadroTexto 72"/>
            <p:cNvSpPr txBox="1"/>
            <p:nvPr/>
          </p:nvSpPr>
          <p:spPr>
            <a:xfrm>
              <a:off x="1828802" y="545274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5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5" name="CuadroTexto 84"/>
          <p:cNvSpPr txBox="1"/>
          <p:nvPr/>
        </p:nvSpPr>
        <p:spPr>
          <a:xfrm>
            <a:off x="6554731" y="3167724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87" name="Grupo 86"/>
          <p:cNvGrpSpPr/>
          <p:nvPr/>
        </p:nvGrpSpPr>
        <p:grpSpPr>
          <a:xfrm>
            <a:off x="3526364" y="134479"/>
            <a:ext cx="624722" cy="993252"/>
            <a:chOff x="6998833" y="2682691"/>
            <a:chExt cx="624722" cy="993252"/>
          </a:xfrm>
        </p:grpSpPr>
        <p:grpSp>
          <p:nvGrpSpPr>
            <p:cNvPr id="88" name="Grupo 87"/>
            <p:cNvGrpSpPr/>
            <p:nvPr/>
          </p:nvGrpSpPr>
          <p:grpSpPr>
            <a:xfrm>
              <a:off x="7022108" y="2682691"/>
              <a:ext cx="601447" cy="584775"/>
              <a:chOff x="7022108" y="2682691"/>
              <a:chExt cx="601447" cy="584775"/>
            </a:xfrm>
          </p:grpSpPr>
          <p:sp>
            <p:nvSpPr>
              <p:cNvPr id="90" name="CuadroTexto 89"/>
              <p:cNvSpPr txBox="1"/>
              <p:nvPr/>
            </p:nvSpPr>
            <p:spPr>
              <a:xfrm>
                <a:off x="7022108" y="268269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17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91" name="Conector recto 90"/>
              <p:cNvCxnSpPr/>
              <p:nvPr/>
            </p:nvCxnSpPr>
            <p:spPr>
              <a:xfrm>
                <a:off x="7033920" y="3177684"/>
                <a:ext cx="531275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" name="CuadroTexto 88"/>
            <p:cNvSpPr txBox="1"/>
            <p:nvPr/>
          </p:nvSpPr>
          <p:spPr>
            <a:xfrm>
              <a:off x="6998833" y="309116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30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3" name="CuadroTexto 92"/>
          <p:cNvSpPr txBox="1"/>
          <p:nvPr/>
        </p:nvSpPr>
        <p:spPr>
          <a:xfrm>
            <a:off x="1075457" y="332656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x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94" name="CuadroTexto 93"/>
          <p:cNvSpPr txBox="1"/>
          <p:nvPr/>
        </p:nvSpPr>
        <p:spPr>
          <a:xfrm>
            <a:off x="1627095" y="342830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54" name="Grupo 53"/>
          <p:cNvGrpSpPr/>
          <p:nvPr/>
        </p:nvGrpSpPr>
        <p:grpSpPr>
          <a:xfrm>
            <a:off x="2319121" y="136112"/>
            <a:ext cx="624722" cy="993252"/>
            <a:chOff x="6998833" y="2682691"/>
            <a:chExt cx="624722" cy="993252"/>
          </a:xfrm>
        </p:grpSpPr>
        <p:grpSp>
          <p:nvGrpSpPr>
            <p:cNvPr id="96" name="Grupo 95"/>
            <p:cNvGrpSpPr/>
            <p:nvPr/>
          </p:nvGrpSpPr>
          <p:grpSpPr>
            <a:xfrm>
              <a:off x="7022108" y="2682691"/>
              <a:ext cx="601447" cy="584775"/>
              <a:chOff x="7022108" y="2682691"/>
              <a:chExt cx="601447" cy="584775"/>
            </a:xfrm>
          </p:grpSpPr>
          <p:sp>
            <p:nvSpPr>
              <p:cNvPr id="98" name="CuadroTexto 97"/>
              <p:cNvSpPr txBox="1"/>
              <p:nvPr/>
            </p:nvSpPr>
            <p:spPr>
              <a:xfrm>
                <a:off x="7022108" y="268269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30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99" name="Conector recto 98"/>
              <p:cNvCxnSpPr/>
              <p:nvPr/>
            </p:nvCxnSpPr>
            <p:spPr>
              <a:xfrm>
                <a:off x="7033920" y="3177684"/>
                <a:ext cx="531275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7" name="CuadroTexto 96"/>
            <p:cNvSpPr txBox="1"/>
            <p:nvPr/>
          </p:nvSpPr>
          <p:spPr>
            <a:xfrm>
              <a:off x="6998833" y="309116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30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00" name="CuadroTexto 99"/>
          <p:cNvSpPr txBox="1"/>
          <p:nvPr/>
        </p:nvSpPr>
        <p:spPr>
          <a:xfrm>
            <a:off x="3050165" y="140586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>
                <a:solidFill>
                  <a:srgbClr val="D20000"/>
                </a:solidFill>
              </a:rPr>
              <a:t>_</a:t>
            </a:r>
            <a:r>
              <a:rPr lang="es-PE" sz="3300" dirty="0" smtClean="0">
                <a:solidFill>
                  <a:srgbClr val="D20000"/>
                </a:solidFill>
              </a:rPr>
              <a:t> 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101" name="CuadroTexto 100"/>
          <p:cNvSpPr txBox="1"/>
          <p:nvPr/>
        </p:nvSpPr>
        <p:spPr>
          <a:xfrm>
            <a:off x="1063321" y="1072909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x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102" name="CuadroTexto 101"/>
          <p:cNvSpPr txBox="1"/>
          <p:nvPr/>
        </p:nvSpPr>
        <p:spPr>
          <a:xfrm>
            <a:off x="1643116" y="1108666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103" name="Grupo 102"/>
          <p:cNvGrpSpPr/>
          <p:nvPr/>
        </p:nvGrpSpPr>
        <p:grpSpPr>
          <a:xfrm>
            <a:off x="2347165" y="956318"/>
            <a:ext cx="624722" cy="993252"/>
            <a:chOff x="6998833" y="2682691"/>
            <a:chExt cx="624722" cy="993252"/>
          </a:xfrm>
        </p:grpSpPr>
        <p:grpSp>
          <p:nvGrpSpPr>
            <p:cNvPr id="104" name="Grupo 103"/>
            <p:cNvGrpSpPr/>
            <p:nvPr/>
          </p:nvGrpSpPr>
          <p:grpSpPr>
            <a:xfrm>
              <a:off x="7022108" y="2682691"/>
              <a:ext cx="601447" cy="584775"/>
              <a:chOff x="7022108" y="2682691"/>
              <a:chExt cx="601447" cy="584775"/>
            </a:xfrm>
          </p:grpSpPr>
          <p:sp>
            <p:nvSpPr>
              <p:cNvPr id="106" name="CuadroTexto 105"/>
              <p:cNvSpPr txBox="1"/>
              <p:nvPr/>
            </p:nvSpPr>
            <p:spPr>
              <a:xfrm>
                <a:off x="7022108" y="268269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13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07" name="Conector recto 106"/>
              <p:cNvCxnSpPr/>
              <p:nvPr/>
            </p:nvCxnSpPr>
            <p:spPr>
              <a:xfrm>
                <a:off x="7033920" y="3177684"/>
                <a:ext cx="531275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5" name="CuadroTexto 104"/>
            <p:cNvSpPr txBox="1"/>
            <p:nvPr/>
          </p:nvSpPr>
          <p:spPr>
            <a:xfrm>
              <a:off x="6998833" y="309116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30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8" name="Grupo 107"/>
          <p:cNvGrpSpPr/>
          <p:nvPr/>
        </p:nvGrpSpPr>
        <p:grpSpPr>
          <a:xfrm>
            <a:off x="1920013" y="3072992"/>
            <a:ext cx="624722" cy="993252"/>
            <a:chOff x="6998833" y="2682691"/>
            <a:chExt cx="624722" cy="993252"/>
          </a:xfrm>
        </p:grpSpPr>
        <p:grpSp>
          <p:nvGrpSpPr>
            <p:cNvPr id="109" name="Grupo 108"/>
            <p:cNvGrpSpPr/>
            <p:nvPr/>
          </p:nvGrpSpPr>
          <p:grpSpPr>
            <a:xfrm>
              <a:off x="7022108" y="2682691"/>
              <a:ext cx="601447" cy="584775"/>
              <a:chOff x="7022108" y="2682691"/>
              <a:chExt cx="601447" cy="584775"/>
            </a:xfrm>
          </p:grpSpPr>
          <p:sp>
            <p:nvSpPr>
              <p:cNvPr id="111" name="CuadroTexto 110"/>
              <p:cNvSpPr txBox="1"/>
              <p:nvPr/>
            </p:nvSpPr>
            <p:spPr>
              <a:xfrm>
                <a:off x="7022108" y="268269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13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12" name="Conector recto 111"/>
              <p:cNvCxnSpPr/>
              <p:nvPr/>
            </p:nvCxnSpPr>
            <p:spPr>
              <a:xfrm>
                <a:off x="7033920" y="3177684"/>
                <a:ext cx="531275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0" name="CuadroTexto 109"/>
            <p:cNvSpPr txBox="1"/>
            <p:nvPr/>
          </p:nvSpPr>
          <p:spPr>
            <a:xfrm>
              <a:off x="6998833" y="309116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30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13" name="CuadroTexto 112"/>
          <p:cNvSpPr txBox="1"/>
          <p:nvPr/>
        </p:nvSpPr>
        <p:spPr>
          <a:xfrm>
            <a:off x="2643670" y="3051843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>
                <a:solidFill>
                  <a:srgbClr val="D20000"/>
                </a:solidFill>
              </a:rPr>
              <a:t>_</a:t>
            </a:r>
            <a:r>
              <a:rPr lang="es-PE" sz="3300" dirty="0" smtClean="0">
                <a:solidFill>
                  <a:srgbClr val="D20000"/>
                </a:solidFill>
              </a:rPr>
              <a:t> 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114" name="Grupo 113"/>
          <p:cNvGrpSpPr/>
          <p:nvPr/>
        </p:nvGrpSpPr>
        <p:grpSpPr>
          <a:xfrm>
            <a:off x="4515728" y="3021344"/>
            <a:ext cx="624722" cy="993252"/>
            <a:chOff x="6998833" y="2682691"/>
            <a:chExt cx="624722" cy="993252"/>
          </a:xfrm>
        </p:grpSpPr>
        <p:grpSp>
          <p:nvGrpSpPr>
            <p:cNvPr id="115" name="Grupo 114"/>
            <p:cNvGrpSpPr/>
            <p:nvPr/>
          </p:nvGrpSpPr>
          <p:grpSpPr>
            <a:xfrm>
              <a:off x="7022108" y="2682691"/>
              <a:ext cx="601447" cy="584775"/>
              <a:chOff x="7022108" y="2682691"/>
              <a:chExt cx="601447" cy="584775"/>
            </a:xfrm>
          </p:grpSpPr>
          <p:sp>
            <p:nvSpPr>
              <p:cNvPr id="117" name="CuadroTexto 116"/>
              <p:cNvSpPr txBox="1"/>
              <p:nvPr/>
            </p:nvSpPr>
            <p:spPr>
              <a:xfrm>
                <a:off x="7022108" y="268269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13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18" name="Conector recto 117"/>
              <p:cNvCxnSpPr/>
              <p:nvPr/>
            </p:nvCxnSpPr>
            <p:spPr>
              <a:xfrm>
                <a:off x="7033920" y="3177684"/>
                <a:ext cx="531275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6" name="CuadroTexto 115"/>
            <p:cNvSpPr txBox="1"/>
            <p:nvPr/>
          </p:nvSpPr>
          <p:spPr>
            <a:xfrm>
              <a:off x="6998833" y="309116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30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9" name="Grupo 118"/>
          <p:cNvGrpSpPr/>
          <p:nvPr/>
        </p:nvGrpSpPr>
        <p:grpSpPr>
          <a:xfrm>
            <a:off x="5747478" y="3010972"/>
            <a:ext cx="624722" cy="993252"/>
            <a:chOff x="6998833" y="2682691"/>
            <a:chExt cx="624722" cy="993252"/>
          </a:xfrm>
        </p:grpSpPr>
        <p:grpSp>
          <p:nvGrpSpPr>
            <p:cNvPr id="120" name="Grupo 119"/>
            <p:cNvGrpSpPr/>
            <p:nvPr/>
          </p:nvGrpSpPr>
          <p:grpSpPr>
            <a:xfrm>
              <a:off x="7022108" y="2682691"/>
              <a:ext cx="601447" cy="584775"/>
              <a:chOff x="7022108" y="2682691"/>
              <a:chExt cx="601447" cy="584775"/>
            </a:xfrm>
          </p:grpSpPr>
          <p:sp>
            <p:nvSpPr>
              <p:cNvPr id="122" name="CuadroTexto 121"/>
              <p:cNvSpPr txBox="1"/>
              <p:nvPr/>
            </p:nvSpPr>
            <p:spPr>
              <a:xfrm>
                <a:off x="7022108" y="268269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12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23" name="Conector recto 122"/>
              <p:cNvCxnSpPr/>
              <p:nvPr/>
            </p:nvCxnSpPr>
            <p:spPr>
              <a:xfrm>
                <a:off x="7033920" y="3177684"/>
                <a:ext cx="531275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1" name="CuadroTexto 120"/>
            <p:cNvSpPr txBox="1"/>
            <p:nvPr/>
          </p:nvSpPr>
          <p:spPr>
            <a:xfrm>
              <a:off x="6998833" y="309116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30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24" name="CuadroTexto 123"/>
          <p:cNvSpPr txBox="1"/>
          <p:nvPr/>
        </p:nvSpPr>
        <p:spPr>
          <a:xfrm>
            <a:off x="5247368" y="3013649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>
                <a:solidFill>
                  <a:srgbClr val="D20000"/>
                </a:solidFill>
              </a:rPr>
              <a:t>_</a:t>
            </a:r>
            <a:r>
              <a:rPr lang="es-PE" sz="3300" dirty="0" smtClean="0">
                <a:solidFill>
                  <a:srgbClr val="D20000"/>
                </a:solidFill>
              </a:rPr>
              <a:t> 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125" name="Grupo 124"/>
          <p:cNvGrpSpPr/>
          <p:nvPr/>
        </p:nvGrpSpPr>
        <p:grpSpPr>
          <a:xfrm>
            <a:off x="7061556" y="2979595"/>
            <a:ext cx="601447" cy="993252"/>
            <a:chOff x="6998833" y="2682691"/>
            <a:chExt cx="601447" cy="993252"/>
          </a:xfrm>
        </p:grpSpPr>
        <p:grpSp>
          <p:nvGrpSpPr>
            <p:cNvPr id="126" name="Grupo 125"/>
            <p:cNvGrpSpPr/>
            <p:nvPr/>
          </p:nvGrpSpPr>
          <p:grpSpPr>
            <a:xfrm>
              <a:off x="7022108" y="2682691"/>
              <a:ext cx="543087" cy="584775"/>
              <a:chOff x="7022108" y="2682691"/>
              <a:chExt cx="543087" cy="584775"/>
            </a:xfrm>
          </p:grpSpPr>
          <p:sp>
            <p:nvSpPr>
              <p:cNvPr id="128" name="CuadroTexto 127"/>
              <p:cNvSpPr txBox="1"/>
              <p:nvPr/>
            </p:nvSpPr>
            <p:spPr>
              <a:xfrm>
                <a:off x="7022108" y="2682691"/>
                <a:ext cx="4860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 1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29" name="Conector recto 128"/>
              <p:cNvCxnSpPr/>
              <p:nvPr/>
            </p:nvCxnSpPr>
            <p:spPr>
              <a:xfrm>
                <a:off x="7033920" y="3177684"/>
                <a:ext cx="531275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7" name="CuadroTexto 126"/>
            <p:cNvSpPr txBox="1"/>
            <p:nvPr/>
          </p:nvSpPr>
          <p:spPr>
            <a:xfrm>
              <a:off x="6998833" y="309116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30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360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  <p:bldP spid="57" grpId="0"/>
      <p:bldP spid="85" grpId="0"/>
      <p:bldP spid="93" grpId="0"/>
      <p:bldP spid="94" grpId="0"/>
      <p:bldP spid="100" grpId="0"/>
      <p:bldP spid="101" grpId="0"/>
      <p:bldP spid="102" grpId="0"/>
      <p:bldP spid="113" grpId="0"/>
      <p:bldP spid="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1" y="116632"/>
            <a:ext cx="3448455" cy="648072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71774"/>
              </p:ext>
            </p:extLst>
          </p:nvPr>
        </p:nvGraphicFramePr>
        <p:xfrm>
          <a:off x="416327" y="934183"/>
          <a:ext cx="8260129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129"/>
              </a:tblGrid>
              <a:tr h="526308">
                <a:tc>
                  <a:txBody>
                    <a:bodyPr/>
                    <a:lstStyle/>
                    <a:p>
                      <a:pPr algn="just"/>
                      <a:r>
                        <a:rPr lang="es-PE" sz="2400" b="0" dirty="0" smtClean="0">
                          <a:solidFill>
                            <a:schemeClr val="tx1"/>
                          </a:solidFill>
                          <a:effectLst/>
                        </a:rPr>
                        <a:t>3). </a:t>
                      </a:r>
                      <a:r>
                        <a:rPr lang="es-PE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una tienda todos los productos cuentan con un descuento de 20 % del precio de la etiqueta. Si hemos pagado S/. 56 por un pantalón, ¿cuál es su precio de etiqueta?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29467" y="2302344"/>
            <a:ext cx="171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solidFill>
                  <a:srgbClr val="FF0000"/>
                </a:solidFill>
              </a:rPr>
              <a:t>RESOLUCIÓN</a:t>
            </a:r>
            <a:r>
              <a:rPr lang="es-PE" dirty="0" smtClean="0"/>
              <a:t>:</a:t>
            </a:r>
            <a:endParaRPr lang="es-PE" dirty="0"/>
          </a:p>
        </p:txBody>
      </p:sp>
      <p:sp>
        <p:nvSpPr>
          <p:cNvPr id="40" name="CuadroTexto 39"/>
          <p:cNvSpPr txBox="1"/>
          <p:nvPr/>
        </p:nvSpPr>
        <p:spPr>
          <a:xfrm>
            <a:off x="449172" y="2743666"/>
            <a:ext cx="436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P</a:t>
            </a:r>
            <a:r>
              <a:rPr lang="es-PE" dirty="0" smtClean="0"/>
              <a:t>recio </a:t>
            </a:r>
            <a:r>
              <a:rPr lang="es-PE" dirty="0"/>
              <a:t>que se ha pagado por el </a:t>
            </a:r>
            <a:r>
              <a:rPr lang="es-PE" dirty="0" smtClean="0"/>
              <a:t>pantalón:</a:t>
            </a:r>
            <a:endParaRPr lang="es-PE" dirty="0"/>
          </a:p>
        </p:txBody>
      </p:sp>
      <p:sp>
        <p:nvSpPr>
          <p:cNvPr id="58" name="CuadroTexto 57"/>
          <p:cNvSpPr txBox="1"/>
          <p:nvPr/>
        </p:nvSpPr>
        <p:spPr>
          <a:xfrm>
            <a:off x="449172" y="3184645"/>
            <a:ext cx="75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El descuento es del 20 %, es decir, se paga el 80 % del precio de la </a:t>
            </a:r>
            <a:r>
              <a:rPr lang="es-PE" dirty="0" smtClean="0"/>
              <a:t>etiqueta:</a:t>
            </a:r>
            <a:endParaRPr lang="es-PE" dirty="0"/>
          </a:p>
        </p:txBody>
      </p:sp>
      <p:sp>
        <p:nvSpPr>
          <p:cNvPr id="84" name="CuadroTexto 83"/>
          <p:cNvSpPr txBox="1"/>
          <p:nvPr/>
        </p:nvSpPr>
        <p:spPr>
          <a:xfrm>
            <a:off x="4491084" y="2564904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x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85" name="CuadroTexto 84"/>
          <p:cNvSpPr txBox="1"/>
          <p:nvPr/>
        </p:nvSpPr>
        <p:spPr>
          <a:xfrm>
            <a:off x="2699792" y="3736764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86" name="CuadroTexto 85"/>
          <p:cNvSpPr txBox="1"/>
          <p:nvPr/>
        </p:nvSpPr>
        <p:spPr>
          <a:xfrm>
            <a:off x="2078083" y="3723117"/>
            <a:ext cx="7260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56</a:t>
            </a:r>
            <a:r>
              <a:rPr lang="es-PE" dirty="0" smtClean="0"/>
              <a:t> </a:t>
            </a:r>
            <a:endParaRPr lang="es-PE" dirty="0"/>
          </a:p>
        </p:txBody>
      </p:sp>
      <p:grpSp>
        <p:nvGrpSpPr>
          <p:cNvPr id="4" name="Grupo 3"/>
          <p:cNvGrpSpPr/>
          <p:nvPr/>
        </p:nvGrpSpPr>
        <p:grpSpPr>
          <a:xfrm>
            <a:off x="3040672" y="3544737"/>
            <a:ext cx="809837" cy="1032408"/>
            <a:chOff x="3040672" y="3544737"/>
            <a:chExt cx="809837" cy="1032408"/>
          </a:xfrm>
        </p:grpSpPr>
        <p:grpSp>
          <p:nvGrpSpPr>
            <p:cNvPr id="88" name="Grupo 87"/>
            <p:cNvGrpSpPr/>
            <p:nvPr/>
          </p:nvGrpSpPr>
          <p:grpSpPr>
            <a:xfrm>
              <a:off x="3182672" y="3544737"/>
              <a:ext cx="601447" cy="584775"/>
              <a:chOff x="7022108" y="2682691"/>
              <a:chExt cx="601447" cy="584775"/>
            </a:xfrm>
          </p:grpSpPr>
          <p:sp>
            <p:nvSpPr>
              <p:cNvPr id="90" name="CuadroTexto 89"/>
              <p:cNvSpPr txBox="1"/>
              <p:nvPr/>
            </p:nvSpPr>
            <p:spPr>
              <a:xfrm>
                <a:off x="7022108" y="268269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3200" dirty="0" smtClean="0">
                    <a:solidFill>
                      <a:srgbClr val="002060"/>
                    </a:solidFill>
                  </a:rPr>
                  <a:t>80</a:t>
                </a:r>
                <a:endParaRPr lang="es-PE" sz="3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91" name="Conector recto 90"/>
              <p:cNvCxnSpPr/>
              <p:nvPr/>
            </p:nvCxnSpPr>
            <p:spPr>
              <a:xfrm>
                <a:off x="7033920" y="3177684"/>
                <a:ext cx="531275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" name="CuadroTexto 88"/>
            <p:cNvSpPr txBox="1"/>
            <p:nvPr/>
          </p:nvSpPr>
          <p:spPr>
            <a:xfrm>
              <a:off x="3040672" y="3992370"/>
              <a:ext cx="8098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100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3" name="CuadroTexto 92"/>
          <p:cNvSpPr txBox="1"/>
          <p:nvPr/>
        </p:nvSpPr>
        <p:spPr>
          <a:xfrm>
            <a:off x="3739370" y="3657657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x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94" name="CuadroTexto 93"/>
          <p:cNvSpPr txBox="1"/>
          <p:nvPr/>
        </p:nvSpPr>
        <p:spPr>
          <a:xfrm>
            <a:off x="2987824" y="4616625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95" name="CuadroTexto 94"/>
          <p:cNvSpPr txBox="1"/>
          <p:nvPr/>
        </p:nvSpPr>
        <p:spPr>
          <a:xfrm>
            <a:off x="3419872" y="5277108"/>
            <a:ext cx="7926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70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97" name="CuadroTexto 96"/>
          <p:cNvSpPr txBox="1"/>
          <p:nvPr/>
        </p:nvSpPr>
        <p:spPr>
          <a:xfrm>
            <a:off x="2971528" y="5287686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3465805" y="3705709"/>
            <a:ext cx="223953" cy="26545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/>
          <p:cNvCxnSpPr/>
          <p:nvPr/>
        </p:nvCxnSpPr>
        <p:spPr>
          <a:xfrm flipH="1">
            <a:off x="3552370" y="4186557"/>
            <a:ext cx="223953" cy="26545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o 13"/>
          <p:cNvGrpSpPr/>
          <p:nvPr/>
        </p:nvGrpSpPr>
        <p:grpSpPr>
          <a:xfrm>
            <a:off x="1956890" y="4470801"/>
            <a:ext cx="809837" cy="1042194"/>
            <a:chOff x="879696" y="4284757"/>
            <a:chExt cx="809837" cy="1042194"/>
          </a:xfrm>
        </p:grpSpPr>
        <p:sp>
          <p:nvSpPr>
            <p:cNvPr id="110" name="CuadroTexto 109"/>
            <p:cNvSpPr txBox="1"/>
            <p:nvPr/>
          </p:nvSpPr>
          <p:spPr>
            <a:xfrm>
              <a:off x="879696" y="4284757"/>
              <a:ext cx="8098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560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  <p:cxnSp>
          <p:nvCxnSpPr>
            <p:cNvPr id="111" name="Conector recto 110"/>
            <p:cNvCxnSpPr/>
            <p:nvPr/>
          </p:nvCxnSpPr>
          <p:spPr>
            <a:xfrm>
              <a:off x="949117" y="4797152"/>
              <a:ext cx="67055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CuadroTexto 108"/>
            <p:cNvSpPr txBox="1"/>
            <p:nvPr/>
          </p:nvSpPr>
          <p:spPr>
            <a:xfrm>
              <a:off x="1089003" y="47421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3200" dirty="0" smtClean="0">
                  <a:solidFill>
                    <a:srgbClr val="002060"/>
                  </a:solidFill>
                </a:rPr>
                <a:t>8</a:t>
              </a:r>
              <a:endParaRPr lang="es-PE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12" name="CuadroTexto 111"/>
          <p:cNvSpPr txBox="1"/>
          <p:nvPr/>
        </p:nvSpPr>
        <p:spPr>
          <a:xfrm>
            <a:off x="3478282" y="4577360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x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113" name="CuadroTexto 112"/>
          <p:cNvSpPr txBox="1"/>
          <p:nvPr/>
        </p:nvSpPr>
        <p:spPr>
          <a:xfrm>
            <a:off x="2506037" y="5277108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002060"/>
                </a:solidFill>
              </a:rPr>
              <a:t>x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114" name="CuadroTexto 113"/>
          <p:cNvSpPr txBox="1"/>
          <p:nvPr/>
        </p:nvSpPr>
        <p:spPr>
          <a:xfrm>
            <a:off x="513396" y="5964749"/>
            <a:ext cx="571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solidFill>
                  <a:srgbClr val="FF0000"/>
                </a:solidFill>
              </a:rPr>
              <a:t>RESPUESTA</a:t>
            </a:r>
            <a:r>
              <a:rPr lang="es-PE" dirty="0" smtClean="0"/>
              <a:t>: </a:t>
            </a:r>
            <a:r>
              <a:rPr lang="es-PE" dirty="0"/>
              <a:t>E</a:t>
            </a:r>
            <a:r>
              <a:rPr lang="es-PE" dirty="0" smtClean="0"/>
              <a:t>l </a:t>
            </a:r>
            <a:r>
              <a:rPr lang="es-PE" dirty="0"/>
              <a:t>precio de etiqueta del pantalón es de S/. 70.</a:t>
            </a:r>
          </a:p>
        </p:txBody>
      </p:sp>
      <p:pic>
        <p:nvPicPr>
          <p:cNvPr id="28" name="Picture 2" descr="C:\Users\ANYI06\Desktop\pantalon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r="13326"/>
          <a:stretch/>
        </p:blipFill>
        <p:spPr bwMode="auto">
          <a:xfrm>
            <a:off x="6567969" y="3655542"/>
            <a:ext cx="2108488" cy="30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58" grpId="0"/>
      <p:bldP spid="84" grpId="0"/>
      <p:bldP spid="85" grpId="0"/>
      <p:bldP spid="86" grpId="0"/>
      <p:bldP spid="93" grpId="0"/>
      <p:bldP spid="94" grpId="0"/>
      <p:bldP spid="95" grpId="0"/>
      <p:bldP spid="97" grpId="0"/>
      <p:bldP spid="112" grpId="0"/>
      <p:bldP spid="113" grpId="0"/>
      <p:bldP spid="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1" y="116632"/>
            <a:ext cx="3448455" cy="648072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4530"/>
              </p:ext>
            </p:extLst>
          </p:nvPr>
        </p:nvGraphicFramePr>
        <p:xfrm>
          <a:off x="474687" y="934183"/>
          <a:ext cx="8260129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129"/>
              </a:tblGrid>
              <a:tr h="526308">
                <a:tc>
                  <a:txBody>
                    <a:bodyPr/>
                    <a:lstStyle/>
                    <a:p>
                      <a:pPr algn="just"/>
                      <a:r>
                        <a:rPr lang="es-PE" sz="2400" b="0" dirty="0" smtClean="0">
                          <a:solidFill>
                            <a:schemeClr val="tx1"/>
                          </a:solidFill>
                          <a:effectLst/>
                        </a:rPr>
                        <a:t>4). </a:t>
                      </a:r>
                      <a:r>
                        <a:rPr lang="es-PE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</a:t>
                      </a:r>
                      <a:r>
                        <a:rPr lang="es-PE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tarrajear</a:t>
                      </a:r>
                      <a:r>
                        <a:rPr lang="es-PE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 techo de una sala, un albañil cobra S/. 18 por cada m</a:t>
                      </a:r>
                      <a:r>
                        <a:rPr lang="es-PE" sz="24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s-PE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Si el techo de la sala mide 4,60 m y 3,40 m, ¿cuánto cobrará el albañil por el trabajo?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29467" y="2302344"/>
            <a:ext cx="171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solidFill>
                  <a:srgbClr val="FF0000"/>
                </a:solidFill>
              </a:rPr>
              <a:t>RESOLUCIÓN</a:t>
            </a:r>
            <a:r>
              <a:rPr lang="es-PE" dirty="0" smtClean="0"/>
              <a:t>:</a:t>
            </a:r>
            <a:endParaRPr lang="es-PE" dirty="0"/>
          </a:p>
        </p:txBody>
      </p:sp>
      <p:sp>
        <p:nvSpPr>
          <p:cNvPr id="40" name="CuadroTexto 39"/>
          <p:cNvSpPr txBox="1"/>
          <p:nvPr/>
        </p:nvSpPr>
        <p:spPr>
          <a:xfrm>
            <a:off x="449172" y="2743666"/>
            <a:ext cx="171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Área del techo:</a:t>
            </a:r>
            <a:endParaRPr lang="es-PE" dirty="0"/>
          </a:p>
        </p:txBody>
      </p:sp>
      <p:sp>
        <p:nvSpPr>
          <p:cNvPr id="58" name="CuadroTexto 57"/>
          <p:cNvSpPr txBox="1"/>
          <p:nvPr/>
        </p:nvSpPr>
        <p:spPr>
          <a:xfrm>
            <a:off x="430616" y="3717032"/>
            <a:ext cx="558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Sabemos que el albañil cobra S/. 18 por cada m</a:t>
            </a:r>
            <a:r>
              <a:rPr lang="es-PE" baseline="30000" dirty="0"/>
              <a:t>2</a:t>
            </a:r>
            <a:r>
              <a:rPr lang="es-PE" dirty="0"/>
              <a:t>.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2166197" y="2586970"/>
            <a:ext cx="2621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 smtClean="0">
                <a:solidFill>
                  <a:srgbClr val="002060"/>
                </a:solidFill>
              </a:rPr>
              <a:t>4,60m x 3,40m</a:t>
            </a:r>
            <a:r>
              <a:rPr lang="es-PE" sz="3000" dirty="0" smtClean="0"/>
              <a:t> </a:t>
            </a:r>
            <a:endParaRPr lang="es-PE" sz="3000" dirty="0"/>
          </a:p>
        </p:txBody>
      </p:sp>
      <p:sp>
        <p:nvSpPr>
          <p:cNvPr id="114" name="CuadroTexto 113"/>
          <p:cNvSpPr txBox="1"/>
          <p:nvPr/>
        </p:nvSpPr>
        <p:spPr>
          <a:xfrm>
            <a:off x="598481" y="5229200"/>
            <a:ext cx="7659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solidFill>
                  <a:srgbClr val="FF0000"/>
                </a:solidFill>
              </a:rPr>
              <a:t>RESPUESTA</a:t>
            </a:r>
            <a:r>
              <a:rPr lang="es-PE" dirty="0" smtClean="0"/>
              <a:t>: </a:t>
            </a:r>
            <a:r>
              <a:rPr lang="es-PE" dirty="0"/>
              <a:t>E</a:t>
            </a:r>
            <a:r>
              <a:rPr lang="es-PE" dirty="0" smtClean="0"/>
              <a:t>l </a:t>
            </a:r>
            <a:r>
              <a:rPr lang="es-PE" dirty="0"/>
              <a:t>albañil cobrará S/. 281,50 (la cifra se redondea debido a que en nuestro </a:t>
            </a:r>
            <a:r>
              <a:rPr lang="es-PE" dirty="0" smtClean="0"/>
              <a:t>sistema monetario </a:t>
            </a:r>
            <a:r>
              <a:rPr lang="es-PE" dirty="0"/>
              <a:t>no es común el uso de monedas menores de 10 céntimos).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16327" y="3198252"/>
            <a:ext cx="171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Área del techo:</a:t>
            </a:r>
            <a:endParaRPr lang="es-PE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166197" y="3060434"/>
            <a:ext cx="1973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 smtClean="0">
                <a:solidFill>
                  <a:srgbClr val="002060"/>
                </a:solidFill>
              </a:rPr>
              <a:t>15,64 m</a:t>
            </a:r>
            <a:r>
              <a:rPr lang="es-PE" sz="3000" baseline="30000" dirty="0" smtClean="0">
                <a:solidFill>
                  <a:srgbClr val="002060"/>
                </a:solidFill>
              </a:rPr>
              <a:t>2</a:t>
            </a:r>
            <a:endParaRPr lang="es-PE" sz="3000" baseline="300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248084" y="4399110"/>
            <a:ext cx="1770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 smtClean="0">
                <a:solidFill>
                  <a:srgbClr val="002060"/>
                </a:solidFill>
              </a:rPr>
              <a:t>18 x15,64 </a:t>
            </a:r>
            <a:endParaRPr lang="es-PE" sz="3000" baseline="300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3109062" y="4357700"/>
            <a:ext cx="55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300" dirty="0" smtClean="0">
                <a:solidFill>
                  <a:srgbClr val="D20000"/>
                </a:solidFill>
              </a:rPr>
              <a:t>=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32" name="CuadroTexto 31"/>
          <p:cNvSpPr txBox="1"/>
          <p:nvPr/>
        </p:nvSpPr>
        <p:spPr>
          <a:xfrm>
            <a:off x="3646727" y="4352944"/>
            <a:ext cx="1465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 smtClean="0">
                <a:solidFill>
                  <a:srgbClr val="002060"/>
                </a:solidFill>
              </a:rPr>
              <a:t>281,52</a:t>
            </a:r>
            <a:r>
              <a:rPr lang="es-PE" sz="3300" dirty="0" smtClean="0">
                <a:solidFill>
                  <a:srgbClr val="002060"/>
                </a:solidFill>
              </a:rPr>
              <a:t> </a:t>
            </a:r>
            <a:endParaRPr lang="es-PE" baseline="30000" dirty="0"/>
          </a:p>
        </p:txBody>
      </p:sp>
      <p:pic>
        <p:nvPicPr>
          <p:cNvPr id="14" name="Picture 2" descr="C:\Users\ANYI06\Desktop\sa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96" y="2137538"/>
            <a:ext cx="3908817" cy="28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89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58" grpId="0"/>
      <p:bldP spid="84" grpId="0"/>
      <p:bldP spid="114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93" y="0"/>
            <a:ext cx="3685905" cy="69269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67543" y="2249779"/>
            <a:ext cx="8430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00" dirty="0" smtClean="0"/>
              <a:t>Finalmente ahora te toca resolver las 15 preguntas de selección múltiple y de respuesta construida. </a:t>
            </a:r>
            <a:r>
              <a:rPr lang="es-PE" sz="2200" dirty="0"/>
              <a:t>R</a:t>
            </a:r>
            <a:r>
              <a:rPr lang="es-PE" sz="2200" dirty="0" smtClean="0"/>
              <a:t>esuelve en forma individual y escribe tu procedimiento en la misma hoja. Te deseo éxitos en esta prueba.</a:t>
            </a:r>
            <a:endParaRPr lang="es-PE" sz="2200" dirty="0"/>
          </a:p>
        </p:txBody>
      </p:sp>
      <p:sp>
        <p:nvSpPr>
          <p:cNvPr id="9" name="4 Título"/>
          <p:cNvSpPr txBox="1">
            <a:spLocks/>
          </p:cNvSpPr>
          <p:nvPr/>
        </p:nvSpPr>
        <p:spPr bwMode="auto">
          <a:xfrm>
            <a:off x="2934394" y="1056931"/>
            <a:ext cx="3497257" cy="859532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1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29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4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2576" eaLnBrk="1" fontAlgn="auto" hangingPunct="1">
              <a:spcAft>
                <a:spcPts val="0"/>
              </a:spcAft>
              <a:defRPr/>
            </a:pPr>
            <a:r>
              <a:rPr lang="es-PE" sz="3400" dirty="0" smtClean="0">
                <a:latin typeface="Maiandra GD"/>
              </a:rPr>
              <a:t> PRACTICAMOS</a:t>
            </a:r>
            <a:endParaRPr lang="es-PE" sz="3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24492"/>
            <a:ext cx="2160240" cy="31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60648"/>
            <a:ext cx="3067262" cy="57643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68313" y="1052736"/>
            <a:ext cx="6858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i="1" dirty="0" smtClean="0">
                <a:solidFill>
                  <a:srgbClr val="D2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METACOGNICIÓN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PE" sz="2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</a:t>
            </a:r>
            <a:r>
              <a:rPr lang="es-PE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Qué aprendí hoy?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s-PE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¿Consideras importante conocer las operaciones con números racionales?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PE" sz="2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</a:t>
            </a:r>
            <a:r>
              <a:rPr lang="es-PE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Cómo pude superar las dificultades presentadas? </a:t>
            </a:r>
            <a:r>
              <a:rPr lang="es-PE" sz="2000" b="1" i="1" dirty="0" smtClean="0">
                <a:latin typeface="TimesNewRomanPS-BoldItalicMT"/>
              </a:rPr>
              <a:t>	</a:t>
            </a:r>
            <a:r>
              <a:rPr lang="es-PE" b="1" i="1" dirty="0" smtClean="0">
                <a:latin typeface="TimesNewRomanPS-BoldItalicMT"/>
              </a:rPr>
              <a:t>		</a:t>
            </a:r>
          </a:p>
        </p:txBody>
      </p:sp>
      <p:pic>
        <p:nvPicPr>
          <p:cNvPr id="7" name="Picture 4" descr="G:\Imagen Gracias\Gracias 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44" y="1520239"/>
            <a:ext cx="7416824" cy="53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97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165"/>
            <a:ext cx="4032448" cy="731827"/>
          </a:xfrm>
          <a:prstGeom prst="rect">
            <a:avLst/>
          </a:prstGeom>
        </p:spPr>
      </p:pic>
      <p:sp>
        <p:nvSpPr>
          <p:cNvPr id="6" name="3 Rectángulo"/>
          <p:cNvSpPr/>
          <p:nvPr/>
        </p:nvSpPr>
        <p:spPr>
          <a:xfrm>
            <a:off x="1763688" y="1052736"/>
            <a:ext cx="597666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800" dirty="0" smtClean="0"/>
              <a:t>¿</a:t>
            </a:r>
            <a:r>
              <a:rPr lang="es-ES" sz="2800" dirty="0"/>
              <a:t>Qué son los proyectos comunitarios</a:t>
            </a:r>
            <a:r>
              <a:rPr lang="es-ES" sz="2800" dirty="0" smtClean="0"/>
              <a:t>? </a:t>
            </a:r>
            <a:endParaRPr lang="es-PE" sz="27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519" y="1844824"/>
            <a:ext cx="643485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7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4054871"/>
              </p:ext>
            </p:extLst>
          </p:nvPr>
        </p:nvGraphicFramePr>
        <p:xfrm>
          <a:off x="539552" y="2060848"/>
          <a:ext cx="8229600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2502494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P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tipo de actividades realiza la municipalidad de tu distrito?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P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municipalidad de Antonio </a:t>
                      </a:r>
                      <a:r>
                        <a:rPr lang="es-PE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Raymondi</a:t>
                      </a:r>
                      <a:r>
                        <a:rPr lang="es-P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¿A qué proyectos ha destinado esta partida de dinero?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P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fracción del dinero se ha destinado a cada uno de los proyectos mencionados?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P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parte o fracción del dinero ha sido destinado a otros proyectos?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P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parte del dinero ha sido destinado para los medicamentos más que para la construcción de la loza deportiva? </a:t>
                      </a:r>
                      <a:endParaRPr lang="es-P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1780"/>
            <a:ext cx="4032448" cy="731827"/>
          </a:xfrm>
          <a:prstGeom prst="rect">
            <a:avLst/>
          </a:prstGeom>
        </p:spPr>
      </p:pic>
      <p:sp>
        <p:nvSpPr>
          <p:cNvPr id="6" name="3 Rectángulo"/>
          <p:cNvSpPr/>
          <p:nvPr/>
        </p:nvSpPr>
        <p:spPr>
          <a:xfrm>
            <a:off x="1620096" y="1250098"/>
            <a:ext cx="5903808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PE" sz="2700" dirty="0" smtClean="0">
                <a:latin typeface="Maiandra GD"/>
              </a:rPr>
              <a:t>Responde las siguientes preguntas:</a:t>
            </a:r>
            <a:endParaRPr lang="es-PE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1" y="116632"/>
            <a:ext cx="3448455" cy="648072"/>
          </a:xfrm>
          <a:prstGeom prst="rect">
            <a:avLst/>
          </a:prstGeom>
        </p:spPr>
      </p:pic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24426"/>
              </p:ext>
            </p:extLst>
          </p:nvPr>
        </p:nvGraphicFramePr>
        <p:xfrm>
          <a:off x="1162311" y="1556792"/>
          <a:ext cx="6840760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760"/>
              </a:tblGrid>
              <a:tr h="526308">
                <a:tc>
                  <a:txBody>
                    <a:bodyPr/>
                    <a:lstStyle/>
                    <a:p>
                      <a:pPr algn="just"/>
                      <a:r>
                        <a:rPr lang="es-ES" sz="2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PROPÓSITO DE LA SESIÓN</a:t>
                      </a:r>
                      <a:r>
                        <a:rPr lang="es-ES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2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Resolver problemas referidos el uso de modelos aditivos y multiplicativos con números racionales.</a:t>
                      </a:r>
                      <a:endParaRPr lang="es-PE" sz="2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4944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9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4" y="1301939"/>
            <a:ext cx="672728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400" dirty="0"/>
              <a:t>¿Cómo se procede para sumar </a:t>
            </a:r>
            <a:r>
              <a:rPr lang="es-PE" sz="2400" dirty="0" smtClean="0"/>
              <a:t>números </a:t>
            </a:r>
            <a:r>
              <a:rPr lang="es-PE" sz="2400" dirty="0"/>
              <a:t>racionales?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9" y="320231"/>
            <a:ext cx="2909293" cy="546747"/>
          </a:xfrm>
          <a:prstGeom prst="rect">
            <a:avLst/>
          </a:prstGeom>
        </p:spPr>
      </p:pic>
      <p:sp>
        <p:nvSpPr>
          <p:cNvPr id="29" name="4 Título"/>
          <p:cNvSpPr txBox="1">
            <a:spLocks/>
          </p:cNvSpPr>
          <p:nvPr/>
        </p:nvSpPr>
        <p:spPr bwMode="auto">
          <a:xfrm>
            <a:off x="4221118" y="116632"/>
            <a:ext cx="4577377" cy="105280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1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29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4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2576" eaLnBrk="1" fontAlgn="auto" hangingPunct="1">
              <a:spcAft>
                <a:spcPts val="0"/>
              </a:spcAft>
              <a:defRPr/>
            </a:pPr>
            <a:r>
              <a:rPr lang="es-PE" sz="3400" dirty="0" smtClean="0">
                <a:latin typeface="Maiandra GD"/>
              </a:rPr>
              <a:t> APRENDEMOS</a:t>
            </a:r>
            <a:endParaRPr lang="es-PE" sz="3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-1" r="32712" b="19485"/>
          <a:stretch/>
        </p:blipFill>
        <p:spPr>
          <a:xfrm>
            <a:off x="1115616" y="1844824"/>
            <a:ext cx="734481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9" y="0"/>
            <a:ext cx="2909293" cy="546747"/>
          </a:xfrm>
          <a:prstGeom prst="rect">
            <a:avLst/>
          </a:prstGeom>
        </p:spPr>
      </p:pic>
      <p:sp>
        <p:nvSpPr>
          <p:cNvPr id="96" name="3 Rectángulo"/>
          <p:cNvSpPr/>
          <p:nvPr/>
        </p:nvSpPr>
        <p:spPr>
          <a:xfrm>
            <a:off x="395536" y="714414"/>
            <a:ext cx="787941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400" dirty="0"/>
              <a:t>¿Cómo se procede para </a:t>
            </a:r>
            <a:r>
              <a:rPr lang="es-PE" sz="2400" dirty="0" smtClean="0"/>
              <a:t>restar números </a:t>
            </a:r>
            <a:r>
              <a:rPr lang="es-PE" sz="2400" dirty="0"/>
              <a:t>racionales?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5726" b="19485"/>
          <a:stretch/>
        </p:blipFill>
        <p:spPr>
          <a:xfrm>
            <a:off x="150538" y="1556792"/>
            <a:ext cx="892967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11"/>
            <a:ext cx="2909293" cy="546747"/>
          </a:xfrm>
          <a:prstGeom prst="rect">
            <a:avLst/>
          </a:prstGeom>
        </p:spPr>
      </p:pic>
      <p:sp>
        <p:nvSpPr>
          <p:cNvPr id="3" name="6 Rectángulo"/>
          <p:cNvSpPr/>
          <p:nvPr/>
        </p:nvSpPr>
        <p:spPr>
          <a:xfrm>
            <a:off x="539552" y="853284"/>
            <a:ext cx="820891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400" dirty="0"/>
              <a:t>¿Cómo se procede para sumar y restar números racionales?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43359" b="14563"/>
          <a:stretch/>
        </p:blipFill>
        <p:spPr>
          <a:xfrm>
            <a:off x="1115616" y="1412776"/>
            <a:ext cx="6264696" cy="53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764704"/>
            <a:ext cx="838954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 smtClean="0"/>
              <a:t>¿</a:t>
            </a:r>
            <a:r>
              <a:rPr lang="es-ES" sz="2400" b="1" dirty="0"/>
              <a:t>Cómo se procede en la multiplicación </a:t>
            </a:r>
            <a:r>
              <a:rPr lang="es-ES" sz="2400" b="1" dirty="0" smtClean="0"/>
              <a:t>de </a:t>
            </a:r>
            <a:r>
              <a:rPr lang="es-ES" sz="2400" b="1" dirty="0"/>
              <a:t>números racionales</a:t>
            </a:r>
            <a:r>
              <a:rPr lang="es-PE" sz="2400" b="1" dirty="0" smtClean="0"/>
              <a:t>?</a:t>
            </a:r>
            <a:endParaRPr lang="es-PE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3123813" cy="5870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15133" b="13579"/>
          <a:stretch/>
        </p:blipFill>
        <p:spPr>
          <a:xfrm>
            <a:off x="107504" y="1382037"/>
            <a:ext cx="8928992" cy="51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2" y="53313"/>
            <a:ext cx="3123813" cy="587062"/>
          </a:xfrm>
          <a:prstGeom prst="rect">
            <a:avLst/>
          </a:prstGeom>
        </p:spPr>
      </p:pic>
      <p:sp>
        <p:nvSpPr>
          <p:cNvPr id="59" name="3 Rectángulo"/>
          <p:cNvSpPr/>
          <p:nvPr/>
        </p:nvSpPr>
        <p:spPr>
          <a:xfrm>
            <a:off x="611560" y="764704"/>
            <a:ext cx="770928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 smtClean="0"/>
              <a:t>¿</a:t>
            </a:r>
            <a:r>
              <a:rPr lang="es-ES" sz="2400" b="1" dirty="0"/>
              <a:t>Cómo se procede en la </a:t>
            </a:r>
            <a:r>
              <a:rPr lang="es-ES" sz="2400" b="1" dirty="0" smtClean="0"/>
              <a:t>división de </a:t>
            </a:r>
            <a:r>
              <a:rPr lang="es-ES" sz="2400" b="1" dirty="0"/>
              <a:t>números racionales</a:t>
            </a:r>
            <a:r>
              <a:rPr lang="es-PE" sz="2400" b="1" dirty="0" smtClean="0"/>
              <a:t>?</a:t>
            </a:r>
            <a:endParaRPr lang="es-PE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62176" b="21454"/>
          <a:stretch/>
        </p:blipFill>
        <p:spPr>
          <a:xfrm>
            <a:off x="2195736" y="1350698"/>
            <a:ext cx="4608512" cy="53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9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11393</TotalTime>
  <Words>656</Words>
  <Application>Microsoft Office PowerPoint</Application>
  <PresentationFormat>Presentación en pantalla (4:3)</PresentationFormat>
  <Paragraphs>139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Maiandra GD</vt:lpstr>
      <vt:lpstr>Segoe UI Semilight</vt:lpstr>
      <vt:lpstr>Times New Roman</vt:lpstr>
      <vt:lpstr>TimesNewRomanPS-BoldItalicMT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WILLIAM MARCELINO PALIZA FRANCO</dc:creator>
  <cp:lastModifiedBy>JOSELITO</cp:lastModifiedBy>
  <cp:revision>759</cp:revision>
  <dcterms:created xsi:type="dcterms:W3CDTF">2013-07-07T20:40:24Z</dcterms:created>
  <dcterms:modified xsi:type="dcterms:W3CDTF">2015-09-06T02:16:39Z</dcterms:modified>
</cp:coreProperties>
</file>