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5" r:id="rId2"/>
    <p:sldId id="417" r:id="rId3"/>
    <p:sldId id="423" r:id="rId4"/>
    <p:sldId id="438" r:id="rId5"/>
    <p:sldId id="386" r:id="rId6"/>
    <p:sldId id="419" r:id="rId7"/>
    <p:sldId id="435" r:id="rId8"/>
    <p:sldId id="436" r:id="rId9"/>
    <p:sldId id="439" r:id="rId10"/>
    <p:sldId id="440" r:id="rId11"/>
    <p:sldId id="425" r:id="rId12"/>
    <p:sldId id="434" r:id="rId13"/>
    <p:sldId id="426" r:id="rId14"/>
    <p:sldId id="431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30" r:id="rId23"/>
    <p:sldId id="424" r:id="rId24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CC0000"/>
    <a:srgbClr val="D20000"/>
    <a:srgbClr val="E6E100"/>
    <a:srgbClr val="F8F200"/>
    <a:srgbClr val="FFFF43"/>
    <a:srgbClr val="347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20" d="100"/>
          <a:sy n="120" d="100"/>
        </p:scale>
        <p:origin x="-1122" y="13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3EA015-9328-4C7E-84EE-2A6BC17F4E0E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1F558E-7C73-4D92-B8DF-94404A6834C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98123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428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75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216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2674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20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093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21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9469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22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31481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E" alt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F730CB-1B12-4921-A120-5AE4DD38D52F}" type="slidenum">
              <a:rPr lang="es-PE" altLang="es-PE">
                <a:latin typeface="Calibri" panose="020F0502020204030204" pitchFamily="34" charset="0"/>
              </a:rPr>
              <a:pPr eaLnBrk="1" hangingPunct="1"/>
              <a:t>23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5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316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5648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661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9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5064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13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2328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751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15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857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1F558E-7C73-4D92-B8DF-94404A6834C1}" type="slidenum">
              <a:rPr lang="es-PE" smtClean="0"/>
              <a:pPr>
                <a:defRPr/>
              </a:pPr>
              <a:t>16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4121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688F-2233-4FD2-AB2A-6DA1D1C561C4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DF393-6BE5-4977-82CC-DC3554A1BAA9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853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1BDE-210E-4DBA-9332-E94657957551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440A-B028-4B79-9E8D-7FDF460D09B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540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31EC-A57D-4090-B0E3-914F4A8A4FBE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4965-F669-4A16-82D3-CF4CD31E049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818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41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1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2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4FA3-6F0E-4284-90CF-E66A76ACCF4E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AEB3-C54C-4077-9DBC-038DFD7938A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3510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3788-4F25-4A06-B5AA-188A120595D2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4F3F-B4FD-4D3C-860C-F688571ED56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3683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6467-696D-4DD1-9D96-C9046CF16DC2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AABFF-2E5B-4183-8558-6DB2962EDC80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56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A3C0-BA27-459C-A8D5-3EF97379955C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52095-2D7A-46DB-960A-DF6D46CF2AC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001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D9C1-5CC8-41E3-A2ED-F89F0DFBFF0B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52F8-3D4E-4B74-8947-647AE74FF51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624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B2282-EED5-4DA4-B8DE-8C1601C570EB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DE05-BBD8-4442-8C9C-B4B32770362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88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7148-3FF9-4478-B30E-91465492981F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0D1E-02AE-4D4C-A0F9-58E4196081C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282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6B92-1C19-4446-995D-5C9E5082AB56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22FA-965F-40F6-AACD-6D4A138F6DB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54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1EC79-0816-4FC5-BD0D-847A83B264FC}" type="datetimeFigureOut">
              <a:rPr lang="es-PE"/>
              <a:pPr>
                <a:defRPr/>
              </a:pPr>
              <a:t>17/10/2015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20DC3F-5FD5-47A6-BB75-3908C324E49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JOPEREYRA\Desktop\plantilla modif\Plantilla PPT 2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1 CuadroTexto"/>
          <p:cNvSpPr txBox="1">
            <a:spLocks noChangeArrowheads="1"/>
          </p:cNvSpPr>
          <p:nvPr/>
        </p:nvSpPr>
        <p:spPr bwMode="auto">
          <a:xfrm>
            <a:off x="1907704" y="5139437"/>
            <a:ext cx="6984777" cy="6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298" tIns="32649" rIns="65298" bIns="32649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PE" altLang="es-PE" sz="4000" b="1" dirty="0" smtClean="0">
                <a:solidFill>
                  <a:srgbClr val="FF0000"/>
                </a:solidFill>
                <a:latin typeface="+mn-lt"/>
              </a:rPr>
              <a:t>SESIÓN DE APRENDIZAJE Nº 08</a:t>
            </a:r>
            <a:endParaRPr lang="es-ES" altLang="es-PE" sz="40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78393"/>
            <a:ext cx="4027751" cy="779607"/>
          </a:xfrm>
          <a:prstGeom prst="rect">
            <a:avLst/>
          </a:prstGeom>
        </p:spPr>
      </p:pic>
      <p:pic>
        <p:nvPicPr>
          <p:cNvPr id="10" name="Imagen 9" descr="I:\Secundaria Rural Mejorada\Informe 03\Cuarto Informe\Anexos\Fotos\01 IE 86009 Micaela Bastidas Puyucahua\IMG_479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3" t="8143" b="-1"/>
          <a:stretch/>
        </p:blipFill>
        <p:spPr bwMode="auto">
          <a:xfrm>
            <a:off x="3166993" y="116632"/>
            <a:ext cx="3674110" cy="279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D:\Archivos Joselito\Fotos\DSC020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198" r="10207" b="2679"/>
          <a:stretch/>
        </p:blipFill>
        <p:spPr bwMode="auto">
          <a:xfrm rot="20783333">
            <a:off x="1862753" y="1657206"/>
            <a:ext cx="4257675" cy="2886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I:\Secundaria Rural Mejorada\Informe 02\Anexos\Fotos\02 San Martin de Porres\DSC0194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t="43011" r="18655" b="-1"/>
          <a:stretch/>
        </p:blipFill>
        <p:spPr bwMode="auto">
          <a:xfrm rot="748221">
            <a:off x="4594340" y="1978703"/>
            <a:ext cx="4199097" cy="2666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0"/>
            <a:ext cx="2909293" cy="5467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95536" y="1052736"/>
            <a:ext cx="833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/>
              <a:t>CONO: </a:t>
            </a:r>
            <a:r>
              <a:rPr lang="es-PE" sz="2000" dirty="0" smtClean="0"/>
              <a:t>Es </a:t>
            </a:r>
            <a:r>
              <a:rPr lang="es-PE" sz="2000" dirty="0"/>
              <a:t>el cuerpo de revolución obtenido al hacer girar un triángulo rectángulo alrededor de uno de sus catetos. </a:t>
            </a:r>
            <a:endParaRPr lang="es-PE" sz="2000" dirty="0">
              <a:solidFill>
                <a:schemeClr val="dk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048" t="37764" r="26236" b="18178"/>
          <a:stretch/>
        </p:blipFill>
        <p:spPr>
          <a:xfrm>
            <a:off x="418544" y="1988840"/>
            <a:ext cx="8387914" cy="35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" y="125596"/>
            <a:ext cx="3123813" cy="587062"/>
          </a:xfrm>
          <a:prstGeom prst="rect">
            <a:avLst/>
          </a:prstGeom>
        </p:spPr>
      </p:pic>
      <p:sp>
        <p:nvSpPr>
          <p:cNvPr id="7" name="4 Título"/>
          <p:cNvSpPr txBox="1">
            <a:spLocks/>
          </p:cNvSpPr>
          <p:nvPr/>
        </p:nvSpPr>
        <p:spPr bwMode="auto">
          <a:xfrm>
            <a:off x="4632432" y="265212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ANALIZAMOS</a:t>
            </a:r>
            <a:endParaRPr lang="es-PE" sz="3400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88052"/>
              </p:ext>
            </p:extLst>
          </p:nvPr>
        </p:nvGraphicFramePr>
        <p:xfrm>
          <a:off x="473256" y="1402230"/>
          <a:ext cx="8260129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0129"/>
              </a:tblGrid>
              <a:tr h="526308">
                <a:tc>
                  <a:txBody>
                    <a:bodyPr/>
                    <a:lstStyle/>
                    <a:p>
                      <a:pPr algn="just"/>
                      <a:r>
                        <a:rPr lang="es-PE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siguiente gráfico representa los patios de una institución educativa. A Daniel, un estudiante de segundo grado, le han dejado como actividad que calcule el área total de los patios. ¿Cuánto mide dicha superficie? 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9002" t="39078" r="34745" b="22233"/>
          <a:stretch/>
        </p:blipFill>
        <p:spPr>
          <a:xfrm>
            <a:off x="1602987" y="3019080"/>
            <a:ext cx="60006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2" y="91581"/>
            <a:ext cx="3123813" cy="5870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755576" y="404423"/>
            <a:ext cx="1865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solidFill>
                  <a:srgbClr val="FF0000"/>
                </a:solidFill>
              </a:rPr>
              <a:t>RESOLUCIÓN:</a:t>
            </a:r>
            <a:endParaRPr lang="es-PE" sz="2000" b="1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47664" y="58772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= 42 x 31 + 54 x 40 – 52 = 3437 m</a:t>
            </a:r>
            <a:r>
              <a:rPr lang="pt-BR" sz="2000" baseline="30000" dirty="0">
                <a:solidFill>
                  <a:srgbClr val="002060"/>
                </a:solidFill>
              </a:rPr>
              <a:t>2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es-PE" sz="2000" i="1" dirty="0" smtClean="0">
                <a:solidFill>
                  <a:srgbClr val="002060"/>
                </a:solidFill>
              </a:rPr>
              <a:t>P </a:t>
            </a:r>
            <a:r>
              <a:rPr lang="es-PE" sz="2000" dirty="0">
                <a:solidFill>
                  <a:srgbClr val="002060"/>
                </a:solidFill>
              </a:rPr>
              <a:t>= 54 + 40 + 49 +26 + 42 + 31 + 37 + 35 = 314 m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049" t="38627" r="47978" b="21015"/>
          <a:stretch/>
        </p:blipFill>
        <p:spPr>
          <a:xfrm>
            <a:off x="1115616" y="1420309"/>
            <a:ext cx="6850429" cy="432104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4880" y="904989"/>
            <a:ext cx="7542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Trasladando </a:t>
            </a:r>
            <a:r>
              <a:rPr lang="es-PE" sz="2000" dirty="0"/>
              <a:t>los lados </a:t>
            </a:r>
            <a:r>
              <a:rPr lang="es-PE" sz="2000" dirty="0" smtClean="0"/>
              <a:t>a la siguiente figura: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416458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47681"/>
              </p:ext>
            </p:extLst>
          </p:nvPr>
        </p:nvGraphicFramePr>
        <p:xfrm>
          <a:off x="515095" y="904663"/>
          <a:ext cx="6649193" cy="526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9193"/>
              </a:tblGrid>
              <a:tr h="526308">
                <a:tc>
                  <a:txBody>
                    <a:bodyPr/>
                    <a:lstStyle/>
                    <a:p>
                      <a:r>
                        <a:rPr lang="es-PE" sz="2400" dirty="0" smtClean="0">
                          <a:solidFill>
                            <a:schemeClr val="tx1"/>
                          </a:solidFill>
                          <a:effectLst/>
                        </a:rPr>
                        <a:t>2). </a:t>
                      </a:r>
                      <a:r>
                        <a:rPr lang="es-P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¿Cuál es el perímetro de la región sombreada? </a:t>
                      </a:r>
                      <a:endParaRPr lang="es-PE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1700" t="25580" r="35842" b="16092"/>
          <a:stretch/>
        </p:blipFill>
        <p:spPr>
          <a:xfrm>
            <a:off x="1403648" y="1628799"/>
            <a:ext cx="6480720" cy="50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11560" y="1060719"/>
            <a:ext cx="754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Trasladando </a:t>
            </a:r>
            <a:r>
              <a:rPr lang="es-PE" sz="2000" dirty="0"/>
              <a:t>los lados de la figura, se llega a obtener un rectángulo. Luego, sumando sus lados, obtenemos el perímetro pedido.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27584" y="588169"/>
            <a:ext cx="197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</a:rPr>
              <a:t>RESOLUCIÓN:</a:t>
            </a:r>
            <a:endParaRPr lang="es-PE" sz="2000" b="1" dirty="0" smtClean="0"/>
          </a:p>
        </p:txBody>
      </p:sp>
      <p:sp>
        <p:nvSpPr>
          <p:cNvPr id="21" name="CuadroTexto 20"/>
          <p:cNvSpPr txBox="1"/>
          <p:nvPr/>
        </p:nvSpPr>
        <p:spPr>
          <a:xfrm>
            <a:off x="2987824" y="6164888"/>
            <a:ext cx="334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 smtClean="0">
                <a:solidFill>
                  <a:srgbClr val="002060"/>
                </a:solidFill>
              </a:rPr>
              <a:t>P </a:t>
            </a:r>
            <a:r>
              <a:rPr lang="es-PE" sz="2000" dirty="0">
                <a:solidFill>
                  <a:srgbClr val="002060"/>
                </a:solidFill>
              </a:rPr>
              <a:t>= 12 + 15 + 12 + 15 = 54 m </a:t>
            </a:r>
            <a:endParaRPr lang="es-PE" sz="2000" baseline="30000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199" t="29184" r="28230" b="10359"/>
          <a:stretch/>
        </p:blipFill>
        <p:spPr>
          <a:xfrm>
            <a:off x="1331640" y="1841045"/>
            <a:ext cx="6264696" cy="41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39552" y="763168"/>
            <a:ext cx="754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3) Calcula </a:t>
            </a:r>
            <a:r>
              <a:rPr lang="es-PE" sz="2400" dirty="0"/>
              <a:t>el perímetro y el área de la figura sombreada.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8778" t="40156" r="30630" b="13660"/>
          <a:stretch/>
        </p:blipFill>
        <p:spPr>
          <a:xfrm>
            <a:off x="1043608" y="1628800"/>
            <a:ext cx="7272808" cy="46522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157571" y="1628800"/>
            <a:ext cx="279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Considere: </a:t>
            </a:r>
            <a:r>
              <a:rPr lang="es-PE" sz="2400" dirty="0" smtClean="0">
                <a:sym typeface="Symbol" panose="05050102010706020507" pitchFamily="18" charset="2"/>
              </a:rPr>
              <a:t> = 3,14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629159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92892" y="877629"/>
            <a:ext cx="481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Fraccionando en regiones:</a:t>
            </a:r>
            <a:endParaRPr lang="es-PE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769187" y="417505"/>
            <a:ext cx="197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</a:rPr>
              <a:t>RESOLUCIÓN:</a:t>
            </a:r>
            <a:endParaRPr lang="es-PE" sz="20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7656" t="32758" r="29858" b="16557"/>
          <a:stretch/>
        </p:blipFill>
        <p:spPr>
          <a:xfrm>
            <a:off x="107503" y="1480569"/>
            <a:ext cx="5904657" cy="39604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4427984" y="1339294"/>
                <a:ext cx="4716016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116</m:t>
                          </m:r>
                        </m:e>
                      </m:rad>
                      <m:r>
                        <a:rPr lang="es-PE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10,77 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39294"/>
                <a:ext cx="4716016" cy="5497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4860032" y="2026602"/>
                <a:ext cx="4392488" cy="49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𝑅𝑒𝑐𝑡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𝑛𝑔𝑢𝑙𝑜</m:t>
                          </m:r>
                        </m:sub>
                      </m:sSub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×8=144</m:t>
                      </m:r>
                      <m:sSup>
                        <m:sSup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26602"/>
                <a:ext cx="4392488" cy="499176"/>
              </a:xfrm>
              <a:prstGeom prst="rect">
                <a:avLst/>
              </a:prstGeom>
              <a:blipFill rotWithShape="0">
                <a:blip r:embed="rId6"/>
                <a:stretch>
                  <a:fillRect b="-134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5508104" y="2582969"/>
                <a:ext cx="360040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𝑇𝑟𝑎𝑝𝑒𝑐𝑖𝑜</m:t>
                          </m:r>
                        </m:sub>
                      </m:sSub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8+18</m:t>
                              </m:r>
                            </m:num>
                            <m:den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582969"/>
                <a:ext cx="3600400" cy="92217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6754652" y="3592484"/>
                <a:ext cx="167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=52</m:t>
                      </m:r>
                      <m:sSup>
                        <m:sSup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652" y="3592484"/>
                <a:ext cx="167444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5761357" y="4169831"/>
                <a:ext cx="3222104" cy="92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f>
                            <m:fPr>
                              <m:ctrlP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𝑟𝑐𝑢𝑙𝑜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s-PE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357" y="4169831"/>
                <a:ext cx="3222104" cy="92935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/>
              <p:cNvSpPr txBox="1"/>
              <p:nvPr/>
            </p:nvSpPr>
            <p:spPr>
              <a:xfrm>
                <a:off x="7309021" y="5210176"/>
                <a:ext cx="1674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=25,12</m:t>
                      </m:r>
                      <m:sSup>
                        <m:sSup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21" y="5210176"/>
                <a:ext cx="167444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935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39553" y="763168"/>
            <a:ext cx="252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Hallando el área:  </a:t>
            </a:r>
            <a:endParaRPr lang="es-P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1043608" y="1616385"/>
                <a:ext cx="6768752" cy="625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𝑅𝑒𝑐𝑡</m:t>
                        </m:r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𝑛𝑔𝑢𝑙𝑜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𝑇𝑟𝑎𝑝𝑒𝑐𝑖𝑜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f>
                          <m:fPr>
                            <m:ctrlPr>
                              <a:rPr lang="es-PE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PE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𝑟𝑐𝑢𝑙𝑜</m:t>
                        </m:r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616385"/>
                <a:ext cx="6768752" cy="625749"/>
              </a:xfrm>
              <a:prstGeom prst="rect">
                <a:avLst/>
              </a:prstGeom>
              <a:blipFill rotWithShape="0">
                <a:blip r:embed="rId4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1043608" y="2402853"/>
                <a:ext cx="5760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44+</m:t>
                    </m:r>
                    <m:r>
                      <a:rPr lang="es-PE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2−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25,12=170,88</m:t>
                    </m:r>
                    <m:sSup>
                      <m:sSup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02853"/>
                <a:ext cx="576064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12" b="-263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554505" y="32849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Hallando el perímetro: </a:t>
            </a:r>
            <a:endParaRPr lang="es-P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755576" y="3988439"/>
                <a:ext cx="6768752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=8+18+1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s-P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+10,77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88439"/>
                <a:ext cx="6768752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1547664" y="4789499"/>
                <a:ext cx="3788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=38+12,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57+10,77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89499"/>
                <a:ext cx="378809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1533105" y="5345135"/>
                <a:ext cx="3788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=38+12,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56+10,77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05" y="5345135"/>
                <a:ext cx="378809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1763689" y="5896164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=61,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34 m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9" y="5896164"/>
                <a:ext cx="194421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627" t="-10526" b="-2894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67544" y="90872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 smtClean="0"/>
              <a:t>4) M</a:t>
            </a:r>
            <a:r>
              <a:rPr lang="es-PE" sz="2400" dirty="0" smtClean="0"/>
              <a:t>aría </a:t>
            </a:r>
            <a:r>
              <a:rPr lang="es-PE" sz="2400" dirty="0"/>
              <a:t>entrena con su bicicleta en un campo de deportes que tiene las medidas del siguiente gráfico. </a:t>
            </a:r>
            <a:r>
              <a:rPr lang="es-PE" sz="2400" dirty="0"/>
              <a:t>Su entrenador le dice que tiene que hacer 12 km sin parar. ¿Cuántas vueltas tiene que dar al campo de entrenamiento? Considera π = 3,14.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99" t="50985" r="29463" b="17031"/>
          <a:stretch/>
        </p:blipFill>
        <p:spPr>
          <a:xfrm>
            <a:off x="190574" y="2924944"/>
            <a:ext cx="878495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8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7584" y="412318"/>
            <a:ext cx="197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</a:rPr>
              <a:t>RESOLUCIÓN:</a:t>
            </a:r>
            <a:endParaRPr lang="es-PE" sz="20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/>
              <p:cNvSpPr txBox="1"/>
              <p:nvPr/>
            </p:nvSpPr>
            <p:spPr>
              <a:xfrm>
                <a:off x="1259632" y="1268760"/>
                <a:ext cx="403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=100+100+2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PE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×20</m:t>
                      </m:r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268760"/>
                <a:ext cx="403244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1475656" y="1730425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=200+40×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3,14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30425"/>
                <a:ext cx="309634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94" t="-10526" b="-2894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1475656" y="3141169"/>
                <a:ext cx="5256584" cy="6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PE" sz="24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º 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𝑉𝑢𝑒𝑙𝑡𝑎𝑠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12000 </m:t>
                        </m:r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325,6 </m:t>
                        </m:r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=36,86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≈37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41169"/>
                <a:ext cx="5256584" cy="6449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/>
              <p:cNvSpPr txBox="1"/>
              <p:nvPr/>
            </p:nvSpPr>
            <p:spPr>
              <a:xfrm>
                <a:off x="1509061" y="2270611"/>
                <a:ext cx="403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=200+125,6=325,6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061" y="2270611"/>
                <a:ext cx="403244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/>
              <p:cNvSpPr txBox="1"/>
              <p:nvPr/>
            </p:nvSpPr>
            <p:spPr>
              <a:xfrm>
                <a:off x="1474745" y="4273503"/>
                <a:ext cx="525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𝑒𝑠𝑝𝑢𝑒𝑠𝑡𝑎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𝑀𝑎𝑟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𝑑𝑎𝑟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á 37 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𝑣𝑢𝑒𝑙𝑡𝑎𝑠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45" y="4273503"/>
                <a:ext cx="5256584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658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3" y="14699"/>
            <a:ext cx="3986979" cy="723575"/>
          </a:xfrm>
          <a:prstGeom prst="rect">
            <a:avLst/>
          </a:prstGeom>
        </p:spPr>
      </p:pic>
      <p:sp>
        <p:nvSpPr>
          <p:cNvPr id="6" name="3 Rectángulo"/>
          <p:cNvSpPr/>
          <p:nvPr/>
        </p:nvSpPr>
        <p:spPr>
          <a:xfrm>
            <a:off x="456363" y="886503"/>
            <a:ext cx="834371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 smtClean="0"/>
              <a:t> Importancia </a:t>
            </a:r>
            <a:r>
              <a:rPr lang="es-PE" sz="2800" dirty="0"/>
              <a:t>del calentamiento muscular previo a realizar un deporte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6767" y="1910991"/>
            <a:ext cx="8510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/>
              <a:t>El </a:t>
            </a:r>
            <a:r>
              <a:rPr lang="es-PE" sz="2000" dirty="0"/>
              <a:t>profesor de Educación Física planificó realizar partidos de fútbol y vóley para la sesión de hoy día, pero antes les pide a sus estudiantes que den 3 vueltas alrededor de uno de los campos de su preferencia, como parte del calentamiento de rutina. </a:t>
            </a:r>
            <a:endParaRPr lang="es-PE" sz="19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2518" t="31297" r="33365" b="13190"/>
          <a:stretch/>
        </p:blipFill>
        <p:spPr>
          <a:xfrm>
            <a:off x="1619672" y="3245380"/>
            <a:ext cx="5904656" cy="34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79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611560" y="76302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5) </a:t>
            </a:r>
            <a:r>
              <a:rPr lang="es-PE" sz="2400" dirty="0" smtClean="0"/>
              <a:t>Calcular </a:t>
            </a:r>
            <a:r>
              <a:rPr lang="es-PE" sz="2400" dirty="0"/>
              <a:t>el área de la región sombreada.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1928" t="25236" r="35508" b="12821"/>
          <a:stretch/>
        </p:blipFill>
        <p:spPr>
          <a:xfrm>
            <a:off x="1619672" y="1484784"/>
            <a:ext cx="5976664" cy="48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50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8282"/>
            <a:ext cx="3448455" cy="6480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7584" y="412318"/>
            <a:ext cx="197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rgbClr val="FF0000"/>
                </a:solidFill>
              </a:rPr>
              <a:t>RESOLUCIÓN:</a:t>
            </a:r>
            <a:endParaRPr lang="es-PE" sz="2000" b="1" dirty="0" smtClean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21928" t="25236" r="35508" b="12821"/>
          <a:stretch/>
        </p:blipFill>
        <p:spPr>
          <a:xfrm>
            <a:off x="35496" y="1628800"/>
            <a:ext cx="5976664" cy="488999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 flipV="1">
            <a:off x="1929552" y="1687160"/>
            <a:ext cx="0" cy="41764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924747" y="242088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FF0000"/>
                </a:solidFill>
              </a:rPr>
              <a:t>16 cm</a:t>
            </a:r>
            <a:endParaRPr lang="es-PE" sz="200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1151112" y="13047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FF0000"/>
                </a:solidFill>
              </a:rPr>
              <a:t>2 cm</a:t>
            </a:r>
            <a:endParaRPr lang="es-PE" sz="2000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2879304" y="134541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FF0000"/>
                </a:solidFill>
              </a:rPr>
              <a:t>18 cm</a:t>
            </a:r>
            <a:endParaRPr lang="es-PE" sz="2000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5582828" y="2505057"/>
            <a:ext cx="252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Hallando el área:  </a:t>
            </a:r>
            <a:endParaRPr lang="es-P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3588059" y="3056730"/>
                <a:ext cx="5681192" cy="425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s-PE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𝑅𝑒𝑐𝑡</m:t>
                          </m:r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𝑛𝑔𝑢𝑙𝑜</m:t>
                          </m:r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𝑅𝑒𝑐𝑡</m:t>
                          </m:r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𝑛𝑔𝑢𝑙𝑜</m:t>
                          </m:r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PE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𝑇𝑟𝑎𝑝𝑎𝑐𝑖𝑜</m:t>
                          </m:r>
                        </m:sub>
                      </m:sSub>
                    </m:oMath>
                  </m:oMathPara>
                </a14:m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059" y="3056730"/>
                <a:ext cx="5681192" cy="425053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/>
              <p:cNvSpPr txBox="1"/>
              <p:nvPr/>
            </p:nvSpPr>
            <p:spPr>
              <a:xfrm>
                <a:off x="3851961" y="3558029"/>
                <a:ext cx="5153387" cy="64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×20+</m:t>
                    </m:r>
                    <m:f>
                      <m:f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PE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PE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18+2</m:t>
                            </m:r>
                          </m:e>
                        </m:d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×16</m:t>
                        </m:r>
                      </m:num>
                      <m:den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61" y="3558029"/>
                <a:ext cx="5153387" cy="6407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/>
              <p:cNvSpPr txBox="1"/>
              <p:nvPr/>
            </p:nvSpPr>
            <p:spPr>
              <a:xfrm>
                <a:off x="5551422" y="4288790"/>
                <a:ext cx="3717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=36+40</m:t>
                    </m:r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+20×8</m:t>
                    </m:r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:endParaRPr lang="es-PE" sz="2400" dirty="0"/>
              </a:p>
            </p:txBody>
          </p:sp>
        </mc:Choice>
        <mc:Fallback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22" y="4288790"/>
                <a:ext cx="371782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92" b="-2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/>
              <p:cNvSpPr txBox="1"/>
              <p:nvPr/>
            </p:nvSpPr>
            <p:spPr>
              <a:xfrm>
                <a:off x="6488023" y="4927808"/>
                <a:ext cx="2604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PE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PE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PE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=236 </m:t>
                    </m:r>
                    <m:sSup>
                      <m:sSupPr>
                        <m:ctrlP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PE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2400" dirty="0" smtClean="0">
                    <a:solidFill>
                      <a:srgbClr val="002060"/>
                    </a:solidFill>
                  </a:rPr>
                  <a:t> </a:t>
                </a:r>
                <a:endParaRPr lang="es-PE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023" y="4927808"/>
                <a:ext cx="260438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67" b="-263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61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93" y="0"/>
            <a:ext cx="3685905" cy="69269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84667" y="2084934"/>
            <a:ext cx="8430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200" dirty="0" smtClean="0"/>
              <a:t>Finalmente ahora te toca resolver las 15 preguntas de selección múltiple y de respuesta construida. </a:t>
            </a:r>
            <a:r>
              <a:rPr lang="es-PE" sz="2200" dirty="0"/>
              <a:t>R</a:t>
            </a:r>
            <a:r>
              <a:rPr lang="es-PE" sz="2200" dirty="0" smtClean="0"/>
              <a:t>esuelve en forma individual y escribe tu procedimiento en la misma hoja. Te deseo éxitos en esta prueba.</a:t>
            </a:r>
            <a:endParaRPr lang="es-PE" sz="2200" dirty="0"/>
          </a:p>
        </p:txBody>
      </p:sp>
      <p:sp>
        <p:nvSpPr>
          <p:cNvPr id="9" name="4 Título"/>
          <p:cNvSpPr txBox="1">
            <a:spLocks/>
          </p:cNvSpPr>
          <p:nvPr/>
        </p:nvSpPr>
        <p:spPr bwMode="auto">
          <a:xfrm>
            <a:off x="2934393" y="959049"/>
            <a:ext cx="3497257" cy="85953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PRACTICAMOS</a:t>
            </a:r>
            <a:endParaRPr lang="es-PE" sz="3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50" y="3193091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60648"/>
            <a:ext cx="3067262" cy="5764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68313" y="1052736"/>
            <a:ext cx="685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i="1" dirty="0" smtClean="0">
                <a:solidFill>
                  <a:srgbClr val="D2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METACOGNICIÓN</a:t>
            </a:r>
          </a:p>
          <a:p>
            <a:pPr algn="ctr"/>
            <a:endParaRPr lang="es-PE" sz="2800" b="1" i="1" dirty="0" smtClean="0">
              <a:solidFill>
                <a:srgbClr val="D2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ES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Qué aprendí hoy</a:t>
            </a:r>
            <a:r>
              <a:rPr lang="es-PE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PE" sz="24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ES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Cómo usamos el cálculo de  áreas en la vida cotidiana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PE" sz="24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¿</a:t>
            </a:r>
            <a:r>
              <a:rPr lang="es-ES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Qué dificultades encontraste  y cómo pudiste superarlo</a:t>
            </a:r>
            <a:r>
              <a:rPr lang="es-ES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 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</a:t>
            </a:r>
            <a:r>
              <a:rPr lang="es-PE" sz="2400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¿Cóm</a:t>
            </a:r>
            <a:r>
              <a:rPr lang="es-ES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 te sentiste en clases</a:t>
            </a:r>
            <a:r>
              <a:rPr lang="es-ES" sz="2400" b="1" i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PE" sz="2400" b="1" i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Picture 4" descr="G:\Imagen Gracias\Gracias 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1" y="1700808"/>
            <a:ext cx="7416824" cy="53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397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765"/>
            <a:ext cx="4032448" cy="7318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3733" y="3454940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+mj-lt"/>
              </a:rPr>
              <a:t>Respecto </a:t>
            </a:r>
            <a:r>
              <a:rPr lang="es-PE" sz="2000" dirty="0">
                <a:latin typeface="+mj-lt"/>
              </a:rPr>
              <a:t>a la situación planteada en el texto “Importancia del calentamiento muscular previo a realizar un deporte”, tenemos que tener en cuenta que los campos deportivos presentados son regiones de forma rectangular. El espacio que ocupan estos </a:t>
            </a:r>
            <a:r>
              <a:rPr lang="es-PE" sz="2000" dirty="0" smtClean="0">
                <a:latin typeface="+mj-lt"/>
              </a:rPr>
              <a:t>campos </a:t>
            </a:r>
            <a:r>
              <a:rPr lang="es-PE" sz="2000" dirty="0">
                <a:latin typeface="+mj-lt"/>
              </a:rPr>
              <a:t>se conoce como superficie, y a su contorno se le llama perímetro. </a:t>
            </a:r>
            <a:endParaRPr lang="es-PE" sz="2000" dirty="0" smtClean="0"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2800" y="992008"/>
            <a:ext cx="8190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>
                <a:latin typeface="+mj-lt"/>
              </a:rPr>
              <a:t>Responde las siguientes preguntas</a:t>
            </a:r>
            <a:r>
              <a:rPr lang="es-PE" sz="2000" dirty="0" smtClean="0">
                <a:latin typeface="+mj-lt"/>
              </a:rPr>
              <a:t>:</a:t>
            </a:r>
          </a:p>
          <a:p>
            <a:pPr algn="just"/>
            <a:endParaRPr lang="es-PE" sz="2000" dirty="0"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+mj-lt"/>
              </a:rPr>
              <a:t>¿En cuál de los campos corren menos distancia?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+mj-lt"/>
              </a:rPr>
              <a:t>¿Cuál de los dos campos te parece que ocupa más espacio dentro de la escuela?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PE" sz="2000" dirty="0">
                <a:latin typeface="+mj-lt"/>
              </a:rPr>
              <a:t>¿Qué otras medidas podría tener un campo que ocupe el mismo espacio que el campo 1?</a:t>
            </a:r>
            <a:endParaRPr lang="es-PE" sz="2000" dirty="0" smtClean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536" y="52292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 smtClean="0">
                <a:latin typeface="+mj-lt"/>
              </a:rPr>
              <a:t>Es importante que realicemos varios ejemplos con dimensiones diferentes para que nos demos cuenta de cuál es la relación que hay entre el perímetro de una forma y el espacio que esta ocupa. </a:t>
            </a:r>
            <a:endParaRPr lang="es-P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15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587"/>
            <a:ext cx="3448455" cy="648072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95536" y="158530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PERÍMETRO: </a:t>
            </a:r>
            <a:r>
              <a:rPr lang="es-PE" sz="2000" dirty="0" smtClean="0"/>
              <a:t>El </a:t>
            </a:r>
            <a:r>
              <a:rPr lang="es-PE" sz="2000" dirty="0"/>
              <a:t>perímetro (</a:t>
            </a:r>
            <a:r>
              <a:rPr lang="es-PE" sz="2000" i="1" dirty="0"/>
              <a:t>P</a:t>
            </a:r>
            <a:r>
              <a:rPr lang="es-PE" sz="2000" dirty="0"/>
              <a:t>) de un polígono es la suma de las longitudes de sus lados. </a:t>
            </a:r>
            <a:endParaRPr lang="es-PE" sz="2000" dirty="0">
              <a:solidFill>
                <a:schemeClr val="dk1"/>
              </a:solidFill>
            </a:endParaRPr>
          </a:p>
        </p:txBody>
      </p:sp>
      <p:sp>
        <p:nvSpPr>
          <p:cNvPr id="6" name="4 Título"/>
          <p:cNvSpPr txBox="1">
            <a:spLocks/>
          </p:cNvSpPr>
          <p:nvPr/>
        </p:nvSpPr>
        <p:spPr bwMode="auto">
          <a:xfrm>
            <a:off x="4251858" y="188782"/>
            <a:ext cx="4577377" cy="1052800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1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29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4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58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2576" eaLnBrk="1" fontAlgn="auto" hangingPunct="1">
              <a:spcAft>
                <a:spcPts val="0"/>
              </a:spcAft>
              <a:defRPr/>
            </a:pPr>
            <a:r>
              <a:rPr lang="es-PE" sz="3400" dirty="0" smtClean="0">
                <a:latin typeface="Maiandra GD"/>
              </a:rPr>
              <a:t> APRENDEMOS</a:t>
            </a:r>
            <a:endParaRPr lang="es-PE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396" t="27364" r="23077" b="29636"/>
          <a:stretch/>
        </p:blipFill>
        <p:spPr>
          <a:xfrm>
            <a:off x="251520" y="2636912"/>
            <a:ext cx="8780286" cy="29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320231"/>
            <a:ext cx="2909293" cy="5467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5722" y="995861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/>
              <a:t>AREA: </a:t>
            </a:r>
            <a:r>
              <a:rPr lang="es-PE" sz="2000" dirty="0" smtClean="0"/>
              <a:t>El </a:t>
            </a:r>
            <a:r>
              <a:rPr lang="es-PE" sz="2000" dirty="0"/>
              <a:t>área de una superficie es un número que indica las veces que una cierta unidad de superficie está contenida en la superficie total. </a:t>
            </a:r>
          </a:p>
          <a:p>
            <a:pPr algn="just"/>
            <a:r>
              <a:rPr lang="es-PE" sz="2000" dirty="0"/>
              <a:t>Para medir superficies, las unidades se usan elevadas al cuadrado. Su nombre y valor se derivan de las unidades de longitud; por ejemplo, si la medida es un cuadrado de 1 cm por lado, se denomina 1 cm</a:t>
            </a:r>
            <a:r>
              <a:rPr lang="es-PE" sz="2000" baseline="30000" dirty="0"/>
              <a:t>2</a:t>
            </a:r>
            <a:r>
              <a:rPr lang="es-PE" sz="2000" dirty="0"/>
              <a:t> y se lee </a:t>
            </a:r>
            <a:r>
              <a:rPr lang="es-PE" sz="2000" i="1" dirty="0"/>
              <a:t>un centímetro cuadrado</a:t>
            </a:r>
            <a:r>
              <a:rPr lang="es-PE" sz="2000" dirty="0" smtClean="0"/>
              <a:t>.</a:t>
            </a:r>
            <a:endParaRPr lang="es-PE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5002" t="21549" r="34502" b="49088"/>
          <a:stretch/>
        </p:blipFill>
        <p:spPr>
          <a:xfrm>
            <a:off x="159709" y="3573016"/>
            <a:ext cx="8586933" cy="280726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5722" y="3003676"/>
            <a:ext cx="5680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Veamos </a:t>
            </a:r>
            <a:r>
              <a:rPr lang="es-PE" sz="2000" dirty="0"/>
              <a:t>algunas fórmulas de regiones notables: 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558545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0"/>
            <a:ext cx="2909293" cy="5467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1707" t="39629" r="26454" b="24045"/>
          <a:stretch/>
        </p:blipFill>
        <p:spPr>
          <a:xfrm>
            <a:off x="827584" y="620688"/>
            <a:ext cx="7848872" cy="25922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10390" t="32339" r="25974" b="21462"/>
          <a:stretch/>
        </p:blipFill>
        <p:spPr>
          <a:xfrm>
            <a:off x="719572" y="3429000"/>
            <a:ext cx="8064896" cy="32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683570" y="35488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/>
              <a:t>Otras </a:t>
            </a:r>
            <a:r>
              <a:rPr lang="es-PE" sz="2000" dirty="0"/>
              <a:t>fórmulas importantes: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4337" t="13310" r="37660" b="48659"/>
          <a:stretch/>
        </p:blipFill>
        <p:spPr>
          <a:xfrm>
            <a:off x="1763688" y="831070"/>
            <a:ext cx="5085652" cy="28613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0749" t="53318" r="58247" b="8725"/>
          <a:stretch/>
        </p:blipFill>
        <p:spPr>
          <a:xfrm>
            <a:off x="503549" y="3798306"/>
            <a:ext cx="4104458" cy="28251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43891" t="53318" r="26585" b="8725"/>
          <a:stretch/>
        </p:blipFill>
        <p:spPr>
          <a:xfrm>
            <a:off x="4895049" y="3819653"/>
            <a:ext cx="3908582" cy="28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3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9" y="0"/>
            <a:ext cx="2909293" cy="546747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95536" y="69240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Veamos </a:t>
            </a:r>
            <a:r>
              <a:rPr lang="es-PE" dirty="0"/>
              <a:t>algunos sólidos geométricos con sus elementos y su respectivo desarrollo. </a:t>
            </a:r>
            <a:endParaRPr lang="es-PE" dirty="0">
              <a:solidFill>
                <a:schemeClr val="dk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5536" y="1279357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/>
              <a:t>PRISMA: </a:t>
            </a:r>
            <a:r>
              <a:rPr lang="es-PE" sz="2000" dirty="0" smtClean="0"/>
              <a:t>Los </a:t>
            </a:r>
            <a:r>
              <a:rPr lang="es-PE" sz="2000" dirty="0"/>
              <a:t>prismas son poliedros que tienen dos caras paralelas e iguales llamadas bases, y caras laterales que son paralelogramos. </a:t>
            </a:r>
            <a:endParaRPr lang="es-PE" sz="2000" dirty="0">
              <a:solidFill>
                <a:schemeClr val="dk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423" t="39359" r="26284" b="10978"/>
          <a:stretch/>
        </p:blipFill>
        <p:spPr>
          <a:xfrm>
            <a:off x="323528" y="2204864"/>
            <a:ext cx="85689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41" y="116632"/>
            <a:ext cx="3448455" cy="6480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5536" y="83671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/>
              <a:t>PIRÁMIDE:</a:t>
            </a:r>
            <a:r>
              <a:rPr lang="es-PE" sz="2000" dirty="0" smtClean="0"/>
              <a:t> Son </a:t>
            </a:r>
            <a:r>
              <a:rPr lang="es-PE" sz="2000" dirty="0"/>
              <a:t>poliedros cuya base es un polígono cualquiera y cuyas caras laterales son triángulos con un vértice común, que es el vértice de la pirámide. </a:t>
            </a:r>
            <a:endParaRPr lang="es-P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5645" t="29521" r="26036" b="23089"/>
          <a:stretch/>
        </p:blipFill>
        <p:spPr>
          <a:xfrm>
            <a:off x="539552" y="2060848"/>
            <a:ext cx="8195900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61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14006</TotalTime>
  <Words>776</Words>
  <Application>Microsoft Office PowerPoint</Application>
  <PresentationFormat>Presentación en pantalla (4:3)</PresentationFormat>
  <Paragraphs>89</Paragraphs>
  <Slides>23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Maiandra GD</vt:lpstr>
      <vt:lpstr>Segoe UI Semilight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WILLIAM MARCELINO PALIZA FRANCO</dc:creator>
  <cp:lastModifiedBy>JOSELITO</cp:lastModifiedBy>
  <cp:revision>899</cp:revision>
  <dcterms:created xsi:type="dcterms:W3CDTF">2013-07-07T20:40:24Z</dcterms:created>
  <dcterms:modified xsi:type="dcterms:W3CDTF">2015-10-17T21:36:54Z</dcterms:modified>
</cp:coreProperties>
</file>