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61" r:id="rId4"/>
    <p:sldId id="262"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824" autoAdjust="0"/>
  </p:normalViewPr>
  <p:slideViewPr>
    <p:cSldViewPr>
      <p:cViewPr varScale="1">
        <p:scale>
          <a:sx n="73" d="100"/>
          <a:sy n="73" d="100"/>
        </p:scale>
        <p:origin x="-642" y="-84"/>
      </p:cViewPr>
      <p:guideLst>
        <p:guide orient="horz" pos="1620"/>
        <p:guide pos="2880"/>
      </p:guideLst>
    </p:cSldViewPr>
  </p:slideViewPr>
  <p:notesTextViewPr>
    <p:cViewPr>
      <p:scale>
        <a:sx n="100" d="100"/>
        <a:sy n="100" d="100"/>
      </p:scale>
      <p:origin x="0" y="0"/>
    </p:cViewPr>
  </p:notesTextViewPr>
  <p:notesViewPr>
    <p:cSldViewPr>
      <p:cViewPr varScale="1">
        <p:scale>
          <a:sx n="52" d="100"/>
          <a:sy n="52" d="100"/>
        </p:scale>
        <p:origin x="-2844"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78E1A5-BBFA-4B8A-898E-D1AF1FC7391A}" type="datetimeFigureOut">
              <a:rPr lang="en-US" smtClean="0"/>
              <a:pPr/>
              <a:t>2/22/2015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298327-8A01-4223-BAF3-85101CE75B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4800" y="4343400"/>
            <a:ext cx="6248400" cy="4114800"/>
          </a:xfrm>
        </p:spPr>
        <p:txBody>
          <a:bodyPr>
            <a:normAutofit lnSpcReduction="10000"/>
          </a:bodyPr>
          <a:lstStyle/>
          <a:p>
            <a:pPr algn="just"/>
            <a:r>
              <a:rPr lang="en-US" sz="1600" kern="1200" dirty="0" smtClean="0">
                <a:solidFill>
                  <a:schemeClr val="tx1"/>
                </a:solidFill>
                <a:latin typeface="+mn-lt"/>
                <a:ea typeface="+mn-ea"/>
                <a:cs typeface="+mn-cs"/>
              </a:rPr>
              <a:t>Matthew 1:21  She will bear a son, and you shall call his name Jesus, for he will save his people from their sins."</a:t>
            </a:r>
          </a:p>
          <a:p>
            <a:pPr algn="just"/>
            <a:endParaRPr lang="en-US" sz="1600" kern="1200" dirty="0" smtClean="0">
              <a:solidFill>
                <a:schemeClr val="tx1"/>
              </a:solidFill>
              <a:latin typeface="+mn-lt"/>
              <a:ea typeface="+mn-ea"/>
              <a:cs typeface="+mn-cs"/>
            </a:endParaRPr>
          </a:p>
          <a:p>
            <a:pPr algn="just"/>
            <a:r>
              <a:rPr lang="en-US" sz="1600" kern="1200" dirty="0" smtClean="0">
                <a:solidFill>
                  <a:schemeClr val="tx1"/>
                </a:solidFill>
                <a:latin typeface="+mn-lt"/>
                <a:ea typeface="+mn-ea"/>
                <a:cs typeface="+mn-cs"/>
              </a:rPr>
              <a:t>Acts 4:11-12  This Jesus is the stone that was rejected by you, the builders, which has become the cornerstone.  (12)  And there is salvation in no one else, for there is no other name under heaven given among men by which we must be saved.“</a:t>
            </a:r>
          </a:p>
          <a:p>
            <a:pPr algn="just"/>
            <a:endParaRPr lang="en-US" sz="1600" kern="1200" dirty="0" smtClean="0">
              <a:solidFill>
                <a:schemeClr val="tx1"/>
              </a:solidFill>
              <a:latin typeface="+mn-lt"/>
              <a:ea typeface="+mn-ea"/>
              <a:cs typeface="+mn-cs"/>
            </a:endParaRPr>
          </a:p>
          <a:p>
            <a:pPr algn="just"/>
            <a:r>
              <a:rPr lang="en-US" sz="1600" kern="1200" dirty="0" smtClean="0">
                <a:solidFill>
                  <a:schemeClr val="tx1"/>
                </a:solidFill>
                <a:latin typeface="+mn-lt"/>
                <a:ea typeface="+mn-ea"/>
                <a:cs typeface="+mn-cs"/>
              </a:rPr>
              <a:t>Romans 5:10  For if while we were enemies we were reconciled to God by the death of his Son, much more, now that we are reconciled, shall we be saved by his life.</a:t>
            </a:r>
          </a:p>
          <a:p>
            <a:pPr algn="just"/>
            <a:endParaRPr lang="en-US" sz="1600" kern="1200" dirty="0" smtClean="0">
              <a:solidFill>
                <a:schemeClr val="tx1"/>
              </a:solidFill>
              <a:latin typeface="+mn-lt"/>
              <a:ea typeface="+mn-ea"/>
              <a:cs typeface="+mn-cs"/>
            </a:endParaRPr>
          </a:p>
          <a:p>
            <a:pPr algn="just"/>
            <a:r>
              <a:rPr lang="en-US" sz="1600" b="0" kern="1200" dirty="0" smtClean="0">
                <a:solidFill>
                  <a:schemeClr val="tx1"/>
                </a:solidFill>
                <a:latin typeface="+mn-lt"/>
                <a:ea typeface="+mn-ea"/>
                <a:cs typeface="+mn-cs"/>
              </a:rPr>
              <a:t>1Co 1:18  For the word of the cross is folly to those who are perishing, but to us who are being saved it is the power of God. </a:t>
            </a:r>
          </a:p>
          <a:p>
            <a:pPr algn="just"/>
            <a:endParaRPr lang="en-US" sz="1600" b="0" kern="1200" dirty="0" smtClean="0">
              <a:solidFill>
                <a:schemeClr val="tx1"/>
              </a:solidFill>
              <a:latin typeface="+mn-lt"/>
              <a:ea typeface="+mn-ea"/>
              <a:cs typeface="+mn-cs"/>
            </a:endParaRPr>
          </a:p>
          <a:p>
            <a:pPr algn="just"/>
            <a:r>
              <a:rPr lang="en-US" sz="1600" kern="1200" dirty="0" smtClean="0">
                <a:solidFill>
                  <a:schemeClr val="tx1"/>
                </a:solidFill>
                <a:latin typeface="+mn-lt"/>
                <a:ea typeface="+mn-ea"/>
                <a:cs typeface="+mn-cs"/>
              </a:rPr>
              <a:t>Ephesians 2:4-5  But God, being rich in mercy, because of the great love with which he loved us,  (5)  even when we were dead in our trespasses, made us alive together with Christ--by grace you have been saved--</a:t>
            </a:r>
          </a:p>
        </p:txBody>
      </p:sp>
      <p:sp>
        <p:nvSpPr>
          <p:cNvPr id="4" name="Slide Number Placeholder 3"/>
          <p:cNvSpPr>
            <a:spLocks noGrp="1"/>
          </p:cNvSpPr>
          <p:nvPr>
            <p:ph type="sldNum" sz="quarter" idx="10"/>
          </p:nvPr>
        </p:nvSpPr>
        <p:spPr/>
        <p:txBody>
          <a:bodyPr/>
          <a:lstStyle/>
          <a:p>
            <a:fld id="{0E298327-8A01-4223-BAF3-85101CE75BC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4800" y="4343400"/>
            <a:ext cx="6248400" cy="4267200"/>
          </a:xfrm>
        </p:spPr>
        <p:txBody>
          <a:bodyPr>
            <a:normAutofit fontScale="92500" lnSpcReduction="10000"/>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James 1:21  Therefore put away all filthiness and rampant wickedness and receive with meekness the implanted word, which is able to save your souls.</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Acts 2:21  And it shall come to pass that everyone who calls upon the name of the Lord shall be saved.‘</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Mark 16:16  Whoever believes and is baptized will be saved, but whoever does not believe will be condemned.</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Romans 10:9  because, if you confess with your mouth that Jesus is Lord and believe in your heart that God raised him from the dead, you will be saved.</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tx1"/>
              </a:solidFill>
              <a:latin typeface="+mn-lt"/>
              <a:ea typeface="+mn-ea"/>
              <a:cs typeface="+mn-cs"/>
            </a:endParaRPr>
          </a:p>
          <a:p>
            <a:pPr algn="just"/>
            <a:r>
              <a:rPr lang="en-US" sz="1600" kern="1200" dirty="0" smtClean="0">
                <a:solidFill>
                  <a:schemeClr val="tx1"/>
                </a:solidFill>
                <a:latin typeface="+mn-lt"/>
                <a:ea typeface="+mn-ea"/>
                <a:cs typeface="+mn-cs"/>
              </a:rPr>
              <a:t>Acts 2:38  And Peter said to them, "Repent and be baptized every one of you in the name of Jesus Christ for the forgiveness of your sins, and you will receive the gift of the Holy Spirit.</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Matthew 10:21-22  Brother will deliver brother over to death, and the father his child, and children will rise against parents and have them put to death, (22)  and you will be hated by all for my name's sake. But the one who endures to the end will be saved.</a:t>
            </a:r>
          </a:p>
        </p:txBody>
      </p:sp>
      <p:sp>
        <p:nvSpPr>
          <p:cNvPr id="4" name="Slide Number Placeholder 3"/>
          <p:cNvSpPr>
            <a:spLocks noGrp="1"/>
          </p:cNvSpPr>
          <p:nvPr>
            <p:ph type="sldNum" sz="quarter" idx="10"/>
          </p:nvPr>
        </p:nvSpPr>
        <p:spPr/>
        <p:txBody>
          <a:bodyPr/>
          <a:lstStyle/>
          <a:p>
            <a:fld id="{0E298327-8A01-4223-BAF3-85101CE75BC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4800" y="4343400"/>
            <a:ext cx="6248400" cy="4114800"/>
          </a:xfrm>
        </p:spPr>
        <p:txBody>
          <a:bodyPr>
            <a:normAutofit/>
          </a:bodyPr>
          <a:lstStyle/>
          <a:p>
            <a:pPr algn="just"/>
            <a:r>
              <a:rPr lang="en-US" sz="1600" kern="1200" dirty="0" smtClean="0">
                <a:solidFill>
                  <a:schemeClr val="tx1"/>
                </a:solidFill>
                <a:latin typeface="+mn-lt"/>
                <a:ea typeface="+mn-ea"/>
                <a:cs typeface="+mn-cs"/>
              </a:rPr>
              <a:t>Acts 2:40-41  And with many other words he bore witness and continued to exhort them, saying, "Save yourselves from this crooked generation."  (41)  So those who received his word were baptized, and there were added that day about three thousand souls.</a:t>
            </a:r>
          </a:p>
          <a:p>
            <a:pPr algn="just"/>
            <a:r>
              <a:rPr lang="en-US" sz="1600" kern="1200" dirty="0" smtClean="0">
                <a:solidFill>
                  <a:schemeClr val="tx1"/>
                </a:solidFill>
                <a:latin typeface="+mn-lt"/>
                <a:ea typeface="+mn-ea"/>
                <a:cs typeface="+mn-cs"/>
              </a:rPr>
              <a:t>Acts 2:47  praising God and having favor with all the people. And the Lord added to their number day by day those who were being saved.</a:t>
            </a:r>
          </a:p>
          <a:p>
            <a:pPr algn="just"/>
            <a:endParaRPr lang="en-US" sz="1600" kern="1200" dirty="0" smtClean="0">
              <a:solidFill>
                <a:schemeClr val="tx1"/>
              </a:solidFill>
              <a:latin typeface="+mn-lt"/>
              <a:ea typeface="+mn-ea"/>
              <a:cs typeface="+mn-cs"/>
            </a:endParaRPr>
          </a:p>
          <a:p>
            <a:pPr algn="just"/>
            <a:r>
              <a:rPr lang="en-US" sz="1600" kern="1200" dirty="0" smtClean="0">
                <a:solidFill>
                  <a:schemeClr val="tx1"/>
                </a:solidFill>
                <a:latin typeface="+mn-lt"/>
                <a:ea typeface="+mn-ea"/>
                <a:cs typeface="+mn-cs"/>
              </a:rPr>
              <a:t>Acts 22:16  And now why do you wait? Rise and be baptized and wash away your sins, calling on his name.'</a:t>
            </a:r>
          </a:p>
          <a:p>
            <a:pPr algn="just"/>
            <a:endParaRPr lang="en-US" sz="1600" kern="1200" dirty="0" smtClean="0">
              <a:solidFill>
                <a:schemeClr val="tx1"/>
              </a:solidFill>
              <a:latin typeface="+mn-lt"/>
              <a:ea typeface="+mn-ea"/>
              <a:cs typeface="+mn-cs"/>
            </a:endParaRPr>
          </a:p>
          <a:p>
            <a:pPr algn="just"/>
            <a:r>
              <a:rPr lang="en-US" sz="1600" kern="1200" dirty="0" smtClean="0">
                <a:solidFill>
                  <a:schemeClr val="tx1"/>
                </a:solidFill>
                <a:latin typeface="+mn-lt"/>
                <a:ea typeface="+mn-ea"/>
                <a:cs typeface="+mn-cs"/>
              </a:rPr>
              <a:t>Romans 6:3-5  Do you not know that all of us who have been baptized into Christ Jesus were baptized into his death?  (4)  We were buried therefore with him by baptism into death, in order that, just as Christ was raised from the dead by the glory of the Father, we too might walk in newness of life.  (5)  For if we have been united with him in a death like his, we shall certainly be united with him in a resurrection like his</a:t>
            </a:r>
            <a:r>
              <a:rPr lang="en-US" sz="1600" kern="1200" dirty="0" smtClean="0">
                <a:solidFill>
                  <a:schemeClr val="tx1"/>
                </a:solidFill>
                <a:latin typeface="+mn-lt"/>
                <a:ea typeface="+mn-ea"/>
                <a:cs typeface="+mn-cs"/>
              </a:rPr>
              <a:t>.</a:t>
            </a:r>
            <a:endParaRPr lang="en-US" sz="16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E298327-8A01-4223-BAF3-85101CE75BC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4800" y="4343400"/>
            <a:ext cx="6248400" cy="4114800"/>
          </a:xfrm>
        </p:spPr>
        <p:txBody>
          <a:bodyPr>
            <a:normAutofit/>
          </a:bodyPr>
          <a:lstStyle/>
          <a:p>
            <a:pPr algn="just"/>
            <a:r>
              <a:rPr lang="en-US" sz="1600" kern="1200" dirty="0" smtClean="0">
                <a:solidFill>
                  <a:schemeClr val="tx1"/>
                </a:solidFill>
                <a:latin typeface="+mn-lt"/>
                <a:ea typeface="+mn-ea"/>
                <a:cs typeface="+mn-cs"/>
              </a:rPr>
              <a:t> Peter 3:20-21  because they formerly did not obey, when God's patience waited in the days of Noah, while the ark was being prepared, in which a few, that is, eight persons, were brought safely through water.  (21)  Baptism, which corresponds to this, now saves you, not as a removal of dirt from the body but as an appeal to God for a good conscience, through the resurrection of Jesus Christ,</a:t>
            </a:r>
            <a:endParaRPr lang="en-US" sz="16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E298327-8A01-4223-BAF3-85101CE75BC1}"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0A626D-F893-433C-9B7F-405A157316E7}" type="datetimeFigureOut">
              <a:rPr lang="en-US" smtClean="0"/>
              <a:pPr/>
              <a:t>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641AC-3CF5-4467-AEDE-7E4B79400FA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0A626D-F893-433C-9B7F-405A157316E7}" type="datetimeFigureOut">
              <a:rPr lang="en-US" smtClean="0"/>
              <a:pPr/>
              <a:t>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641AC-3CF5-4467-AEDE-7E4B79400F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0A626D-F893-433C-9B7F-405A157316E7}" type="datetimeFigureOut">
              <a:rPr lang="en-US" smtClean="0"/>
              <a:pPr/>
              <a:t>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641AC-3CF5-4467-AEDE-7E4B79400F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0A626D-F893-433C-9B7F-405A157316E7}" type="datetimeFigureOut">
              <a:rPr lang="en-US" smtClean="0"/>
              <a:pPr/>
              <a:t>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641AC-3CF5-4467-AEDE-7E4B79400FA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0A626D-F893-433C-9B7F-405A157316E7}" type="datetimeFigureOut">
              <a:rPr lang="en-US" smtClean="0"/>
              <a:pPr/>
              <a:t>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641AC-3CF5-4467-AEDE-7E4B79400FA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0A626D-F893-433C-9B7F-405A157316E7}" type="datetimeFigureOut">
              <a:rPr lang="en-US" smtClean="0"/>
              <a:pPr/>
              <a:t>2/22/2015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641AC-3CF5-4467-AEDE-7E4B79400FA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0A626D-F893-433C-9B7F-405A157316E7}" type="datetimeFigureOut">
              <a:rPr lang="en-US" smtClean="0"/>
              <a:pPr/>
              <a:t>2/22/2015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C641AC-3CF5-4467-AEDE-7E4B79400FA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0A626D-F893-433C-9B7F-405A157316E7}" type="datetimeFigureOut">
              <a:rPr lang="en-US" smtClean="0"/>
              <a:pPr/>
              <a:t>2/22/2015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C641AC-3CF5-4467-AEDE-7E4B79400F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0A626D-F893-433C-9B7F-405A157316E7}" type="datetimeFigureOut">
              <a:rPr lang="en-US" smtClean="0"/>
              <a:pPr/>
              <a:t>2/22/2015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C641AC-3CF5-4467-AEDE-7E4B79400F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0A626D-F893-433C-9B7F-405A157316E7}" type="datetimeFigureOut">
              <a:rPr lang="en-US" smtClean="0"/>
              <a:pPr/>
              <a:t>2/22/2015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641AC-3CF5-4467-AEDE-7E4B79400F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0A626D-F893-433C-9B7F-405A157316E7}" type="datetimeFigureOut">
              <a:rPr lang="en-US" smtClean="0"/>
              <a:pPr/>
              <a:t>2/22/2015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641AC-3CF5-4467-AEDE-7E4B79400FA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B0A626D-F893-433C-9B7F-405A157316E7}" type="datetimeFigureOut">
              <a:rPr lang="en-US" smtClean="0"/>
              <a:pPr/>
              <a:t>2/22/2015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0C641AC-3CF5-4467-AEDE-7E4B79400FA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09550"/>
            <a:ext cx="8534400" cy="3985706"/>
          </a:xfrm>
          <a:prstGeom prst="rect">
            <a:avLst/>
          </a:prstGeom>
          <a:noFill/>
        </p:spPr>
        <p:txBody>
          <a:bodyPr wrap="square" rtlCol="0">
            <a:spAutoFit/>
          </a:bodyPr>
          <a:lstStyle/>
          <a:p>
            <a:pPr algn="ctr">
              <a:spcAft>
                <a:spcPts val="1800"/>
              </a:spcAft>
            </a:pPr>
            <a:r>
              <a:rPr lang="en-US" sz="4400" b="1" dirty="0" smtClean="0">
                <a:solidFill>
                  <a:srgbClr val="FFFF00"/>
                </a:solidFill>
              </a:rPr>
              <a:t>Saved </a:t>
            </a:r>
            <a:r>
              <a:rPr lang="en-US" sz="4400" b="1" smtClean="0">
                <a:solidFill>
                  <a:srgbClr val="FFFF00"/>
                </a:solidFill>
              </a:rPr>
              <a:t>(The Lord’s </a:t>
            </a:r>
            <a:r>
              <a:rPr lang="en-US" sz="4400" b="1" dirty="0" smtClean="0">
                <a:solidFill>
                  <a:srgbClr val="FFFF00"/>
                </a:solidFill>
              </a:rPr>
              <a:t>part)</a:t>
            </a:r>
          </a:p>
          <a:p>
            <a:pPr algn="just"/>
            <a:r>
              <a:rPr lang="en-US" sz="3600" b="1" dirty="0" smtClean="0">
                <a:solidFill>
                  <a:schemeClr val="bg1"/>
                </a:solidFill>
              </a:rPr>
              <a:t>Jesus</a:t>
            </a:r>
          </a:p>
          <a:p>
            <a:pPr marL="682625" indent="-341313" algn="just">
              <a:buClr>
                <a:schemeClr val="bg1"/>
              </a:buClr>
              <a:buFont typeface="Arial" pitchFamily="34" charset="0"/>
              <a:buChar char="•"/>
            </a:pPr>
            <a:r>
              <a:rPr lang="en-US" sz="2800" b="1" dirty="0">
                <a:solidFill>
                  <a:schemeClr val="bg1"/>
                </a:solidFill>
              </a:rPr>
              <a:t>Matthew </a:t>
            </a:r>
            <a:r>
              <a:rPr lang="en-US" sz="2800" b="1" dirty="0" smtClean="0">
                <a:solidFill>
                  <a:schemeClr val="bg1"/>
                </a:solidFill>
              </a:rPr>
              <a:t>1:21</a:t>
            </a:r>
          </a:p>
          <a:p>
            <a:pPr marL="682625" indent="-341313" algn="just">
              <a:spcAft>
                <a:spcPts val="1200"/>
              </a:spcAft>
              <a:buClr>
                <a:schemeClr val="bg1"/>
              </a:buClr>
              <a:buFont typeface="Arial" pitchFamily="34" charset="0"/>
              <a:buChar char="•"/>
            </a:pPr>
            <a:r>
              <a:rPr lang="en-US" sz="2800" b="1" dirty="0" smtClean="0">
                <a:solidFill>
                  <a:schemeClr val="bg1"/>
                </a:solidFill>
              </a:rPr>
              <a:t>Acts 4:11-12</a:t>
            </a:r>
          </a:p>
          <a:p>
            <a:pPr indent="1588" algn="just">
              <a:buClr>
                <a:schemeClr val="bg1"/>
              </a:buClr>
            </a:pPr>
            <a:r>
              <a:rPr lang="en-US" sz="3600" b="1" dirty="0" smtClean="0">
                <a:solidFill>
                  <a:schemeClr val="bg1"/>
                </a:solidFill>
              </a:rPr>
              <a:t>The Word</a:t>
            </a:r>
          </a:p>
          <a:p>
            <a:pPr marL="692150" indent="-338138" algn="just">
              <a:buClr>
                <a:schemeClr val="bg1"/>
              </a:buClr>
              <a:buFont typeface="Arial" pitchFamily="34" charset="0"/>
              <a:buChar char="•"/>
            </a:pPr>
            <a:r>
              <a:rPr lang="en-US" sz="2800" b="1" dirty="0" smtClean="0">
                <a:solidFill>
                  <a:schemeClr val="bg1"/>
                </a:solidFill>
              </a:rPr>
              <a:t>1 Cor. 1:18</a:t>
            </a:r>
          </a:p>
          <a:p>
            <a:pPr indent="1588" algn="just">
              <a:buClr>
                <a:schemeClr val="bg1"/>
              </a:buClr>
            </a:pPr>
            <a:endParaRPr lang="en-US" sz="2800" b="1" dirty="0" smtClean="0">
              <a:solidFill>
                <a:schemeClr val="bg1"/>
              </a:solidFill>
            </a:endParaRPr>
          </a:p>
        </p:txBody>
      </p:sp>
      <p:sp>
        <p:nvSpPr>
          <p:cNvPr id="5" name="TextBox 4"/>
          <p:cNvSpPr txBox="1"/>
          <p:nvPr/>
        </p:nvSpPr>
        <p:spPr>
          <a:xfrm>
            <a:off x="4648200" y="1123950"/>
            <a:ext cx="4191000" cy="2215991"/>
          </a:xfrm>
          <a:prstGeom prst="rect">
            <a:avLst/>
          </a:prstGeom>
          <a:noFill/>
        </p:spPr>
        <p:txBody>
          <a:bodyPr wrap="square" rtlCol="0">
            <a:spAutoFit/>
          </a:bodyPr>
          <a:lstStyle/>
          <a:p>
            <a:pPr indent="1588" algn="just">
              <a:buClr>
                <a:schemeClr val="bg1"/>
              </a:buClr>
            </a:pPr>
            <a:r>
              <a:rPr lang="en-US" sz="3600" b="1" dirty="0" smtClean="0">
                <a:solidFill>
                  <a:schemeClr val="bg1"/>
                </a:solidFill>
              </a:rPr>
              <a:t>His death and life</a:t>
            </a:r>
          </a:p>
          <a:p>
            <a:pPr marL="692150" indent="-338138" algn="just">
              <a:spcAft>
                <a:spcPts val="1200"/>
              </a:spcAft>
              <a:buClr>
                <a:schemeClr val="bg1"/>
              </a:buClr>
              <a:buFont typeface="Arial" pitchFamily="34" charset="0"/>
              <a:buChar char="•"/>
            </a:pPr>
            <a:r>
              <a:rPr lang="en-US" sz="2800" b="1" dirty="0" smtClean="0">
                <a:solidFill>
                  <a:schemeClr val="bg1"/>
                </a:solidFill>
              </a:rPr>
              <a:t>Rom. 5:10</a:t>
            </a:r>
          </a:p>
          <a:p>
            <a:pPr algn="just">
              <a:buClr>
                <a:schemeClr val="bg1"/>
              </a:buClr>
            </a:pPr>
            <a:r>
              <a:rPr lang="en-US" sz="3600" b="1" dirty="0" smtClean="0">
                <a:solidFill>
                  <a:schemeClr val="bg1"/>
                </a:solidFill>
              </a:rPr>
              <a:t>Mercy / love / Grace</a:t>
            </a:r>
          </a:p>
          <a:p>
            <a:pPr marL="692150" indent="-352425" algn="just">
              <a:spcAft>
                <a:spcPts val="1200"/>
              </a:spcAft>
              <a:buClr>
                <a:schemeClr val="bg1"/>
              </a:buClr>
              <a:buFont typeface="Arial" pitchFamily="34" charset="0"/>
              <a:buChar char="•"/>
            </a:pPr>
            <a:r>
              <a:rPr lang="en-US" sz="2800" b="1" dirty="0" smtClean="0">
                <a:solidFill>
                  <a:schemeClr val="bg1"/>
                </a:solidFill>
              </a:rPr>
              <a:t>Eph. 2:4-5</a:t>
            </a:r>
            <a:endParaRPr lang="en-US" sz="28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20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2000"/>
                                        <p:tgtEl>
                                          <p:spTgt spid="4">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2000"/>
                                        <p:tgtEl>
                                          <p:spTgt spid="4">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Effect transition="in" filter="fade">
                                      <p:cBhvr>
                                        <p:cTn id="29" dur="2000"/>
                                        <p:tgtEl>
                                          <p:spTgt spid="5">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5">
                                            <p:txEl>
                                              <p:pRg st="1" end="1"/>
                                            </p:txEl>
                                          </p:spTgt>
                                        </p:tgtEl>
                                        <p:attrNameLst>
                                          <p:attrName>style.visibility</p:attrName>
                                        </p:attrNameLst>
                                      </p:cBhvr>
                                      <p:to>
                                        <p:strVal val="visible"/>
                                      </p:to>
                                    </p:set>
                                    <p:animEffect transition="in" filter="fade">
                                      <p:cBhvr>
                                        <p:cTn id="34" dur="2000"/>
                                        <p:tgtEl>
                                          <p:spTgt spid="5">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Effect transition="in" filter="fade">
                                      <p:cBhvr>
                                        <p:cTn id="39" dur="2000"/>
                                        <p:tgtEl>
                                          <p:spTgt spid="4">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4">
                                            <p:txEl>
                                              <p:pRg st="5" end="5"/>
                                            </p:txEl>
                                          </p:spTgt>
                                        </p:tgtEl>
                                        <p:attrNameLst>
                                          <p:attrName>style.visibility</p:attrName>
                                        </p:attrNameLst>
                                      </p:cBhvr>
                                      <p:to>
                                        <p:strVal val="visible"/>
                                      </p:to>
                                    </p:set>
                                    <p:animEffect transition="in" filter="fade">
                                      <p:cBhvr>
                                        <p:cTn id="44" dur="20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5">
                                            <p:txEl>
                                              <p:pRg st="2" end="2"/>
                                            </p:txEl>
                                          </p:spTgt>
                                        </p:tgtEl>
                                        <p:attrNameLst>
                                          <p:attrName>style.visibility</p:attrName>
                                        </p:attrNameLst>
                                      </p:cBhvr>
                                      <p:to>
                                        <p:strVal val="visible"/>
                                      </p:to>
                                    </p:set>
                                    <p:animEffect transition="in" filter="fade">
                                      <p:cBhvr>
                                        <p:cTn id="49" dur="2000"/>
                                        <p:tgtEl>
                                          <p:spTgt spid="5">
                                            <p:txEl>
                                              <p:pRg st="2" end="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5">
                                            <p:txEl>
                                              <p:pRg st="3" end="3"/>
                                            </p:txEl>
                                          </p:spTgt>
                                        </p:tgtEl>
                                        <p:attrNameLst>
                                          <p:attrName>style.visibility</p:attrName>
                                        </p:attrNameLst>
                                      </p:cBhvr>
                                      <p:to>
                                        <p:strVal val="visible"/>
                                      </p:to>
                                    </p:set>
                                    <p:animEffect transition="in" filter="fade">
                                      <p:cBhvr>
                                        <p:cTn id="54"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09550"/>
            <a:ext cx="8534400" cy="4262705"/>
          </a:xfrm>
          <a:prstGeom prst="rect">
            <a:avLst/>
          </a:prstGeom>
          <a:noFill/>
        </p:spPr>
        <p:txBody>
          <a:bodyPr wrap="square" rtlCol="0">
            <a:spAutoFit/>
          </a:bodyPr>
          <a:lstStyle/>
          <a:p>
            <a:pPr algn="ctr">
              <a:spcAft>
                <a:spcPts val="1800"/>
              </a:spcAft>
            </a:pPr>
            <a:r>
              <a:rPr lang="en-US" sz="4400" b="1" dirty="0" smtClean="0">
                <a:solidFill>
                  <a:srgbClr val="FFFF00"/>
                </a:solidFill>
              </a:rPr>
              <a:t>Saved (Man’s part)</a:t>
            </a:r>
          </a:p>
          <a:p>
            <a:pPr indent="1588" algn="just">
              <a:buClr>
                <a:schemeClr val="bg1"/>
              </a:buClr>
            </a:pPr>
            <a:r>
              <a:rPr lang="en-US" sz="3600" b="1" dirty="0" smtClean="0">
                <a:solidFill>
                  <a:schemeClr val="bg1"/>
                </a:solidFill>
              </a:rPr>
              <a:t>The Word</a:t>
            </a:r>
          </a:p>
          <a:p>
            <a:pPr marL="692150" indent="-338138" algn="just">
              <a:spcAft>
                <a:spcPts val="1200"/>
              </a:spcAft>
              <a:buClr>
                <a:schemeClr val="bg1"/>
              </a:buClr>
              <a:buFont typeface="Arial" pitchFamily="34" charset="0"/>
              <a:buChar char="•"/>
            </a:pPr>
            <a:r>
              <a:rPr lang="en-US" sz="2800" b="1" dirty="0" smtClean="0">
                <a:solidFill>
                  <a:schemeClr val="bg1"/>
                </a:solidFill>
              </a:rPr>
              <a:t>James 1:21</a:t>
            </a:r>
          </a:p>
          <a:p>
            <a:pPr indent="1588" algn="just">
              <a:buClr>
                <a:schemeClr val="bg1"/>
              </a:buClr>
            </a:pPr>
            <a:r>
              <a:rPr lang="en-US" sz="3600" b="1" dirty="0" smtClean="0">
                <a:solidFill>
                  <a:schemeClr val="bg1"/>
                </a:solidFill>
              </a:rPr>
              <a:t>Believe and baptized</a:t>
            </a:r>
          </a:p>
          <a:p>
            <a:pPr marL="692150" indent="-338138" algn="just">
              <a:spcAft>
                <a:spcPts val="1200"/>
              </a:spcAft>
              <a:buClr>
                <a:schemeClr val="bg1"/>
              </a:buClr>
              <a:buFont typeface="Arial" pitchFamily="34" charset="0"/>
              <a:buChar char="•"/>
            </a:pPr>
            <a:r>
              <a:rPr lang="en-US" sz="2800" b="1" dirty="0" smtClean="0">
                <a:solidFill>
                  <a:schemeClr val="bg1"/>
                </a:solidFill>
              </a:rPr>
              <a:t>Mark 16:16</a:t>
            </a:r>
            <a:endParaRPr lang="en-US" sz="3600" b="1" dirty="0" smtClean="0">
              <a:solidFill>
                <a:schemeClr val="bg1"/>
              </a:solidFill>
            </a:endParaRPr>
          </a:p>
          <a:p>
            <a:pPr algn="just"/>
            <a:r>
              <a:rPr lang="en-US" sz="3600" b="1" dirty="0" smtClean="0">
                <a:solidFill>
                  <a:schemeClr val="bg1"/>
                </a:solidFill>
              </a:rPr>
              <a:t>Repent and baptized</a:t>
            </a:r>
          </a:p>
          <a:p>
            <a:pPr marL="692150" indent="-352425" algn="just">
              <a:buFont typeface="Arial" pitchFamily="34" charset="0"/>
              <a:buChar char="•"/>
            </a:pPr>
            <a:r>
              <a:rPr lang="en-US" sz="2800" b="1" dirty="0" smtClean="0">
                <a:solidFill>
                  <a:schemeClr val="bg1"/>
                </a:solidFill>
              </a:rPr>
              <a:t>Acts 2:38</a:t>
            </a:r>
          </a:p>
        </p:txBody>
      </p:sp>
      <p:sp>
        <p:nvSpPr>
          <p:cNvPr id="5" name="TextBox 4"/>
          <p:cNvSpPr txBox="1"/>
          <p:nvPr/>
        </p:nvSpPr>
        <p:spPr>
          <a:xfrm>
            <a:off x="4648200" y="1123950"/>
            <a:ext cx="4191000" cy="3354765"/>
          </a:xfrm>
          <a:prstGeom prst="rect">
            <a:avLst/>
          </a:prstGeom>
          <a:noFill/>
        </p:spPr>
        <p:txBody>
          <a:bodyPr wrap="square" rtlCol="0">
            <a:spAutoFit/>
          </a:bodyPr>
          <a:lstStyle/>
          <a:p>
            <a:pPr indent="1588" algn="just">
              <a:buClr>
                <a:schemeClr val="bg1"/>
              </a:buClr>
            </a:pPr>
            <a:r>
              <a:rPr lang="en-US" sz="3600" b="1" dirty="0" smtClean="0">
                <a:solidFill>
                  <a:schemeClr val="bg1"/>
                </a:solidFill>
              </a:rPr>
              <a:t>Call on Christ</a:t>
            </a:r>
          </a:p>
          <a:p>
            <a:pPr marL="692150" indent="-350838" algn="just">
              <a:spcAft>
                <a:spcPts val="1200"/>
              </a:spcAft>
              <a:buClr>
                <a:schemeClr val="bg1"/>
              </a:buClr>
              <a:buFont typeface="Arial" pitchFamily="34" charset="0"/>
              <a:buChar char="•"/>
            </a:pPr>
            <a:r>
              <a:rPr lang="en-US" sz="2800" b="1" dirty="0" smtClean="0">
                <a:solidFill>
                  <a:schemeClr val="bg1"/>
                </a:solidFill>
              </a:rPr>
              <a:t>Acts 2:21</a:t>
            </a:r>
            <a:endParaRPr lang="en-US" sz="3600" b="1" dirty="0" smtClean="0">
              <a:solidFill>
                <a:schemeClr val="bg1"/>
              </a:solidFill>
            </a:endParaRPr>
          </a:p>
          <a:p>
            <a:pPr indent="1588" algn="just">
              <a:buClr>
                <a:schemeClr val="bg1"/>
              </a:buClr>
            </a:pPr>
            <a:r>
              <a:rPr lang="en-US" sz="3600" b="1" dirty="0" smtClean="0">
                <a:solidFill>
                  <a:schemeClr val="bg1"/>
                </a:solidFill>
              </a:rPr>
              <a:t>Confess and believe</a:t>
            </a:r>
          </a:p>
          <a:p>
            <a:pPr marL="692150" indent="-352425" algn="just">
              <a:spcAft>
                <a:spcPts val="1200"/>
              </a:spcAft>
              <a:buClr>
                <a:schemeClr val="bg1"/>
              </a:buClr>
              <a:buFont typeface="Arial" pitchFamily="34" charset="0"/>
              <a:buChar char="•"/>
            </a:pPr>
            <a:r>
              <a:rPr lang="en-US" sz="2800" b="1" dirty="0" smtClean="0">
                <a:solidFill>
                  <a:schemeClr val="bg1"/>
                </a:solidFill>
              </a:rPr>
              <a:t>Rom. 10:9</a:t>
            </a:r>
          </a:p>
          <a:p>
            <a:pPr algn="just"/>
            <a:r>
              <a:rPr lang="en-US" sz="3600" b="1" dirty="0" smtClean="0">
                <a:solidFill>
                  <a:schemeClr val="bg1"/>
                </a:solidFill>
              </a:rPr>
              <a:t>Endure to the end</a:t>
            </a:r>
          </a:p>
          <a:p>
            <a:pPr marL="682625" indent="-341313" algn="just">
              <a:spcAft>
                <a:spcPts val="1200"/>
              </a:spcAft>
              <a:buClr>
                <a:schemeClr val="bg1"/>
              </a:buClr>
              <a:buFont typeface="Arial" pitchFamily="34" charset="0"/>
              <a:buChar char="•"/>
            </a:pPr>
            <a:r>
              <a:rPr lang="en-US" sz="2800" b="1" dirty="0" smtClean="0">
                <a:solidFill>
                  <a:schemeClr val="bg1"/>
                </a:solidFill>
              </a:rPr>
              <a:t>Matt. 10:21-22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20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2000"/>
                                        <p:tgtEl>
                                          <p:spTgt spid="4">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Effect transition="in" filter="fade">
                                      <p:cBhvr>
                                        <p:cTn id="24" dur="2000"/>
                                        <p:tgtEl>
                                          <p:spTgt spid="5">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fade">
                                      <p:cBhvr>
                                        <p:cTn id="29" dur="2000"/>
                                        <p:tgtEl>
                                          <p:spTgt spid="5">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4">
                                            <p:txEl>
                                              <p:pRg st="3" end="3"/>
                                            </p:txEl>
                                          </p:spTgt>
                                        </p:tgtEl>
                                        <p:attrNameLst>
                                          <p:attrName>style.visibility</p:attrName>
                                        </p:attrNameLst>
                                      </p:cBhvr>
                                      <p:to>
                                        <p:strVal val="visible"/>
                                      </p:to>
                                    </p:set>
                                    <p:animEffect transition="in" filter="fade">
                                      <p:cBhvr>
                                        <p:cTn id="34" dur="2000"/>
                                        <p:tgtEl>
                                          <p:spTgt spid="4">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Effect transition="in" filter="fade">
                                      <p:cBhvr>
                                        <p:cTn id="39" dur="2000"/>
                                        <p:tgtEl>
                                          <p:spTgt spid="4">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5">
                                            <p:txEl>
                                              <p:pRg st="2" end="2"/>
                                            </p:txEl>
                                          </p:spTgt>
                                        </p:tgtEl>
                                        <p:attrNameLst>
                                          <p:attrName>style.visibility</p:attrName>
                                        </p:attrNameLst>
                                      </p:cBhvr>
                                      <p:to>
                                        <p:strVal val="visible"/>
                                      </p:to>
                                    </p:set>
                                    <p:animEffect transition="in" filter="fade">
                                      <p:cBhvr>
                                        <p:cTn id="44" dur="2000"/>
                                        <p:tgtEl>
                                          <p:spTgt spid="5">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5">
                                            <p:txEl>
                                              <p:pRg st="3" end="3"/>
                                            </p:txEl>
                                          </p:spTgt>
                                        </p:tgtEl>
                                        <p:attrNameLst>
                                          <p:attrName>style.visibility</p:attrName>
                                        </p:attrNameLst>
                                      </p:cBhvr>
                                      <p:to>
                                        <p:strVal val="visible"/>
                                      </p:to>
                                    </p:set>
                                    <p:animEffect transition="in" filter="fade">
                                      <p:cBhvr>
                                        <p:cTn id="49" dur="2000"/>
                                        <p:tgtEl>
                                          <p:spTgt spid="5">
                                            <p:txEl>
                                              <p:pRg st="3" end="3"/>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4">
                                            <p:txEl>
                                              <p:pRg st="5" end="5"/>
                                            </p:txEl>
                                          </p:spTgt>
                                        </p:tgtEl>
                                        <p:attrNameLst>
                                          <p:attrName>style.visibility</p:attrName>
                                        </p:attrNameLst>
                                      </p:cBhvr>
                                      <p:to>
                                        <p:strVal val="visible"/>
                                      </p:to>
                                    </p:set>
                                    <p:animEffect transition="in" filter="fade">
                                      <p:cBhvr>
                                        <p:cTn id="54" dur="2000"/>
                                        <p:tgtEl>
                                          <p:spTgt spid="4">
                                            <p:txEl>
                                              <p:pRg st="5" end="5"/>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4">
                                            <p:txEl>
                                              <p:pRg st="6" end="6"/>
                                            </p:txEl>
                                          </p:spTgt>
                                        </p:tgtEl>
                                        <p:attrNameLst>
                                          <p:attrName>style.visibility</p:attrName>
                                        </p:attrNameLst>
                                      </p:cBhvr>
                                      <p:to>
                                        <p:strVal val="visible"/>
                                      </p:to>
                                    </p:set>
                                    <p:animEffect transition="in" filter="fade">
                                      <p:cBhvr>
                                        <p:cTn id="59" dur="2000"/>
                                        <p:tgtEl>
                                          <p:spTgt spid="4">
                                            <p:txEl>
                                              <p:pRg st="6" end="6"/>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5">
                                            <p:txEl>
                                              <p:pRg st="4" end="4"/>
                                            </p:txEl>
                                          </p:spTgt>
                                        </p:tgtEl>
                                        <p:attrNameLst>
                                          <p:attrName>style.visibility</p:attrName>
                                        </p:attrNameLst>
                                      </p:cBhvr>
                                      <p:to>
                                        <p:strVal val="visible"/>
                                      </p:to>
                                    </p:set>
                                    <p:animEffect transition="in" filter="fade">
                                      <p:cBhvr>
                                        <p:cTn id="64" dur="2000"/>
                                        <p:tgtEl>
                                          <p:spTgt spid="5">
                                            <p:txEl>
                                              <p:pRg st="4" end="4"/>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5">
                                            <p:txEl>
                                              <p:pRg st="5" end="5"/>
                                            </p:txEl>
                                          </p:spTgt>
                                        </p:tgtEl>
                                        <p:attrNameLst>
                                          <p:attrName>style.visibility</p:attrName>
                                        </p:attrNameLst>
                                      </p:cBhvr>
                                      <p:to>
                                        <p:strVal val="visible"/>
                                      </p:to>
                                    </p:set>
                                    <p:animEffect transition="in" filter="fade">
                                      <p:cBhvr>
                                        <p:cTn id="69"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09550"/>
            <a:ext cx="8534400" cy="3877985"/>
          </a:xfrm>
          <a:prstGeom prst="rect">
            <a:avLst/>
          </a:prstGeom>
          <a:noFill/>
        </p:spPr>
        <p:txBody>
          <a:bodyPr wrap="square" rtlCol="0">
            <a:spAutoFit/>
          </a:bodyPr>
          <a:lstStyle/>
          <a:p>
            <a:pPr algn="ctr">
              <a:spcAft>
                <a:spcPts val="1800"/>
              </a:spcAft>
            </a:pPr>
            <a:r>
              <a:rPr lang="en-US" sz="4400" b="1" dirty="0">
                <a:solidFill>
                  <a:srgbClr val="FFFF00"/>
                </a:solidFill>
              </a:rPr>
              <a:t>T</a:t>
            </a:r>
            <a:r>
              <a:rPr lang="en-US" sz="4400" b="1" dirty="0" smtClean="0">
                <a:solidFill>
                  <a:srgbClr val="FFFF00"/>
                </a:solidFill>
              </a:rPr>
              <a:t>he point of conversion</a:t>
            </a:r>
          </a:p>
          <a:p>
            <a:pPr algn="ctr">
              <a:spcAft>
                <a:spcPts val="1800"/>
              </a:spcAft>
            </a:pPr>
            <a:r>
              <a:rPr lang="en-US" sz="4400" b="1" dirty="0" smtClean="0">
                <a:solidFill>
                  <a:schemeClr val="bg1"/>
                </a:solidFill>
              </a:rPr>
              <a:t>The only one time duty</a:t>
            </a:r>
          </a:p>
          <a:p>
            <a:pPr marL="914400" algn="just">
              <a:spcAft>
                <a:spcPts val="1200"/>
              </a:spcAft>
            </a:pPr>
            <a:r>
              <a:rPr lang="en-US" sz="3600" b="1" dirty="0" smtClean="0">
                <a:solidFill>
                  <a:schemeClr val="bg1"/>
                </a:solidFill>
              </a:rPr>
              <a:t>Acts 2:40-41 &amp; 47</a:t>
            </a:r>
          </a:p>
          <a:p>
            <a:pPr marL="914400" algn="just">
              <a:spcAft>
                <a:spcPts val="1200"/>
              </a:spcAft>
            </a:pPr>
            <a:r>
              <a:rPr lang="en-US" sz="3600" b="1" dirty="0" smtClean="0">
                <a:solidFill>
                  <a:schemeClr val="bg1"/>
                </a:solidFill>
              </a:rPr>
              <a:t>Acts 22:16</a:t>
            </a:r>
          </a:p>
          <a:p>
            <a:pPr marL="914400" algn="just">
              <a:spcAft>
                <a:spcPts val="1200"/>
              </a:spcAft>
            </a:pPr>
            <a:r>
              <a:rPr lang="en-US" sz="3600" b="1" dirty="0" smtClean="0">
                <a:solidFill>
                  <a:schemeClr val="bg1"/>
                </a:solidFill>
              </a:rPr>
              <a:t>Rom. </a:t>
            </a:r>
            <a:r>
              <a:rPr lang="en-US" sz="3600" b="1" dirty="0" smtClean="0">
                <a:solidFill>
                  <a:schemeClr val="bg1"/>
                </a:solidFill>
              </a:rPr>
              <a:t>6:3-5</a:t>
            </a:r>
            <a:endParaRPr lang="en-US" sz="36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20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2000"/>
                                        <p:tgtEl>
                                          <p:spTgt spid="4">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2000"/>
                                        <p:tgtEl>
                                          <p:spTgt spid="4">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fade">
                                      <p:cBhvr>
                                        <p:cTn id="29"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09550"/>
            <a:ext cx="8534400" cy="4585871"/>
          </a:xfrm>
          <a:prstGeom prst="rect">
            <a:avLst/>
          </a:prstGeom>
          <a:noFill/>
        </p:spPr>
        <p:txBody>
          <a:bodyPr wrap="square" rtlCol="0">
            <a:spAutoFit/>
          </a:bodyPr>
          <a:lstStyle/>
          <a:p>
            <a:pPr algn="ctr">
              <a:spcAft>
                <a:spcPts val="1800"/>
              </a:spcAft>
            </a:pPr>
            <a:r>
              <a:rPr lang="en-US" sz="4400" b="1" dirty="0">
                <a:solidFill>
                  <a:srgbClr val="FFFF00"/>
                </a:solidFill>
              </a:rPr>
              <a:t>T</a:t>
            </a:r>
            <a:r>
              <a:rPr lang="en-US" sz="4400" b="1" dirty="0" smtClean="0">
                <a:solidFill>
                  <a:srgbClr val="FFFF00"/>
                </a:solidFill>
              </a:rPr>
              <a:t>he point of conversion</a:t>
            </a:r>
          </a:p>
          <a:p>
            <a:pPr algn="ctr">
              <a:spcAft>
                <a:spcPts val="1800"/>
              </a:spcAft>
            </a:pPr>
            <a:r>
              <a:rPr lang="en-US" sz="4400" b="1" dirty="0" smtClean="0">
                <a:solidFill>
                  <a:schemeClr val="bg1"/>
                </a:solidFill>
              </a:rPr>
              <a:t>The only one time duty</a:t>
            </a:r>
          </a:p>
          <a:p>
            <a:pPr marL="914400" algn="just">
              <a:spcAft>
                <a:spcPts val="1200"/>
              </a:spcAft>
            </a:pPr>
            <a:r>
              <a:rPr lang="en-US" sz="3600" b="1" dirty="0" smtClean="0">
                <a:solidFill>
                  <a:schemeClr val="bg1"/>
                </a:solidFill>
              </a:rPr>
              <a:t>Acts 2:40-41 &amp; 47</a:t>
            </a:r>
          </a:p>
          <a:p>
            <a:pPr marL="914400" algn="just">
              <a:spcAft>
                <a:spcPts val="1200"/>
              </a:spcAft>
            </a:pPr>
            <a:r>
              <a:rPr lang="en-US" sz="3600" b="1" dirty="0" smtClean="0">
                <a:solidFill>
                  <a:schemeClr val="bg1"/>
                </a:solidFill>
              </a:rPr>
              <a:t>Acts 22:16</a:t>
            </a:r>
          </a:p>
          <a:p>
            <a:pPr marL="914400" algn="just">
              <a:spcAft>
                <a:spcPts val="1200"/>
              </a:spcAft>
            </a:pPr>
            <a:r>
              <a:rPr lang="en-US" sz="3600" b="1" dirty="0" smtClean="0">
                <a:solidFill>
                  <a:schemeClr val="bg1"/>
                </a:solidFill>
              </a:rPr>
              <a:t>Rom. 6:3-5</a:t>
            </a:r>
          </a:p>
          <a:p>
            <a:pPr marL="914400" algn="just">
              <a:spcAft>
                <a:spcPts val="1200"/>
              </a:spcAft>
            </a:pPr>
            <a:r>
              <a:rPr lang="en-US" sz="3600" b="1" dirty="0" smtClean="0">
                <a:solidFill>
                  <a:schemeClr val="bg1"/>
                </a:solidFill>
              </a:rPr>
              <a:t>1 Peter 3:20-21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782</Words>
  <Application>Microsoft Office PowerPoint</Application>
  <PresentationFormat>On-screen Show (16:9)</PresentationFormat>
  <Paragraphs>65</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Terry Starling</dc:creator>
  <cp:lastModifiedBy>Terry Starling</cp:lastModifiedBy>
  <cp:revision>12</cp:revision>
  <dcterms:created xsi:type="dcterms:W3CDTF">2015-02-22T12:27:40Z</dcterms:created>
  <dcterms:modified xsi:type="dcterms:W3CDTF">2015-02-22T14:08:07Z</dcterms:modified>
</cp:coreProperties>
</file>