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5" r:id="rId2"/>
    <p:sldId id="417" r:id="rId3"/>
    <p:sldId id="423" r:id="rId4"/>
    <p:sldId id="414" r:id="rId5"/>
    <p:sldId id="438" r:id="rId6"/>
    <p:sldId id="386" r:id="rId7"/>
    <p:sldId id="419" r:id="rId8"/>
    <p:sldId id="435" r:id="rId9"/>
    <p:sldId id="436" r:id="rId10"/>
    <p:sldId id="439" r:id="rId11"/>
    <p:sldId id="425" r:id="rId12"/>
    <p:sldId id="434" r:id="rId13"/>
    <p:sldId id="426" r:id="rId14"/>
    <p:sldId id="431" r:id="rId15"/>
    <p:sldId id="432" r:id="rId16"/>
    <p:sldId id="433" r:id="rId17"/>
    <p:sldId id="430" r:id="rId18"/>
    <p:sldId id="424" r:id="rId19"/>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2813" indent="1588" algn="l" rtl="0" fontAlgn="base">
      <a:spcBef>
        <a:spcPct val="0"/>
      </a:spcBef>
      <a:spcAft>
        <a:spcPct val="0"/>
      </a:spcAft>
      <a:defRPr kern="1200">
        <a:solidFill>
          <a:schemeClr val="tx1"/>
        </a:solidFill>
        <a:latin typeface="Calibri" pitchFamily="34" charset="0"/>
        <a:ea typeface="+mn-ea"/>
        <a:cs typeface="Arial" charset="0"/>
      </a:defRPr>
    </a:lvl3pPr>
    <a:lvl4pPr marL="1370013" indent="1588" algn="l" rtl="0" fontAlgn="base">
      <a:spcBef>
        <a:spcPct val="0"/>
      </a:spcBef>
      <a:spcAft>
        <a:spcPct val="0"/>
      </a:spcAft>
      <a:defRPr kern="1200">
        <a:solidFill>
          <a:schemeClr val="tx1"/>
        </a:solidFill>
        <a:latin typeface="Calibri" pitchFamily="34" charset="0"/>
        <a:ea typeface="+mn-ea"/>
        <a:cs typeface="Arial" charset="0"/>
      </a:defRPr>
    </a:lvl4pPr>
    <a:lvl5pPr marL="1827213" indent="158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CC0000"/>
    <a:srgbClr val="D20000"/>
    <a:srgbClr val="E6E100"/>
    <a:srgbClr val="F8F200"/>
    <a:srgbClr val="FFFF43"/>
    <a:srgbClr val="34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122" y="13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3EA015-9328-4C7E-84EE-2A6BC17F4E0E}" type="datetimeFigureOut">
              <a:rPr lang="es-PE"/>
              <a:pPr>
                <a:defRPr/>
              </a:pPr>
              <a:t>01/10/2015</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1F558E-7C73-4D92-B8DF-94404A6834C1}" type="slidenum">
              <a:rPr lang="es-PE"/>
              <a:pPr>
                <a:defRPr/>
              </a:pPr>
              <a:t>‹Nº›</a:t>
            </a:fld>
            <a:endParaRPr lang="es-PE" dirty="0"/>
          </a:p>
        </p:txBody>
      </p:sp>
    </p:spTree>
    <p:extLst>
      <p:ext uri="{BB962C8B-B14F-4D97-AF65-F5344CB8AC3E}">
        <p14:creationId xmlns:p14="http://schemas.microsoft.com/office/powerpoint/2010/main" val="26981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a:t>
            </a:fld>
            <a:endParaRPr lang="es-PE" dirty="0"/>
          </a:p>
        </p:txBody>
      </p:sp>
    </p:spTree>
    <p:extLst>
      <p:ext uri="{BB962C8B-B14F-4D97-AF65-F5344CB8AC3E}">
        <p14:creationId xmlns:p14="http://schemas.microsoft.com/office/powerpoint/2010/main" val="406428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16</a:t>
            </a:fld>
            <a:endParaRPr lang="es-PE" dirty="0"/>
          </a:p>
        </p:txBody>
      </p:sp>
    </p:spTree>
    <p:extLst>
      <p:ext uri="{BB962C8B-B14F-4D97-AF65-F5344CB8AC3E}">
        <p14:creationId xmlns:p14="http://schemas.microsoft.com/office/powerpoint/2010/main" val="70517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17</a:t>
            </a:fld>
            <a:endParaRPr lang="es-PE" dirty="0"/>
          </a:p>
        </p:txBody>
      </p:sp>
    </p:spTree>
    <p:extLst>
      <p:ext uri="{BB962C8B-B14F-4D97-AF65-F5344CB8AC3E}">
        <p14:creationId xmlns:p14="http://schemas.microsoft.com/office/powerpoint/2010/main" val="3831481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18</a:t>
            </a:fld>
            <a:endParaRPr lang="es-PE" altLang="es-PE">
              <a:latin typeface="Calibri" panose="020F0502020204030204" pitchFamily="34" charset="0"/>
            </a:endParaRPr>
          </a:p>
        </p:txBody>
      </p:sp>
    </p:spTree>
    <p:extLst>
      <p:ext uri="{BB962C8B-B14F-4D97-AF65-F5344CB8AC3E}">
        <p14:creationId xmlns:p14="http://schemas.microsoft.com/office/powerpoint/2010/main" val="373175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4</a:t>
            </a:fld>
            <a:endParaRPr lang="es-PE" dirty="0"/>
          </a:p>
        </p:txBody>
      </p:sp>
    </p:spTree>
    <p:extLst>
      <p:ext uri="{BB962C8B-B14F-4D97-AF65-F5344CB8AC3E}">
        <p14:creationId xmlns:p14="http://schemas.microsoft.com/office/powerpoint/2010/main" val="22210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5</a:t>
            </a:fld>
            <a:endParaRPr lang="es-PE" dirty="0"/>
          </a:p>
        </p:txBody>
      </p:sp>
    </p:spTree>
    <p:extLst>
      <p:ext uri="{BB962C8B-B14F-4D97-AF65-F5344CB8AC3E}">
        <p14:creationId xmlns:p14="http://schemas.microsoft.com/office/powerpoint/2010/main" val="387316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E81F558E-7C73-4D92-B8DF-94404A6834C1}" type="slidenum">
              <a:rPr lang="es-PE" smtClean="0"/>
              <a:pPr>
                <a:defRPr/>
              </a:pPr>
              <a:t>7</a:t>
            </a:fld>
            <a:endParaRPr lang="es-PE" dirty="0"/>
          </a:p>
        </p:txBody>
      </p:sp>
    </p:spTree>
    <p:extLst>
      <p:ext uri="{BB962C8B-B14F-4D97-AF65-F5344CB8AC3E}">
        <p14:creationId xmlns:p14="http://schemas.microsoft.com/office/powerpoint/2010/main" val="187564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8</a:t>
            </a:fld>
            <a:endParaRPr lang="es-PE" dirty="0"/>
          </a:p>
        </p:txBody>
      </p:sp>
    </p:spTree>
    <p:extLst>
      <p:ext uri="{BB962C8B-B14F-4D97-AF65-F5344CB8AC3E}">
        <p14:creationId xmlns:p14="http://schemas.microsoft.com/office/powerpoint/2010/main" val="143661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10</a:t>
            </a:fld>
            <a:endParaRPr lang="es-PE" dirty="0"/>
          </a:p>
        </p:txBody>
      </p:sp>
    </p:spTree>
    <p:extLst>
      <p:ext uri="{BB962C8B-B14F-4D97-AF65-F5344CB8AC3E}">
        <p14:creationId xmlns:p14="http://schemas.microsoft.com/office/powerpoint/2010/main" val="275064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13</a:t>
            </a:fld>
            <a:endParaRPr lang="es-PE" dirty="0"/>
          </a:p>
        </p:txBody>
      </p:sp>
    </p:spTree>
    <p:extLst>
      <p:ext uri="{BB962C8B-B14F-4D97-AF65-F5344CB8AC3E}">
        <p14:creationId xmlns:p14="http://schemas.microsoft.com/office/powerpoint/2010/main" val="290232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14</a:t>
            </a:fld>
            <a:endParaRPr lang="es-PE" dirty="0"/>
          </a:p>
        </p:txBody>
      </p:sp>
    </p:spTree>
    <p:extLst>
      <p:ext uri="{BB962C8B-B14F-4D97-AF65-F5344CB8AC3E}">
        <p14:creationId xmlns:p14="http://schemas.microsoft.com/office/powerpoint/2010/main" val="405751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15</a:t>
            </a:fld>
            <a:endParaRPr lang="es-PE" dirty="0"/>
          </a:p>
        </p:txBody>
      </p:sp>
    </p:spTree>
    <p:extLst>
      <p:ext uri="{BB962C8B-B14F-4D97-AF65-F5344CB8AC3E}">
        <p14:creationId xmlns:p14="http://schemas.microsoft.com/office/powerpoint/2010/main" val="213262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A0E688F-2233-4FD2-AB2A-6DA1D1C561C4}" type="datetimeFigureOut">
              <a:rPr lang="es-PE"/>
              <a:pPr>
                <a:defRPr/>
              </a:pPr>
              <a:t>01/10/2015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F01DF393-6BE5-4977-82CC-DC3554A1BAA9}" type="slidenum">
              <a:rPr lang="es-PE"/>
              <a:pPr>
                <a:defRPr/>
              </a:pPr>
              <a:t>‹Nº›</a:t>
            </a:fld>
            <a:endParaRPr lang="es-PE" dirty="0"/>
          </a:p>
        </p:txBody>
      </p:sp>
    </p:spTree>
    <p:extLst>
      <p:ext uri="{BB962C8B-B14F-4D97-AF65-F5344CB8AC3E}">
        <p14:creationId xmlns:p14="http://schemas.microsoft.com/office/powerpoint/2010/main" val="31853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2CA1BDE-210E-4DBA-9332-E94657957551}" type="datetimeFigureOut">
              <a:rPr lang="es-PE"/>
              <a:pPr>
                <a:defRPr/>
              </a:pPr>
              <a:t>01/10/2015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D05440A-B028-4B79-9E8D-7FDF460D09B1}" type="slidenum">
              <a:rPr lang="es-PE"/>
              <a:pPr>
                <a:defRPr/>
              </a:pPr>
              <a:t>‹Nº›</a:t>
            </a:fld>
            <a:endParaRPr lang="es-PE" dirty="0"/>
          </a:p>
        </p:txBody>
      </p:sp>
    </p:spTree>
    <p:extLst>
      <p:ext uri="{BB962C8B-B14F-4D97-AF65-F5344CB8AC3E}">
        <p14:creationId xmlns:p14="http://schemas.microsoft.com/office/powerpoint/2010/main" val="175408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F4731EC-A57D-4090-B0E3-914F4A8A4FBE}" type="datetimeFigureOut">
              <a:rPr lang="es-PE"/>
              <a:pPr>
                <a:defRPr/>
              </a:pPr>
              <a:t>01/10/2015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4054965-F669-4A16-82D3-CF4CD31E0494}" type="slidenum">
              <a:rPr lang="es-PE"/>
              <a:pPr>
                <a:defRPr/>
              </a:pPr>
              <a:t>‹Nº›</a:t>
            </a:fld>
            <a:endParaRPr lang="es-PE" dirty="0"/>
          </a:p>
        </p:txBody>
      </p:sp>
    </p:spTree>
    <p:extLst>
      <p:ext uri="{BB962C8B-B14F-4D97-AF65-F5344CB8AC3E}">
        <p14:creationId xmlns:p14="http://schemas.microsoft.com/office/powerpoint/2010/main" val="375818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5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27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0D34FA3-6F0E-4284-90CF-E66A76ACCF4E}" type="datetimeFigureOut">
              <a:rPr lang="es-PE"/>
              <a:pPr>
                <a:defRPr/>
              </a:pPr>
              <a:t>01/10/2015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84EAEB3-C54C-4077-9DBC-038DFD7938AA}" type="slidenum">
              <a:rPr lang="es-PE"/>
              <a:pPr>
                <a:defRPr/>
              </a:pPr>
              <a:t>‹Nº›</a:t>
            </a:fld>
            <a:endParaRPr lang="es-PE" dirty="0"/>
          </a:p>
        </p:txBody>
      </p:sp>
    </p:spTree>
    <p:extLst>
      <p:ext uri="{BB962C8B-B14F-4D97-AF65-F5344CB8AC3E}">
        <p14:creationId xmlns:p14="http://schemas.microsoft.com/office/powerpoint/2010/main" val="20351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2C3788-4F25-4A06-B5AA-188A120595D2}" type="datetimeFigureOut">
              <a:rPr lang="es-PE"/>
              <a:pPr>
                <a:defRPr/>
              </a:pPr>
              <a:t>01/10/2015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FF04F3F-B4FD-4D3C-860C-F688571ED565}" type="slidenum">
              <a:rPr lang="es-PE"/>
              <a:pPr>
                <a:defRPr/>
              </a:pPr>
              <a:t>‹Nº›</a:t>
            </a:fld>
            <a:endParaRPr lang="es-PE" dirty="0"/>
          </a:p>
        </p:txBody>
      </p:sp>
    </p:spTree>
    <p:extLst>
      <p:ext uri="{BB962C8B-B14F-4D97-AF65-F5344CB8AC3E}">
        <p14:creationId xmlns:p14="http://schemas.microsoft.com/office/powerpoint/2010/main" val="3936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FFF26467-696D-4DD1-9D96-C9046CF16DC2}" type="datetimeFigureOut">
              <a:rPr lang="es-PE"/>
              <a:pPr>
                <a:defRPr/>
              </a:pPr>
              <a:t>01/10/2015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987AABFF-2E5B-4183-8558-6DB2962EDC80}" type="slidenum">
              <a:rPr lang="es-PE"/>
              <a:pPr>
                <a:defRPr/>
              </a:pPr>
              <a:t>‹Nº›</a:t>
            </a:fld>
            <a:endParaRPr lang="es-PE" dirty="0"/>
          </a:p>
        </p:txBody>
      </p:sp>
    </p:spTree>
    <p:extLst>
      <p:ext uri="{BB962C8B-B14F-4D97-AF65-F5344CB8AC3E}">
        <p14:creationId xmlns:p14="http://schemas.microsoft.com/office/powerpoint/2010/main" val="13356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C823A3C0-BA27-459C-A8D5-3EF97379955C}" type="datetimeFigureOut">
              <a:rPr lang="es-PE"/>
              <a:pPr>
                <a:defRPr/>
              </a:pPr>
              <a:t>01/10/2015</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DD52095-2D7A-46DB-960A-DF6D46CF2AC3}" type="slidenum">
              <a:rPr lang="es-PE"/>
              <a:pPr>
                <a:defRPr/>
              </a:pPr>
              <a:t>‹Nº›</a:t>
            </a:fld>
            <a:endParaRPr lang="es-PE" dirty="0"/>
          </a:p>
        </p:txBody>
      </p:sp>
    </p:spTree>
    <p:extLst>
      <p:ext uri="{BB962C8B-B14F-4D97-AF65-F5344CB8AC3E}">
        <p14:creationId xmlns:p14="http://schemas.microsoft.com/office/powerpoint/2010/main" val="5500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17FD9C1-5CC8-41E3-A2ED-F89F0DFBFF0B}" type="datetimeFigureOut">
              <a:rPr lang="es-PE"/>
              <a:pPr>
                <a:defRPr/>
              </a:pPr>
              <a:t>01/10/2015</a:t>
            </a:fld>
            <a:endParaRPr lang="es-PE" dirty="0"/>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63A752F8-3D4E-4B74-8947-647AE74FF511}" type="slidenum">
              <a:rPr lang="es-PE"/>
              <a:pPr>
                <a:defRPr/>
              </a:pPr>
              <a:t>‹Nº›</a:t>
            </a:fld>
            <a:endParaRPr lang="es-PE" dirty="0"/>
          </a:p>
        </p:txBody>
      </p:sp>
    </p:spTree>
    <p:extLst>
      <p:ext uri="{BB962C8B-B14F-4D97-AF65-F5344CB8AC3E}">
        <p14:creationId xmlns:p14="http://schemas.microsoft.com/office/powerpoint/2010/main" val="206245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9B2282-EED5-4DA4-B8DE-8C1601C570EB}" type="datetimeFigureOut">
              <a:rPr lang="es-PE"/>
              <a:pPr>
                <a:defRPr/>
              </a:pPr>
              <a:t>01/10/2015</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51DE05-BBD8-4442-8C9C-B4B32770362A}" type="slidenum">
              <a:rPr lang="es-PE"/>
              <a:pPr>
                <a:defRPr/>
              </a:pPr>
              <a:t>‹Nº›</a:t>
            </a:fld>
            <a:endParaRPr lang="es-PE" dirty="0"/>
          </a:p>
        </p:txBody>
      </p:sp>
    </p:spTree>
    <p:extLst>
      <p:ext uri="{BB962C8B-B14F-4D97-AF65-F5344CB8AC3E}">
        <p14:creationId xmlns:p14="http://schemas.microsoft.com/office/powerpoint/2010/main" val="1548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677148-3FF9-4478-B30E-91465492981F}" type="datetimeFigureOut">
              <a:rPr lang="es-PE"/>
              <a:pPr>
                <a:defRPr/>
              </a:pPr>
              <a:t>01/10/2015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B890D1E-02AE-4D4C-A0F9-58E4196081CC}" type="slidenum">
              <a:rPr lang="es-PE"/>
              <a:pPr>
                <a:defRPr/>
              </a:pPr>
              <a:t>‹Nº›</a:t>
            </a:fld>
            <a:endParaRPr lang="es-PE" dirty="0"/>
          </a:p>
        </p:txBody>
      </p:sp>
    </p:spTree>
    <p:extLst>
      <p:ext uri="{BB962C8B-B14F-4D97-AF65-F5344CB8AC3E}">
        <p14:creationId xmlns:p14="http://schemas.microsoft.com/office/powerpoint/2010/main" val="31028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FA6B92-1C19-4446-995D-5C9E5082AB56}" type="datetimeFigureOut">
              <a:rPr lang="es-PE"/>
              <a:pPr>
                <a:defRPr/>
              </a:pPr>
              <a:t>01/10/2015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0A122FA-965F-40F6-AACD-6D4A138F6DBC}" type="slidenum">
              <a:rPr lang="es-PE"/>
              <a:pPr>
                <a:defRPr/>
              </a:pPr>
              <a:t>‹Nº›</a:t>
            </a:fld>
            <a:endParaRPr lang="es-PE" dirty="0"/>
          </a:p>
        </p:txBody>
      </p:sp>
    </p:spTree>
    <p:extLst>
      <p:ext uri="{BB962C8B-B14F-4D97-AF65-F5344CB8AC3E}">
        <p14:creationId xmlns:p14="http://schemas.microsoft.com/office/powerpoint/2010/main" val="304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51EC79-0816-4FC5-BD0D-847A83B264FC}" type="datetimeFigureOut">
              <a:rPr lang="es-PE"/>
              <a:pPr>
                <a:defRPr/>
              </a:pPr>
              <a:t>01/10/2015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0DC3F-5FD5-47A6-BB75-3908C324E49E}"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5" algn="ctr" rtl="0" fontAlgn="base">
        <a:spcBef>
          <a:spcPct val="0"/>
        </a:spcBef>
        <a:spcAft>
          <a:spcPct val="0"/>
        </a:spcAft>
        <a:defRPr sz="4400">
          <a:solidFill>
            <a:schemeClr val="tx1"/>
          </a:solidFill>
          <a:latin typeface="Calibri" pitchFamily="34" charset="0"/>
        </a:defRPr>
      </a:lvl6pPr>
      <a:lvl7pPr marL="914290" algn="ctr" rtl="0" fontAlgn="base">
        <a:spcBef>
          <a:spcPct val="0"/>
        </a:spcBef>
        <a:spcAft>
          <a:spcPct val="0"/>
        </a:spcAft>
        <a:defRPr sz="4400">
          <a:solidFill>
            <a:schemeClr val="tx1"/>
          </a:solidFill>
          <a:latin typeface="Calibri" pitchFamily="34" charset="0"/>
        </a:defRPr>
      </a:lvl7pPr>
      <a:lvl8pPr marL="1371435" algn="ctr" rtl="0" fontAlgn="base">
        <a:spcBef>
          <a:spcPct val="0"/>
        </a:spcBef>
        <a:spcAft>
          <a:spcPct val="0"/>
        </a:spcAft>
        <a:defRPr sz="4400">
          <a:solidFill>
            <a:schemeClr val="tx1"/>
          </a:solidFill>
          <a:latin typeface="Calibri" pitchFamily="34" charset="0"/>
        </a:defRPr>
      </a:lvl8pPr>
      <a:lvl9pPr marL="182858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Users\JOPEREYRA\Desktop\plantilla modif\Plantilla PPT 2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11 CuadroTexto"/>
          <p:cNvSpPr txBox="1">
            <a:spLocks noChangeArrowheads="1"/>
          </p:cNvSpPr>
          <p:nvPr/>
        </p:nvSpPr>
        <p:spPr bwMode="auto">
          <a:xfrm>
            <a:off x="2121048" y="5139437"/>
            <a:ext cx="6984777" cy="68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4000" b="1" dirty="0" smtClean="0">
                <a:solidFill>
                  <a:srgbClr val="FF0000"/>
                </a:solidFill>
                <a:latin typeface="+mn-lt"/>
              </a:rPr>
              <a:t>SESIÓN DE APRENDIZAJE Nº 05</a:t>
            </a:r>
            <a:endParaRPr lang="es-ES" altLang="es-PE" sz="4000" b="1" dirty="0" smtClean="0">
              <a:solidFill>
                <a:srgbClr val="FF0000"/>
              </a:solidFill>
              <a:latin typeface="+mn-lt"/>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6078393"/>
            <a:ext cx="4027751" cy="779607"/>
          </a:xfrm>
          <a:prstGeom prst="rect">
            <a:avLst/>
          </a:prstGeom>
        </p:spPr>
      </p:pic>
      <p:pic>
        <p:nvPicPr>
          <p:cNvPr id="10" name="Imagen 9" descr="I:\Secundaria Rural Mejorada\Informe 03\Cuarto Informe\Anexos\Fotos\01 IE 86009 Micaela Bastidas Puyucahua\IMG_4793.JPG"/>
          <p:cNvPicPr/>
          <p:nvPr/>
        </p:nvPicPr>
        <p:blipFill rotWithShape="1">
          <a:blip r:embed="rId5" cstate="print">
            <a:extLst>
              <a:ext uri="{28A0092B-C50C-407E-A947-70E740481C1C}">
                <a14:useLocalDpi xmlns:a14="http://schemas.microsoft.com/office/drawing/2010/main" val="0"/>
              </a:ext>
            </a:extLst>
          </a:blip>
          <a:srcRect l="31933" t="8143" b="-1"/>
          <a:stretch/>
        </p:blipFill>
        <p:spPr bwMode="auto">
          <a:xfrm>
            <a:off x="3166993" y="116632"/>
            <a:ext cx="3674110" cy="2793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Imagen 11" descr="D:\Archivos Joselito\Fotos\DSC02012.JPG"/>
          <p:cNvPicPr/>
          <p:nvPr/>
        </p:nvPicPr>
        <p:blipFill rotWithShape="1">
          <a:blip r:embed="rId6" cstate="print">
            <a:extLst>
              <a:ext uri="{28A0092B-C50C-407E-A947-70E740481C1C}">
                <a14:useLocalDpi xmlns:a14="http://schemas.microsoft.com/office/drawing/2010/main" val="0"/>
              </a:ext>
            </a:extLst>
          </a:blip>
          <a:srcRect l="10937" t="2198" r="10207" b="2679"/>
          <a:stretch/>
        </p:blipFill>
        <p:spPr bwMode="auto">
          <a:xfrm rot="20783333">
            <a:off x="1862753" y="1763652"/>
            <a:ext cx="4257675"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Imagen 13" descr="I:\Secundaria Rural Mejorada\Informe 02\Anexos\Fotos\02 San Martin de Porres\DSC01943.JPG"/>
          <p:cNvPicPr/>
          <p:nvPr/>
        </p:nvPicPr>
        <p:blipFill rotWithShape="1">
          <a:blip r:embed="rId7" cstate="print">
            <a:extLst>
              <a:ext uri="{28A0092B-C50C-407E-A947-70E740481C1C}">
                <a14:useLocalDpi xmlns:a14="http://schemas.microsoft.com/office/drawing/2010/main" val="0"/>
              </a:ext>
            </a:extLst>
          </a:blip>
          <a:srcRect l="30168" t="43011" r="18655" b="-1"/>
          <a:stretch/>
        </p:blipFill>
        <p:spPr bwMode="auto">
          <a:xfrm rot="748221">
            <a:off x="4594340" y="2122719"/>
            <a:ext cx="4199097" cy="266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10" name="CuadroTexto 9"/>
          <p:cNvSpPr txBox="1"/>
          <p:nvPr/>
        </p:nvSpPr>
        <p:spPr>
          <a:xfrm>
            <a:off x="323528" y="267777"/>
            <a:ext cx="4248472" cy="446276"/>
          </a:xfrm>
          <a:prstGeom prst="rect">
            <a:avLst/>
          </a:prstGeom>
          <a:noFill/>
        </p:spPr>
        <p:txBody>
          <a:bodyPr wrap="square" rtlCol="0">
            <a:spAutoFit/>
          </a:bodyPr>
          <a:lstStyle/>
          <a:p>
            <a:pPr algn="ctr">
              <a:lnSpc>
                <a:spcPct val="115000"/>
              </a:lnSpc>
              <a:spcAft>
                <a:spcPts val="1000"/>
              </a:spcAft>
            </a:pPr>
            <a:r>
              <a:rPr lang="es-PE" sz="2000" dirty="0" smtClean="0">
                <a:latin typeface="Arial" panose="020B0604020202020204" pitchFamily="34" charset="0"/>
                <a:ea typeface="Calibri" panose="020F0502020204030204" pitchFamily="34" charset="0"/>
                <a:cs typeface="Times New Roman" panose="02020603050405020304" pitchFamily="18" charset="0"/>
              </a:rPr>
              <a:t>Utilizando el </a:t>
            </a:r>
            <a:r>
              <a:rPr lang="es-PE" sz="2000" dirty="0" err="1" smtClean="0">
                <a:latin typeface="Arial" panose="020B0604020202020204" pitchFamily="34" charset="0"/>
                <a:ea typeface="Calibri" panose="020F0502020204030204" pitchFamily="34" charset="0"/>
                <a:cs typeface="Times New Roman" panose="02020603050405020304" pitchFamily="18" charset="0"/>
              </a:rPr>
              <a:t>Geogebra</a:t>
            </a:r>
            <a:r>
              <a:rPr lang="es-PE" sz="2000" dirty="0" smtClean="0">
                <a:latin typeface="Arial" panose="020B0604020202020204" pitchFamily="34" charset="0"/>
                <a:ea typeface="Calibri" panose="020F0502020204030204" pitchFamily="34" charset="0"/>
                <a:cs typeface="Times New Roman" panose="02020603050405020304" pitchFamily="18" charset="0"/>
              </a:rPr>
              <a:t> 5.0</a:t>
            </a:r>
            <a:endParaRPr lang="es-PE" sz="2000" dirty="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rotWithShape="1">
          <a:blip r:embed="rId4"/>
          <a:srcRect r="40653" b="8455"/>
          <a:stretch/>
        </p:blipFill>
        <p:spPr>
          <a:xfrm>
            <a:off x="539552" y="785408"/>
            <a:ext cx="6912768" cy="5995124"/>
          </a:xfrm>
          <a:prstGeom prst="rect">
            <a:avLst/>
          </a:prstGeom>
        </p:spPr>
      </p:pic>
    </p:spTree>
    <p:extLst>
      <p:ext uri="{BB962C8B-B14F-4D97-AF65-F5344CB8AC3E}">
        <p14:creationId xmlns:p14="http://schemas.microsoft.com/office/powerpoint/2010/main" val="4105261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9" y="125596"/>
            <a:ext cx="3123813" cy="587062"/>
          </a:xfrm>
          <a:prstGeom prst="rect">
            <a:avLst/>
          </a:prstGeom>
        </p:spPr>
      </p:pic>
      <p:sp>
        <p:nvSpPr>
          <p:cNvPr id="7" name="4 Título"/>
          <p:cNvSpPr txBox="1">
            <a:spLocks/>
          </p:cNvSpPr>
          <p:nvPr/>
        </p:nvSpPr>
        <p:spPr bwMode="auto">
          <a:xfrm>
            <a:off x="4632432" y="94347"/>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ANALIZAMOS</a:t>
            </a:r>
            <a:endParaRPr lang="es-PE" sz="3400" dirty="0"/>
          </a:p>
        </p:txBody>
      </p:sp>
      <p:graphicFrame>
        <p:nvGraphicFramePr>
          <p:cNvPr id="9" name="Tabla 8"/>
          <p:cNvGraphicFramePr>
            <a:graphicFrameLocks noGrp="1"/>
          </p:cNvGraphicFramePr>
          <p:nvPr>
            <p:extLst>
              <p:ext uri="{D42A27DB-BD31-4B8C-83A1-F6EECF244321}">
                <p14:modId xmlns:p14="http://schemas.microsoft.com/office/powerpoint/2010/main" val="2752708116"/>
              </p:ext>
            </p:extLst>
          </p:nvPr>
        </p:nvGraphicFramePr>
        <p:xfrm>
          <a:off x="488335" y="1052736"/>
          <a:ext cx="8260129" cy="975360"/>
        </p:xfrm>
        <a:graphic>
          <a:graphicData uri="http://schemas.openxmlformats.org/drawingml/2006/table">
            <a:tbl>
              <a:tblPr>
                <a:tableStyleId>{5C22544A-7EE6-4342-B048-85BDC9FD1C3A}</a:tableStyleId>
              </a:tblPr>
              <a:tblGrid>
                <a:gridCol w="8260129"/>
              </a:tblGrid>
              <a:tr h="526308">
                <a:tc>
                  <a:txBody>
                    <a:bodyPr/>
                    <a:lstStyle/>
                    <a:p>
                      <a:pPr algn="just"/>
                      <a:r>
                        <a:rPr lang="es-PE" sz="2400" b="0" dirty="0" smtClean="0">
                          <a:solidFill>
                            <a:schemeClr val="tx1"/>
                          </a:solidFill>
                          <a:effectLst/>
                        </a:rPr>
                        <a:t>1). </a:t>
                      </a:r>
                      <a:r>
                        <a:rPr lang="es-PE" sz="2000" b="0" i="0" u="none" strike="noStrike" kern="1200" baseline="0" dirty="0" smtClean="0">
                          <a:solidFill>
                            <a:schemeClr val="dk1"/>
                          </a:solidFill>
                          <a:latin typeface="+mn-lt"/>
                          <a:ea typeface="+mn-ea"/>
                          <a:cs typeface="+mn-cs"/>
                        </a:rPr>
                        <a:t>En el Perú la altura promedio en centímetros de los niños cuyas edades son de 6 a 10 años es una función lineal de la edad en años. La altura de un niño de 6 años es 84 cm y la altura de un niño de 7 años de edad es 98 cm. </a:t>
                      </a:r>
                      <a:endParaRPr lang="es-P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13" name="CuadroTexto 12"/>
          <p:cNvSpPr txBox="1"/>
          <p:nvPr/>
        </p:nvSpPr>
        <p:spPr>
          <a:xfrm>
            <a:off x="462453" y="3445488"/>
            <a:ext cx="1865146" cy="369332"/>
          </a:xfrm>
          <a:prstGeom prst="rect">
            <a:avLst/>
          </a:prstGeom>
          <a:noFill/>
        </p:spPr>
        <p:txBody>
          <a:bodyPr wrap="square" rtlCol="0">
            <a:spAutoFit/>
          </a:bodyPr>
          <a:lstStyle/>
          <a:p>
            <a:pPr algn="just"/>
            <a:r>
              <a:rPr lang="es-PE" dirty="0" smtClean="0">
                <a:solidFill>
                  <a:srgbClr val="FF0000"/>
                </a:solidFill>
              </a:rPr>
              <a:t>RESOLUCIÓN</a:t>
            </a:r>
            <a:r>
              <a:rPr lang="es-PE" dirty="0" smtClean="0"/>
              <a:t>:</a:t>
            </a:r>
            <a:endParaRPr lang="es-PE" dirty="0">
              <a:solidFill>
                <a:srgbClr val="002060"/>
              </a:solidFill>
            </a:endParaRPr>
          </a:p>
        </p:txBody>
      </p:sp>
      <p:sp>
        <p:nvSpPr>
          <p:cNvPr id="8" name="CuadroTexto 7"/>
          <p:cNvSpPr txBox="1"/>
          <p:nvPr/>
        </p:nvSpPr>
        <p:spPr>
          <a:xfrm>
            <a:off x="487140" y="2110974"/>
            <a:ext cx="8441384" cy="1323439"/>
          </a:xfrm>
          <a:prstGeom prst="rect">
            <a:avLst/>
          </a:prstGeom>
          <a:noFill/>
        </p:spPr>
        <p:txBody>
          <a:bodyPr wrap="square" rtlCol="0">
            <a:spAutoFit/>
          </a:bodyPr>
          <a:lstStyle/>
          <a:p>
            <a:r>
              <a:rPr lang="es-PE" sz="2000" dirty="0" smtClean="0"/>
              <a:t>a</a:t>
            </a:r>
            <a:r>
              <a:rPr lang="es-PE" sz="2000" dirty="0"/>
              <a:t>. Expresa la estatura en función de la edad. </a:t>
            </a:r>
          </a:p>
          <a:p>
            <a:r>
              <a:rPr lang="es-PE" sz="2000" dirty="0"/>
              <a:t>b. Grafica la situación dada en el diagrama cartesiano. </a:t>
            </a:r>
          </a:p>
          <a:p>
            <a:r>
              <a:rPr lang="es-PE" sz="2000" dirty="0"/>
              <a:t>c. ¿Cuál será la altura aproximada de un niño cuando tenga 10 años? </a:t>
            </a:r>
          </a:p>
          <a:p>
            <a:r>
              <a:rPr lang="es-PE" sz="2000" dirty="0"/>
              <a:t>d. ¿Se podrá calcular con la regla anterior la altura de una persona de 20 años? </a:t>
            </a:r>
          </a:p>
        </p:txBody>
      </p:sp>
      <p:graphicFrame>
        <p:nvGraphicFramePr>
          <p:cNvPr id="4" name="Tabla 3"/>
          <p:cNvGraphicFramePr>
            <a:graphicFrameLocks noGrp="1"/>
          </p:cNvGraphicFramePr>
          <p:nvPr>
            <p:extLst>
              <p:ext uri="{D42A27DB-BD31-4B8C-83A1-F6EECF244321}">
                <p14:modId xmlns:p14="http://schemas.microsoft.com/office/powerpoint/2010/main" val="4213154292"/>
              </p:ext>
            </p:extLst>
          </p:nvPr>
        </p:nvGraphicFramePr>
        <p:xfrm>
          <a:off x="707734" y="4365104"/>
          <a:ext cx="6240530" cy="731520"/>
        </p:xfrm>
        <a:graphic>
          <a:graphicData uri="http://schemas.openxmlformats.org/drawingml/2006/table">
            <a:tbl>
              <a:tblPr>
                <a:tableStyleId>{5940675A-B579-460E-94D1-54222C63F5DA}</a:tableStyleId>
              </a:tblPr>
              <a:tblGrid>
                <a:gridCol w="1988899"/>
                <a:gridCol w="820490"/>
                <a:gridCol w="895081"/>
                <a:gridCol w="895081"/>
                <a:gridCol w="745900"/>
                <a:gridCol w="895079"/>
              </a:tblGrid>
              <a:tr h="0">
                <a:tc>
                  <a:txBody>
                    <a:bodyPr/>
                    <a:lstStyle/>
                    <a:p>
                      <a:pPr marL="0" algn="l" defTabSz="914290" rtl="0" eaLnBrk="1" latinLnBrk="0" hangingPunct="1">
                        <a:spcBef>
                          <a:spcPts val="600"/>
                        </a:spcBef>
                        <a:spcAft>
                          <a:spcPts val="1200"/>
                        </a:spcAft>
                      </a:pPr>
                      <a:r>
                        <a:rPr lang="es-PE" sz="2000" kern="1200" dirty="0" smtClean="0">
                          <a:solidFill>
                            <a:schemeClr val="tx1"/>
                          </a:solidFill>
                          <a:effectLst/>
                          <a:latin typeface="+mn-lt"/>
                          <a:ea typeface="+mn-ea"/>
                          <a:cs typeface="+mn-cs"/>
                        </a:rPr>
                        <a:t>Edad (años) </a:t>
                      </a:r>
                      <a:endParaRPr lang="es-PE" sz="1800" b="0" i="0" u="none" strike="noStrike" kern="1200" baseline="0" dirty="0" smtClean="0">
                        <a:solidFill>
                          <a:schemeClr val="tx1"/>
                        </a:solidFill>
                        <a:latin typeface="+mn-lt"/>
                        <a:ea typeface="+mn-ea"/>
                        <a:cs typeface="+mn-cs"/>
                      </a:endParaRPr>
                    </a:p>
                  </a:txBody>
                  <a:tcPr marL="68580" marR="68580" marT="0" marB="0" anchor="ctr">
                    <a:solidFill>
                      <a:srgbClr val="00B0F0"/>
                    </a:solidFill>
                  </a:tcPr>
                </a:tc>
                <a:tc>
                  <a:txBody>
                    <a:bodyPr/>
                    <a:lstStyle/>
                    <a:p>
                      <a:pPr algn="ctr">
                        <a:spcBef>
                          <a:spcPts val="600"/>
                        </a:spcBef>
                        <a:spcAft>
                          <a:spcPts val="1200"/>
                        </a:spcAft>
                      </a:pPr>
                      <a:r>
                        <a:rPr lang="es-PE" sz="2400" dirty="0" smtClean="0">
                          <a:effectLst/>
                        </a:rPr>
                        <a:t>6</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7</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8</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9</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1200"/>
                        </a:spcAft>
                      </a:pPr>
                      <a:r>
                        <a:rPr lang="es-PE" sz="2400" dirty="0" smtClean="0">
                          <a:effectLst/>
                        </a:rPr>
                        <a:t>10</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l"/>
                      <a:r>
                        <a:rPr lang="es-PE" sz="2000" kern="1200" dirty="0" smtClean="0">
                          <a:solidFill>
                            <a:schemeClr val="tx1"/>
                          </a:solidFill>
                          <a:effectLst/>
                          <a:latin typeface="+mn-lt"/>
                          <a:ea typeface="+mn-ea"/>
                          <a:cs typeface="+mn-cs"/>
                        </a:rPr>
                        <a:t>Estatura (cm) </a:t>
                      </a:r>
                      <a:endParaRPr lang="es-PE" sz="1800" b="0" i="0" u="none" strike="noStrike" kern="1200" baseline="0" dirty="0" smtClean="0">
                        <a:solidFill>
                          <a:schemeClr val="tx1"/>
                        </a:solidFill>
                        <a:latin typeface="+mn-lt"/>
                        <a:ea typeface="+mn-ea"/>
                        <a:cs typeface="+mn-cs"/>
                      </a:endParaRPr>
                    </a:p>
                  </a:txBody>
                  <a:tcPr marL="68580" marR="68580" marT="0" marB="0">
                    <a:solidFill>
                      <a:srgbClr val="00B0F0"/>
                    </a:solidFill>
                  </a:tcPr>
                </a:tc>
                <a:tc>
                  <a:txBody>
                    <a:bodyPr/>
                    <a:lstStyle/>
                    <a:p>
                      <a:pPr algn="ctr">
                        <a:spcBef>
                          <a:spcPts val="600"/>
                        </a:spcBef>
                        <a:spcAft>
                          <a:spcPts val="1200"/>
                        </a:spcAft>
                      </a:pPr>
                      <a:r>
                        <a:rPr lang="es-PE" sz="2400" dirty="0" smtClean="0">
                          <a:effectLst/>
                        </a:rPr>
                        <a:t>84</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98</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112</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126</a:t>
                      </a:r>
                      <a:r>
                        <a:rPr lang="es-PE" sz="2400" dirty="0">
                          <a:effectLst/>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1200"/>
                        </a:spcAft>
                      </a:pPr>
                      <a:r>
                        <a:rPr lang="es-PE" sz="2400" dirty="0" smtClean="0">
                          <a:effectLst/>
                        </a:rPr>
                        <a:t>140</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CuadroTexto 10"/>
          <p:cNvSpPr txBox="1"/>
          <p:nvPr/>
        </p:nvSpPr>
        <p:spPr>
          <a:xfrm>
            <a:off x="487140" y="3814820"/>
            <a:ext cx="7397228" cy="369332"/>
          </a:xfrm>
          <a:prstGeom prst="rect">
            <a:avLst/>
          </a:prstGeom>
          <a:noFill/>
        </p:spPr>
        <p:txBody>
          <a:bodyPr wrap="square" rtlCol="0">
            <a:spAutoFit/>
          </a:bodyPr>
          <a:lstStyle/>
          <a:p>
            <a:r>
              <a:rPr lang="es-PE" dirty="0" smtClean="0"/>
              <a:t>Elaboramos </a:t>
            </a:r>
            <a:r>
              <a:rPr lang="es-PE" dirty="0"/>
              <a:t>una tabla de doble entrada con las variables intervinientes: </a:t>
            </a:r>
          </a:p>
        </p:txBody>
      </p:sp>
      <p:sp>
        <p:nvSpPr>
          <p:cNvPr id="12" name="CuadroTexto 11"/>
          <p:cNvSpPr txBox="1"/>
          <p:nvPr/>
        </p:nvSpPr>
        <p:spPr>
          <a:xfrm>
            <a:off x="487140" y="5301208"/>
            <a:ext cx="8333332" cy="646331"/>
          </a:xfrm>
          <a:prstGeom prst="rect">
            <a:avLst/>
          </a:prstGeom>
          <a:noFill/>
        </p:spPr>
        <p:txBody>
          <a:bodyPr wrap="square" rtlCol="0">
            <a:spAutoFit/>
          </a:bodyPr>
          <a:lstStyle/>
          <a:p>
            <a:r>
              <a:rPr lang="es-PE" dirty="0" smtClean="0"/>
              <a:t>Los </a:t>
            </a:r>
            <a:r>
              <a:rPr lang="es-PE" dirty="0"/>
              <a:t>valores numéricos de las estaturas generan una sucesión cuya razón es 14, por lo tanto su regla de formación sería la siguiente: </a:t>
            </a:r>
          </a:p>
        </p:txBody>
      </p:sp>
      <p:sp>
        <p:nvSpPr>
          <p:cNvPr id="14" name="CuadroTexto 13"/>
          <p:cNvSpPr txBox="1"/>
          <p:nvPr/>
        </p:nvSpPr>
        <p:spPr>
          <a:xfrm>
            <a:off x="1691680" y="6167243"/>
            <a:ext cx="5904656" cy="369332"/>
          </a:xfrm>
          <a:prstGeom prst="rect">
            <a:avLst/>
          </a:prstGeom>
          <a:noFill/>
        </p:spPr>
        <p:txBody>
          <a:bodyPr wrap="square" rtlCol="0">
            <a:spAutoFit/>
          </a:bodyPr>
          <a:lstStyle/>
          <a:p>
            <a:r>
              <a:rPr lang="es-PE" dirty="0" smtClean="0"/>
              <a:t>Estatura </a:t>
            </a:r>
            <a:r>
              <a:rPr lang="es-PE" dirty="0"/>
              <a:t>= (14) (número de años desde 6 hasta 10 años). </a:t>
            </a:r>
          </a:p>
        </p:txBody>
      </p:sp>
      <p:pic>
        <p:nvPicPr>
          <p:cNvPr id="1026" name="Picture 2" descr="C:\Users\ANYI4\Desktop\estatura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452" r="8658"/>
          <a:stretch/>
        </p:blipFill>
        <p:spPr bwMode="auto">
          <a:xfrm>
            <a:off x="7272889" y="3501008"/>
            <a:ext cx="1835615" cy="155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31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1"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2" y="91581"/>
            <a:ext cx="3123813" cy="587062"/>
          </a:xfrm>
          <a:prstGeom prst="rect">
            <a:avLst/>
          </a:prstGeom>
        </p:spPr>
      </p:pic>
      <p:sp>
        <p:nvSpPr>
          <p:cNvPr id="8" name="CuadroTexto 7"/>
          <p:cNvSpPr txBox="1"/>
          <p:nvPr/>
        </p:nvSpPr>
        <p:spPr>
          <a:xfrm>
            <a:off x="380420" y="200446"/>
            <a:ext cx="3229351" cy="369332"/>
          </a:xfrm>
          <a:prstGeom prst="rect">
            <a:avLst/>
          </a:prstGeom>
          <a:noFill/>
        </p:spPr>
        <p:txBody>
          <a:bodyPr wrap="square" rtlCol="0">
            <a:spAutoFit/>
          </a:bodyPr>
          <a:lstStyle/>
          <a:p>
            <a:r>
              <a:rPr lang="es-PE" dirty="0" smtClean="0"/>
              <a:t>Respondiendo </a:t>
            </a:r>
            <a:r>
              <a:rPr lang="es-PE" dirty="0"/>
              <a:t>las preguntas: </a:t>
            </a:r>
          </a:p>
        </p:txBody>
      </p:sp>
      <p:sp>
        <p:nvSpPr>
          <p:cNvPr id="9" name="CuadroTexto 8"/>
          <p:cNvSpPr txBox="1"/>
          <p:nvPr/>
        </p:nvSpPr>
        <p:spPr>
          <a:xfrm>
            <a:off x="274528" y="836712"/>
            <a:ext cx="7458094" cy="369332"/>
          </a:xfrm>
          <a:prstGeom prst="rect">
            <a:avLst/>
          </a:prstGeom>
          <a:noFill/>
        </p:spPr>
        <p:txBody>
          <a:bodyPr wrap="square" rtlCol="0">
            <a:spAutoFit/>
          </a:bodyPr>
          <a:lstStyle/>
          <a:p>
            <a:r>
              <a:rPr lang="es-PE" dirty="0" smtClean="0"/>
              <a:t>a</a:t>
            </a:r>
            <a:r>
              <a:rPr lang="es-PE" dirty="0"/>
              <a:t>. </a:t>
            </a:r>
            <a:r>
              <a:rPr lang="es-PE" dirty="0" smtClean="0"/>
              <a:t> </a:t>
            </a:r>
            <a:r>
              <a:rPr lang="es-PE" i="1" dirty="0" smtClean="0"/>
              <a:t>f </a:t>
            </a:r>
            <a:r>
              <a:rPr lang="es-PE" dirty="0"/>
              <a:t>(</a:t>
            </a:r>
            <a:r>
              <a:rPr lang="es-PE" i="1" dirty="0"/>
              <a:t>x</a:t>
            </a:r>
            <a:r>
              <a:rPr lang="es-PE" dirty="0"/>
              <a:t>) = 14</a:t>
            </a:r>
            <a:r>
              <a:rPr lang="es-PE" i="1" dirty="0"/>
              <a:t>x</a:t>
            </a:r>
            <a:r>
              <a:rPr lang="es-PE" dirty="0"/>
              <a:t>, donde </a:t>
            </a:r>
            <a:r>
              <a:rPr lang="es-PE" i="1" dirty="0"/>
              <a:t>x </a:t>
            </a:r>
            <a:r>
              <a:rPr lang="es-PE" dirty="0"/>
              <a:t>es el número de años, y está acotado por 6 ≤ </a:t>
            </a:r>
            <a:r>
              <a:rPr lang="es-PE" i="1" dirty="0"/>
              <a:t>x </a:t>
            </a:r>
            <a:r>
              <a:rPr lang="es-PE" dirty="0"/>
              <a:t>≤ 10. </a:t>
            </a:r>
          </a:p>
        </p:txBody>
      </p:sp>
      <p:sp>
        <p:nvSpPr>
          <p:cNvPr id="17" name="CuadroTexto 16"/>
          <p:cNvSpPr txBox="1"/>
          <p:nvPr/>
        </p:nvSpPr>
        <p:spPr>
          <a:xfrm>
            <a:off x="264381" y="1268760"/>
            <a:ext cx="8869472" cy="369332"/>
          </a:xfrm>
          <a:prstGeom prst="rect">
            <a:avLst/>
          </a:prstGeom>
          <a:noFill/>
        </p:spPr>
        <p:txBody>
          <a:bodyPr wrap="square" rtlCol="0">
            <a:spAutoFit/>
          </a:bodyPr>
          <a:lstStyle/>
          <a:p>
            <a:r>
              <a:rPr lang="es-PE" dirty="0" smtClean="0"/>
              <a:t>b</a:t>
            </a:r>
            <a:r>
              <a:rPr lang="es-PE" dirty="0"/>
              <a:t>. Para graficar tenemos que tener cuidado de identificar qué intervalo es una función lineal. </a:t>
            </a:r>
          </a:p>
        </p:txBody>
      </p:sp>
      <p:sp>
        <p:nvSpPr>
          <p:cNvPr id="18" name="CuadroTexto 17"/>
          <p:cNvSpPr txBox="1"/>
          <p:nvPr/>
        </p:nvSpPr>
        <p:spPr>
          <a:xfrm>
            <a:off x="424096" y="5445224"/>
            <a:ext cx="8570336" cy="646331"/>
          </a:xfrm>
          <a:prstGeom prst="rect">
            <a:avLst/>
          </a:prstGeom>
          <a:noFill/>
        </p:spPr>
        <p:txBody>
          <a:bodyPr wrap="square" rtlCol="0">
            <a:spAutoFit/>
          </a:bodyPr>
          <a:lstStyle/>
          <a:p>
            <a:r>
              <a:rPr lang="es-PE" dirty="0" smtClean="0"/>
              <a:t>c. Podemos responder a partir de la tabla elaborada anteriormente o por la fórmula  </a:t>
            </a:r>
          </a:p>
          <a:p>
            <a:r>
              <a:rPr lang="es-PE" dirty="0"/>
              <a:t> </a:t>
            </a:r>
            <a:r>
              <a:rPr lang="es-PE" dirty="0" smtClean="0"/>
              <a:t>   encontrada: </a:t>
            </a:r>
            <a:r>
              <a:rPr lang="es-PE" i="1" dirty="0" smtClean="0"/>
              <a:t>f </a:t>
            </a:r>
            <a:r>
              <a:rPr lang="es-PE" dirty="0" smtClean="0"/>
              <a:t>(10) = 14 x 10 = 140 cm. </a:t>
            </a:r>
            <a:endParaRPr lang="es-PE" dirty="0"/>
          </a:p>
        </p:txBody>
      </p:sp>
      <p:sp>
        <p:nvSpPr>
          <p:cNvPr id="19" name="CuadroTexto 18"/>
          <p:cNvSpPr txBox="1"/>
          <p:nvPr/>
        </p:nvSpPr>
        <p:spPr>
          <a:xfrm>
            <a:off x="424096" y="6093296"/>
            <a:ext cx="8396376" cy="646331"/>
          </a:xfrm>
          <a:prstGeom prst="rect">
            <a:avLst/>
          </a:prstGeom>
          <a:noFill/>
        </p:spPr>
        <p:txBody>
          <a:bodyPr wrap="square" rtlCol="0">
            <a:spAutoFit/>
          </a:bodyPr>
          <a:lstStyle/>
          <a:p>
            <a:r>
              <a:rPr lang="es-PE" dirty="0" smtClean="0"/>
              <a:t>d</a:t>
            </a:r>
            <a:r>
              <a:rPr lang="es-PE" dirty="0"/>
              <a:t>. No, porque 20 años está fuera de la fórmula encontrada, que solo acepta valores de 6 </a:t>
            </a:r>
            <a:endParaRPr lang="es-PE" dirty="0" smtClean="0"/>
          </a:p>
          <a:p>
            <a:r>
              <a:rPr lang="es-PE" dirty="0"/>
              <a:t> </a:t>
            </a:r>
            <a:r>
              <a:rPr lang="es-PE" dirty="0" smtClean="0"/>
              <a:t>   hasta </a:t>
            </a:r>
            <a:r>
              <a:rPr lang="es-PE" dirty="0"/>
              <a:t>10.</a:t>
            </a:r>
          </a:p>
        </p:txBody>
      </p:sp>
      <p:cxnSp>
        <p:nvCxnSpPr>
          <p:cNvPr id="20" name="Conector recto 19"/>
          <p:cNvCxnSpPr>
            <a:stCxn id="27" idx="5"/>
            <a:endCxn id="35" idx="5"/>
          </p:cNvCxnSpPr>
          <p:nvPr/>
        </p:nvCxnSpPr>
        <p:spPr>
          <a:xfrm flipV="1">
            <a:off x="3477047" y="2481869"/>
            <a:ext cx="1318360" cy="1644440"/>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21" name="Conector recto de flecha 20"/>
          <p:cNvCxnSpPr/>
          <p:nvPr/>
        </p:nvCxnSpPr>
        <p:spPr>
          <a:xfrm>
            <a:off x="2815413" y="4846541"/>
            <a:ext cx="29302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2958843" y="1947599"/>
            <a:ext cx="0" cy="31887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2649063" y="4837249"/>
            <a:ext cx="4515225" cy="369332"/>
          </a:xfrm>
          <a:prstGeom prst="rect">
            <a:avLst/>
          </a:prstGeom>
          <a:noFill/>
        </p:spPr>
        <p:txBody>
          <a:bodyPr wrap="square" rtlCol="0">
            <a:spAutoFit/>
          </a:bodyPr>
          <a:lstStyle/>
          <a:p>
            <a:pPr algn="just"/>
            <a:r>
              <a:rPr lang="es-PE" dirty="0" smtClean="0"/>
              <a:t>0            6     7    8    9    10        Edad (Años)</a:t>
            </a:r>
            <a:endParaRPr lang="es-PE" dirty="0"/>
          </a:p>
        </p:txBody>
      </p:sp>
      <p:sp>
        <p:nvSpPr>
          <p:cNvPr id="24" name="CuadroTexto 23"/>
          <p:cNvSpPr txBox="1"/>
          <p:nvPr/>
        </p:nvSpPr>
        <p:spPr>
          <a:xfrm>
            <a:off x="1528586" y="1830705"/>
            <a:ext cx="1524774" cy="369332"/>
          </a:xfrm>
          <a:prstGeom prst="rect">
            <a:avLst/>
          </a:prstGeom>
          <a:noFill/>
        </p:spPr>
        <p:txBody>
          <a:bodyPr wrap="square" rtlCol="0">
            <a:spAutoFit/>
          </a:bodyPr>
          <a:lstStyle/>
          <a:p>
            <a:pPr algn="just"/>
            <a:r>
              <a:rPr lang="es-PE" dirty="0" smtClean="0"/>
              <a:t>Estatura (cm)</a:t>
            </a:r>
            <a:endParaRPr lang="es-PE" dirty="0"/>
          </a:p>
        </p:txBody>
      </p:sp>
      <p:sp>
        <p:nvSpPr>
          <p:cNvPr id="25" name="CuadroTexto 24"/>
          <p:cNvSpPr txBox="1"/>
          <p:nvPr/>
        </p:nvSpPr>
        <p:spPr>
          <a:xfrm>
            <a:off x="2553266" y="3890705"/>
            <a:ext cx="612194" cy="369332"/>
          </a:xfrm>
          <a:prstGeom prst="rect">
            <a:avLst/>
          </a:prstGeom>
          <a:noFill/>
        </p:spPr>
        <p:txBody>
          <a:bodyPr wrap="square" rtlCol="0">
            <a:spAutoFit/>
          </a:bodyPr>
          <a:lstStyle/>
          <a:p>
            <a:pPr algn="just"/>
            <a:r>
              <a:rPr lang="es-PE" dirty="0" smtClean="0"/>
              <a:t>84</a:t>
            </a:r>
            <a:endParaRPr lang="es-PE" dirty="0"/>
          </a:p>
        </p:txBody>
      </p:sp>
      <p:sp>
        <p:nvSpPr>
          <p:cNvPr id="26" name="CuadroTexto 25"/>
          <p:cNvSpPr txBox="1"/>
          <p:nvPr/>
        </p:nvSpPr>
        <p:spPr>
          <a:xfrm>
            <a:off x="2581980" y="3474304"/>
            <a:ext cx="470363" cy="369332"/>
          </a:xfrm>
          <a:prstGeom prst="rect">
            <a:avLst/>
          </a:prstGeom>
          <a:noFill/>
        </p:spPr>
        <p:txBody>
          <a:bodyPr wrap="square" rtlCol="0">
            <a:spAutoFit/>
          </a:bodyPr>
          <a:lstStyle/>
          <a:p>
            <a:pPr algn="just"/>
            <a:r>
              <a:rPr lang="es-PE" dirty="0" smtClean="0"/>
              <a:t>98</a:t>
            </a:r>
            <a:endParaRPr lang="es-PE" dirty="0"/>
          </a:p>
        </p:txBody>
      </p:sp>
      <p:sp>
        <p:nvSpPr>
          <p:cNvPr id="27" name="Elipse 26"/>
          <p:cNvSpPr/>
          <p:nvPr/>
        </p:nvSpPr>
        <p:spPr>
          <a:xfrm flipH="1">
            <a:off x="3454476" y="400333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8" name="Elipse 27"/>
          <p:cNvSpPr/>
          <p:nvPr/>
        </p:nvSpPr>
        <p:spPr>
          <a:xfrm flipH="1">
            <a:off x="3783452" y="358666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9" name="Elipse 28"/>
          <p:cNvSpPr/>
          <p:nvPr/>
        </p:nvSpPr>
        <p:spPr>
          <a:xfrm flipH="1">
            <a:off x="4121049" y="3176855"/>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30" name="Elipse 29"/>
          <p:cNvSpPr/>
          <p:nvPr/>
        </p:nvSpPr>
        <p:spPr>
          <a:xfrm flipH="1">
            <a:off x="4445172" y="275357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31" name="CuadroTexto 30"/>
          <p:cNvSpPr txBox="1"/>
          <p:nvPr/>
        </p:nvSpPr>
        <p:spPr>
          <a:xfrm>
            <a:off x="2476602" y="3102019"/>
            <a:ext cx="599934" cy="369332"/>
          </a:xfrm>
          <a:prstGeom prst="rect">
            <a:avLst/>
          </a:prstGeom>
          <a:noFill/>
        </p:spPr>
        <p:txBody>
          <a:bodyPr wrap="square" rtlCol="0">
            <a:spAutoFit/>
          </a:bodyPr>
          <a:lstStyle/>
          <a:p>
            <a:pPr algn="just"/>
            <a:r>
              <a:rPr lang="es-PE" dirty="0" smtClean="0"/>
              <a:t>112</a:t>
            </a:r>
            <a:endParaRPr lang="es-PE" dirty="0"/>
          </a:p>
        </p:txBody>
      </p:sp>
      <p:sp>
        <p:nvSpPr>
          <p:cNvPr id="32" name="CuadroTexto 31"/>
          <p:cNvSpPr txBox="1"/>
          <p:nvPr/>
        </p:nvSpPr>
        <p:spPr>
          <a:xfrm>
            <a:off x="2476602" y="2699036"/>
            <a:ext cx="642952" cy="369332"/>
          </a:xfrm>
          <a:prstGeom prst="rect">
            <a:avLst/>
          </a:prstGeom>
          <a:noFill/>
        </p:spPr>
        <p:txBody>
          <a:bodyPr wrap="square" rtlCol="0">
            <a:spAutoFit/>
          </a:bodyPr>
          <a:lstStyle/>
          <a:p>
            <a:pPr algn="just"/>
            <a:r>
              <a:rPr lang="es-PE" dirty="0" smtClean="0"/>
              <a:t>126</a:t>
            </a:r>
            <a:endParaRPr lang="es-PE" dirty="0"/>
          </a:p>
        </p:txBody>
      </p:sp>
      <p:sp>
        <p:nvSpPr>
          <p:cNvPr id="33" name="CuadroTexto 32"/>
          <p:cNvSpPr txBox="1"/>
          <p:nvPr/>
        </p:nvSpPr>
        <p:spPr>
          <a:xfrm>
            <a:off x="4927075" y="2542865"/>
            <a:ext cx="1576446" cy="400110"/>
          </a:xfrm>
          <a:prstGeom prst="rect">
            <a:avLst/>
          </a:prstGeom>
          <a:noFill/>
        </p:spPr>
        <p:txBody>
          <a:bodyPr wrap="square" rtlCol="0">
            <a:spAutoFit/>
          </a:bodyPr>
          <a:lstStyle/>
          <a:p>
            <a:r>
              <a:rPr lang="es-PE" sz="2000" dirty="0" smtClean="0"/>
              <a:t>f(x) = 14x</a:t>
            </a:r>
            <a:endParaRPr lang="es-PE" sz="2000" dirty="0">
              <a:solidFill>
                <a:schemeClr val="dk1"/>
              </a:solidFill>
            </a:endParaRPr>
          </a:p>
        </p:txBody>
      </p:sp>
      <p:sp>
        <p:nvSpPr>
          <p:cNvPr id="34" name="CuadroTexto 33"/>
          <p:cNvSpPr txBox="1"/>
          <p:nvPr/>
        </p:nvSpPr>
        <p:spPr>
          <a:xfrm>
            <a:off x="2476602" y="2287343"/>
            <a:ext cx="642952" cy="369332"/>
          </a:xfrm>
          <a:prstGeom prst="rect">
            <a:avLst/>
          </a:prstGeom>
          <a:noFill/>
        </p:spPr>
        <p:txBody>
          <a:bodyPr wrap="square" rtlCol="0">
            <a:spAutoFit/>
          </a:bodyPr>
          <a:lstStyle/>
          <a:p>
            <a:pPr algn="just"/>
            <a:r>
              <a:rPr lang="es-PE" dirty="0" smtClean="0"/>
              <a:t>140</a:t>
            </a:r>
            <a:endParaRPr lang="es-PE" dirty="0"/>
          </a:p>
        </p:txBody>
      </p:sp>
      <p:sp>
        <p:nvSpPr>
          <p:cNvPr id="35" name="Elipse 34"/>
          <p:cNvSpPr/>
          <p:nvPr/>
        </p:nvSpPr>
        <p:spPr>
          <a:xfrm flipH="1">
            <a:off x="4772836" y="235889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6458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P spid="19" grpId="0"/>
      <p:bldP spid="23" grpId="0"/>
      <p:bldP spid="24" grpId="0"/>
      <p:bldP spid="25" grpId="0"/>
      <p:bldP spid="26" grpId="0"/>
      <p:bldP spid="27" grpId="0" animBg="1"/>
      <p:bldP spid="28" grpId="0" animBg="1"/>
      <p:bldP spid="29" grpId="0" animBg="1"/>
      <p:bldP spid="30" grpId="0" animBg="1"/>
      <p:bldP spid="31" grpId="0"/>
      <p:bldP spid="32" grpId="0"/>
      <p:bldP spid="33" grpId="0"/>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145918698"/>
              </p:ext>
            </p:extLst>
          </p:nvPr>
        </p:nvGraphicFramePr>
        <p:xfrm>
          <a:off x="515095" y="904663"/>
          <a:ext cx="8260129" cy="1524000"/>
        </p:xfrm>
        <a:graphic>
          <a:graphicData uri="http://schemas.openxmlformats.org/drawingml/2006/table">
            <a:tbl>
              <a:tblPr>
                <a:tableStyleId>{5C22544A-7EE6-4342-B048-85BDC9FD1C3A}</a:tableStyleId>
              </a:tblPr>
              <a:tblGrid>
                <a:gridCol w="8260129"/>
              </a:tblGrid>
              <a:tr h="526308">
                <a:tc>
                  <a:txBody>
                    <a:bodyPr/>
                    <a:lstStyle/>
                    <a:p>
                      <a:pPr algn="just"/>
                      <a:r>
                        <a:rPr lang="es-PE" sz="2000" dirty="0" smtClean="0">
                          <a:solidFill>
                            <a:schemeClr val="tx1"/>
                          </a:solidFill>
                          <a:effectLst/>
                        </a:rPr>
                        <a:t>2). </a:t>
                      </a:r>
                      <a:r>
                        <a:rPr lang="es-PE" sz="2000" b="0" i="0" u="none" strike="noStrike" kern="1200" baseline="0" dirty="0" smtClean="0">
                          <a:solidFill>
                            <a:schemeClr val="dk1"/>
                          </a:solidFill>
                          <a:latin typeface="+mn-lt"/>
                          <a:ea typeface="+mn-ea"/>
                          <a:cs typeface="+mn-cs"/>
                        </a:rPr>
                        <a:t>La Municipalidad de Lima, para contrarrestar la ola de accidentes causada por la excesiva velocidad de autos y combis manejados por conductores irresponsables, decide aplicar multas si una persona es sorprendida conduciendo su automóvil a </a:t>
                      </a:r>
                      <a:r>
                        <a:rPr lang="es-PE" sz="2000" b="0" i="1" u="none" strike="noStrike" kern="1200" baseline="0" dirty="0" smtClean="0">
                          <a:solidFill>
                            <a:schemeClr val="dk1"/>
                          </a:solidFill>
                          <a:latin typeface="+mn-lt"/>
                          <a:ea typeface="+mn-ea"/>
                          <a:cs typeface="+mn-cs"/>
                        </a:rPr>
                        <a:t>x </a:t>
                      </a:r>
                      <a:r>
                        <a:rPr lang="es-PE" sz="2000" b="0" i="0" u="none" strike="noStrike" kern="1200" baseline="0" dirty="0" smtClean="0">
                          <a:solidFill>
                            <a:schemeClr val="dk1"/>
                          </a:solidFill>
                          <a:latin typeface="+mn-lt"/>
                          <a:ea typeface="+mn-ea"/>
                          <a:cs typeface="+mn-cs"/>
                        </a:rPr>
                        <a:t>km/h. Supongamos que las multas por exceso de velocidad se determinan por la siguiente función: </a:t>
                      </a:r>
                      <a:endParaRPr lang="es-P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899592" y="2636912"/>
            <a:ext cx="7698386" cy="369332"/>
          </a:xfrm>
          <a:prstGeom prst="rect">
            <a:avLst/>
          </a:prstGeom>
          <a:noFill/>
        </p:spPr>
        <p:txBody>
          <a:bodyPr wrap="square" rtlCol="0">
            <a:spAutoFit/>
          </a:bodyPr>
          <a:lstStyle/>
          <a:p>
            <a:r>
              <a:rPr lang="es-PE" i="1" dirty="0" smtClean="0"/>
              <a:t>f </a:t>
            </a:r>
            <a:r>
              <a:rPr lang="es-PE" dirty="0"/>
              <a:t>(</a:t>
            </a:r>
            <a:r>
              <a:rPr lang="es-PE" i="1" dirty="0"/>
              <a:t>x</a:t>
            </a:r>
            <a:r>
              <a:rPr lang="es-PE" dirty="0"/>
              <a:t>) = 100(</a:t>
            </a:r>
            <a:r>
              <a:rPr lang="es-PE" i="1" dirty="0"/>
              <a:t>x </a:t>
            </a:r>
            <a:r>
              <a:rPr lang="es-PE" dirty="0"/>
              <a:t>– 60) + 80, </a:t>
            </a:r>
            <a:r>
              <a:rPr lang="es-PE" dirty="0" smtClean="0"/>
              <a:t> 60 </a:t>
            </a:r>
            <a:r>
              <a:rPr lang="es-PE" dirty="0"/>
              <a:t>&lt; </a:t>
            </a:r>
            <a:r>
              <a:rPr lang="es-PE" i="1" dirty="0"/>
              <a:t>x </a:t>
            </a:r>
            <a:r>
              <a:rPr lang="es-PE" dirty="0"/>
              <a:t>&lt; 80; donde </a:t>
            </a:r>
            <a:r>
              <a:rPr lang="es-PE" i="1" dirty="0"/>
              <a:t>f </a:t>
            </a:r>
            <a:r>
              <a:rPr lang="es-PE" dirty="0"/>
              <a:t>(</a:t>
            </a:r>
            <a:r>
              <a:rPr lang="es-PE" i="1" dirty="0"/>
              <a:t>x</a:t>
            </a:r>
            <a:r>
              <a:rPr lang="es-PE" dirty="0"/>
              <a:t>) es el costo de la multa en soles. </a:t>
            </a:r>
          </a:p>
        </p:txBody>
      </p:sp>
      <p:sp>
        <p:nvSpPr>
          <p:cNvPr id="40" name="CuadroTexto 39"/>
          <p:cNvSpPr txBox="1"/>
          <p:nvPr/>
        </p:nvSpPr>
        <p:spPr>
          <a:xfrm>
            <a:off x="539552" y="3140968"/>
            <a:ext cx="8208912" cy="646331"/>
          </a:xfrm>
          <a:prstGeom prst="rect">
            <a:avLst/>
          </a:prstGeom>
          <a:noFill/>
        </p:spPr>
        <p:txBody>
          <a:bodyPr wrap="square" rtlCol="0">
            <a:spAutoFit/>
          </a:bodyPr>
          <a:lstStyle/>
          <a:p>
            <a:pPr algn="just"/>
            <a:r>
              <a:rPr lang="es-PE" dirty="0" smtClean="0"/>
              <a:t>Otra </a:t>
            </a:r>
            <a:r>
              <a:rPr lang="es-PE" dirty="0"/>
              <a:t>de las medidas tomada es la siguiente: si un conductor llega o pasa los 80 km/h, se le suspenderá por un año su licencia de conducir. </a:t>
            </a:r>
          </a:p>
        </p:txBody>
      </p:sp>
      <p:sp>
        <p:nvSpPr>
          <p:cNvPr id="23" name="CuadroTexto 22"/>
          <p:cNvSpPr txBox="1"/>
          <p:nvPr/>
        </p:nvSpPr>
        <p:spPr>
          <a:xfrm>
            <a:off x="539552" y="3788371"/>
            <a:ext cx="8208912" cy="1754326"/>
          </a:xfrm>
          <a:prstGeom prst="rect">
            <a:avLst/>
          </a:prstGeom>
          <a:noFill/>
        </p:spPr>
        <p:txBody>
          <a:bodyPr wrap="square" rtlCol="0">
            <a:spAutoFit/>
          </a:bodyPr>
          <a:lstStyle/>
          <a:p>
            <a:r>
              <a:rPr lang="es-PE" dirty="0" smtClean="0"/>
              <a:t>Responde </a:t>
            </a:r>
            <a:r>
              <a:rPr lang="es-PE" dirty="0"/>
              <a:t>las siguientes preguntas: </a:t>
            </a:r>
            <a:endParaRPr lang="es-PE" dirty="0" smtClean="0"/>
          </a:p>
          <a:p>
            <a:pPr marL="342900" indent="-342900">
              <a:buFont typeface="+mj-lt"/>
              <a:buAutoNum type="alphaLcParenR"/>
            </a:pPr>
            <a:r>
              <a:rPr lang="es-PE" dirty="0" smtClean="0"/>
              <a:t>El </a:t>
            </a:r>
            <a:r>
              <a:rPr lang="es-PE" dirty="0"/>
              <a:t>radar detectó a un conductor que conducía a 66 km/h. ¿A cuánto asciende la multa que debe pagar? </a:t>
            </a:r>
          </a:p>
          <a:p>
            <a:pPr marL="342900" indent="-342900">
              <a:buFont typeface="+mj-lt"/>
              <a:buAutoNum type="alphaLcParenR"/>
            </a:pPr>
            <a:r>
              <a:rPr lang="es-PE" dirty="0" smtClean="0"/>
              <a:t>¿</a:t>
            </a:r>
            <a:r>
              <a:rPr lang="es-PE" dirty="0"/>
              <a:t>A qué velocidad, expresada en números enteros, se expide las primeras multas? </a:t>
            </a:r>
          </a:p>
          <a:p>
            <a:pPr marL="342900" indent="-342900">
              <a:buFont typeface="+mj-lt"/>
              <a:buAutoNum type="alphaLcParenR"/>
            </a:pPr>
            <a:r>
              <a:rPr lang="es-PE" dirty="0" smtClean="0"/>
              <a:t>Gabriel </a:t>
            </a:r>
            <a:r>
              <a:rPr lang="es-PE" dirty="0"/>
              <a:t>fue a pagar su multa por manejar a excesiva velocidad, que ascendía a S/. 1880. ¿A qué velocidad se le encontró conduciendo? </a:t>
            </a:r>
          </a:p>
        </p:txBody>
      </p:sp>
      <p:pic>
        <p:nvPicPr>
          <p:cNvPr id="2051" name="Picture 3" descr="C:\Users\ANYI4\Desktop\auto1.jpg"/>
          <p:cNvPicPr>
            <a:picLocks noChangeAspect="1" noChangeArrowheads="1"/>
          </p:cNvPicPr>
          <p:nvPr/>
        </p:nvPicPr>
        <p:blipFill rotWithShape="1">
          <a:blip r:embed="rId4">
            <a:extLst>
              <a:ext uri="{28A0092B-C50C-407E-A947-70E740481C1C}">
                <a14:useLocalDpi xmlns:a14="http://schemas.microsoft.com/office/drawing/2010/main" val="0"/>
              </a:ext>
            </a:extLst>
          </a:blip>
          <a:srcRect l="2927" t="21527" r="10306" b="20692"/>
          <a:stretch/>
        </p:blipFill>
        <p:spPr bwMode="auto">
          <a:xfrm>
            <a:off x="2555776" y="5576137"/>
            <a:ext cx="3960440" cy="116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50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40" name="CuadroTexto 39"/>
          <p:cNvSpPr txBox="1"/>
          <p:nvPr/>
        </p:nvSpPr>
        <p:spPr>
          <a:xfrm>
            <a:off x="2558455" y="1863408"/>
            <a:ext cx="3744416" cy="369332"/>
          </a:xfrm>
          <a:prstGeom prst="rect">
            <a:avLst/>
          </a:prstGeom>
          <a:noFill/>
        </p:spPr>
        <p:txBody>
          <a:bodyPr wrap="square" rtlCol="0">
            <a:spAutoFit/>
          </a:bodyPr>
          <a:lstStyle/>
          <a:p>
            <a:r>
              <a:rPr lang="es-PE" i="1" dirty="0" smtClean="0"/>
              <a:t>f </a:t>
            </a:r>
            <a:r>
              <a:rPr lang="es-PE" dirty="0"/>
              <a:t>(</a:t>
            </a:r>
            <a:r>
              <a:rPr lang="es-PE" i="1" dirty="0"/>
              <a:t>x</a:t>
            </a:r>
            <a:r>
              <a:rPr lang="es-PE" dirty="0"/>
              <a:t>) = 100(</a:t>
            </a:r>
            <a:r>
              <a:rPr lang="es-PE" i="1" dirty="0"/>
              <a:t>x </a:t>
            </a:r>
            <a:r>
              <a:rPr lang="es-PE" dirty="0"/>
              <a:t>– 60) + 80, 60 &lt; </a:t>
            </a:r>
            <a:r>
              <a:rPr lang="es-PE" i="1" dirty="0"/>
              <a:t>x </a:t>
            </a:r>
            <a:r>
              <a:rPr lang="es-PE" dirty="0"/>
              <a:t>&lt; 80 </a:t>
            </a:r>
          </a:p>
        </p:txBody>
      </p:sp>
      <p:sp>
        <p:nvSpPr>
          <p:cNvPr id="57" name="CuadroTexto 56"/>
          <p:cNvSpPr txBox="1"/>
          <p:nvPr/>
        </p:nvSpPr>
        <p:spPr>
          <a:xfrm>
            <a:off x="582211" y="620688"/>
            <a:ext cx="7696905" cy="923330"/>
          </a:xfrm>
          <a:prstGeom prst="rect">
            <a:avLst/>
          </a:prstGeom>
          <a:noFill/>
        </p:spPr>
        <p:txBody>
          <a:bodyPr wrap="square" rtlCol="0">
            <a:spAutoFit/>
          </a:bodyPr>
          <a:lstStyle/>
          <a:p>
            <a:r>
              <a:rPr lang="es-PE" dirty="0" smtClean="0">
                <a:solidFill>
                  <a:srgbClr val="FF0000"/>
                </a:solidFill>
              </a:rPr>
              <a:t>RESOLUCIÓN:</a:t>
            </a:r>
            <a:endParaRPr lang="es-PE" dirty="0" smtClean="0"/>
          </a:p>
          <a:p>
            <a:endParaRPr lang="es-PE" dirty="0"/>
          </a:p>
          <a:p>
            <a:r>
              <a:rPr lang="es-PE" dirty="0"/>
              <a:t>Para responder las preguntas utilizamos la fórmula que determina las multas: </a:t>
            </a:r>
          </a:p>
        </p:txBody>
      </p:sp>
      <p:sp>
        <p:nvSpPr>
          <p:cNvPr id="27" name="CuadroTexto 26"/>
          <p:cNvSpPr txBox="1"/>
          <p:nvPr/>
        </p:nvSpPr>
        <p:spPr>
          <a:xfrm>
            <a:off x="467544" y="2420888"/>
            <a:ext cx="7696905" cy="646331"/>
          </a:xfrm>
          <a:prstGeom prst="rect">
            <a:avLst/>
          </a:prstGeom>
          <a:noFill/>
        </p:spPr>
        <p:txBody>
          <a:bodyPr wrap="square" rtlCol="0">
            <a:spAutoFit/>
          </a:bodyPr>
          <a:lstStyle/>
          <a:p>
            <a:r>
              <a:rPr lang="es-PE" dirty="0" smtClean="0"/>
              <a:t>a</a:t>
            </a:r>
            <a:r>
              <a:rPr lang="es-PE" dirty="0"/>
              <a:t>. </a:t>
            </a:r>
            <a:r>
              <a:rPr lang="es-PE" i="1" dirty="0"/>
              <a:t>f </a:t>
            </a:r>
            <a:r>
              <a:rPr lang="es-PE" dirty="0"/>
              <a:t>(66) = </a:t>
            </a:r>
            <a:r>
              <a:rPr lang="es-PE" dirty="0" smtClean="0"/>
              <a:t>100(66</a:t>
            </a:r>
            <a:r>
              <a:rPr lang="es-PE" dirty="0"/>
              <a:t> – </a:t>
            </a:r>
            <a:r>
              <a:rPr lang="es-PE" dirty="0" smtClean="0"/>
              <a:t>60</a:t>
            </a:r>
            <a:r>
              <a:rPr lang="es-PE" dirty="0"/>
              <a:t>) + 80 = </a:t>
            </a:r>
            <a:r>
              <a:rPr lang="es-PE" dirty="0" smtClean="0"/>
              <a:t>100</a:t>
            </a:r>
            <a:r>
              <a:rPr lang="es-PE" dirty="0" smtClean="0">
                <a:sym typeface="Symbol" panose="05050102010706020507" pitchFamily="18" charset="2"/>
              </a:rPr>
              <a:t></a:t>
            </a:r>
            <a:r>
              <a:rPr lang="es-PE" dirty="0" smtClean="0"/>
              <a:t>6 </a:t>
            </a:r>
            <a:r>
              <a:rPr lang="es-PE" dirty="0"/>
              <a:t>+ 80 = 680 soles es la multa que el conductor debe pagar. </a:t>
            </a:r>
          </a:p>
        </p:txBody>
      </p:sp>
      <p:sp>
        <p:nvSpPr>
          <p:cNvPr id="29" name="CuadroTexto 28"/>
          <p:cNvSpPr txBox="1"/>
          <p:nvPr/>
        </p:nvSpPr>
        <p:spPr>
          <a:xfrm>
            <a:off x="473868" y="3212976"/>
            <a:ext cx="7696905" cy="369332"/>
          </a:xfrm>
          <a:prstGeom prst="rect">
            <a:avLst/>
          </a:prstGeom>
          <a:noFill/>
        </p:spPr>
        <p:txBody>
          <a:bodyPr wrap="square" rtlCol="0">
            <a:spAutoFit/>
          </a:bodyPr>
          <a:lstStyle/>
          <a:p>
            <a:r>
              <a:rPr lang="es-PE" dirty="0" smtClean="0"/>
              <a:t>b</a:t>
            </a:r>
            <a:r>
              <a:rPr lang="es-PE" dirty="0"/>
              <a:t>. A los 61 km/h se expiden las primeras multas. </a:t>
            </a:r>
          </a:p>
        </p:txBody>
      </p:sp>
      <p:sp>
        <p:nvSpPr>
          <p:cNvPr id="30" name="CuadroTexto 29"/>
          <p:cNvSpPr txBox="1"/>
          <p:nvPr/>
        </p:nvSpPr>
        <p:spPr>
          <a:xfrm>
            <a:off x="455201" y="3789040"/>
            <a:ext cx="7696905" cy="646331"/>
          </a:xfrm>
          <a:prstGeom prst="rect">
            <a:avLst/>
          </a:prstGeom>
          <a:noFill/>
        </p:spPr>
        <p:txBody>
          <a:bodyPr wrap="square" rtlCol="0">
            <a:spAutoFit/>
          </a:bodyPr>
          <a:lstStyle/>
          <a:p>
            <a:r>
              <a:rPr lang="es-PE" dirty="0" smtClean="0"/>
              <a:t>c</a:t>
            </a:r>
            <a:r>
              <a:rPr lang="es-PE" dirty="0"/>
              <a:t>. 1880 = 100(</a:t>
            </a:r>
            <a:r>
              <a:rPr lang="es-PE" i="1" dirty="0"/>
              <a:t>x </a:t>
            </a:r>
            <a:r>
              <a:rPr lang="es-PE" dirty="0"/>
              <a:t>– 60) + 80, entonces: </a:t>
            </a:r>
            <a:r>
              <a:rPr lang="es-PE" i="1" dirty="0"/>
              <a:t>x </a:t>
            </a:r>
            <a:r>
              <a:rPr lang="es-PE" dirty="0"/>
              <a:t>= 78, es decir, se le encontró manejando a 78 km/h. </a:t>
            </a:r>
          </a:p>
        </p:txBody>
      </p:sp>
      <p:pic>
        <p:nvPicPr>
          <p:cNvPr id="8" name="Picture 2" descr="C:\Users\ANYI4\Desktop\autos.jpg"/>
          <p:cNvPicPr>
            <a:picLocks noChangeAspect="1" noChangeArrowheads="1"/>
          </p:cNvPicPr>
          <p:nvPr/>
        </p:nvPicPr>
        <p:blipFill rotWithShape="1">
          <a:blip r:embed="rId4">
            <a:extLst>
              <a:ext uri="{28A0092B-C50C-407E-A947-70E740481C1C}">
                <a14:useLocalDpi xmlns:a14="http://schemas.microsoft.com/office/drawing/2010/main" val="0"/>
              </a:ext>
            </a:extLst>
          </a:blip>
          <a:srcRect b="7888"/>
          <a:stretch/>
        </p:blipFill>
        <p:spPr bwMode="auto">
          <a:xfrm>
            <a:off x="2987824" y="4435371"/>
            <a:ext cx="3528392" cy="216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60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7" grpId="0"/>
      <p:bldP spid="27"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911619052"/>
              </p:ext>
            </p:extLst>
          </p:nvPr>
        </p:nvGraphicFramePr>
        <p:xfrm>
          <a:off x="416327" y="934183"/>
          <a:ext cx="8260129" cy="670560"/>
        </p:xfrm>
        <a:graphic>
          <a:graphicData uri="http://schemas.openxmlformats.org/drawingml/2006/table">
            <a:tbl>
              <a:tblPr>
                <a:tableStyleId>{5C22544A-7EE6-4342-B048-85BDC9FD1C3A}</a:tableStyleId>
              </a:tblPr>
              <a:tblGrid>
                <a:gridCol w="8260129"/>
              </a:tblGrid>
              <a:tr h="526308">
                <a:tc>
                  <a:txBody>
                    <a:bodyPr/>
                    <a:lstStyle/>
                    <a:p>
                      <a:r>
                        <a:rPr lang="es-PE" sz="2400" b="0" dirty="0" smtClean="0">
                          <a:solidFill>
                            <a:schemeClr val="tx1"/>
                          </a:solidFill>
                          <a:effectLst/>
                        </a:rPr>
                        <a:t>3). </a:t>
                      </a:r>
                      <a:r>
                        <a:rPr lang="es-PE" sz="2000" b="0" i="0" u="none" strike="noStrike" kern="1200" baseline="0" dirty="0" smtClean="0">
                          <a:solidFill>
                            <a:schemeClr val="dk1"/>
                          </a:solidFill>
                          <a:latin typeface="+mn-lt"/>
                          <a:ea typeface="+mn-ea"/>
                          <a:cs typeface="+mn-cs"/>
                        </a:rPr>
                        <a:t>Una empresa petrolífera paga a sus obreros según los metros excavados. Por el primer metro paga 60 soles y por los restantes 30 soles cada uno. </a:t>
                      </a:r>
                      <a:endParaRPr lang="es-P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827584" y="2748360"/>
            <a:ext cx="3019252" cy="646331"/>
          </a:xfrm>
          <a:prstGeom prst="rect">
            <a:avLst/>
          </a:prstGeom>
          <a:noFill/>
        </p:spPr>
        <p:txBody>
          <a:bodyPr wrap="square" rtlCol="0">
            <a:spAutoFit/>
          </a:bodyPr>
          <a:lstStyle/>
          <a:p>
            <a:r>
              <a:rPr lang="es-PE" dirty="0" smtClean="0">
                <a:solidFill>
                  <a:srgbClr val="FF0000"/>
                </a:solidFill>
              </a:rPr>
              <a:t>RESPUESTA</a:t>
            </a:r>
            <a:r>
              <a:rPr lang="es-PE" dirty="0" smtClean="0"/>
              <a:t>:  </a:t>
            </a:r>
          </a:p>
          <a:p>
            <a:r>
              <a:rPr lang="es-PE" i="1" dirty="0" smtClean="0"/>
              <a:t>f </a:t>
            </a:r>
            <a:r>
              <a:rPr lang="es-PE" dirty="0"/>
              <a:t>(</a:t>
            </a:r>
            <a:r>
              <a:rPr lang="es-PE" i="1" dirty="0"/>
              <a:t>x</a:t>
            </a:r>
            <a:r>
              <a:rPr lang="es-PE" dirty="0"/>
              <a:t>) = 60 + 30(</a:t>
            </a:r>
            <a:r>
              <a:rPr lang="es-PE" i="1" dirty="0"/>
              <a:t>x </a:t>
            </a:r>
            <a:r>
              <a:rPr lang="es-PE" dirty="0"/>
              <a:t>–</a:t>
            </a:r>
            <a:r>
              <a:rPr lang="es-PE" dirty="0" smtClean="0"/>
              <a:t> </a:t>
            </a:r>
            <a:r>
              <a:rPr lang="es-PE" dirty="0"/>
              <a:t>1)</a:t>
            </a:r>
          </a:p>
        </p:txBody>
      </p:sp>
      <p:sp>
        <p:nvSpPr>
          <p:cNvPr id="40" name="CuadroTexto 39"/>
          <p:cNvSpPr txBox="1"/>
          <p:nvPr/>
        </p:nvSpPr>
        <p:spPr>
          <a:xfrm>
            <a:off x="513363" y="1879076"/>
            <a:ext cx="8266881" cy="646331"/>
          </a:xfrm>
          <a:prstGeom prst="rect">
            <a:avLst/>
          </a:prstGeom>
          <a:noFill/>
        </p:spPr>
        <p:txBody>
          <a:bodyPr wrap="square" rtlCol="0">
            <a:spAutoFit/>
          </a:bodyPr>
          <a:lstStyle/>
          <a:p>
            <a:pPr marL="342900" indent="-342900">
              <a:buFont typeface="+mj-lt"/>
              <a:buAutoNum type="alphaLcParenR"/>
            </a:pPr>
            <a:r>
              <a:rPr lang="es-PE" dirty="0" smtClean="0"/>
              <a:t>Halla </a:t>
            </a:r>
            <a:r>
              <a:rPr lang="es-PE" dirty="0"/>
              <a:t>la expresión matemática que nos dé el costo (</a:t>
            </a:r>
            <a:r>
              <a:rPr lang="es-PE" i="1" dirty="0"/>
              <a:t>y</a:t>
            </a:r>
            <a:r>
              <a:rPr lang="es-PE" dirty="0"/>
              <a:t>) en función de los metros excavados (</a:t>
            </a:r>
            <a:r>
              <a:rPr lang="es-PE" i="1" dirty="0"/>
              <a:t>x</a:t>
            </a:r>
            <a:r>
              <a:rPr lang="es-PE" dirty="0"/>
              <a:t>).</a:t>
            </a:r>
          </a:p>
        </p:txBody>
      </p:sp>
      <p:sp>
        <p:nvSpPr>
          <p:cNvPr id="114" name="CuadroTexto 113"/>
          <p:cNvSpPr txBox="1"/>
          <p:nvPr/>
        </p:nvSpPr>
        <p:spPr>
          <a:xfrm>
            <a:off x="899591" y="4293096"/>
            <a:ext cx="4176466" cy="1200329"/>
          </a:xfrm>
          <a:prstGeom prst="rect">
            <a:avLst/>
          </a:prstGeom>
          <a:noFill/>
        </p:spPr>
        <p:txBody>
          <a:bodyPr wrap="square" rtlCol="0">
            <a:spAutoFit/>
          </a:bodyPr>
          <a:lstStyle/>
          <a:p>
            <a:r>
              <a:rPr lang="es-PE" dirty="0" smtClean="0">
                <a:solidFill>
                  <a:srgbClr val="FF0000"/>
                </a:solidFill>
              </a:rPr>
              <a:t>RESPUESTA</a:t>
            </a:r>
            <a:r>
              <a:rPr lang="es-PE" dirty="0" smtClean="0"/>
              <a:t>:  </a:t>
            </a:r>
            <a:endParaRPr lang="es-PE" dirty="0"/>
          </a:p>
          <a:p>
            <a:r>
              <a:rPr lang="es-PE" i="1" dirty="0"/>
              <a:t>f </a:t>
            </a:r>
            <a:r>
              <a:rPr lang="es-PE" dirty="0"/>
              <a:t>(10) = 60 + 30(10 – 1) = 330 , es </a:t>
            </a:r>
            <a:r>
              <a:rPr lang="es-PE" dirty="0" smtClean="0"/>
              <a:t>decir, </a:t>
            </a:r>
            <a:r>
              <a:rPr lang="es-PE" dirty="0"/>
              <a:t>por los 10 metros excavados le pagan un total de 330 soles.</a:t>
            </a:r>
          </a:p>
        </p:txBody>
      </p:sp>
      <p:sp>
        <p:nvSpPr>
          <p:cNvPr id="36" name="CuadroTexto 35"/>
          <p:cNvSpPr txBox="1"/>
          <p:nvPr/>
        </p:nvSpPr>
        <p:spPr>
          <a:xfrm>
            <a:off x="409574" y="3639780"/>
            <a:ext cx="6225998" cy="369332"/>
          </a:xfrm>
          <a:prstGeom prst="rect">
            <a:avLst/>
          </a:prstGeom>
          <a:noFill/>
        </p:spPr>
        <p:txBody>
          <a:bodyPr wrap="square" rtlCol="0">
            <a:spAutoFit/>
          </a:bodyPr>
          <a:lstStyle/>
          <a:p>
            <a:r>
              <a:rPr lang="es-PE" dirty="0" smtClean="0"/>
              <a:t>b</a:t>
            </a:r>
            <a:r>
              <a:rPr lang="es-PE" dirty="0"/>
              <a:t>. ¿Cuánto cobra un obrero que excavó 10 metros?</a:t>
            </a:r>
          </a:p>
        </p:txBody>
      </p:sp>
      <p:pic>
        <p:nvPicPr>
          <p:cNvPr id="3074" name="Picture 2" descr="C:\Users\ANYI4\Desktop\obrero.jpg"/>
          <p:cNvPicPr>
            <a:picLocks noChangeAspect="1" noChangeArrowheads="1"/>
          </p:cNvPicPr>
          <p:nvPr/>
        </p:nvPicPr>
        <p:blipFill rotWithShape="1">
          <a:blip r:embed="rId4">
            <a:extLst>
              <a:ext uri="{28A0092B-C50C-407E-A947-70E740481C1C}">
                <a14:useLocalDpi xmlns:a14="http://schemas.microsoft.com/office/drawing/2010/main" val="0"/>
              </a:ext>
            </a:extLst>
          </a:blip>
          <a:srcRect r="6077" b="4042"/>
          <a:stretch/>
        </p:blipFill>
        <p:spPr bwMode="auto">
          <a:xfrm>
            <a:off x="6276307" y="2525407"/>
            <a:ext cx="2071921" cy="296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142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56" y="5110"/>
            <a:ext cx="3237284" cy="60838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748494162"/>
              </p:ext>
            </p:extLst>
          </p:nvPr>
        </p:nvGraphicFramePr>
        <p:xfrm>
          <a:off x="449172" y="825592"/>
          <a:ext cx="8260129" cy="1828800"/>
        </p:xfrm>
        <a:graphic>
          <a:graphicData uri="http://schemas.openxmlformats.org/drawingml/2006/table">
            <a:tbl>
              <a:tblPr>
                <a:tableStyleId>{5C22544A-7EE6-4342-B048-85BDC9FD1C3A}</a:tableStyleId>
              </a:tblPr>
              <a:tblGrid>
                <a:gridCol w="8260129"/>
              </a:tblGrid>
              <a:tr h="526308">
                <a:tc>
                  <a:txBody>
                    <a:bodyPr/>
                    <a:lstStyle/>
                    <a:p>
                      <a:pPr algn="just"/>
                      <a:r>
                        <a:rPr lang="es-PE" sz="2000" b="0" dirty="0" smtClean="0">
                          <a:solidFill>
                            <a:schemeClr val="tx1"/>
                          </a:solidFill>
                          <a:effectLst/>
                        </a:rPr>
                        <a:t>4). </a:t>
                      </a:r>
                      <a:r>
                        <a:rPr lang="es-PE" sz="2000" b="0" i="0" u="none" strike="noStrike" kern="1200" baseline="0" dirty="0" smtClean="0">
                          <a:solidFill>
                            <a:schemeClr val="dk1"/>
                          </a:solidFill>
                          <a:latin typeface="+mn-lt"/>
                          <a:ea typeface="+mn-ea"/>
                          <a:cs typeface="+mn-cs"/>
                        </a:rPr>
                        <a:t>Los científicos forenses usan las longitudes de la tibia (</a:t>
                      </a:r>
                      <a:r>
                        <a:rPr lang="es-PE" sz="2000" b="0" i="1" u="none" strike="noStrike" kern="1200" baseline="0" dirty="0" smtClean="0">
                          <a:solidFill>
                            <a:schemeClr val="dk1"/>
                          </a:solidFill>
                          <a:latin typeface="+mn-lt"/>
                          <a:ea typeface="+mn-ea"/>
                          <a:cs typeface="+mn-cs"/>
                        </a:rPr>
                        <a:t>t</a:t>
                      </a:r>
                      <a:r>
                        <a:rPr lang="es-PE" sz="2000" b="0" i="0" u="none" strike="noStrike" kern="1200" baseline="0" dirty="0" smtClean="0">
                          <a:solidFill>
                            <a:schemeClr val="dk1"/>
                          </a:solidFill>
                          <a:latin typeface="+mn-lt"/>
                          <a:ea typeface="+mn-ea"/>
                          <a:cs typeface="+mn-cs"/>
                        </a:rPr>
                        <a:t>) —el hueso que va del tobillo a la rodilla— y del fémur (</a:t>
                      </a:r>
                      <a:r>
                        <a:rPr lang="es-PE" sz="2000" b="0" i="1" u="none" strike="noStrike" kern="1200" baseline="0" dirty="0" smtClean="0">
                          <a:solidFill>
                            <a:schemeClr val="dk1"/>
                          </a:solidFill>
                          <a:latin typeface="+mn-lt"/>
                          <a:ea typeface="+mn-ea"/>
                          <a:cs typeface="+mn-cs"/>
                        </a:rPr>
                        <a:t>r</a:t>
                      </a:r>
                      <a:r>
                        <a:rPr lang="es-PE" sz="2000" b="0" i="0" u="none" strike="noStrike" kern="1200" baseline="0" dirty="0" smtClean="0">
                          <a:solidFill>
                            <a:schemeClr val="dk1"/>
                          </a:solidFill>
                          <a:latin typeface="+mn-lt"/>
                          <a:ea typeface="+mn-ea"/>
                          <a:cs typeface="+mn-cs"/>
                        </a:rPr>
                        <a:t>) —el hueso que va de la rodilla a la articulación de la cadera— para calcular la estatura de una persona. La estatura (</a:t>
                      </a:r>
                      <a:r>
                        <a:rPr lang="es-PE" sz="2000" b="0" i="1" u="none" strike="noStrike" kern="1200" baseline="0" dirty="0" smtClean="0">
                          <a:solidFill>
                            <a:schemeClr val="dk1"/>
                          </a:solidFill>
                          <a:latin typeface="+mn-lt"/>
                          <a:ea typeface="+mn-ea"/>
                          <a:cs typeface="+mn-cs"/>
                        </a:rPr>
                        <a:t>h</a:t>
                      </a:r>
                      <a:r>
                        <a:rPr lang="es-PE" sz="2000" b="0" i="0" u="none" strike="noStrike" kern="1200" baseline="0" dirty="0" smtClean="0">
                          <a:solidFill>
                            <a:schemeClr val="dk1"/>
                          </a:solidFill>
                          <a:latin typeface="+mn-lt"/>
                          <a:ea typeface="+mn-ea"/>
                          <a:cs typeface="+mn-cs"/>
                        </a:rPr>
                        <a:t>) de una persona se determina a partir de las longitudes de estos huesos, usando funciones definidas por las siguientes fórmulas (todas las medidas están en centímetros): </a:t>
                      </a:r>
                      <a:endParaRPr lang="es-P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347447" y="4869160"/>
            <a:ext cx="1710285" cy="369332"/>
          </a:xfrm>
          <a:prstGeom prst="rect">
            <a:avLst/>
          </a:prstGeom>
          <a:noFill/>
        </p:spPr>
        <p:txBody>
          <a:bodyPr wrap="square" rtlCol="0">
            <a:spAutoFit/>
          </a:bodyPr>
          <a:lstStyle/>
          <a:p>
            <a:pPr algn="just"/>
            <a:r>
              <a:rPr lang="es-PE" dirty="0" smtClean="0">
                <a:solidFill>
                  <a:srgbClr val="FF0000"/>
                </a:solidFill>
              </a:rPr>
              <a:t>RESOLUCIÓN</a:t>
            </a:r>
            <a:r>
              <a:rPr lang="es-PE" dirty="0" smtClean="0"/>
              <a:t>:</a:t>
            </a:r>
            <a:endParaRPr lang="es-PE" dirty="0"/>
          </a:p>
        </p:txBody>
      </p:sp>
      <p:sp>
        <p:nvSpPr>
          <p:cNvPr id="40" name="CuadroTexto 39"/>
          <p:cNvSpPr txBox="1"/>
          <p:nvPr/>
        </p:nvSpPr>
        <p:spPr>
          <a:xfrm>
            <a:off x="1202590" y="2708920"/>
            <a:ext cx="2174450" cy="923330"/>
          </a:xfrm>
          <a:prstGeom prst="rect">
            <a:avLst/>
          </a:prstGeom>
          <a:noFill/>
        </p:spPr>
        <p:txBody>
          <a:bodyPr wrap="square" rtlCol="0">
            <a:spAutoFit/>
          </a:bodyPr>
          <a:lstStyle/>
          <a:p>
            <a:r>
              <a:rPr lang="es-PE" dirty="0" smtClean="0"/>
              <a:t>Para </a:t>
            </a:r>
            <a:r>
              <a:rPr lang="es-PE" dirty="0"/>
              <a:t>hombres</a:t>
            </a:r>
            <a:r>
              <a:rPr lang="es-PE" dirty="0" smtClean="0"/>
              <a:t>:</a:t>
            </a:r>
          </a:p>
          <a:p>
            <a:r>
              <a:rPr lang="es-PE" i="1" dirty="0" smtClean="0"/>
              <a:t>h</a:t>
            </a:r>
            <a:r>
              <a:rPr lang="es-PE" dirty="0" smtClean="0"/>
              <a:t>(</a:t>
            </a:r>
            <a:r>
              <a:rPr lang="es-PE" i="1" dirty="0" smtClean="0"/>
              <a:t>r</a:t>
            </a:r>
            <a:r>
              <a:rPr lang="es-PE" dirty="0"/>
              <a:t>) = 69,09 + </a:t>
            </a:r>
            <a:r>
              <a:rPr lang="es-PE" dirty="0" smtClean="0"/>
              <a:t>2,24</a:t>
            </a:r>
            <a:r>
              <a:rPr lang="es-PE" i="1" dirty="0" smtClean="0"/>
              <a:t>r</a:t>
            </a:r>
          </a:p>
          <a:p>
            <a:r>
              <a:rPr lang="es-PE" i="1" dirty="0" smtClean="0"/>
              <a:t>h</a:t>
            </a:r>
            <a:r>
              <a:rPr lang="es-PE" dirty="0" smtClean="0"/>
              <a:t>(</a:t>
            </a:r>
            <a:r>
              <a:rPr lang="es-PE" i="1" dirty="0" smtClean="0"/>
              <a:t>t</a:t>
            </a:r>
            <a:r>
              <a:rPr lang="es-PE" dirty="0"/>
              <a:t>) = 81,69 + 2,39</a:t>
            </a:r>
            <a:r>
              <a:rPr lang="es-PE" i="1" dirty="0"/>
              <a:t>t</a:t>
            </a:r>
            <a:endParaRPr lang="es-PE" dirty="0"/>
          </a:p>
        </p:txBody>
      </p:sp>
      <p:sp>
        <p:nvSpPr>
          <p:cNvPr id="58" name="CuadroTexto 57"/>
          <p:cNvSpPr txBox="1"/>
          <p:nvPr/>
        </p:nvSpPr>
        <p:spPr>
          <a:xfrm>
            <a:off x="415687" y="3645024"/>
            <a:ext cx="6350913" cy="1200329"/>
          </a:xfrm>
          <a:prstGeom prst="rect">
            <a:avLst/>
          </a:prstGeom>
          <a:noFill/>
        </p:spPr>
        <p:txBody>
          <a:bodyPr wrap="square" rtlCol="0">
            <a:spAutoFit/>
          </a:bodyPr>
          <a:lstStyle/>
          <a:p>
            <a:r>
              <a:rPr lang="es-PE" dirty="0" smtClean="0"/>
              <a:t>a</a:t>
            </a:r>
            <a:r>
              <a:rPr lang="es-PE" dirty="0"/>
              <a:t>. Calcula la estatura de un hombre cuyo fémur mide 58 cm. </a:t>
            </a:r>
          </a:p>
          <a:p>
            <a:r>
              <a:rPr lang="es-PE" dirty="0"/>
              <a:t>b. Calcula la estatura de un hombre cuya tibia mide 41 cm. </a:t>
            </a:r>
          </a:p>
          <a:p>
            <a:r>
              <a:rPr lang="es-PE" dirty="0"/>
              <a:t>c. Calcula la estatura de una mujer cuyo fémur mide 50 cm. </a:t>
            </a:r>
          </a:p>
          <a:p>
            <a:r>
              <a:rPr lang="es-PE" dirty="0"/>
              <a:t>d. Calcula la estatura de una mujer cuya tibia mide 38 cm.</a:t>
            </a:r>
          </a:p>
        </p:txBody>
      </p:sp>
      <p:sp>
        <p:nvSpPr>
          <p:cNvPr id="114" name="CuadroTexto 113"/>
          <p:cNvSpPr txBox="1"/>
          <p:nvPr/>
        </p:nvSpPr>
        <p:spPr>
          <a:xfrm>
            <a:off x="415687" y="5157192"/>
            <a:ext cx="7659004" cy="1477328"/>
          </a:xfrm>
          <a:prstGeom prst="rect">
            <a:avLst/>
          </a:prstGeom>
          <a:noFill/>
        </p:spPr>
        <p:txBody>
          <a:bodyPr wrap="square" rtlCol="0">
            <a:spAutoFit/>
          </a:bodyPr>
          <a:lstStyle/>
          <a:p>
            <a:r>
              <a:rPr lang="es-PE" dirty="0" smtClean="0"/>
              <a:t>Elaboramos </a:t>
            </a:r>
            <a:r>
              <a:rPr lang="es-PE" dirty="0"/>
              <a:t>una tabla de doble entrada con las variables intervinientes: </a:t>
            </a:r>
          </a:p>
          <a:p>
            <a:r>
              <a:rPr lang="es-PE" dirty="0"/>
              <a:t>a. </a:t>
            </a:r>
            <a:r>
              <a:rPr lang="es-PE" i="1" dirty="0"/>
              <a:t>h</a:t>
            </a:r>
            <a:r>
              <a:rPr lang="es-PE" dirty="0"/>
              <a:t>(58) = 69,09 + 2,24 (58) = 199, 01 centímetros tuvo de estatura. </a:t>
            </a:r>
          </a:p>
          <a:p>
            <a:r>
              <a:rPr lang="es-PE" dirty="0"/>
              <a:t>b. </a:t>
            </a:r>
            <a:r>
              <a:rPr lang="es-PE" i="1" dirty="0"/>
              <a:t>h</a:t>
            </a:r>
            <a:r>
              <a:rPr lang="es-PE" dirty="0"/>
              <a:t>(41) = 81,69 + 2,39 (41) = 179, 68 centímetros tuvo de estatura. </a:t>
            </a:r>
          </a:p>
          <a:p>
            <a:r>
              <a:rPr lang="es-PE" dirty="0"/>
              <a:t>c. </a:t>
            </a:r>
            <a:r>
              <a:rPr lang="es-PE" i="1" dirty="0"/>
              <a:t>h</a:t>
            </a:r>
            <a:r>
              <a:rPr lang="es-PE" dirty="0"/>
              <a:t>(50) = 61,41 + 2,32 (50) = 177, 41 centímetros tuvo de estatura. </a:t>
            </a:r>
          </a:p>
          <a:p>
            <a:r>
              <a:rPr lang="es-PE" dirty="0"/>
              <a:t>d. </a:t>
            </a:r>
            <a:r>
              <a:rPr lang="es-PE" i="1" dirty="0"/>
              <a:t>h</a:t>
            </a:r>
            <a:r>
              <a:rPr lang="es-PE" dirty="0"/>
              <a:t>(38) = 72,57 + 2,53 (38) = 168, 71 centímetros tuvo de estatura.</a:t>
            </a:r>
          </a:p>
        </p:txBody>
      </p:sp>
      <p:sp>
        <p:nvSpPr>
          <p:cNvPr id="28" name="CuadroTexto 27"/>
          <p:cNvSpPr txBox="1"/>
          <p:nvPr/>
        </p:nvSpPr>
        <p:spPr>
          <a:xfrm>
            <a:off x="4922659" y="2708920"/>
            <a:ext cx="2304255" cy="923330"/>
          </a:xfrm>
          <a:prstGeom prst="rect">
            <a:avLst/>
          </a:prstGeom>
          <a:noFill/>
        </p:spPr>
        <p:txBody>
          <a:bodyPr wrap="square" rtlCol="0">
            <a:spAutoFit/>
          </a:bodyPr>
          <a:lstStyle/>
          <a:p>
            <a:r>
              <a:rPr lang="es-PE" dirty="0" smtClean="0"/>
              <a:t>Para </a:t>
            </a:r>
            <a:r>
              <a:rPr lang="es-PE" dirty="0"/>
              <a:t>mujeres</a:t>
            </a:r>
            <a:r>
              <a:rPr lang="es-PE" dirty="0" smtClean="0"/>
              <a:t>:</a:t>
            </a:r>
          </a:p>
          <a:p>
            <a:r>
              <a:rPr lang="es-PE" i="1" dirty="0" smtClean="0"/>
              <a:t>h</a:t>
            </a:r>
            <a:r>
              <a:rPr lang="es-PE" dirty="0" smtClean="0"/>
              <a:t>(</a:t>
            </a:r>
            <a:r>
              <a:rPr lang="es-PE" i="1" dirty="0" smtClean="0"/>
              <a:t>r</a:t>
            </a:r>
            <a:r>
              <a:rPr lang="es-PE" dirty="0"/>
              <a:t>) = 61,41 + </a:t>
            </a:r>
            <a:r>
              <a:rPr lang="es-PE" dirty="0" smtClean="0"/>
              <a:t>2,32</a:t>
            </a:r>
            <a:r>
              <a:rPr lang="es-PE" i="1" dirty="0" smtClean="0"/>
              <a:t>r</a:t>
            </a:r>
          </a:p>
          <a:p>
            <a:r>
              <a:rPr lang="es-PE" i="1" dirty="0" smtClean="0"/>
              <a:t>h</a:t>
            </a:r>
            <a:r>
              <a:rPr lang="es-PE" dirty="0" smtClean="0"/>
              <a:t>(</a:t>
            </a:r>
            <a:r>
              <a:rPr lang="es-PE" i="1" dirty="0" smtClean="0"/>
              <a:t>t</a:t>
            </a:r>
            <a:r>
              <a:rPr lang="es-PE" dirty="0"/>
              <a:t>) = 72,57 + 2,53</a:t>
            </a:r>
            <a:r>
              <a:rPr lang="es-PE" i="1" dirty="0"/>
              <a:t>t</a:t>
            </a:r>
            <a:endParaRPr lang="es-PE" dirty="0"/>
          </a:p>
        </p:txBody>
      </p:sp>
      <p:pic>
        <p:nvPicPr>
          <p:cNvPr id="4099" name="Picture 3" descr="C:\Users\ANYI4\Desktop\huesos-pie2.jpg"/>
          <p:cNvPicPr>
            <a:picLocks noChangeAspect="1" noChangeArrowheads="1"/>
          </p:cNvPicPr>
          <p:nvPr/>
        </p:nvPicPr>
        <p:blipFill rotWithShape="1">
          <a:blip r:embed="rId4">
            <a:extLst>
              <a:ext uri="{28A0092B-C50C-407E-A947-70E740481C1C}">
                <a14:useLocalDpi xmlns:a14="http://schemas.microsoft.com/office/drawing/2010/main" val="0"/>
              </a:ext>
            </a:extLst>
          </a:blip>
          <a:srcRect t="-1251" r="9657"/>
          <a:stretch/>
        </p:blipFill>
        <p:spPr bwMode="auto">
          <a:xfrm>
            <a:off x="7226914" y="2727213"/>
            <a:ext cx="1917086" cy="372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089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58" grpId="0"/>
      <p:bldP spid="114"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93" y="0"/>
            <a:ext cx="3685905" cy="692696"/>
          </a:xfrm>
          <a:prstGeom prst="rect">
            <a:avLst/>
          </a:prstGeom>
        </p:spPr>
      </p:pic>
      <p:sp>
        <p:nvSpPr>
          <p:cNvPr id="2" name="CuadroTexto 1"/>
          <p:cNvSpPr txBox="1"/>
          <p:nvPr/>
        </p:nvSpPr>
        <p:spPr>
          <a:xfrm>
            <a:off x="484667" y="2084934"/>
            <a:ext cx="8430958" cy="1107996"/>
          </a:xfrm>
          <a:prstGeom prst="rect">
            <a:avLst/>
          </a:prstGeom>
          <a:noFill/>
        </p:spPr>
        <p:txBody>
          <a:bodyPr wrap="square" rtlCol="0">
            <a:spAutoFit/>
          </a:bodyPr>
          <a:lstStyle/>
          <a:p>
            <a:pPr algn="just"/>
            <a:r>
              <a:rPr lang="es-PE" sz="2200" dirty="0" smtClean="0"/>
              <a:t>Finalmente ahora te toca resolver las 15 preguntas de selección múltiple y de respuesta construida. </a:t>
            </a:r>
            <a:r>
              <a:rPr lang="es-PE" sz="2200" dirty="0"/>
              <a:t>R</a:t>
            </a:r>
            <a:r>
              <a:rPr lang="es-PE" sz="2200" dirty="0" smtClean="0"/>
              <a:t>esuelve en forma individual y escribe tu procedimiento en la misma hoja. Te deseo éxitos en esta prueba.</a:t>
            </a:r>
            <a:endParaRPr lang="es-PE" sz="2200" dirty="0"/>
          </a:p>
        </p:txBody>
      </p:sp>
      <p:sp>
        <p:nvSpPr>
          <p:cNvPr id="9" name="4 Título"/>
          <p:cNvSpPr txBox="1">
            <a:spLocks/>
          </p:cNvSpPr>
          <p:nvPr/>
        </p:nvSpPr>
        <p:spPr bwMode="auto">
          <a:xfrm>
            <a:off x="2934393" y="959049"/>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PRACTICAMOS</a:t>
            </a:r>
            <a:endParaRPr lang="es-PE" sz="34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50" y="3193091"/>
            <a:ext cx="3333750" cy="3333750"/>
          </a:xfrm>
          <a:prstGeom prst="rect">
            <a:avLst/>
          </a:prstGeom>
        </p:spPr>
      </p:pic>
    </p:spTree>
    <p:extLst>
      <p:ext uri="{BB962C8B-B14F-4D97-AF65-F5344CB8AC3E}">
        <p14:creationId xmlns:p14="http://schemas.microsoft.com/office/powerpoint/2010/main" val="10233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260648"/>
            <a:ext cx="3067262" cy="576435"/>
          </a:xfrm>
          <a:prstGeom prst="rect">
            <a:avLst/>
          </a:prstGeom>
        </p:spPr>
      </p:pic>
      <p:sp>
        <p:nvSpPr>
          <p:cNvPr id="6" name="Rectángulo 5"/>
          <p:cNvSpPr/>
          <p:nvPr/>
        </p:nvSpPr>
        <p:spPr>
          <a:xfrm>
            <a:off x="468313" y="1052736"/>
            <a:ext cx="6858000" cy="3016210"/>
          </a:xfrm>
          <a:prstGeom prst="rect">
            <a:avLst/>
          </a:prstGeom>
        </p:spPr>
        <p:txBody>
          <a:bodyPr wrap="square">
            <a:spAutoFit/>
          </a:bodyPr>
          <a:lstStyle/>
          <a:p>
            <a:pPr algn="ctr"/>
            <a:r>
              <a:rPr lang="es-PE" sz="2800" b="1" i="1" dirty="0" smtClean="0">
                <a:solidFill>
                  <a:srgbClr val="D20000"/>
                </a:solidFill>
                <a:latin typeface="Segoe UI Semilight" panose="020B0402040204020203" pitchFamily="34" charset="0"/>
                <a:cs typeface="Segoe UI Semilight" panose="020B0402040204020203" pitchFamily="34" charset="0"/>
              </a:rPr>
              <a:t>METACOGNICIÓN</a:t>
            </a:r>
          </a:p>
          <a:p>
            <a:pPr marL="34290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a:t>
            </a:r>
            <a:r>
              <a:rPr lang="es-PE" sz="2400" b="1" i="1" dirty="0">
                <a:latin typeface="Segoe UI Semilight" panose="020B0402040204020203" pitchFamily="34" charset="0"/>
                <a:cs typeface="Segoe UI Semilight" panose="020B0402040204020203" pitchFamily="34" charset="0"/>
              </a:rPr>
              <a:t>Qué aprendí hoy?</a:t>
            </a:r>
          </a:p>
          <a:p>
            <a:pPr marL="342900" lvl="0" indent="-342900" algn="just">
              <a:buFont typeface="Wingdings" panose="05000000000000000000" pitchFamily="2" charset="2"/>
              <a:buChar char="q"/>
            </a:pPr>
            <a:r>
              <a:rPr lang="es-PE" sz="2400" b="1" i="1" smtClean="0">
                <a:latin typeface="Segoe UI Semilight" panose="020B0402040204020203" pitchFamily="34" charset="0"/>
                <a:cs typeface="Segoe UI Semilight" panose="020B0402040204020203" pitchFamily="34" charset="0"/>
              </a:rPr>
              <a:t>¿</a:t>
            </a:r>
            <a:r>
              <a:rPr lang="es-ES" sz="2400" b="1" i="1" smtClean="0">
                <a:latin typeface="Segoe UI Semilight" panose="020B0402040204020203" pitchFamily="34" charset="0"/>
                <a:cs typeface="Segoe UI Semilight" panose="020B0402040204020203" pitchFamily="34" charset="0"/>
              </a:rPr>
              <a:t>Cómo </a:t>
            </a:r>
            <a:r>
              <a:rPr lang="es-ES" sz="2400" b="1" i="1" dirty="0">
                <a:latin typeface="Segoe UI Semilight" panose="020B0402040204020203" pitchFamily="34" charset="0"/>
                <a:cs typeface="Segoe UI Semilight" panose="020B0402040204020203" pitchFamily="34" charset="0"/>
              </a:rPr>
              <a:t>usamos las funciones lineales y afines en nuestra vida cotidiana</a:t>
            </a:r>
            <a:r>
              <a:rPr lang="es-PE" sz="2400" b="1" i="1" dirty="0">
                <a:latin typeface="Segoe UI Semilight" panose="020B0402040204020203" pitchFamily="34" charset="0"/>
                <a:cs typeface="Segoe UI Semilight" panose="020B0402040204020203" pitchFamily="34" charset="0"/>
              </a:rPr>
              <a:t>?</a:t>
            </a:r>
          </a:p>
          <a:p>
            <a:pPr marL="342900" indent="-342900" algn="just">
              <a:buFont typeface="Wingdings" panose="05000000000000000000" pitchFamily="2" charset="2"/>
              <a:buChar char="q"/>
            </a:pPr>
            <a:r>
              <a:rPr lang="es-ES" sz="2400" b="1" i="1" dirty="0">
                <a:latin typeface="Segoe UI Semilight" panose="020B0402040204020203" pitchFamily="34" charset="0"/>
                <a:cs typeface="Segoe UI Semilight" panose="020B0402040204020203" pitchFamily="34" charset="0"/>
              </a:rPr>
              <a:t>¿Qué dificultades encontraste y cómo pudiste superarlas? </a:t>
            </a:r>
            <a:r>
              <a:rPr lang="es-PE" sz="2400" b="1" i="1" dirty="0">
                <a:latin typeface="Segoe UI Semilight" panose="020B0402040204020203" pitchFamily="34" charset="0"/>
                <a:cs typeface="Segoe UI Semilight" panose="020B0402040204020203" pitchFamily="34" charset="0"/>
              </a:rPr>
              <a:t>	</a:t>
            </a:r>
            <a:r>
              <a:rPr lang="es-PE" b="1" i="1" dirty="0" smtClean="0">
                <a:latin typeface="TimesNewRomanPS-BoldItalicMT"/>
              </a:rPr>
              <a:t>		</a:t>
            </a:r>
          </a:p>
          <a:p>
            <a:pPr marL="342900" lvl="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¿Cómo </a:t>
            </a:r>
            <a:r>
              <a:rPr lang="es-PE" sz="2400" b="1" i="1" dirty="0">
                <a:latin typeface="Segoe UI Semilight" panose="020B0402040204020203" pitchFamily="34" charset="0"/>
                <a:cs typeface="Segoe UI Semilight" panose="020B0402040204020203" pitchFamily="34" charset="0"/>
              </a:rPr>
              <a:t>te sentiste en clases? </a:t>
            </a:r>
          </a:p>
          <a:p>
            <a:pPr marL="342900" indent="-342900" algn="just">
              <a:buFont typeface="Wingdings" panose="05000000000000000000" pitchFamily="2" charset="2"/>
              <a:buChar char="q"/>
            </a:pPr>
            <a:endParaRPr lang="es-PE" b="1" i="1" dirty="0" smtClean="0">
              <a:latin typeface="TimesNewRomanPS-BoldItalicMT"/>
            </a:endParaRPr>
          </a:p>
        </p:txBody>
      </p:sp>
      <p:pic>
        <p:nvPicPr>
          <p:cNvPr id="7" name="Picture 4" descr="G:\Imagen Gracias\Gracias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01944" y="1520239"/>
            <a:ext cx="7416824" cy="53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716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9165"/>
            <a:ext cx="4032448" cy="731827"/>
          </a:xfrm>
          <a:prstGeom prst="rect">
            <a:avLst/>
          </a:prstGeom>
        </p:spPr>
      </p:pic>
      <p:sp>
        <p:nvSpPr>
          <p:cNvPr id="6" name="3 Rectángulo"/>
          <p:cNvSpPr/>
          <p:nvPr/>
        </p:nvSpPr>
        <p:spPr>
          <a:xfrm>
            <a:off x="467544" y="1062373"/>
            <a:ext cx="8352928" cy="4770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2500" dirty="0" smtClean="0"/>
              <a:t>¿QUÉ </a:t>
            </a:r>
            <a:r>
              <a:rPr lang="es-ES" sz="2500" dirty="0"/>
              <a:t>PROGRAMAS DE TELEVISIÓN VEN EN SUS RATOS </a:t>
            </a:r>
            <a:r>
              <a:rPr lang="es-ES" sz="2500" dirty="0" smtClean="0"/>
              <a:t>LIBRES?</a:t>
            </a:r>
            <a:endParaRPr lang="es-PE" sz="2500" dirty="0">
              <a:solidFill>
                <a:schemeClr val="tx1"/>
              </a:solidFill>
            </a:endParaRPr>
          </a:p>
        </p:txBody>
      </p:sp>
      <p:sp>
        <p:nvSpPr>
          <p:cNvPr id="8" name="CuadroTexto 7"/>
          <p:cNvSpPr txBox="1"/>
          <p:nvPr/>
        </p:nvSpPr>
        <p:spPr>
          <a:xfrm>
            <a:off x="755576" y="4566027"/>
            <a:ext cx="7776864" cy="2031325"/>
          </a:xfrm>
          <a:prstGeom prst="rect">
            <a:avLst/>
          </a:prstGeom>
          <a:noFill/>
        </p:spPr>
        <p:txBody>
          <a:bodyPr wrap="square" rtlCol="0">
            <a:spAutoFit/>
          </a:bodyPr>
          <a:lstStyle/>
          <a:p>
            <a:pPr algn="just"/>
            <a:r>
              <a:rPr lang="es-PE" dirty="0" smtClean="0"/>
              <a:t>El </a:t>
            </a:r>
            <a:r>
              <a:rPr lang="es-PE" dirty="0"/>
              <a:t>padre de familia de un estudiante de segundo grado, preocupado porque su hijo pasa horas viendo los </a:t>
            </a:r>
            <a:r>
              <a:rPr lang="es-PE" dirty="0" err="1"/>
              <a:t>reality</a:t>
            </a:r>
            <a:r>
              <a:rPr lang="es-PE" dirty="0"/>
              <a:t> show en la televisión de señal abierta, opta por adquirir televisión por señal cerrada con HD para que su hijo tenga opción de elegir diversos programas culturales. Después de averiguar las diversas ofertas que les ofrecen las empresas, se anima por la siguiente opción: por S/. 50 mensuales, disfruta de 54 canales con HD, pero tiene que pagar por la instalación y el codificador la suma de S/. 180.</a:t>
            </a:r>
          </a:p>
        </p:txBody>
      </p:sp>
      <p:pic>
        <p:nvPicPr>
          <p:cNvPr id="4" name="Imagen 3"/>
          <p:cNvPicPr>
            <a:picLocks noChangeAspect="1"/>
          </p:cNvPicPr>
          <p:nvPr/>
        </p:nvPicPr>
        <p:blipFill rotWithShape="1">
          <a:blip r:embed="rId3"/>
          <a:srcRect l="3161" t="4607" r="2018" b="1283"/>
          <a:stretch/>
        </p:blipFill>
        <p:spPr>
          <a:xfrm>
            <a:off x="1835696" y="1700808"/>
            <a:ext cx="5545654" cy="2839642"/>
          </a:xfrm>
          <a:prstGeom prst="rect">
            <a:avLst/>
          </a:prstGeom>
        </p:spPr>
      </p:pic>
    </p:spTree>
    <p:extLst>
      <p:ext uri="{BB962C8B-B14F-4D97-AF65-F5344CB8AC3E}">
        <p14:creationId xmlns:p14="http://schemas.microsoft.com/office/powerpoint/2010/main" val="729279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83" y="116632"/>
            <a:ext cx="4032448" cy="731827"/>
          </a:xfrm>
          <a:prstGeom prst="rect">
            <a:avLst/>
          </a:prstGeom>
        </p:spPr>
      </p:pic>
      <p:sp>
        <p:nvSpPr>
          <p:cNvPr id="6" name="3 Rectángulo"/>
          <p:cNvSpPr/>
          <p:nvPr/>
        </p:nvSpPr>
        <p:spPr>
          <a:xfrm>
            <a:off x="635480" y="1268760"/>
            <a:ext cx="5912319"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PE" sz="2400" b="1" dirty="0" smtClean="0"/>
              <a:t>Responde a las siguientes preguntas:</a:t>
            </a:r>
            <a:endParaRPr lang="es-PE" sz="2400" dirty="0">
              <a:solidFill>
                <a:schemeClr val="tx1"/>
              </a:solidFill>
            </a:endParaRPr>
          </a:p>
        </p:txBody>
      </p:sp>
      <p:sp>
        <p:nvSpPr>
          <p:cNvPr id="5" name="CuadroTexto 4"/>
          <p:cNvSpPr txBox="1"/>
          <p:nvPr/>
        </p:nvSpPr>
        <p:spPr>
          <a:xfrm>
            <a:off x="635480" y="2348880"/>
            <a:ext cx="8046568" cy="2862322"/>
          </a:xfrm>
          <a:prstGeom prst="rect">
            <a:avLst/>
          </a:prstGeom>
          <a:noFill/>
        </p:spPr>
        <p:txBody>
          <a:bodyPr wrap="square" rtlCol="0">
            <a:spAutoFit/>
          </a:bodyPr>
          <a:lstStyle/>
          <a:p>
            <a:pPr marL="457200" indent="-457200">
              <a:buFont typeface="+mj-lt"/>
              <a:buAutoNum type="arabicParenR"/>
            </a:pPr>
            <a:r>
              <a:rPr lang="es-PE" sz="2000" dirty="0" smtClean="0"/>
              <a:t>¿</a:t>
            </a:r>
            <a:r>
              <a:rPr lang="es-PE" sz="2000" dirty="0"/>
              <a:t>Qué tipo de programas miras frecuentemente en la televisión? </a:t>
            </a:r>
            <a:endParaRPr lang="es-PE" sz="2000" dirty="0">
              <a:solidFill>
                <a:schemeClr val="dk1"/>
              </a:solidFill>
            </a:endParaRPr>
          </a:p>
          <a:p>
            <a:pPr marL="457200" indent="-457200">
              <a:buFont typeface="+mj-lt"/>
              <a:buAutoNum type="arabicParenR"/>
            </a:pPr>
            <a:endParaRPr lang="es-PE" sz="2000" dirty="0"/>
          </a:p>
          <a:p>
            <a:pPr marL="457200" indent="-457200">
              <a:buFont typeface="+mj-lt"/>
              <a:buAutoNum type="arabicParenR"/>
            </a:pPr>
            <a:r>
              <a:rPr lang="es-PE" sz="2000" dirty="0" smtClean="0"/>
              <a:t>Expresa </a:t>
            </a:r>
            <a:r>
              <a:rPr lang="es-PE" sz="2000" dirty="0"/>
              <a:t>el costo total en función de los meses en los se utilizaría el servicio de señal cerrada con HD. </a:t>
            </a:r>
            <a:endParaRPr lang="es-PE" sz="2000" dirty="0" smtClean="0">
              <a:solidFill>
                <a:schemeClr val="dk1"/>
              </a:solidFill>
            </a:endParaRPr>
          </a:p>
          <a:p>
            <a:pPr marL="457200" indent="-457200">
              <a:buFont typeface="+mj-lt"/>
              <a:buAutoNum type="arabicParenR"/>
            </a:pPr>
            <a:endParaRPr lang="es-PE" sz="2000" dirty="0"/>
          </a:p>
          <a:p>
            <a:pPr marL="457200" indent="-457200">
              <a:buFont typeface="+mj-lt"/>
              <a:buAutoNum type="arabicParenR"/>
            </a:pPr>
            <a:r>
              <a:rPr lang="es-PE" sz="2000" dirty="0" smtClean="0"/>
              <a:t>Grafica </a:t>
            </a:r>
            <a:r>
              <a:rPr lang="es-PE" sz="2000" dirty="0"/>
              <a:t>en el plano cartesiano el consumo mensual de señal cerrada adquirida </a:t>
            </a:r>
            <a:endParaRPr lang="es-PE" sz="2000" dirty="0" smtClean="0">
              <a:solidFill>
                <a:schemeClr val="dk1"/>
              </a:solidFill>
            </a:endParaRPr>
          </a:p>
          <a:p>
            <a:pPr marL="457200" indent="-457200">
              <a:buFont typeface="+mj-lt"/>
              <a:buAutoNum type="arabicParenR"/>
            </a:pPr>
            <a:endParaRPr lang="es-PE" sz="2000" dirty="0"/>
          </a:p>
          <a:p>
            <a:pPr marL="457200" indent="-457200">
              <a:buFont typeface="+mj-lt"/>
              <a:buAutoNum type="arabicParenR"/>
            </a:pPr>
            <a:r>
              <a:rPr lang="es-PE" sz="2000" dirty="0"/>
              <a:t>¿Cuánto pagaría en total por los 9 meses? </a:t>
            </a:r>
            <a:endParaRPr lang="es-PE" sz="2000" dirty="0" smtClean="0">
              <a:solidFill>
                <a:schemeClr val="dk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234142897"/>
              </p:ext>
            </p:extLst>
          </p:nvPr>
        </p:nvGraphicFramePr>
        <p:xfrm>
          <a:off x="611829" y="5589240"/>
          <a:ext cx="8100900" cy="906311"/>
        </p:xfrm>
        <a:graphic>
          <a:graphicData uri="http://schemas.openxmlformats.org/drawingml/2006/table">
            <a:tbl>
              <a:tblPr>
                <a:tableStyleId>{5C22544A-7EE6-4342-B048-85BDC9FD1C3A}</a:tableStyleId>
              </a:tblPr>
              <a:tblGrid>
                <a:gridCol w="8100900"/>
              </a:tblGrid>
              <a:tr h="906311">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s-ES" sz="2600" b="1" kern="1200" dirty="0" smtClean="0">
                          <a:solidFill>
                            <a:srgbClr val="FF0000"/>
                          </a:solidFill>
                          <a:effectLst/>
                          <a:latin typeface="+mn-lt"/>
                          <a:ea typeface="+mn-ea"/>
                          <a:cs typeface="+mn-cs"/>
                        </a:rPr>
                        <a:t>PROPÓSITO DE LA SESIÓN</a:t>
                      </a:r>
                      <a:r>
                        <a:rPr lang="es-ES" sz="2600" kern="1200" dirty="0" smtClean="0">
                          <a:solidFill>
                            <a:schemeClr val="dk1"/>
                          </a:solidFill>
                          <a:effectLst/>
                          <a:latin typeface="+mn-lt"/>
                          <a:ea typeface="+mn-ea"/>
                          <a:cs typeface="+mn-cs"/>
                        </a:rPr>
                        <a:t>: </a:t>
                      </a:r>
                      <a:r>
                        <a:rPr lang="es-PE" sz="2000" b="0" kern="1200" dirty="0" smtClean="0">
                          <a:solidFill>
                            <a:schemeClr val="dk1"/>
                          </a:solidFill>
                          <a:effectLst/>
                          <a:latin typeface="+mn-lt"/>
                          <a:ea typeface="+mn-ea"/>
                          <a:cs typeface="+mn-cs"/>
                        </a:rPr>
                        <a:t>Modelar situaciones cotidianas usando funciones lineales y afines, así mismo elaborando sus respectivos gráficos.</a:t>
                      </a:r>
                    </a:p>
                  </a:txBody>
                  <a:tcPr marL="89535" marR="89535" marT="0" marB="0"/>
                </a:tc>
              </a:tr>
            </a:tbl>
          </a:graphicData>
        </a:graphic>
      </p:graphicFrame>
    </p:spTree>
    <p:extLst>
      <p:ext uri="{BB962C8B-B14F-4D97-AF65-F5344CB8AC3E}">
        <p14:creationId xmlns:p14="http://schemas.microsoft.com/office/powerpoint/2010/main" val="3437159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11" name="CuadroTexto 10"/>
          <p:cNvSpPr txBox="1"/>
          <p:nvPr/>
        </p:nvSpPr>
        <p:spPr>
          <a:xfrm>
            <a:off x="457458" y="569013"/>
            <a:ext cx="1944215" cy="400110"/>
          </a:xfrm>
          <a:prstGeom prst="rect">
            <a:avLst/>
          </a:prstGeom>
          <a:noFill/>
        </p:spPr>
        <p:txBody>
          <a:bodyPr wrap="square" rtlCol="0">
            <a:spAutoFit/>
          </a:bodyPr>
          <a:lstStyle/>
          <a:p>
            <a:pPr algn="just"/>
            <a:r>
              <a:rPr lang="es-PE" sz="2000" dirty="0" smtClean="0">
                <a:solidFill>
                  <a:srgbClr val="FF0000"/>
                </a:solidFill>
              </a:rPr>
              <a:t>SOLUCIÓN:</a:t>
            </a:r>
            <a:endParaRPr lang="es-PE" sz="2000" dirty="0">
              <a:solidFill>
                <a:srgbClr val="FF00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8008721"/>
              </p:ext>
            </p:extLst>
          </p:nvPr>
        </p:nvGraphicFramePr>
        <p:xfrm>
          <a:off x="683568" y="1052736"/>
          <a:ext cx="7426908" cy="3600400"/>
        </p:xfrm>
        <a:graphic>
          <a:graphicData uri="http://schemas.openxmlformats.org/drawingml/2006/table">
            <a:tbl>
              <a:tblPr firstRow="1" firstCol="1" bandRow="1">
                <a:tableStyleId>{5C22544A-7EE6-4342-B048-85BDC9FD1C3A}</a:tableStyleId>
              </a:tblPr>
              <a:tblGrid>
                <a:gridCol w="1468318"/>
                <a:gridCol w="2138866"/>
                <a:gridCol w="1909862"/>
                <a:gridCol w="1909862"/>
              </a:tblGrid>
              <a:tr h="754327">
                <a:tc>
                  <a:txBody>
                    <a:bodyPr/>
                    <a:lstStyle/>
                    <a:p>
                      <a:pPr marL="457200" algn="just">
                        <a:lnSpc>
                          <a:spcPct val="115000"/>
                        </a:lnSpc>
                        <a:spcAft>
                          <a:spcPts val="0"/>
                        </a:spcAft>
                      </a:pPr>
                      <a:r>
                        <a:rPr lang="es-PE" sz="2000" dirty="0">
                          <a:effectLst/>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tc>
                <a:tc>
                  <a:txBody>
                    <a:bodyPr/>
                    <a:lstStyle/>
                    <a:p>
                      <a:pPr marL="457200" algn="just">
                        <a:lnSpc>
                          <a:spcPct val="115000"/>
                        </a:lnSpc>
                        <a:spcAft>
                          <a:spcPts val="0"/>
                        </a:spcAft>
                      </a:pPr>
                      <a:r>
                        <a:rPr lang="es-PE" sz="2000" dirty="0">
                          <a:effectLst/>
                        </a:rPr>
                        <a:t>Pago por instalación</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tc>
                <a:tc>
                  <a:txBody>
                    <a:bodyPr/>
                    <a:lstStyle/>
                    <a:p>
                      <a:pPr marL="457200" algn="just">
                        <a:lnSpc>
                          <a:spcPct val="115000"/>
                        </a:lnSpc>
                        <a:spcAft>
                          <a:spcPts val="0"/>
                        </a:spcAft>
                      </a:pPr>
                      <a:r>
                        <a:rPr lang="es-PE" sz="2000">
                          <a:effectLst/>
                        </a:rPr>
                        <a:t>Pago consumo</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tc>
                <a:tc>
                  <a:txBody>
                    <a:bodyPr/>
                    <a:lstStyle/>
                    <a:p>
                      <a:pPr marL="457200" algn="just">
                        <a:lnSpc>
                          <a:spcPct val="115000"/>
                        </a:lnSpc>
                        <a:spcAft>
                          <a:spcPts val="0"/>
                        </a:spcAft>
                      </a:pPr>
                      <a:r>
                        <a:rPr lang="es-PE" sz="2000">
                          <a:effectLst/>
                        </a:rPr>
                        <a:t>Total a pagar</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tc>
              </a:tr>
              <a:tr h="613825">
                <a:tc>
                  <a:txBody>
                    <a:bodyPr/>
                    <a:lstStyle/>
                    <a:p>
                      <a:pPr marL="457200" algn="just">
                        <a:lnSpc>
                          <a:spcPct val="115000"/>
                        </a:lnSpc>
                        <a:spcAft>
                          <a:spcPts val="0"/>
                        </a:spcAft>
                      </a:pPr>
                      <a:r>
                        <a:rPr lang="es-PE" sz="2000" dirty="0">
                          <a:effectLst/>
                        </a:rPr>
                        <a:t>1er mes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180 </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 50</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230</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r>
              <a:tr h="576064">
                <a:tc>
                  <a:txBody>
                    <a:bodyPr/>
                    <a:lstStyle/>
                    <a:p>
                      <a:pPr marL="457200" algn="just">
                        <a:lnSpc>
                          <a:spcPct val="115000"/>
                        </a:lnSpc>
                        <a:spcAft>
                          <a:spcPts val="0"/>
                        </a:spcAft>
                      </a:pPr>
                      <a:r>
                        <a:rPr lang="es-PE" sz="2000" dirty="0">
                          <a:effectLst/>
                        </a:rPr>
                        <a:t>2do mes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180 </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50(2)</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280</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r>
              <a:tr h="576064">
                <a:tc>
                  <a:txBody>
                    <a:bodyPr/>
                    <a:lstStyle/>
                    <a:p>
                      <a:pPr marL="457200" algn="just">
                        <a:lnSpc>
                          <a:spcPct val="115000"/>
                        </a:lnSpc>
                        <a:spcAft>
                          <a:spcPts val="0"/>
                        </a:spcAft>
                      </a:pPr>
                      <a:r>
                        <a:rPr lang="es-PE" sz="2000" dirty="0">
                          <a:effectLst/>
                        </a:rPr>
                        <a:t>3er mes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180</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50(3)</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a:effectLst/>
                        </a:rPr>
                        <a:t>330</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r>
              <a:tr h="576064">
                <a:tc>
                  <a:txBody>
                    <a:bodyPr/>
                    <a:lstStyle/>
                    <a:p>
                      <a:pPr marL="457200" algn="just">
                        <a:lnSpc>
                          <a:spcPct val="115000"/>
                        </a:lnSpc>
                        <a:spcAft>
                          <a:spcPts val="0"/>
                        </a:spcAft>
                      </a:pPr>
                      <a:r>
                        <a:rPr lang="es-PE" sz="2000" dirty="0">
                          <a:effectLst/>
                        </a:rPr>
                        <a:t>4to mes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dirty="0">
                          <a:effectLst/>
                        </a:rPr>
                        <a:t>180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dirty="0">
                          <a:effectLst/>
                        </a:rPr>
                        <a:t>50 (4)</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dirty="0">
                          <a:effectLst/>
                        </a:rPr>
                        <a:t>380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r>
              <a:tr h="504056">
                <a:tc>
                  <a:txBody>
                    <a:bodyPr/>
                    <a:lstStyle/>
                    <a:p>
                      <a:pPr marL="457200" algn="just">
                        <a:lnSpc>
                          <a:spcPct val="115000"/>
                        </a:lnSpc>
                        <a:spcAft>
                          <a:spcPts val="0"/>
                        </a:spcAft>
                      </a:pPr>
                      <a:r>
                        <a:rPr lang="es-PE" sz="2000" dirty="0">
                          <a:effectLst/>
                        </a:rPr>
                        <a:t>5</a:t>
                      </a:r>
                      <a:r>
                        <a:rPr lang="es-PE" sz="2000" dirty="0" smtClean="0">
                          <a:effectLst/>
                        </a:rPr>
                        <a:t>to </a:t>
                      </a:r>
                      <a:r>
                        <a:rPr lang="es-PE" sz="2000" dirty="0">
                          <a:effectLst/>
                        </a:rPr>
                        <a:t>mes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dirty="0">
                          <a:effectLst/>
                        </a:rPr>
                        <a:t>180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dirty="0">
                          <a:effectLst/>
                        </a:rPr>
                        <a:t>50 </a:t>
                      </a:r>
                      <a:r>
                        <a:rPr lang="es-PE" sz="2000" dirty="0" smtClean="0">
                          <a:effectLst/>
                        </a:rPr>
                        <a:t>(5)</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c>
                  <a:txBody>
                    <a:bodyPr/>
                    <a:lstStyle/>
                    <a:p>
                      <a:pPr marL="457200" algn="just">
                        <a:lnSpc>
                          <a:spcPct val="115000"/>
                        </a:lnSpc>
                        <a:spcAft>
                          <a:spcPts val="0"/>
                        </a:spcAft>
                      </a:pPr>
                      <a:r>
                        <a:rPr lang="es-PE" sz="2000" dirty="0" smtClean="0">
                          <a:effectLst/>
                        </a:rPr>
                        <a:t>430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8" marR="53668" marT="0" marB="0" anchor="ctr"/>
                </a:tc>
              </a:tr>
            </a:tbl>
          </a:graphicData>
        </a:graphic>
      </p:graphicFrame>
      <p:sp>
        <p:nvSpPr>
          <p:cNvPr id="22" name="CuadroTexto 21"/>
          <p:cNvSpPr txBox="1"/>
          <p:nvPr/>
        </p:nvSpPr>
        <p:spPr>
          <a:xfrm>
            <a:off x="1988237" y="4869160"/>
            <a:ext cx="5264513" cy="400110"/>
          </a:xfrm>
          <a:prstGeom prst="rect">
            <a:avLst/>
          </a:prstGeom>
          <a:noFill/>
        </p:spPr>
        <p:txBody>
          <a:bodyPr wrap="square" rtlCol="0">
            <a:spAutoFit/>
          </a:bodyPr>
          <a:lstStyle/>
          <a:p>
            <a:r>
              <a:rPr lang="es-ES" sz="2000" dirty="0"/>
              <a:t>Total a pagar = 180  + 50 ( # de mes consumido) </a:t>
            </a:r>
            <a:endParaRPr lang="es-PE" sz="2000" dirty="0">
              <a:solidFill>
                <a:schemeClr val="dk1"/>
              </a:solidFill>
            </a:endParaRPr>
          </a:p>
        </p:txBody>
      </p:sp>
      <p:sp>
        <p:nvSpPr>
          <p:cNvPr id="28" name="CuadroTexto 27"/>
          <p:cNvSpPr txBox="1"/>
          <p:nvPr/>
        </p:nvSpPr>
        <p:spPr>
          <a:xfrm>
            <a:off x="1988237" y="5269270"/>
            <a:ext cx="3599804" cy="400110"/>
          </a:xfrm>
          <a:prstGeom prst="rect">
            <a:avLst/>
          </a:prstGeom>
          <a:noFill/>
        </p:spPr>
        <p:txBody>
          <a:bodyPr wrap="square" rtlCol="0">
            <a:spAutoFit/>
          </a:bodyPr>
          <a:lstStyle/>
          <a:p>
            <a:r>
              <a:rPr lang="es-ES" sz="2000" dirty="0"/>
              <a:t>Total a pagar  = 180  + 50 ( x )</a:t>
            </a:r>
            <a:endParaRPr lang="es-PE" sz="2000" dirty="0">
              <a:solidFill>
                <a:schemeClr val="dk1"/>
              </a:solidFill>
            </a:endParaRPr>
          </a:p>
        </p:txBody>
      </p:sp>
      <p:sp>
        <p:nvSpPr>
          <p:cNvPr id="30" name="CuadroTexto 29"/>
          <p:cNvSpPr txBox="1"/>
          <p:nvPr/>
        </p:nvSpPr>
        <p:spPr>
          <a:xfrm>
            <a:off x="546998" y="5869435"/>
            <a:ext cx="8146989" cy="400110"/>
          </a:xfrm>
          <a:prstGeom prst="rect">
            <a:avLst/>
          </a:prstGeom>
          <a:noFill/>
        </p:spPr>
        <p:txBody>
          <a:bodyPr wrap="square" rtlCol="0">
            <a:spAutoFit/>
          </a:bodyPr>
          <a:lstStyle/>
          <a:p>
            <a:r>
              <a:rPr lang="es-ES" sz="2000" dirty="0"/>
              <a:t>Quiere decir que la respuesta estará </a:t>
            </a:r>
            <a:r>
              <a:rPr lang="es-ES" sz="2000" b="1" dirty="0"/>
              <a:t>en función a x</a:t>
            </a:r>
            <a:r>
              <a:rPr lang="es-ES" sz="2000" dirty="0"/>
              <a:t> “el mes consumido”</a:t>
            </a:r>
            <a:endParaRPr lang="es-PE" sz="2000" dirty="0">
              <a:solidFill>
                <a:schemeClr val="dk1"/>
              </a:solidFill>
            </a:endParaRPr>
          </a:p>
        </p:txBody>
      </p:sp>
      <p:sp>
        <p:nvSpPr>
          <p:cNvPr id="31" name="CuadroTexto 30"/>
          <p:cNvSpPr txBox="1"/>
          <p:nvPr/>
        </p:nvSpPr>
        <p:spPr>
          <a:xfrm>
            <a:off x="179512" y="4901098"/>
            <a:ext cx="2016224" cy="400110"/>
          </a:xfrm>
          <a:prstGeom prst="rect">
            <a:avLst/>
          </a:prstGeom>
          <a:noFill/>
        </p:spPr>
        <p:txBody>
          <a:bodyPr wrap="square" rtlCol="0">
            <a:spAutoFit/>
          </a:bodyPr>
          <a:lstStyle/>
          <a:p>
            <a:r>
              <a:rPr lang="es-ES" sz="2000" dirty="0" smtClean="0"/>
              <a:t>Generalizando:</a:t>
            </a:r>
            <a:endParaRPr lang="es-PE" sz="2000" dirty="0">
              <a:solidFill>
                <a:schemeClr val="dk1"/>
              </a:solidFill>
            </a:endParaRPr>
          </a:p>
        </p:txBody>
      </p:sp>
    </p:spTree>
    <p:extLst>
      <p:ext uri="{BB962C8B-B14F-4D97-AF65-F5344CB8AC3E}">
        <p14:creationId xmlns:p14="http://schemas.microsoft.com/office/powerpoint/2010/main" val="3700419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8"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31" name="CuadroTexto 30"/>
          <p:cNvSpPr txBox="1"/>
          <p:nvPr/>
        </p:nvSpPr>
        <p:spPr>
          <a:xfrm>
            <a:off x="573265" y="2276872"/>
            <a:ext cx="1864762" cy="400110"/>
          </a:xfrm>
          <a:prstGeom prst="rect">
            <a:avLst/>
          </a:prstGeom>
          <a:noFill/>
        </p:spPr>
        <p:txBody>
          <a:bodyPr wrap="square" rtlCol="0">
            <a:spAutoFit/>
          </a:bodyPr>
          <a:lstStyle/>
          <a:p>
            <a:r>
              <a:rPr lang="es-ES" sz="2000" dirty="0" smtClean="0"/>
              <a:t>Graficando:</a:t>
            </a:r>
            <a:endParaRPr lang="es-PE" sz="2000" dirty="0">
              <a:solidFill>
                <a:schemeClr val="dk1"/>
              </a:solidFill>
            </a:endParaRPr>
          </a:p>
        </p:txBody>
      </p:sp>
      <p:sp>
        <p:nvSpPr>
          <p:cNvPr id="10" name="CuadroTexto 9"/>
          <p:cNvSpPr txBox="1"/>
          <p:nvPr/>
        </p:nvSpPr>
        <p:spPr>
          <a:xfrm>
            <a:off x="573265" y="472774"/>
            <a:ext cx="4248472" cy="1410643"/>
          </a:xfrm>
          <a:prstGeom prst="rect">
            <a:avLst/>
          </a:prstGeom>
          <a:noFill/>
        </p:spPr>
        <p:txBody>
          <a:bodyPr wrap="square" rtlCol="0">
            <a:spAutoFit/>
          </a:bodyPr>
          <a:lstStyle/>
          <a:p>
            <a:pPr algn="ctr">
              <a:lnSpc>
                <a:spcPct val="115000"/>
              </a:lnSpc>
              <a:spcAft>
                <a:spcPts val="1000"/>
              </a:spcAft>
            </a:pPr>
            <a:r>
              <a:rPr lang="es-ES" sz="2000" dirty="0">
                <a:latin typeface="Arial" panose="020B0604020202020204" pitchFamily="34" charset="0"/>
                <a:ea typeface="Calibri" panose="020F0502020204030204" pitchFamily="34" charset="0"/>
                <a:cs typeface="Times New Roman" panose="02020603050405020304" pitchFamily="18" charset="0"/>
              </a:rPr>
              <a:t>Total a pagar  = 180  + 50 ( x )</a:t>
            </a:r>
            <a:endParaRPr lang="es-PE" sz="2000" dirty="0">
              <a:ea typeface="Calibri" panose="020F0502020204030204" pitchFamily="34" charset="0"/>
              <a:cs typeface="Times New Roman" panose="02020603050405020304" pitchFamily="18" charset="0"/>
            </a:endParaRPr>
          </a:p>
          <a:p>
            <a:pPr algn="ctr">
              <a:lnSpc>
                <a:spcPct val="115000"/>
              </a:lnSpc>
              <a:spcAft>
                <a:spcPts val="1000"/>
              </a:spcAft>
            </a:pPr>
            <a:r>
              <a:rPr lang="es-ES" sz="2000" b="1" dirty="0">
                <a:ea typeface="Calibri" panose="020F0502020204030204" pitchFamily="34" charset="0"/>
                <a:cs typeface="Times New Roman" panose="02020603050405020304" pitchFamily="18" charset="0"/>
              </a:rPr>
              <a:t>         f(x)</a:t>
            </a:r>
            <a:r>
              <a:rPr lang="es-ES" sz="2000" dirty="0">
                <a:ea typeface="Calibri" panose="020F0502020204030204" pitchFamily="34" charset="0"/>
                <a:cs typeface="Times New Roman" panose="02020603050405020304" pitchFamily="18" charset="0"/>
              </a:rPr>
              <a:t>                 =  </a:t>
            </a:r>
            <a:r>
              <a:rPr lang="es-ES" sz="2000" dirty="0">
                <a:latin typeface="Arial" panose="020B0604020202020204" pitchFamily="34" charset="0"/>
                <a:ea typeface="Calibri" panose="020F0502020204030204" pitchFamily="34" charset="0"/>
                <a:cs typeface="Times New Roman" panose="02020603050405020304" pitchFamily="18" charset="0"/>
              </a:rPr>
              <a:t>180  + 50 ( x )</a:t>
            </a:r>
            <a:endParaRPr lang="es-PE" sz="2000" dirty="0">
              <a:ea typeface="Calibri" panose="020F0502020204030204" pitchFamily="34" charset="0"/>
              <a:cs typeface="Times New Roman" panose="02020603050405020304" pitchFamily="18" charset="0"/>
            </a:endParaRPr>
          </a:p>
          <a:p>
            <a:pPr algn="ctr">
              <a:lnSpc>
                <a:spcPct val="115000"/>
              </a:lnSpc>
              <a:spcAft>
                <a:spcPts val="1000"/>
              </a:spcAft>
            </a:pPr>
            <a:r>
              <a:rPr lang="es-ES" sz="2000" b="1" dirty="0">
                <a:ea typeface="Calibri" panose="020F0502020204030204" pitchFamily="34" charset="0"/>
                <a:cs typeface="Times New Roman" panose="02020603050405020304" pitchFamily="18" charset="0"/>
              </a:rPr>
              <a:t>          Y   </a:t>
            </a:r>
            <a:r>
              <a:rPr lang="es-ES" sz="2000" dirty="0">
                <a:ea typeface="Calibri" panose="020F0502020204030204" pitchFamily="34" charset="0"/>
                <a:cs typeface="Times New Roman" panose="02020603050405020304" pitchFamily="18" charset="0"/>
              </a:rPr>
              <a:t>                 =  </a:t>
            </a:r>
            <a:r>
              <a:rPr lang="es-ES" sz="2000" dirty="0">
                <a:latin typeface="Arial" panose="020B0604020202020204" pitchFamily="34" charset="0"/>
                <a:ea typeface="Calibri" panose="020F0502020204030204" pitchFamily="34" charset="0"/>
                <a:cs typeface="Times New Roman" panose="02020603050405020304" pitchFamily="18" charset="0"/>
              </a:rPr>
              <a:t>180  + 50 ( x )</a:t>
            </a:r>
            <a:endParaRPr lang="es-PE" sz="2000" dirty="0">
              <a:ea typeface="Calibri" panose="020F0502020204030204" pitchFamily="34" charset="0"/>
              <a:cs typeface="Times New Roman" panose="02020603050405020304" pitchFamily="18" charset="0"/>
            </a:endParaRPr>
          </a:p>
        </p:txBody>
      </p:sp>
      <p:cxnSp>
        <p:nvCxnSpPr>
          <p:cNvPr id="12" name="Conector recto 11"/>
          <p:cNvCxnSpPr/>
          <p:nvPr/>
        </p:nvCxnSpPr>
        <p:spPr>
          <a:xfrm flipV="1">
            <a:off x="2968006" y="2348880"/>
            <a:ext cx="1759680" cy="2648805"/>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13" name="Conector recto de flecha 12"/>
          <p:cNvCxnSpPr/>
          <p:nvPr/>
        </p:nvCxnSpPr>
        <p:spPr>
          <a:xfrm>
            <a:off x="2927486" y="5787062"/>
            <a:ext cx="3600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3045068" y="2874391"/>
            <a:ext cx="0" cy="30754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2790366" y="5723964"/>
            <a:ext cx="3799223" cy="369332"/>
          </a:xfrm>
          <a:prstGeom prst="rect">
            <a:avLst/>
          </a:prstGeom>
          <a:noFill/>
        </p:spPr>
        <p:txBody>
          <a:bodyPr wrap="square" rtlCol="0">
            <a:spAutoFit/>
          </a:bodyPr>
          <a:lstStyle/>
          <a:p>
            <a:pPr algn="just"/>
            <a:r>
              <a:rPr lang="es-PE" dirty="0" smtClean="0"/>
              <a:t>0        1     2    3     4           Meses</a:t>
            </a:r>
            <a:endParaRPr lang="es-PE" dirty="0"/>
          </a:p>
        </p:txBody>
      </p:sp>
      <p:sp>
        <p:nvSpPr>
          <p:cNvPr id="16" name="CuadroTexto 15"/>
          <p:cNvSpPr txBox="1"/>
          <p:nvPr/>
        </p:nvSpPr>
        <p:spPr>
          <a:xfrm>
            <a:off x="946808" y="3790574"/>
            <a:ext cx="1425692" cy="369332"/>
          </a:xfrm>
          <a:prstGeom prst="rect">
            <a:avLst/>
          </a:prstGeom>
          <a:noFill/>
        </p:spPr>
        <p:txBody>
          <a:bodyPr wrap="square" rtlCol="0">
            <a:spAutoFit/>
          </a:bodyPr>
          <a:lstStyle/>
          <a:p>
            <a:pPr algn="just"/>
            <a:r>
              <a:rPr lang="es-PE" dirty="0" smtClean="0"/>
              <a:t>Total a pagar</a:t>
            </a:r>
            <a:endParaRPr lang="es-PE" dirty="0"/>
          </a:p>
        </p:txBody>
      </p:sp>
      <p:sp>
        <p:nvSpPr>
          <p:cNvPr id="19" name="CuadroTexto 18"/>
          <p:cNvSpPr txBox="1"/>
          <p:nvPr/>
        </p:nvSpPr>
        <p:spPr>
          <a:xfrm>
            <a:off x="2442330" y="4723964"/>
            <a:ext cx="659141" cy="369332"/>
          </a:xfrm>
          <a:prstGeom prst="rect">
            <a:avLst/>
          </a:prstGeom>
          <a:noFill/>
        </p:spPr>
        <p:txBody>
          <a:bodyPr wrap="square" rtlCol="0">
            <a:spAutoFit/>
          </a:bodyPr>
          <a:lstStyle/>
          <a:p>
            <a:pPr algn="just"/>
            <a:r>
              <a:rPr lang="es-PE" dirty="0" smtClean="0"/>
              <a:t>180</a:t>
            </a:r>
            <a:endParaRPr lang="es-PE" dirty="0"/>
          </a:p>
        </p:txBody>
      </p:sp>
      <p:sp>
        <p:nvSpPr>
          <p:cNvPr id="20" name="CuadroTexto 19"/>
          <p:cNvSpPr txBox="1"/>
          <p:nvPr/>
        </p:nvSpPr>
        <p:spPr>
          <a:xfrm>
            <a:off x="2503240" y="4218137"/>
            <a:ext cx="541828" cy="369332"/>
          </a:xfrm>
          <a:prstGeom prst="rect">
            <a:avLst/>
          </a:prstGeom>
          <a:noFill/>
        </p:spPr>
        <p:txBody>
          <a:bodyPr wrap="square" rtlCol="0">
            <a:spAutoFit/>
          </a:bodyPr>
          <a:lstStyle/>
          <a:p>
            <a:pPr algn="just"/>
            <a:r>
              <a:rPr lang="es-PE" dirty="0" smtClean="0"/>
              <a:t>230</a:t>
            </a:r>
            <a:endParaRPr lang="es-PE" dirty="0"/>
          </a:p>
        </p:txBody>
      </p:sp>
      <p:sp>
        <p:nvSpPr>
          <p:cNvPr id="24" name="Elipse 23"/>
          <p:cNvSpPr/>
          <p:nvPr/>
        </p:nvSpPr>
        <p:spPr>
          <a:xfrm flipH="1">
            <a:off x="2958975" y="4836593"/>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5" name="Elipse 24"/>
          <p:cNvSpPr/>
          <p:nvPr/>
        </p:nvSpPr>
        <p:spPr>
          <a:xfrm flipH="1">
            <a:off x="3261092" y="4371445"/>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6" name="Elipse 25"/>
          <p:cNvSpPr/>
          <p:nvPr/>
        </p:nvSpPr>
        <p:spPr>
          <a:xfrm flipH="1">
            <a:off x="3612172" y="3831166"/>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7" name="Elipse 26"/>
          <p:cNvSpPr/>
          <p:nvPr/>
        </p:nvSpPr>
        <p:spPr>
          <a:xfrm flipH="1">
            <a:off x="3909164" y="3363333"/>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9" name="Elipse 28"/>
          <p:cNvSpPr/>
          <p:nvPr/>
        </p:nvSpPr>
        <p:spPr>
          <a:xfrm flipH="1">
            <a:off x="4259096" y="2878898"/>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33" name="CuadroTexto 32"/>
          <p:cNvSpPr txBox="1"/>
          <p:nvPr/>
        </p:nvSpPr>
        <p:spPr>
          <a:xfrm>
            <a:off x="2519452" y="3717693"/>
            <a:ext cx="541828" cy="369332"/>
          </a:xfrm>
          <a:prstGeom prst="rect">
            <a:avLst/>
          </a:prstGeom>
          <a:noFill/>
        </p:spPr>
        <p:txBody>
          <a:bodyPr wrap="square" rtlCol="0">
            <a:spAutoFit/>
          </a:bodyPr>
          <a:lstStyle/>
          <a:p>
            <a:pPr algn="just"/>
            <a:r>
              <a:rPr lang="es-PE" dirty="0" smtClean="0"/>
              <a:t>280</a:t>
            </a:r>
            <a:endParaRPr lang="es-PE" dirty="0"/>
          </a:p>
        </p:txBody>
      </p:sp>
      <p:sp>
        <p:nvSpPr>
          <p:cNvPr id="34" name="CuadroTexto 33"/>
          <p:cNvSpPr txBox="1"/>
          <p:nvPr/>
        </p:nvSpPr>
        <p:spPr>
          <a:xfrm>
            <a:off x="2503240" y="3242989"/>
            <a:ext cx="541828" cy="369332"/>
          </a:xfrm>
          <a:prstGeom prst="rect">
            <a:avLst/>
          </a:prstGeom>
          <a:noFill/>
        </p:spPr>
        <p:txBody>
          <a:bodyPr wrap="square" rtlCol="0">
            <a:spAutoFit/>
          </a:bodyPr>
          <a:lstStyle/>
          <a:p>
            <a:pPr algn="just"/>
            <a:r>
              <a:rPr lang="es-PE" dirty="0" smtClean="0"/>
              <a:t>330</a:t>
            </a:r>
            <a:endParaRPr lang="es-PE" dirty="0"/>
          </a:p>
        </p:txBody>
      </p:sp>
      <p:sp>
        <p:nvSpPr>
          <p:cNvPr id="35" name="CuadroTexto 34"/>
          <p:cNvSpPr txBox="1"/>
          <p:nvPr/>
        </p:nvSpPr>
        <p:spPr>
          <a:xfrm>
            <a:off x="2492255" y="2756560"/>
            <a:ext cx="541828" cy="369332"/>
          </a:xfrm>
          <a:prstGeom prst="rect">
            <a:avLst/>
          </a:prstGeom>
          <a:noFill/>
        </p:spPr>
        <p:txBody>
          <a:bodyPr wrap="square" rtlCol="0">
            <a:spAutoFit/>
          </a:bodyPr>
          <a:lstStyle/>
          <a:p>
            <a:pPr algn="just"/>
            <a:r>
              <a:rPr lang="es-PE" dirty="0" smtClean="0"/>
              <a:t>380</a:t>
            </a:r>
            <a:endParaRPr lang="es-PE" dirty="0"/>
          </a:p>
        </p:txBody>
      </p:sp>
    </p:spTree>
    <p:extLst>
      <p:ext uri="{BB962C8B-B14F-4D97-AF65-F5344CB8AC3E}">
        <p14:creationId xmlns:p14="http://schemas.microsoft.com/office/powerpoint/2010/main" val="1489457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5" grpId="0"/>
      <p:bldP spid="16" grpId="0"/>
      <p:bldP spid="19" grpId="0"/>
      <p:bldP spid="20" grpId="0"/>
      <p:bldP spid="24" grpId="0" animBg="1"/>
      <p:bldP spid="25" grpId="0" animBg="1"/>
      <p:bldP spid="26" grpId="0" animBg="1"/>
      <p:bldP spid="27" grpId="0" animBg="1"/>
      <p:bldP spid="29" grpId="0" animBg="1"/>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313723"/>
            <a:ext cx="288032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400" dirty="0" smtClean="0"/>
              <a:t>FUNCIÓN LINEAL</a:t>
            </a:r>
            <a:endParaRPr lang="es-PE" sz="24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29" name="4 Título"/>
          <p:cNvSpPr txBox="1">
            <a:spLocks/>
          </p:cNvSpPr>
          <p:nvPr/>
        </p:nvSpPr>
        <p:spPr bwMode="auto">
          <a:xfrm>
            <a:off x="4221118" y="116632"/>
            <a:ext cx="4577377" cy="10528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APRENDEMOS</a:t>
            </a:r>
            <a:endParaRPr lang="es-PE" sz="3400" dirty="0"/>
          </a:p>
        </p:txBody>
      </p:sp>
      <p:sp>
        <p:nvSpPr>
          <p:cNvPr id="6" name="CuadroTexto 5"/>
          <p:cNvSpPr txBox="1"/>
          <p:nvPr/>
        </p:nvSpPr>
        <p:spPr>
          <a:xfrm>
            <a:off x="393331" y="2037198"/>
            <a:ext cx="8405164" cy="707886"/>
          </a:xfrm>
          <a:prstGeom prst="rect">
            <a:avLst/>
          </a:prstGeom>
          <a:noFill/>
        </p:spPr>
        <p:txBody>
          <a:bodyPr wrap="square" rtlCol="0">
            <a:spAutoFit/>
          </a:bodyPr>
          <a:lstStyle/>
          <a:p>
            <a:r>
              <a:rPr lang="es-PE" sz="2000" i="1" dirty="0" smtClean="0"/>
              <a:t>f </a:t>
            </a:r>
            <a:r>
              <a:rPr lang="es-PE" sz="2000" dirty="0"/>
              <a:t>es una función lineal si su regla de correspondencia es de la forma: </a:t>
            </a:r>
            <a:r>
              <a:rPr lang="es-PE" sz="2000" i="1" dirty="0"/>
              <a:t>f </a:t>
            </a:r>
            <a:r>
              <a:rPr lang="es-PE" sz="2000" dirty="0"/>
              <a:t>(</a:t>
            </a:r>
            <a:r>
              <a:rPr lang="es-PE" sz="2000" i="1" dirty="0"/>
              <a:t>x</a:t>
            </a:r>
            <a:r>
              <a:rPr lang="es-PE" sz="2000" dirty="0"/>
              <a:t>) = m</a:t>
            </a:r>
            <a:r>
              <a:rPr lang="es-PE" sz="2000" i="1" dirty="0"/>
              <a:t>x</a:t>
            </a:r>
            <a:r>
              <a:rPr lang="es-PE" sz="2000" dirty="0"/>
              <a:t>, siendo </a:t>
            </a:r>
            <a:r>
              <a:rPr lang="es-PE" sz="2000" i="1" dirty="0"/>
              <a:t>m </a:t>
            </a:r>
            <a:r>
              <a:rPr lang="es-PE" sz="2000" dirty="0"/>
              <a:t>≠ 0. </a:t>
            </a:r>
            <a:endParaRPr lang="es-PE" sz="2000" dirty="0">
              <a:solidFill>
                <a:schemeClr val="dk1"/>
              </a:solidFill>
            </a:endParaRPr>
          </a:p>
        </p:txBody>
      </p:sp>
      <p:sp>
        <p:nvSpPr>
          <p:cNvPr id="7" name="CuadroTexto 6"/>
          <p:cNvSpPr txBox="1"/>
          <p:nvPr/>
        </p:nvSpPr>
        <p:spPr>
          <a:xfrm>
            <a:off x="389908" y="2705185"/>
            <a:ext cx="8617692" cy="707886"/>
          </a:xfrm>
          <a:prstGeom prst="rect">
            <a:avLst/>
          </a:prstGeom>
          <a:noFill/>
        </p:spPr>
        <p:txBody>
          <a:bodyPr wrap="square" rtlCol="0">
            <a:spAutoFit/>
          </a:bodyPr>
          <a:lstStyle/>
          <a:p>
            <a:r>
              <a:rPr lang="es-PE" sz="2000" dirty="0" smtClean="0"/>
              <a:t>La </a:t>
            </a:r>
            <a:r>
              <a:rPr lang="es-PE" sz="2000" dirty="0"/>
              <a:t>representación de una función lineal es una línea recta que </a:t>
            </a:r>
            <a:r>
              <a:rPr lang="es-PE" sz="2000" dirty="0" smtClean="0"/>
              <a:t>siempre intercepta </a:t>
            </a:r>
            <a:r>
              <a:rPr lang="es-PE" sz="2000" dirty="0"/>
              <a:t>al origen de coordenadas (0,0). </a:t>
            </a:r>
            <a:endParaRPr lang="es-PE" sz="2000" dirty="0">
              <a:solidFill>
                <a:schemeClr val="dk1"/>
              </a:solidFill>
            </a:endParaRPr>
          </a:p>
        </p:txBody>
      </p:sp>
      <p:sp>
        <p:nvSpPr>
          <p:cNvPr id="8" name="CuadroTexto 7"/>
          <p:cNvSpPr txBox="1"/>
          <p:nvPr/>
        </p:nvSpPr>
        <p:spPr>
          <a:xfrm>
            <a:off x="389908" y="3452711"/>
            <a:ext cx="8725196" cy="400110"/>
          </a:xfrm>
          <a:prstGeom prst="rect">
            <a:avLst/>
          </a:prstGeom>
          <a:noFill/>
        </p:spPr>
        <p:txBody>
          <a:bodyPr wrap="square" rtlCol="0">
            <a:spAutoFit/>
          </a:bodyPr>
          <a:lstStyle/>
          <a:p>
            <a:r>
              <a:rPr lang="es-PE" sz="2000" dirty="0" smtClean="0"/>
              <a:t>La </a:t>
            </a:r>
            <a:r>
              <a:rPr lang="es-PE" sz="2000" dirty="0"/>
              <a:t>función lineal representa cualquier fenómeno de variación proporcional directa. </a:t>
            </a:r>
            <a:endParaRPr lang="es-PE" sz="2000" dirty="0">
              <a:solidFill>
                <a:schemeClr val="dk1"/>
              </a:solidFill>
            </a:endParaRPr>
          </a:p>
        </p:txBody>
      </p:sp>
      <p:cxnSp>
        <p:nvCxnSpPr>
          <p:cNvPr id="31" name="Conector recto 30"/>
          <p:cNvCxnSpPr/>
          <p:nvPr/>
        </p:nvCxnSpPr>
        <p:spPr>
          <a:xfrm flipV="1">
            <a:off x="2868470" y="3986233"/>
            <a:ext cx="1940719" cy="2515394"/>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32" name="Conector recto de flecha 31"/>
          <p:cNvCxnSpPr/>
          <p:nvPr/>
        </p:nvCxnSpPr>
        <p:spPr>
          <a:xfrm>
            <a:off x="2721907" y="6510224"/>
            <a:ext cx="29302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V="1">
            <a:off x="2839489" y="4005064"/>
            <a:ext cx="0" cy="26679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2584787" y="6447126"/>
            <a:ext cx="3067333" cy="369332"/>
          </a:xfrm>
          <a:prstGeom prst="rect">
            <a:avLst/>
          </a:prstGeom>
          <a:noFill/>
        </p:spPr>
        <p:txBody>
          <a:bodyPr wrap="square" rtlCol="0">
            <a:spAutoFit/>
          </a:bodyPr>
          <a:lstStyle/>
          <a:p>
            <a:pPr algn="just"/>
            <a:r>
              <a:rPr lang="es-PE" dirty="0" smtClean="0"/>
              <a:t>0       1     2    3     4           x</a:t>
            </a:r>
            <a:endParaRPr lang="es-PE" dirty="0"/>
          </a:p>
        </p:txBody>
      </p:sp>
      <p:sp>
        <p:nvSpPr>
          <p:cNvPr id="35" name="CuadroTexto 34"/>
          <p:cNvSpPr txBox="1"/>
          <p:nvPr/>
        </p:nvSpPr>
        <p:spPr>
          <a:xfrm>
            <a:off x="2478112" y="4185027"/>
            <a:ext cx="330956" cy="369332"/>
          </a:xfrm>
          <a:prstGeom prst="rect">
            <a:avLst/>
          </a:prstGeom>
          <a:noFill/>
        </p:spPr>
        <p:txBody>
          <a:bodyPr wrap="square" rtlCol="0">
            <a:spAutoFit/>
          </a:bodyPr>
          <a:lstStyle/>
          <a:p>
            <a:pPr algn="just"/>
            <a:r>
              <a:rPr lang="es-PE" dirty="0" smtClean="0"/>
              <a:t>y</a:t>
            </a:r>
            <a:endParaRPr lang="es-PE" dirty="0"/>
          </a:p>
        </p:txBody>
      </p:sp>
      <p:sp>
        <p:nvSpPr>
          <p:cNvPr id="36" name="CuadroTexto 35"/>
          <p:cNvSpPr txBox="1"/>
          <p:nvPr/>
        </p:nvSpPr>
        <p:spPr>
          <a:xfrm>
            <a:off x="2480243" y="5934307"/>
            <a:ext cx="388227" cy="369332"/>
          </a:xfrm>
          <a:prstGeom prst="rect">
            <a:avLst/>
          </a:prstGeom>
          <a:noFill/>
        </p:spPr>
        <p:txBody>
          <a:bodyPr wrap="square" rtlCol="0">
            <a:spAutoFit/>
          </a:bodyPr>
          <a:lstStyle/>
          <a:p>
            <a:pPr algn="just"/>
            <a:r>
              <a:rPr lang="es-PE" dirty="0" smtClean="0"/>
              <a:t>1</a:t>
            </a:r>
            <a:endParaRPr lang="es-PE" dirty="0"/>
          </a:p>
        </p:txBody>
      </p:sp>
      <p:sp>
        <p:nvSpPr>
          <p:cNvPr id="37" name="CuadroTexto 36"/>
          <p:cNvSpPr txBox="1"/>
          <p:nvPr/>
        </p:nvSpPr>
        <p:spPr>
          <a:xfrm>
            <a:off x="2489062" y="5504632"/>
            <a:ext cx="424246" cy="369332"/>
          </a:xfrm>
          <a:prstGeom prst="rect">
            <a:avLst/>
          </a:prstGeom>
          <a:noFill/>
        </p:spPr>
        <p:txBody>
          <a:bodyPr wrap="square" rtlCol="0">
            <a:spAutoFit/>
          </a:bodyPr>
          <a:lstStyle/>
          <a:p>
            <a:pPr algn="just"/>
            <a:r>
              <a:rPr lang="es-PE" dirty="0" smtClean="0"/>
              <a:t>2</a:t>
            </a:r>
            <a:endParaRPr lang="es-PE" dirty="0"/>
          </a:p>
        </p:txBody>
      </p:sp>
      <p:sp>
        <p:nvSpPr>
          <p:cNvPr id="38" name="Elipse 37"/>
          <p:cNvSpPr/>
          <p:nvPr/>
        </p:nvSpPr>
        <p:spPr>
          <a:xfrm flipH="1">
            <a:off x="3099207" y="6046501"/>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39" name="Elipse 38"/>
          <p:cNvSpPr/>
          <p:nvPr/>
        </p:nvSpPr>
        <p:spPr>
          <a:xfrm flipH="1">
            <a:off x="3402456" y="5664958"/>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0" name="Elipse 39"/>
          <p:cNvSpPr/>
          <p:nvPr/>
        </p:nvSpPr>
        <p:spPr>
          <a:xfrm flipH="1">
            <a:off x="3680608" y="5256496"/>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1" name="Elipse 40"/>
          <p:cNvSpPr/>
          <p:nvPr/>
        </p:nvSpPr>
        <p:spPr>
          <a:xfrm flipH="1">
            <a:off x="4067944" y="4797094"/>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3" name="CuadroTexto 42"/>
          <p:cNvSpPr txBox="1"/>
          <p:nvPr/>
        </p:nvSpPr>
        <p:spPr>
          <a:xfrm>
            <a:off x="2508691" y="5118282"/>
            <a:ext cx="374736" cy="369332"/>
          </a:xfrm>
          <a:prstGeom prst="rect">
            <a:avLst/>
          </a:prstGeom>
          <a:noFill/>
        </p:spPr>
        <p:txBody>
          <a:bodyPr wrap="square" rtlCol="0">
            <a:spAutoFit/>
          </a:bodyPr>
          <a:lstStyle/>
          <a:p>
            <a:pPr algn="just"/>
            <a:r>
              <a:rPr lang="es-PE" dirty="0" smtClean="0"/>
              <a:t>3</a:t>
            </a:r>
            <a:endParaRPr lang="es-PE" dirty="0"/>
          </a:p>
        </p:txBody>
      </p:sp>
      <p:sp>
        <p:nvSpPr>
          <p:cNvPr id="44" name="CuadroTexto 43"/>
          <p:cNvSpPr txBox="1"/>
          <p:nvPr/>
        </p:nvSpPr>
        <p:spPr>
          <a:xfrm>
            <a:off x="2502493" y="4715852"/>
            <a:ext cx="396736" cy="369332"/>
          </a:xfrm>
          <a:prstGeom prst="rect">
            <a:avLst/>
          </a:prstGeom>
          <a:noFill/>
        </p:spPr>
        <p:txBody>
          <a:bodyPr wrap="square" rtlCol="0">
            <a:spAutoFit/>
          </a:bodyPr>
          <a:lstStyle/>
          <a:p>
            <a:pPr algn="just"/>
            <a:r>
              <a:rPr lang="es-PE" dirty="0" smtClean="0"/>
              <a:t>4</a:t>
            </a:r>
            <a:endParaRPr lang="es-PE" dirty="0"/>
          </a:p>
        </p:txBody>
      </p:sp>
      <p:sp>
        <p:nvSpPr>
          <p:cNvPr id="46" name="CuadroTexto 45"/>
          <p:cNvSpPr txBox="1"/>
          <p:nvPr/>
        </p:nvSpPr>
        <p:spPr>
          <a:xfrm>
            <a:off x="4522209" y="4293399"/>
            <a:ext cx="1129911" cy="400110"/>
          </a:xfrm>
          <a:prstGeom prst="rect">
            <a:avLst/>
          </a:prstGeom>
          <a:noFill/>
        </p:spPr>
        <p:txBody>
          <a:bodyPr wrap="square" rtlCol="0">
            <a:spAutoFit/>
          </a:bodyPr>
          <a:lstStyle/>
          <a:p>
            <a:r>
              <a:rPr lang="es-PE" sz="2000" dirty="0" smtClean="0"/>
              <a:t>f(x) = mx</a:t>
            </a:r>
            <a:endParaRPr lang="es-PE" sz="2000" dirty="0">
              <a:solidFill>
                <a:schemeClr val="dk1"/>
              </a:solidFill>
            </a:endParaRPr>
          </a:p>
        </p:txBody>
      </p:sp>
    </p:spTree>
    <p:extLst>
      <p:ext uri="{BB962C8B-B14F-4D97-AF65-F5344CB8AC3E}">
        <p14:creationId xmlns:p14="http://schemas.microsoft.com/office/powerpoint/2010/main" val="1558545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34" grpId="0"/>
      <p:bldP spid="35" grpId="0"/>
      <p:bldP spid="36" grpId="0"/>
      <p:bldP spid="37" grpId="0"/>
      <p:bldP spid="38" grpId="0" animBg="1"/>
      <p:bldP spid="39" grpId="0" animBg="1"/>
      <p:bldP spid="40" grpId="0" animBg="1"/>
      <p:bldP spid="41" grpId="0" animBg="1"/>
      <p:bldP spid="43" grpId="0"/>
      <p:bldP spid="44"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395536" y="690576"/>
            <a:ext cx="8046568" cy="1015663"/>
          </a:xfrm>
          <a:prstGeom prst="rect">
            <a:avLst/>
          </a:prstGeom>
          <a:noFill/>
        </p:spPr>
        <p:txBody>
          <a:bodyPr wrap="square" rtlCol="0">
            <a:spAutoFit/>
          </a:bodyPr>
          <a:lstStyle/>
          <a:p>
            <a:pPr algn="just"/>
            <a:r>
              <a:rPr lang="es-PE" sz="2000" dirty="0" smtClean="0"/>
              <a:t>En </a:t>
            </a:r>
            <a:r>
              <a:rPr lang="es-PE" sz="2000" dirty="0"/>
              <a:t>la función lineal </a:t>
            </a:r>
            <a:r>
              <a:rPr lang="es-PE" sz="2000" i="1" dirty="0"/>
              <a:t>y </a:t>
            </a:r>
            <a:r>
              <a:rPr lang="es-PE" sz="2000" dirty="0"/>
              <a:t>= </a:t>
            </a:r>
            <a:r>
              <a:rPr lang="es-PE" sz="2000" i="1" dirty="0"/>
              <a:t>mx</a:t>
            </a:r>
            <a:r>
              <a:rPr lang="es-PE" sz="2000" dirty="0"/>
              <a:t>, m es la pendiente de la recta, </a:t>
            </a:r>
            <a:r>
              <a:rPr lang="es-PE" sz="2000" i="1" dirty="0"/>
              <a:t>y </a:t>
            </a:r>
            <a:r>
              <a:rPr lang="es-PE" sz="2000" dirty="0"/>
              <a:t>se halla </a:t>
            </a:r>
            <a:r>
              <a:rPr lang="es-PE" sz="2000" dirty="0" smtClean="0"/>
              <a:t>dividiendo </a:t>
            </a:r>
            <a:r>
              <a:rPr lang="es-PE" sz="2000" dirty="0"/>
              <a:t>el valor de la variable dependiente y por el correspondiente valor de la variable independiente </a:t>
            </a:r>
            <a:r>
              <a:rPr lang="es-PE" sz="2000" i="1" dirty="0"/>
              <a:t>x</a:t>
            </a:r>
            <a:r>
              <a:rPr lang="es-PE" sz="2000" dirty="0"/>
              <a:t>. </a:t>
            </a:r>
            <a:endParaRPr lang="es-PE" sz="2000" dirty="0">
              <a:solidFill>
                <a:schemeClr val="dk1"/>
              </a:solidFill>
            </a:endParaRPr>
          </a:p>
        </p:txBody>
      </p:sp>
      <p:sp>
        <p:nvSpPr>
          <p:cNvPr id="11" name="CuadroTexto 10"/>
          <p:cNvSpPr txBox="1"/>
          <p:nvPr/>
        </p:nvSpPr>
        <p:spPr>
          <a:xfrm>
            <a:off x="362007" y="1725870"/>
            <a:ext cx="8046568" cy="1015663"/>
          </a:xfrm>
          <a:prstGeom prst="rect">
            <a:avLst/>
          </a:prstGeom>
          <a:noFill/>
        </p:spPr>
        <p:txBody>
          <a:bodyPr wrap="square" rtlCol="0">
            <a:spAutoFit/>
          </a:bodyPr>
          <a:lstStyle/>
          <a:p>
            <a:pPr algn="just"/>
            <a:r>
              <a:rPr lang="es-PE" sz="2000" dirty="0" smtClean="0"/>
              <a:t>Su </a:t>
            </a:r>
            <a:r>
              <a:rPr lang="es-PE" sz="2000" dirty="0"/>
              <a:t>valor es la medida del crecimiento o decrecimiento de la recta de </a:t>
            </a:r>
            <a:r>
              <a:rPr lang="es-PE" sz="2000" dirty="0" smtClean="0"/>
              <a:t>la ecuación </a:t>
            </a:r>
            <a:r>
              <a:rPr lang="es-PE" sz="2000" i="1" dirty="0"/>
              <a:t>y </a:t>
            </a:r>
            <a:r>
              <a:rPr lang="es-PE" sz="2000" dirty="0"/>
              <a:t>= </a:t>
            </a:r>
            <a:r>
              <a:rPr lang="es-PE" sz="2000" i="1" dirty="0"/>
              <a:t>mx</a:t>
            </a:r>
            <a:r>
              <a:rPr lang="es-PE" sz="2000" dirty="0"/>
              <a:t>, y nos indica la variación de la variable y por cada </a:t>
            </a:r>
            <a:r>
              <a:rPr lang="es-PE" sz="2000" dirty="0" smtClean="0"/>
              <a:t>incremento </a:t>
            </a:r>
            <a:r>
              <a:rPr lang="es-PE" sz="2000" dirty="0"/>
              <a:t>de una unidad de la variable </a:t>
            </a:r>
            <a:r>
              <a:rPr lang="es-PE" sz="2000" i="1" dirty="0"/>
              <a:t>x</a:t>
            </a:r>
            <a:r>
              <a:rPr lang="es-PE" sz="2000" dirty="0"/>
              <a:t>. </a:t>
            </a:r>
            <a:endParaRPr lang="es-PE" sz="2000" dirty="0">
              <a:solidFill>
                <a:schemeClr val="dk1"/>
              </a:solidFill>
            </a:endParaRPr>
          </a:p>
        </p:txBody>
      </p:sp>
      <p:cxnSp>
        <p:nvCxnSpPr>
          <p:cNvPr id="12" name="Conector recto 11"/>
          <p:cNvCxnSpPr/>
          <p:nvPr/>
        </p:nvCxnSpPr>
        <p:spPr>
          <a:xfrm flipV="1">
            <a:off x="929910" y="3086190"/>
            <a:ext cx="1940719" cy="2515394"/>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13" name="Conector recto de flecha 12"/>
          <p:cNvCxnSpPr/>
          <p:nvPr/>
        </p:nvCxnSpPr>
        <p:spPr>
          <a:xfrm>
            <a:off x="783347" y="5610181"/>
            <a:ext cx="29302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900929" y="3105021"/>
            <a:ext cx="0" cy="26679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646227" y="5547083"/>
            <a:ext cx="3067333" cy="369332"/>
          </a:xfrm>
          <a:prstGeom prst="rect">
            <a:avLst/>
          </a:prstGeom>
          <a:noFill/>
        </p:spPr>
        <p:txBody>
          <a:bodyPr wrap="square" rtlCol="0">
            <a:spAutoFit/>
          </a:bodyPr>
          <a:lstStyle/>
          <a:p>
            <a:pPr algn="just"/>
            <a:r>
              <a:rPr lang="es-PE" dirty="0" smtClean="0"/>
              <a:t>0       1     2    3     4         </a:t>
            </a:r>
            <a:endParaRPr lang="es-PE" dirty="0"/>
          </a:p>
        </p:txBody>
      </p:sp>
      <p:sp>
        <p:nvSpPr>
          <p:cNvPr id="17" name="CuadroTexto 16"/>
          <p:cNvSpPr txBox="1"/>
          <p:nvPr/>
        </p:nvSpPr>
        <p:spPr>
          <a:xfrm>
            <a:off x="541683" y="5034264"/>
            <a:ext cx="388227" cy="369332"/>
          </a:xfrm>
          <a:prstGeom prst="rect">
            <a:avLst/>
          </a:prstGeom>
          <a:noFill/>
        </p:spPr>
        <p:txBody>
          <a:bodyPr wrap="square" rtlCol="0">
            <a:spAutoFit/>
          </a:bodyPr>
          <a:lstStyle/>
          <a:p>
            <a:pPr algn="just"/>
            <a:r>
              <a:rPr lang="es-PE" dirty="0" smtClean="0"/>
              <a:t>1</a:t>
            </a:r>
            <a:endParaRPr lang="es-PE" dirty="0"/>
          </a:p>
        </p:txBody>
      </p:sp>
      <p:sp>
        <p:nvSpPr>
          <p:cNvPr id="18" name="CuadroTexto 17"/>
          <p:cNvSpPr txBox="1"/>
          <p:nvPr/>
        </p:nvSpPr>
        <p:spPr>
          <a:xfrm>
            <a:off x="550502" y="4604589"/>
            <a:ext cx="424246" cy="369332"/>
          </a:xfrm>
          <a:prstGeom prst="rect">
            <a:avLst/>
          </a:prstGeom>
          <a:noFill/>
        </p:spPr>
        <p:txBody>
          <a:bodyPr wrap="square" rtlCol="0">
            <a:spAutoFit/>
          </a:bodyPr>
          <a:lstStyle/>
          <a:p>
            <a:pPr algn="just"/>
            <a:r>
              <a:rPr lang="es-PE" dirty="0" smtClean="0"/>
              <a:t>2</a:t>
            </a:r>
            <a:endParaRPr lang="es-PE" dirty="0"/>
          </a:p>
        </p:txBody>
      </p:sp>
      <p:sp>
        <p:nvSpPr>
          <p:cNvPr id="19" name="Elipse 18"/>
          <p:cNvSpPr/>
          <p:nvPr/>
        </p:nvSpPr>
        <p:spPr>
          <a:xfrm flipH="1">
            <a:off x="1160647" y="5146458"/>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0" name="Elipse 19"/>
          <p:cNvSpPr/>
          <p:nvPr/>
        </p:nvSpPr>
        <p:spPr>
          <a:xfrm flipH="1">
            <a:off x="1463896" y="4764915"/>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1" name="Elipse 20"/>
          <p:cNvSpPr/>
          <p:nvPr/>
        </p:nvSpPr>
        <p:spPr>
          <a:xfrm flipH="1">
            <a:off x="1742048" y="4356453"/>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2" name="Elipse 21"/>
          <p:cNvSpPr/>
          <p:nvPr/>
        </p:nvSpPr>
        <p:spPr>
          <a:xfrm flipH="1">
            <a:off x="2129384" y="3897051"/>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3" name="CuadroTexto 22"/>
          <p:cNvSpPr txBox="1"/>
          <p:nvPr/>
        </p:nvSpPr>
        <p:spPr>
          <a:xfrm>
            <a:off x="570131" y="4218239"/>
            <a:ext cx="374736" cy="369332"/>
          </a:xfrm>
          <a:prstGeom prst="rect">
            <a:avLst/>
          </a:prstGeom>
          <a:noFill/>
        </p:spPr>
        <p:txBody>
          <a:bodyPr wrap="square" rtlCol="0">
            <a:spAutoFit/>
          </a:bodyPr>
          <a:lstStyle/>
          <a:p>
            <a:pPr algn="just"/>
            <a:r>
              <a:rPr lang="es-PE" dirty="0" smtClean="0"/>
              <a:t>3</a:t>
            </a:r>
            <a:endParaRPr lang="es-PE" dirty="0"/>
          </a:p>
        </p:txBody>
      </p:sp>
      <p:sp>
        <p:nvSpPr>
          <p:cNvPr id="24" name="CuadroTexto 23"/>
          <p:cNvSpPr txBox="1"/>
          <p:nvPr/>
        </p:nvSpPr>
        <p:spPr>
          <a:xfrm>
            <a:off x="563933" y="3815809"/>
            <a:ext cx="396736" cy="369332"/>
          </a:xfrm>
          <a:prstGeom prst="rect">
            <a:avLst/>
          </a:prstGeom>
          <a:noFill/>
        </p:spPr>
        <p:txBody>
          <a:bodyPr wrap="square" rtlCol="0">
            <a:spAutoFit/>
          </a:bodyPr>
          <a:lstStyle/>
          <a:p>
            <a:pPr algn="just"/>
            <a:r>
              <a:rPr lang="es-PE" dirty="0" smtClean="0"/>
              <a:t>4</a:t>
            </a:r>
            <a:endParaRPr lang="es-PE" dirty="0"/>
          </a:p>
        </p:txBody>
      </p:sp>
      <p:sp>
        <p:nvSpPr>
          <p:cNvPr id="25" name="CuadroTexto 24"/>
          <p:cNvSpPr txBox="1"/>
          <p:nvPr/>
        </p:nvSpPr>
        <p:spPr>
          <a:xfrm>
            <a:off x="1542484" y="3272951"/>
            <a:ext cx="1013768" cy="400110"/>
          </a:xfrm>
          <a:prstGeom prst="rect">
            <a:avLst/>
          </a:prstGeom>
          <a:noFill/>
        </p:spPr>
        <p:txBody>
          <a:bodyPr wrap="square" rtlCol="0">
            <a:spAutoFit/>
          </a:bodyPr>
          <a:lstStyle/>
          <a:p>
            <a:r>
              <a:rPr lang="es-PE" sz="2000" i="1" dirty="0" smtClean="0"/>
              <a:t>y = mx</a:t>
            </a:r>
            <a:endParaRPr lang="es-PE" sz="2000" dirty="0">
              <a:solidFill>
                <a:schemeClr val="dk1"/>
              </a:solidFill>
            </a:endParaRPr>
          </a:p>
        </p:txBody>
      </p:sp>
      <p:sp>
        <p:nvSpPr>
          <p:cNvPr id="26" name="CuadroTexto 25"/>
          <p:cNvSpPr txBox="1"/>
          <p:nvPr/>
        </p:nvSpPr>
        <p:spPr>
          <a:xfrm>
            <a:off x="700293" y="5952114"/>
            <a:ext cx="3166429" cy="400110"/>
          </a:xfrm>
          <a:prstGeom prst="rect">
            <a:avLst/>
          </a:prstGeom>
          <a:noFill/>
        </p:spPr>
        <p:txBody>
          <a:bodyPr wrap="square" rtlCol="0">
            <a:spAutoFit/>
          </a:bodyPr>
          <a:lstStyle/>
          <a:p>
            <a:r>
              <a:rPr lang="es-PE" sz="2000" i="1" dirty="0" smtClean="0"/>
              <a:t>m </a:t>
            </a:r>
            <a:r>
              <a:rPr lang="es-PE" sz="2000" dirty="0"/>
              <a:t>&gt; 0; la recta es creciente </a:t>
            </a:r>
            <a:endParaRPr lang="es-PE" sz="2000" dirty="0">
              <a:solidFill>
                <a:schemeClr val="dk1"/>
              </a:solidFill>
            </a:endParaRPr>
          </a:p>
        </p:txBody>
      </p:sp>
      <p:cxnSp>
        <p:nvCxnSpPr>
          <p:cNvPr id="28" name="Conector recto de flecha 27"/>
          <p:cNvCxnSpPr/>
          <p:nvPr/>
        </p:nvCxnSpPr>
        <p:spPr>
          <a:xfrm>
            <a:off x="2713440" y="3312280"/>
            <a:ext cx="0" cy="229331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CuadroTexto 30"/>
          <p:cNvSpPr txBox="1"/>
          <p:nvPr/>
        </p:nvSpPr>
        <p:spPr>
          <a:xfrm>
            <a:off x="2787481" y="4167132"/>
            <a:ext cx="355892" cy="400110"/>
          </a:xfrm>
          <a:prstGeom prst="rect">
            <a:avLst/>
          </a:prstGeom>
          <a:noFill/>
        </p:spPr>
        <p:txBody>
          <a:bodyPr wrap="square" rtlCol="0">
            <a:spAutoFit/>
          </a:bodyPr>
          <a:lstStyle/>
          <a:p>
            <a:r>
              <a:rPr lang="es-PE" sz="2000" i="1" dirty="0" smtClean="0"/>
              <a:t>y </a:t>
            </a:r>
            <a:endParaRPr lang="es-PE" sz="2000" dirty="0">
              <a:solidFill>
                <a:schemeClr val="dk1"/>
              </a:solidFill>
            </a:endParaRPr>
          </a:p>
        </p:txBody>
      </p:sp>
      <p:cxnSp>
        <p:nvCxnSpPr>
          <p:cNvPr id="32" name="Conector recto de flecha 31"/>
          <p:cNvCxnSpPr/>
          <p:nvPr/>
        </p:nvCxnSpPr>
        <p:spPr>
          <a:xfrm flipH="1">
            <a:off x="894426" y="5606171"/>
            <a:ext cx="1819014" cy="12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CuadroTexto 34"/>
          <p:cNvSpPr txBox="1"/>
          <p:nvPr/>
        </p:nvSpPr>
        <p:spPr>
          <a:xfrm>
            <a:off x="1713320" y="5218495"/>
            <a:ext cx="355892" cy="400110"/>
          </a:xfrm>
          <a:prstGeom prst="rect">
            <a:avLst/>
          </a:prstGeom>
          <a:noFill/>
        </p:spPr>
        <p:txBody>
          <a:bodyPr wrap="square" rtlCol="0">
            <a:spAutoFit/>
          </a:bodyPr>
          <a:lstStyle/>
          <a:p>
            <a:r>
              <a:rPr lang="es-PE" sz="2000" i="1" dirty="0" smtClean="0"/>
              <a:t>x </a:t>
            </a:r>
            <a:endParaRPr lang="es-PE" sz="2000" dirty="0">
              <a:solidFill>
                <a:schemeClr val="dk1"/>
              </a:solidFill>
            </a:endParaRPr>
          </a:p>
        </p:txBody>
      </p:sp>
      <p:cxnSp>
        <p:nvCxnSpPr>
          <p:cNvPr id="36" name="Conector recto 35"/>
          <p:cNvCxnSpPr/>
          <p:nvPr/>
        </p:nvCxnSpPr>
        <p:spPr>
          <a:xfrm flipH="1" flipV="1">
            <a:off x="5420882" y="3075042"/>
            <a:ext cx="2565575" cy="2460267"/>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37" name="Conector recto de flecha 36"/>
          <p:cNvCxnSpPr/>
          <p:nvPr/>
        </p:nvCxnSpPr>
        <p:spPr>
          <a:xfrm flipH="1">
            <a:off x="5266945" y="5507697"/>
            <a:ext cx="29054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V="1">
            <a:off x="7956376" y="2983706"/>
            <a:ext cx="0" cy="26679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6372200" y="5535968"/>
            <a:ext cx="1900668" cy="369332"/>
          </a:xfrm>
          <a:prstGeom prst="rect">
            <a:avLst/>
          </a:prstGeom>
          <a:noFill/>
        </p:spPr>
        <p:txBody>
          <a:bodyPr wrap="square" rtlCol="0">
            <a:spAutoFit/>
          </a:bodyPr>
          <a:lstStyle/>
          <a:p>
            <a:pPr algn="just"/>
            <a:r>
              <a:rPr lang="es-PE" dirty="0" smtClean="0"/>
              <a:t>-4   -3   -2   -1      0</a:t>
            </a:r>
            <a:endParaRPr lang="es-PE" dirty="0"/>
          </a:p>
        </p:txBody>
      </p:sp>
      <p:sp>
        <p:nvSpPr>
          <p:cNvPr id="40" name="CuadroTexto 39"/>
          <p:cNvSpPr txBox="1"/>
          <p:nvPr/>
        </p:nvSpPr>
        <p:spPr>
          <a:xfrm>
            <a:off x="7945848" y="4931489"/>
            <a:ext cx="388227" cy="369332"/>
          </a:xfrm>
          <a:prstGeom prst="rect">
            <a:avLst/>
          </a:prstGeom>
          <a:noFill/>
        </p:spPr>
        <p:txBody>
          <a:bodyPr wrap="square" rtlCol="0">
            <a:spAutoFit/>
          </a:bodyPr>
          <a:lstStyle/>
          <a:p>
            <a:pPr algn="just"/>
            <a:r>
              <a:rPr lang="es-PE" dirty="0" smtClean="0"/>
              <a:t>1</a:t>
            </a:r>
            <a:endParaRPr lang="es-PE" dirty="0"/>
          </a:p>
        </p:txBody>
      </p:sp>
      <p:sp>
        <p:nvSpPr>
          <p:cNvPr id="41" name="CuadroTexto 40"/>
          <p:cNvSpPr txBox="1"/>
          <p:nvPr/>
        </p:nvSpPr>
        <p:spPr>
          <a:xfrm>
            <a:off x="7949464" y="4580724"/>
            <a:ext cx="424246" cy="369332"/>
          </a:xfrm>
          <a:prstGeom prst="rect">
            <a:avLst/>
          </a:prstGeom>
          <a:noFill/>
        </p:spPr>
        <p:txBody>
          <a:bodyPr wrap="square" rtlCol="0">
            <a:spAutoFit/>
          </a:bodyPr>
          <a:lstStyle/>
          <a:p>
            <a:pPr algn="just"/>
            <a:r>
              <a:rPr lang="es-PE" dirty="0" smtClean="0"/>
              <a:t>2</a:t>
            </a:r>
            <a:endParaRPr lang="es-PE" dirty="0"/>
          </a:p>
        </p:txBody>
      </p:sp>
      <p:sp>
        <p:nvSpPr>
          <p:cNvPr id="42" name="Elipse 41"/>
          <p:cNvSpPr/>
          <p:nvPr/>
        </p:nvSpPr>
        <p:spPr>
          <a:xfrm flipH="1">
            <a:off x="7531355" y="5122085"/>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3" name="Elipse 42"/>
          <p:cNvSpPr/>
          <p:nvPr/>
        </p:nvSpPr>
        <p:spPr>
          <a:xfrm flipH="1">
            <a:off x="7176989" y="4765389"/>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4" name="Elipse 43"/>
          <p:cNvSpPr/>
          <p:nvPr/>
        </p:nvSpPr>
        <p:spPr>
          <a:xfrm flipH="1">
            <a:off x="6797251" y="4402905"/>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5" name="Elipse 44"/>
          <p:cNvSpPr/>
          <p:nvPr/>
        </p:nvSpPr>
        <p:spPr>
          <a:xfrm flipH="1">
            <a:off x="6431036" y="4039158"/>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46" name="CuadroTexto 45"/>
          <p:cNvSpPr txBox="1"/>
          <p:nvPr/>
        </p:nvSpPr>
        <p:spPr>
          <a:xfrm>
            <a:off x="7956376" y="4225354"/>
            <a:ext cx="374736" cy="369332"/>
          </a:xfrm>
          <a:prstGeom prst="rect">
            <a:avLst/>
          </a:prstGeom>
          <a:noFill/>
        </p:spPr>
        <p:txBody>
          <a:bodyPr wrap="square" rtlCol="0">
            <a:spAutoFit/>
          </a:bodyPr>
          <a:lstStyle/>
          <a:p>
            <a:pPr algn="just"/>
            <a:r>
              <a:rPr lang="es-PE" dirty="0" smtClean="0"/>
              <a:t>3</a:t>
            </a:r>
            <a:endParaRPr lang="es-PE" dirty="0"/>
          </a:p>
        </p:txBody>
      </p:sp>
      <p:sp>
        <p:nvSpPr>
          <p:cNvPr id="47" name="CuadroTexto 46"/>
          <p:cNvSpPr txBox="1"/>
          <p:nvPr/>
        </p:nvSpPr>
        <p:spPr>
          <a:xfrm>
            <a:off x="7934451" y="3837993"/>
            <a:ext cx="396736" cy="369332"/>
          </a:xfrm>
          <a:prstGeom prst="rect">
            <a:avLst/>
          </a:prstGeom>
          <a:noFill/>
        </p:spPr>
        <p:txBody>
          <a:bodyPr wrap="square" rtlCol="0">
            <a:spAutoFit/>
          </a:bodyPr>
          <a:lstStyle/>
          <a:p>
            <a:pPr algn="just"/>
            <a:r>
              <a:rPr lang="es-PE" dirty="0" smtClean="0"/>
              <a:t>4</a:t>
            </a:r>
            <a:endParaRPr lang="es-PE" dirty="0"/>
          </a:p>
        </p:txBody>
      </p:sp>
      <p:sp>
        <p:nvSpPr>
          <p:cNvPr id="48" name="CuadroTexto 47"/>
          <p:cNvSpPr txBox="1"/>
          <p:nvPr/>
        </p:nvSpPr>
        <p:spPr>
          <a:xfrm>
            <a:off x="6267746" y="3170467"/>
            <a:ext cx="1013768" cy="400110"/>
          </a:xfrm>
          <a:prstGeom prst="rect">
            <a:avLst/>
          </a:prstGeom>
          <a:noFill/>
        </p:spPr>
        <p:txBody>
          <a:bodyPr wrap="square" rtlCol="0">
            <a:spAutoFit/>
          </a:bodyPr>
          <a:lstStyle/>
          <a:p>
            <a:r>
              <a:rPr lang="es-PE" sz="2000" i="1" dirty="0" smtClean="0"/>
              <a:t>y </a:t>
            </a:r>
            <a:r>
              <a:rPr lang="es-PE" sz="2000" i="1" smtClean="0"/>
              <a:t>= mx</a:t>
            </a:r>
            <a:endParaRPr lang="es-PE" sz="2000" dirty="0">
              <a:solidFill>
                <a:schemeClr val="dk1"/>
              </a:solidFill>
            </a:endParaRPr>
          </a:p>
        </p:txBody>
      </p:sp>
      <p:sp>
        <p:nvSpPr>
          <p:cNvPr id="49" name="CuadroTexto 48"/>
          <p:cNvSpPr txBox="1"/>
          <p:nvPr/>
        </p:nvSpPr>
        <p:spPr>
          <a:xfrm>
            <a:off x="5266945" y="5849630"/>
            <a:ext cx="3325039" cy="400110"/>
          </a:xfrm>
          <a:prstGeom prst="rect">
            <a:avLst/>
          </a:prstGeom>
          <a:noFill/>
        </p:spPr>
        <p:txBody>
          <a:bodyPr wrap="square" rtlCol="0">
            <a:spAutoFit/>
          </a:bodyPr>
          <a:lstStyle/>
          <a:p>
            <a:r>
              <a:rPr lang="es-PE" sz="2000" i="1" dirty="0" smtClean="0"/>
              <a:t>m </a:t>
            </a:r>
            <a:r>
              <a:rPr lang="es-PE" sz="2000" dirty="0"/>
              <a:t>&lt;</a:t>
            </a:r>
            <a:r>
              <a:rPr lang="es-PE" sz="2000" dirty="0" smtClean="0"/>
              <a:t> </a:t>
            </a:r>
            <a:r>
              <a:rPr lang="es-PE" sz="2000" dirty="0"/>
              <a:t>0; la recta es </a:t>
            </a:r>
            <a:r>
              <a:rPr lang="es-PE" sz="2000" dirty="0" smtClean="0"/>
              <a:t>decreciente </a:t>
            </a:r>
            <a:endParaRPr lang="es-PE" sz="2000" dirty="0">
              <a:solidFill>
                <a:schemeClr val="dk1"/>
              </a:solidFill>
            </a:endParaRPr>
          </a:p>
        </p:txBody>
      </p:sp>
      <p:cxnSp>
        <p:nvCxnSpPr>
          <p:cNvPr id="50" name="Conector recto de flecha 49"/>
          <p:cNvCxnSpPr/>
          <p:nvPr/>
        </p:nvCxnSpPr>
        <p:spPr>
          <a:xfrm>
            <a:off x="5580112" y="3228347"/>
            <a:ext cx="0" cy="229331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1" name="CuadroTexto 50"/>
          <p:cNvSpPr txBox="1"/>
          <p:nvPr/>
        </p:nvSpPr>
        <p:spPr>
          <a:xfrm>
            <a:off x="5231133" y="4157402"/>
            <a:ext cx="355892" cy="400110"/>
          </a:xfrm>
          <a:prstGeom prst="rect">
            <a:avLst/>
          </a:prstGeom>
          <a:noFill/>
        </p:spPr>
        <p:txBody>
          <a:bodyPr wrap="square" rtlCol="0">
            <a:spAutoFit/>
          </a:bodyPr>
          <a:lstStyle/>
          <a:p>
            <a:r>
              <a:rPr lang="es-PE" sz="2000" i="1" dirty="0" smtClean="0"/>
              <a:t>y </a:t>
            </a:r>
            <a:endParaRPr lang="es-PE" sz="2000" dirty="0">
              <a:solidFill>
                <a:schemeClr val="dk1"/>
              </a:solidFill>
            </a:endParaRPr>
          </a:p>
        </p:txBody>
      </p:sp>
      <p:cxnSp>
        <p:nvCxnSpPr>
          <p:cNvPr id="52" name="Conector recto de flecha 51"/>
          <p:cNvCxnSpPr/>
          <p:nvPr/>
        </p:nvCxnSpPr>
        <p:spPr>
          <a:xfrm flipH="1" flipV="1">
            <a:off x="5580112" y="5504950"/>
            <a:ext cx="2366769" cy="90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CuadroTexto 52"/>
          <p:cNvSpPr txBox="1"/>
          <p:nvPr/>
        </p:nvSpPr>
        <p:spPr>
          <a:xfrm>
            <a:off x="6438582" y="5116011"/>
            <a:ext cx="355892" cy="400110"/>
          </a:xfrm>
          <a:prstGeom prst="rect">
            <a:avLst/>
          </a:prstGeom>
          <a:noFill/>
        </p:spPr>
        <p:txBody>
          <a:bodyPr wrap="square" rtlCol="0">
            <a:spAutoFit/>
          </a:bodyPr>
          <a:lstStyle/>
          <a:p>
            <a:r>
              <a:rPr lang="es-PE" sz="2000" i="1" dirty="0" smtClean="0"/>
              <a:t>x </a:t>
            </a:r>
            <a:endParaRPr lang="es-PE" sz="2000" dirty="0">
              <a:solidFill>
                <a:schemeClr val="dk1"/>
              </a:solidFill>
            </a:endParaRPr>
          </a:p>
        </p:txBody>
      </p:sp>
    </p:spTree>
    <p:extLst>
      <p:ext uri="{BB962C8B-B14F-4D97-AF65-F5344CB8AC3E}">
        <p14:creationId xmlns:p14="http://schemas.microsoft.com/office/powerpoint/2010/main" val="278279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17" grpId="0"/>
      <p:bldP spid="18" grpId="0"/>
      <p:bldP spid="19" grpId="0" animBg="1"/>
      <p:bldP spid="20" grpId="0" animBg="1"/>
      <p:bldP spid="21" grpId="0" animBg="1"/>
      <p:bldP spid="22" grpId="0" animBg="1"/>
      <p:bldP spid="23" grpId="0"/>
      <p:bldP spid="24" grpId="0"/>
      <p:bldP spid="25" grpId="0"/>
      <p:bldP spid="26" grpId="0"/>
      <p:bldP spid="31" grpId="0"/>
      <p:bldP spid="35" grpId="0"/>
      <p:bldP spid="39" grpId="0"/>
      <p:bldP spid="40" grpId="0"/>
      <p:bldP spid="41" grpId="0"/>
      <p:bldP spid="42" grpId="0" animBg="1"/>
      <p:bldP spid="43" grpId="0" animBg="1"/>
      <p:bldP spid="44" grpId="0" animBg="1"/>
      <p:bldP spid="45" grpId="0" animBg="1"/>
      <p:bldP spid="46" grpId="0"/>
      <p:bldP spid="47" grpId="0"/>
      <p:bldP spid="48" grpId="0"/>
      <p:bldP spid="49" grpId="0"/>
      <p:bldP spid="51"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47" name="CuadroTexto 46"/>
          <p:cNvSpPr txBox="1"/>
          <p:nvPr/>
        </p:nvSpPr>
        <p:spPr>
          <a:xfrm>
            <a:off x="539552" y="1124744"/>
            <a:ext cx="8064896" cy="1200329"/>
          </a:xfrm>
          <a:prstGeom prst="rect">
            <a:avLst/>
          </a:prstGeom>
          <a:noFill/>
        </p:spPr>
        <p:txBody>
          <a:bodyPr wrap="square" rtlCol="0">
            <a:spAutoFit/>
          </a:bodyPr>
          <a:lstStyle/>
          <a:p>
            <a:pPr algn="just"/>
            <a:r>
              <a:rPr lang="es-PE" dirty="0" smtClean="0"/>
              <a:t>Son </a:t>
            </a:r>
            <a:r>
              <a:rPr lang="es-PE" dirty="0"/>
              <a:t>aquellas funciones cuya grafica es una línea recta que no pasa por el origen de coordenadas. Su expresión algebraica es </a:t>
            </a:r>
            <a:r>
              <a:rPr lang="es-PE" i="1" dirty="0"/>
              <a:t>y </a:t>
            </a:r>
            <a:r>
              <a:rPr lang="es-PE" dirty="0"/>
              <a:t>= </a:t>
            </a:r>
            <a:r>
              <a:rPr lang="es-PE" i="1" dirty="0"/>
              <a:t>mx </a:t>
            </a:r>
            <a:r>
              <a:rPr lang="es-PE" dirty="0"/>
              <a:t>+ </a:t>
            </a:r>
            <a:r>
              <a:rPr lang="es-PE" i="1" dirty="0"/>
              <a:t>n</a:t>
            </a:r>
            <a:r>
              <a:rPr lang="es-PE" dirty="0"/>
              <a:t>, donde </a:t>
            </a:r>
            <a:r>
              <a:rPr lang="es-PE" dirty="0" smtClean="0"/>
              <a:t>“</a:t>
            </a:r>
            <a:r>
              <a:rPr lang="es-PE" i="1" dirty="0" smtClean="0"/>
              <a:t>m” </a:t>
            </a:r>
            <a:r>
              <a:rPr lang="es-PE" dirty="0"/>
              <a:t>es la pendiente de la recta y </a:t>
            </a:r>
            <a:r>
              <a:rPr lang="es-PE" dirty="0" smtClean="0"/>
              <a:t>“</a:t>
            </a:r>
            <a:r>
              <a:rPr lang="es-PE" i="1" dirty="0" smtClean="0"/>
              <a:t>n” </a:t>
            </a:r>
            <a:r>
              <a:rPr lang="es-PE" dirty="0"/>
              <a:t>es la ordenada en el origen (la recta corta al eje de ordenadas en el punto (0,</a:t>
            </a:r>
            <a:r>
              <a:rPr lang="es-PE" i="1" dirty="0"/>
              <a:t>n</a:t>
            </a:r>
            <a:r>
              <a:rPr lang="es-PE" dirty="0"/>
              <a:t>). </a:t>
            </a:r>
          </a:p>
        </p:txBody>
      </p:sp>
      <p:sp>
        <p:nvSpPr>
          <p:cNvPr id="26" name="3 Rectángulo"/>
          <p:cNvSpPr/>
          <p:nvPr/>
        </p:nvSpPr>
        <p:spPr>
          <a:xfrm>
            <a:off x="971600" y="469572"/>
            <a:ext cx="288032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2400" b="1" dirty="0" smtClean="0"/>
              <a:t>Función </a:t>
            </a:r>
            <a:r>
              <a:rPr lang="es-PE" sz="2400" b="1" dirty="0"/>
              <a:t>lineal afín </a:t>
            </a:r>
            <a:endParaRPr lang="es-PE" sz="2400" dirty="0"/>
          </a:p>
        </p:txBody>
      </p:sp>
      <p:cxnSp>
        <p:nvCxnSpPr>
          <p:cNvPr id="27" name="Conector recto 26"/>
          <p:cNvCxnSpPr/>
          <p:nvPr/>
        </p:nvCxnSpPr>
        <p:spPr>
          <a:xfrm flipV="1">
            <a:off x="2728688" y="2660184"/>
            <a:ext cx="1940719" cy="2515394"/>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30" name="Conector recto de flecha 29"/>
          <p:cNvCxnSpPr/>
          <p:nvPr/>
        </p:nvCxnSpPr>
        <p:spPr>
          <a:xfrm>
            <a:off x="2000274" y="4906872"/>
            <a:ext cx="501999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3487554" y="2325073"/>
            <a:ext cx="0" cy="31320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3238812" y="4869160"/>
            <a:ext cx="3308468" cy="369332"/>
          </a:xfrm>
          <a:prstGeom prst="rect">
            <a:avLst/>
          </a:prstGeom>
          <a:noFill/>
        </p:spPr>
        <p:txBody>
          <a:bodyPr wrap="square" rtlCol="0">
            <a:spAutoFit/>
          </a:bodyPr>
          <a:lstStyle/>
          <a:p>
            <a:pPr algn="just"/>
            <a:r>
              <a:rPr lang="es-PE" dirty="0" smtClean="0"/>
              <a:t>0                                                     x</a:t>
            </a:r>
            <a:endParaRPr lang="es-PE" dirty="0"/>
          </a:p>
        </p:txBody>
      </p:sp>
      <p:sp>
        <p:nvSpPr>
          <p:cNvPr id="37" name="CuadroTexto 36"/>
          <p:cNvSpPr txBox="1"/>
          <p:nvPr/>
        </p:nvSpPr>
        <p:spPr>
          <a:xfrm>
            <a:off x="3077423" y="2568423"/>
            <a:ext cx="330956" cy="369332"/>
          </a:xfrm>
          <a:prstGeom prst="rect">
            <a:avLst/>
          </a:prstGeom>
          <a:noFill/>
        </p:spPr>
        <p:txBody>
          <a:bodyPr wrap="square" rtlCol="0">
            <a:spAutoFit/>
          </a:bodyPr>
          <a:lstStyle/>
          <a:p>
            <a:pPr algn="just"/>
            <a:r>
              <a:rPr lang="es-PE" dirty="0" smtClean="0"/>
              <a:t>y</a:t>
            </a:r>
            <a:endParaRPr lang="es-PE" dirty="0"/>
          </a:p>
        </p:txBody>
      </p:sp>
      <p:sp>
        <p:nvSpPr>
          <p:cNvPr id="38" name="CuadroTexto 37"/>
          <p:cNvSpPr txBox="1"/>
          <p:nvPr/>
        </p:nvSpPr>
        <p:spPr>
          <a:xfrm>
            <a:off x="2835475" y="3995772"/>
            <a:ext cx="728413" cy="369332"/>
          </a:xfrm>
          <a:prstGeom prst="rect">
            <a:avLst/>
          </a:prstGeom>
          <a:noFill/>
        </p:spPr>
        <p:txBody>
          <a:bodyPr wrap="square" rtlCol="0">
            <a:spAutoFit/>
          </a:bodyPr>
          <a:lstStyle/>
          <a:p>
            <a:pPr algn="just"/>
            <a:r>
              <a:rPr lang="es-PE" dirty="0" smtClean="0"/>
              <a:t>(0,n)</a:t>
            </a:r>
            <a:endParaRPr lang="es-PE" dirty="0"/>
          </a:p>
        </p:txBody>
      </p:sp>
      <p:sp>
        <p:nvSpPr>
          <p:cNvPr id="51" name="CuadroTexto 50"/>
          <p:cNvSpPr txBox="1"/>
          <p:nvPr/>
        </p:nvSpPr>
        <p:spPr>
          <a:xfrm>
            <a:off x="4427984" y="2924944"/>
            <a:ext cx="1667482" cy="400110"/>
          </a:xfrm>
          <a:prstGeom prst="rect">
            <a:avLst/>
          </a:prstGeom>
          <a:noFill/>
        </p:spPr>
        <p:txBody>
          <a:bodyPr wrap="square" rtlCol="0">
            <a:spAutoFit/>
          </a:bodyPr>
          <a:lstStyle/>
          <a:p>
            <a:r>
              <a:rPr lang="es-PE" sz="2000" dirty="0" smtClean="0"/>
              <a:t>f(x) = mx + n</a:t>
            </a:r>
            <a:endParaRPr lang="es-PE" sz="2000" dirty="0">
              <a:solidFill>
                <a:schemeClr val="dk1"/>
              </a:solidFill>
            </a:endParaRPr>
          </a:p>
        </p:txBody>
      </p:sp>
      <p:sp>
        <p:nvSpPr>
          <p:cNvPr id="52" name="Elipse 51"/>
          <p:cNvSpPr/>
          <p:nvPr/>
        </p:nvSpPr>
        <p:spPr>
          <a:xfrm flipH="1">
            <a:off x="3408379" y="4090597"/>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20783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6" grpId="0" animBg="1"/>
      <p:bldP spid="36" grpId="0"/>
      <p:bldP spid="37" grpId="0"/>
      <p:bldP spid="38" grpId="0"/>
      <p:bldP spid="51" grpId="0"/>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539552" y="1340768"/>
            <a:ext cx="8046568" cy="707886"/>
          </a:xfrm>
          <a:prstGeom prst="rect">
            <a:avLst/>
          </a:prstGeom>
          <a:noFill/>
        </p:spPr>
        <p:txBody>
          <a:bodyPr wrap="square" rtlCol="0">
            <a:spAutoFit/>
          </a:bodyPr>
          <a:lstStyle/>
          <a:p>
            <a:pPr algn="just"/>
            <a:r>
              <a:rPr lang="es-PE" sz="2000" dirty="0" smtClean="0"/>
              <a:t>Una </a:t>
            </a:r>
            <a:r>
              <a:rPr lang="es-PE" sz="2000" dirty="0"/>
              <a:t>función </a:t>
            </a:r>
            <a:r>
              <a:rPr lang="es-PE" sz="2000" i="1" dirty="0"/>
              <a:t>f </a:t>
            </a:r>
            <a:r>
              <a:rPr lang="es-PE" sz="2000" dirty="0"/>
              <a:t>es constante si su regla de correspondencia es </a:t>
            </a:r>
            <a:r>
              <a:rPr lang="es-PE" sz="2000" i="1" dirty="0"/>
              <a:t>f </a:t>
            </a:r>
            <a:r>
              <a:rPr lang="es-PE" sz="2000" dirty="0"/>
              <a:t>(</a:t>
            </a:r>
            <a:r>
              <a:rPr lang="es-PE" sz="2000" i="1" dirty="0"/>
              <a:t>x</a:t>
            </a:r>
            <a:r>
              <a:rPr lang="es-PE" sz="2000" dirty="0"/>
              <a:t>) = b, para cualquier valor </a:t>
            </a:r>
            <a:r>
              <a:rPr lang="es-PE" sz="2000" i="1" dirty="0"/>
              <a:t>x </a:t>
            </a:r>
            <a:r>
              <a:rPr lang="es-PE" sz="2000" dirty="0"/>
              <a:t>y </a:t>
            </a:r>
            <a:r>
              <a:rPr lang="es-PE" sz="2000" i="1" dirty="0"/>
              <a:t>b </a:t>
            </a:r>
            <a:r>
              <a:rPr lang="es-PE" sz="2000" dirty="0"/>
              <a:t>que sean números reales. </a:t>
            </a:r>
            <a:endParaRPr lang="es-PE" sz="2000" dirty="0">
              <a:solidFill>
                <a:schemeClr val="dk1"/>
              </a:solidFill>
            </a:endParaRPr>
          </a:p>
        </p:txBody>
      </p:sp>
      <p:sp>
        <p:nvSpPr>
          <p:cNvPr id="9" name="3 Rectángulo"/>
          <p:cNvSpPr/>
          <p:nvPr/>
        </p:nvSpPr>
        <p:spPr>
          <a:xfrm>
            <a:off x="3846533" y="546747"/>
            <a:ext cx="288032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2400" b="1" dirty="0" smtClean="0"/>
              <a:t>Función Constante</a:t>
            </a:r>
            <a:endParaRPr lang="es-PE" sz="2400" dirty="0"/>
          </a:p>
        </p:txBody>
      </p:sp>
      <p:cxnSp>
        <p:nvCxnSpPr>
          <p:cNvPr id="11" name="Conector recto 10"/>
          <p:cNvCxnSpPr/>
          <p:nvPr/>
        </p:nvCxnSpPr>
        <p:spPr>
          <a:xfrm flipV="1">
            <a:off x="1557945" y="3784396"/>
            <a:ext cx="4585502" cy="8906"/>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12" name="Conector recto de flecha 11"/>
          <p:cNvCxnSpPr/>
          <p:nvPr/>
        </p:nvCxnSpPr>
        <p:spPr>
          <a:xfrm>
            <a:off x="1557945" y="4797152"/>
            <a:ext cx="501999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3487554" y="2325073"/>
            <a:ext cx="0" cy="31320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3199681" y="4742972"/>
            <a:ext cx="3308468" cy="369332"/>
          </a:xfrm>
          <a:prstGeom prst="rect">
            <a:avLst/>
          </a:prstGeom>
          <a:noFill/>
        </p:spPr>
        <p:txBody>
          <a:bodyPr wrap="square" rtlCol="0">
            <a:spAutoFit/>
          </a:bodyPr>
          <a:lstStyle/>
          <a:p>
            <a:pPr algn="just"/>
            <a:r>
              <a:rPr lang="es-PE" dirty="0" smtClean="0"/>
              <a:t>0                                                     x</a:t>
            </a:r>
            <a:endParaRPr lang="es-PE" dirty="0"/>
          </a:p>
        </p:txBody>
      </p:sp>
      <p:sp>
        <p:nvSpPr>
          <p:cNvPr id="15" name="CuadroTexto 14"/>
          <p:cNvSpPr txBox="1"/>
          <p:nvPr/>
        </p:nvSpPr>
        <p:spPr>
          <a:xfrm>
            <a:off x="3077423" y="2568423"/>
            <a:ext cx="330956" cy="369332"/>
          </a:xfrm>
          <a:prstGeom prst="rect">
            <a:avLst/>
          </a:prstGeom>
          <a:noFill/>
        </p:spPr>
        <p:txBody>
          <a:bodyPr wrap="square" rtlCol="0">
            <a:spAutoFit/>
          </a:bodyPr>
          <a:lstStyle/>
          <a:p>
            <a:pPr algn="just"/>
            <a:r>
              <a:rPr lang="es-PE" dirty="0" smtClean="0"/>
              <a:t>y</a:t>
            </a:r>
            <a:endParaRPr lang="es-PE" dirty="0"/>
          </a:p>
        </p:txBody>
      </p:sp>
      <p:sp>
        <p:nvSpPr>
          <p:cNvPr id="16" name="CuadroTexto 15"/>
          <p:cNvSpPr txBox="1"/>
          <p:nvPr/>
        </p:nvSpPr>
        <p:spPr>
          <a:xfrm>
            <a:off x="2835474" y="3446056"/>
            <a:ext cx="728413" cy="369332"/>
          </a:xfrm>
          <a:prstGeom prst="rect">
            <a:avLst/>
          </a:prstGeom>
          <a:noFill/>
        </p:spPr>
        <p:txBody>
          <a:bodyPr wrap="square" rtlCol="0">
            <a:spAutoFit/>
          </a:bodyPr>
          <a:lstStyle/>
          <a:p>
            <a:pPr algn="just"/>
            <a:r>
              <a:rPr lang="es-PE" dirty="0" smtClean="0"/>
              <a:t>(0,b)</a:t>
            </a:r>
            <a:endParaRPr lang="es-PE" dirty="0"/>
          </a:p>
        </p:txBody>
      </p:sp>
      <p:sp>
        <p:nvSpPr>
          <p:cNvPr id="17" name="CuadroTexto 16"/>
          <p:cNvSpPr txBox="1"/>
          <p:nvPr/>
        </p:nvSpPr>
        <p:spPr>
          <a:xfrm>
            <a:off x="5465777" y="3269190"/>
            <a:ext cx="1008112" cy="400110"/>
          </a:xfrm>
          <a:prstGeom prst="rect">
            <a:avLst/>
          </a:prstGeom>
          <a:noFill/>
        </p:spPr>
        <p:txBody>
          <a:bodyPr wrap="square" rtlCol="0">
            <a:spAutoFit/>
          </a:bodyPr>
          <a:lstStyle/>
          <a:p>
            <a:r>
              <a:rPr lang="es-PE" sz="2000" dirty="0" smtClean="0"/>
              <a:t>f(x) = b</a:t>
            </a:r>
            <a:endParaRPr lang="es-PE" sz="2000" dirty="0">
              <a:solidFill>
                <a:schemeClr val="dk1"/>
              </a:solidFill>
            </a:endParaRPr>
          </a:p>
        </p:txBody>
      </p:sp>
      <p:sp>
        <p:nvSpPr>
          <p:cNvPr id="18" name="Elipse 17"/>
          <p:cNvSpPr/>
          <p:nvPr/>
        </p:nvSpPr>
        <p:spPr>
          <a:xfrm flipH="1">
            <a:off x="3408379" y="3721265"/>
            <a:ext cx="154124" cy="1440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04480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4" grpId="0"/>
      <p:bldP spid="15" grpId="0"/>
      <p:bldP spid="16" grpId="0"/>
      <p:bldP spid="17" grpId="0"/>
      <p:bldP spid="1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12894</TotalTime>
  <Words>1704</Words>
  <Application>Microsoft Office PowerPoint</Application>
  <PresentationFormat>Presentación en pantalla (4:3)</PresentationFormat>
  <Paragraphs>191</Paragraphs>
  <Slides>18</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Maiandra GD</vt:lpstr>
      <vt:lpstr>Segoe UI Semilight</vt:lpstr>
      <vt:lpstr>Symbol</vt:lpstr>
      <vt:lpstr>Times New Roman</vt:lpstr>
      <vt:lpstr>TimesNewRomanPS-BoldItalicMT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MARCELINO PALIZA FRANCO</dc:creator>
  <cp:lastModifiedBy>JOSELITO</cp:lastModifiedBy>
  <cp:revision>826</cp:revision>
  <dcterms:created xsi:type="dcterms:W3CDTF">2013-07-07T20:40:24Z</dcterms:created>
  <dcterms:modified xsi:type="dcterms:W3CDTF">2015-10-01T14:42:22Z</dcterms:modified>
</cp:coreProperties>
</file>