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5" r:id="rId2"/>
    <p:sldId id="417" r:id="rId3"/>
    <p:sldId id="423" r:id="rId4"/>
    <p:sldId id="414" r:id="rId5"/>
    <p:sldId id="386" r:id="rId6"/>
    <p:sldId id="419" r:id="rId7"/>
    <p:sldId id="420" r:id="rId8"/>
    <p:sldId id="387" r:id="rId9"/>
    <p:sldId id="421" r:id="rId10"/>
    <p:sldId id="422" r:id="rId11"/>
    <p:sldId id="418" r:id="rId12"/>
    <p:sldId id="425" r:id="rId13"/>
    <p:sldId id="426" r:id="rId14"/>
    <p:sldId id="430" r:id="rId15"/>
    <p:sldId id="424" r:id="rId16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20000"/>
    <a:srgbClr val="E6E100"/>
    <a:srgbClr val="F8F200"/>
    <a:srgbClr val="FF4343"/>
    <a:srgbClr val="FFFF43"/>
    <a:srgbClr val="347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20" d="100"/>
          <a:sy n="120" d="100"/>
        </p:scale>
        <p:origin x="-1122" y="13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3EA015-9328-4C7E-84EE-2A6BC17F4E0E}" type="datetimeFigureOut">
              <a:rPr lang="es-PE"/>
              <a:pPr>
                <a:defRPr/>
              </a:pPr>
              <a:t>01/10/2015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1F558E-7C73-4D92-B8DF-94404A6834C1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98123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6428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2104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F730CB-1B12-4921-A120-5AE4DD38D52F}" type="slidenum">
              <a:rPr lang="es-PE" altLang="es-PE">
                <a:latin typeface="Calibri" panose="020F0502020204030204" pitchFamily="34" charset="0"/>
              </a:rPr>
              <a:pPr eaLnBrk="1" hangingPunct="1"/>
              <a:t>11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3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02328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3148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F730CB-1B12-4921-A120-5AE4DD38D52F}" type="slidenum">
              <a:rPr lang="es-PE" altLang="es-PE">
                <a:latin typeface="Calibri" panose="020F0502020204030204" pitchFamily="34" charset="0"/>
              </a:rPr>
              <a:pPr eaLnBrk="1" hangingPunct="1"/>
              <a:t>15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5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688F-2233-4FD2-AB2A-6DA1D1C561C4}" type="datetimeFigureOut">
              <a:rPr lang="es-PE"/>
              <a:pPr>
                <a:defRPr/>
              </a:pPr>
              <a:t>01/10/2015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F393-6BE5-4977-82CC-DC3554A1BAA9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853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1BDE-210E-4DBA-9332-E94657957551}" type="datetimeFigureOut">
              <a:rPr lang="es-PE"/>
              <a:pPr>
                <a:defRPr/>
              </a:pPr>
              <a:t>01/10/2015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440A-B028-4B79-9E8D-7FDF460D09B1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5408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31EC-A57D-4090-B0E3-914F4A8A4FBE}" type="datetimeFigureOut">
              <a:rPr lang="es-PE"/>
              <a:pPr>
                <a:defRPr/>
              </a:pPr>
              <a:t>01/10/2015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54965-F669-4A16-82D3-CF4CD31E0494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5818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41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1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32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4FA3-6F0E-4284-90CF-E66A76ACCF4E}" type="datetimeFigureOut">
              <a:rPr lang="es-PE"/>
              <a:pPr>
                <a:defRPr/>
              </a:pPr>
              <a:t>01/10/2015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AEB3-C54C-4077-9DBC-038DFD7938A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3510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3788-4F25-4A06-B5AA-188A120595D2}" type="datetimeFigureOut">
              <a:rPr lang="es-PE"/>
              <a:pPr>
                <a:defRPr/>
              </a:pPr>
              <a:t>01/10/2015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4F3F-B4FD-4D3C-860C-F688571ED565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3683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6467-696D-4DD1-9D96-C9046CF16DC2}" type="datetimeFigureOut">
              <a:rPr lang="es-PE"/>
              <a:pPr>
                <a:defRPr/>
              </a:pPr>
              <a:t>01/10/2015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ABFF-2E5B-4183-8558-6DB2962EDC80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3564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3A3C0-BA27-459C-A8D5-3EF97379955C}" type="datetimeFigureOut">
              <a:rPr lang="es-PE"/>
              <a:pPr>
                <a:defRPr/>
              </a:pPr>
              <a:t>01/10/2015</a:t>
            </a:fld>
            <a:endParaRPr lang="es-PE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2095-2D7A-46DB-960A-DF6D46CF2AC3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5001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D9C1-5CC8-41E3-A2ED-F89F0DFBFF0B}" type="datetimeFigureOut">
              <a:rPr lang="es-PE"/>
              <a:pPr>
                <a:defRPr/>
              </a:pPr>
              <a:t>01/10/2015</a:t>
            </a:fld>
            <a:endParaRPr lang="es-PE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52F8-3D4E-4B74-8947-647AE74FF511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624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2282-EED5-4DA4-B8DE-8C1601C570EB}" type="datetimeFigureOut">
              <a:rPr lang="es-PE"/>
              <a:pPr>
                <a:defRPr/>
              </a:pPr>
              <a:t>01/10/2015</a:t>
            </a:fld>
            <a:endParaRPr lang="es-P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DE05-BBD8-4442-8C9C-B4B32770362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4883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7148-3FF9-4478-B30E-91465492981F}" type="datetimeFigureOut">
              <a:rPr lang="es-PE"/>
              <a:pPr>
                <a:defRPr/>
              </a:pPr>
              <a:t>01/10/2015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0D1E-02AE-4D4C-A0F9-58E4196081CC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282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6B92-1C19-4446-995D-5C9E5082AB56}" type="datetimeFigureOut">
              <a:rPr lang="es-PE"/>
              <a:pPr>
                <a:defRPr/>
              </a:pPr>
              <a:t>01/10/2015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122FA-965F-40F6-AACD-6D4A138F6DBC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543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s-PE" alt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s-PE" alt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51EC79-0816-4FC5-BD0D-847A83B264FC}" type="datetimeFigureOut">
              <a:rPr lang="es-PE"/>
              <a:pPr>
                <a:defRPr/>
              </a:pPr>
              <a:t>01/10/2015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20DC3F-5FD5-47A6-BB75-3908C324E49E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Users\JOPEREYRA\Desktop\plantilla modif\Plantilla PPT 2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11 CuadroTexto"/>
          <p:cNvSpPr txBox="1">
            <a:spLocks noChangeArrowheads="1"/>
          </p:cNvSpPr>
          <p:nvPr/>
        </p:nvSpPr>
        <p:spPr bwMode="auto">
          <a:xfrm>
            <a:off x="2121048" y="5139437"/>
            <a:ext cx="6984777" cy="6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98" tIns="32649" rIns="65298" bIns="32649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PE" altLang="es-PE" sz="4000" b="1" dirty="0" smtClean="0">
                <a:solidFill>
                  <a:srgbClr val="FF0000"/>
                </a:solidFill>
                <a:latin typeface="+mn-lt"/>
              </a:rPr>
              <a:t>SESIÓN DE APRENDIZAJE Nº 02</a:t>
            </a:r>
            <a:endParaRPr lang="es-ES" altLang="es-PE" sz="40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78393"/>
            <a:ext cx="4027751" cy="779607"/>
          </a:xfrm>
          <a:prstGeom prst="rect">
            <a:avLst/>
          </a:prstGeom>
        </p:spPr>
      </p:pic>
      <p:pic>
        <p:nvPicPr>
          <p:cNvPr id="10" name="Imagen 9" descr="I:\Secundaria Rural Mejorada\Informe 03\Cuarto Informe\Anexos\Fotos\01 IE 86009 Micaela Bastidas Puyucahua\IMG_479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3" t="8143" b="-1"/>
          <a:stretch/>
        </p:blipFill>
        <p:spPr bwMode="auto">
          <a:xfrm>
            <a:off x="3166993" y="116632"/>
            <a:ext cx="3674110" cy="2793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 descr="D:\Archivos Joselito\Fotos\DSC0201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198" r="10207" b="2679"/>
          <a:stretch/>
        </p:blipFill>
        <p:spPr bwMode="auto">
          <a:xfrm rot="20783333">
            <a:off x="1862753" y="1763652"/>
            <a:ext cx="4257675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I:\Secundaria Rural Mejorada\Informe 02\Anexos\Fotos\02 San Martin de Porres\DSC0194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8" t="43011" r="18655" b="-1"/>
          <a:stretch/>
        </p:blipFill>
        <p:spPr bwMode="auto">
          <a:xfrm rot="748221">
            <a:off x="4594340" y="2122719"/>
            <a:ext cx="4199097" cy="2666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570659" y="3370611"/>
            <a:ext cx="2176266" cy="10596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Rectángulo"/>
          <p:cNvSpPr/>
          <p:nvPr/>
        </p:nvSpPr>
        <p:spPr>
          <a:xfrm>
            <a:off x="3046742" y="786012"/>
            <a:ext cx="371529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¿Cómo se llama la imagen?</a:t>
            </a:r>
            <a:endParaRPr lang="es-PE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781"/>
            <a:ext cx="3123813" cy="58706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70197" y="3287162"/>
            <a:ext cx="230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¿Cómo se representa</a:t>
            </a:r>
            <a:r>
              <a:rPr lang="es-ES" dirty="0" smtClean="0"/>
              <a:t>?</a:t>
            </a:r>
            <a:endParaRPr lang="es-PE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93631" y="4715852"/>
            <a:ext cx="289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Ejemplo: ¿El </a:t>
            </a:r>
            <a:r>
              <a:rPr lang="es-ES" dirty="0"/>
              <a:t>20% de 50 es?</a:t>
            </a:r>
            <a:endParaRPr lang="es-PE" dirty="0"/>
          </a:p>
        </p:txBody>
      </p:sp>
      <p:pic>
        <p:nvPicPr>
          <p:cNvPr id="25" name="Imagen 24" descr="http://www.cuadernosdeperiodistas.com/media/2014/05/porcentaj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81" y="1301761"/>
            <a:ext cx="2419422" cy="2050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/>
          <p:cNvGrpSpPr/>
          <p:nvPr/>
        </p:nvGrpSpPr>
        <p:grpSpPr>
          <a:xfrm>
            <a:off x="4818708" y="3406333"/>
            <a:ext cx="809837" cy="1024442"/>
            <a:chOff x="5775564" y="3803856"/>
            <a:chExt cx="809837" cy="1024442"/>
          </a:xfrm>
        </p:grpSpPr>
        <p:grpSp>
          <p:nvGrpSpPr>
            <p:cNvPr id="28" name="Grupo 27"/>
            <p:cNvGrpSpPr/>
            <p:nvPr/>
          </p:nvGrpSpPr>
          <p:grpSpPr>
            <a:xfrm>
              <a:off x="5775564" y="3803856"/>
              <a:ext cx="809837" cy="1024442"/>
              <a:chOff x="4655933" y="2031153"/>
              <a:chExt cx="809837" cy="1024442"/>
            </a:xfrm>
          </p:grpSpPr>
          <p:sp>
            <p:nvSpPr>
              <p:cNvPr id="29" name="CuadroTexto 28"/>
              <p:cNvSpPr txBox="1"/>
              <p:nvPr/>
            </p:nvSpPr>
            <p:spPr>
              <a:xfrm>
                <a:off x="4724570" y="2031153"/>
                <a:ext cx="5790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  1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4655933" y="2470820"/>
                <a:ext cx="8098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100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4" name="Conector recto 3"/>
            <p:cNvCxnSpPr/>
            <p:nvPr/>
          </p:nvCxnSpPr>
          <p:spPr>
            <a:xfrm>
              <a:off x="5868144" y="4320392"/>
              <a:ext cx="648072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uadroTexto 30"/>
          <p:cNvSpPr txBox="1"/>
          <p:nvPr/>
        </p:nvSpPr>
        <p:spPr>
          <a:xfrm>
            <a:off x="3668146" y="3508902"/>
            <a:ext cx="553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 smtClean="0">
                <a:solidFill>
                  <a:srgbClr val="002060"/>
                </a:solidFill>
              </a:rPr>
              <a:t>%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32" name="CuadroTexto 31"/>
          <p:cNvSpPr txBox="1"/>
          <p:nvPr/>
        </p:nvSpPr>
        <p:spPr>
          <a:xfrm>
            <a:off x="4290578" y="3515718"/>
            <a:ext cx="553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586597" y="5226048"/>
            <a:ext cx="16787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 smtClean="0">
                <a:solidFill>
                  <a:srgbClr val="002060"/>
                </a:solidFill>
              </a:rPr>
              <a:t>20%x50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34" name="CuadroTexto 33"/>
          <p:cNvSpPr txBox="1"/>
          <p:nvPr/>
        </p:nvSpPr>
        <p:spPr>
          <a:xfrm>
            <a:off x="3419872" y="5211784"/>
            <a:ext cx="2139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 smtClean="0">
                <a:solidFill>
                  <a:srgbClr val="002060"/>
                </a:solidFill>
              </a:rPr>
              <a:t>20x        x50</a:t>
            </a:r>
            <a:r>
              <a:rPr lang="es-PE" sz="3000" dirty="0" smtClean="0"/>
              <a:t> </a:t>
            </a:r>
            <a:endParaRPr lang="es-PE" sz="3000" dirty="0"/>
          </a:p>
        </p:txBody>
      </p:sp>
      <p:grpSp>
        <p:nvGrpSpPr>
          <p:cNvPr id="35" name="Grupo 34"/>
          <p:cNvGrpSpPr/>
          <p:nvPr/>
        </p:nvGrpSpPr>
        <p:grpSpPr>
          <a:xfrm>
            <a:off x="3995936" y="5027623"/>
            <a:ext cx="771365" cy="993665"/>
            <a:chOff x="5775564" y="3803856"/>
            <a:chExt cx="771365" cy="993665"/>
          </a:xfrm>
        </p:grpSpPr>
        <p:grpSp>
          <p:nvGrpSpPr>
            <p:cNvPr id="36" name="Grupo 35"/>
            <p:cNvGrpSpPr/>
            <p:nvPr/>
          </p:nvGrpSpPr>
          <p:grpSpPr>
            <a:xfrm>
              <a:off x="5775564" y="3803856"/>
              <a:ext cx="771365" cy="993665"/>
              <a:chOff x="4655933" y="2031153"/>
              <a:chExt cx="771365" cy="993665"/>
            </a:xfrm>
          </p:grpSpPr>
          <p:sp>
            <p:nvSpPr>
              <p:cNvPr id="38" name="CuadroTexto 37"/>
              <p:cNvSpPr txBox="1"/>
              <p:nvPr/>
            </p:nvSpPr>
            <p:spPr>
              <a:xfrm>
                <a:off x="4724570" y="2031153"/>
                <a:ext cx="5790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  </a:t>
                </a:r>
                <a:r>
                  <a:rPr lang="es-PE" sz="3000" dirty="0" smtClean="0">
                    <a:solidFill>
                      <a:srgbClr val="002060"/>
                    </a:solidFill>
                  </a:rPr>
                  <a:t>1</a:t>
                </a:r>
                <a:endParaRPr lang="es-PE" sz="3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4655933" y="2470820"/>
                <a:ext cx="77136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000" dirty="0" smtClean="0">
                    <a:solidFill>
                      <a:srgbClr val="002060"/>
                    </a:solidFill>
                  </a:rPr>
                  <a:t>100</a:t>
                </a:r>
                <a:endParaRPr lang="es-PE" sz="3000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37" name="Conector recto 36"/>
            <p:cNvCxnSpPr/>
            <p:nvPr/>
          </p:nvCxnSpPr>
          <p:spPr>
            <a:xfrm>
              <a:off x="5868144" y="4320392"/>
              <a:ext cx="648072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uadroTexto 39"/>
          <p:cNvSpPr txBox="1"/>
          <p:nvPr/>
        </p:nvSpPr>
        <p:spPr>
          <a:xfrm>
            <a:off x="5868144" y="5229200"/>
            <a:ext cx="1360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 smtClean="0">
                <a:solidFill>
                  <a:srgbClr val="002060"/>
                </a:solidFill>
              </a:rPr>
              <a:t>2x1x5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41" name="CuadroTexto 40"/>
          <p:cNvSpPr txBox="1"/>
          <p:nvPr/>
        </p:nvSpPr>
        <p:spPr>
          <a:xfrm>
            <a:off x="5436096" y="5229200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42" name="CuadroTexto 41"/>
          <p:cNvSpPr txBox="1"/>
          <p:nvPr/>
        </p:nvSpPr>
        <p:spPr>
          <a:xfrm>
            <a:off x="7020272" y="5229200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43" name="CuadroTexto 42"/>
          <p:cNvSpPr txBox="1"/>
          <p:nvPr/>
        </p:nvSpPr>
        <p:spPr>
          <a:xfrm>
            <a:off x="7452320" y="5229200"/>
            <a:ext cx="680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 smtClean="0">
                <a:solidFill>
                  <a:srgbClr val="002060"/>
                </a:solidFill>
              </a:rPr>
              <a:t>10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44" name="CuadroTexto 43"/>
          <p:cNvSpPr txBox="1"/>
          <p:nvPr/>
        </p:nvSpPr>
        <p:spPr>
          <a:xfrm>
            <a:off x="228246" y="6011996"/>
            <a:ext cx="319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RESPUESTA</a:t>
            </a:r>
            <a:r>
              <a:rPr lang="es-PE" dirty="0" smtClean="0"/>
              <a:t>:  El 20% de 50 es 10</a:t>
            </a:r>
            <a:endParaRPr lang="es-PE" dirty="0"/>
          </a:p>
        </p:txBody>
      </p:sp>
      <p:sp>
        <p:nvSpPr>
          <p:cNvPr id="45" name="CuadroTexto 44"/>
          <p:cNvSpPr txBox="1"/>
          <p:nvPr/>
        </p:nvSpPr>
        <p:spPr>
          <a:xfrm>
            <a:off x="3010153" y="5237275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46" name="CuadroTexto 45"/>
          <p:cNvSpPr txBox="1"/>
          <p:nvPr/>
        </p:nvSpPr>
        <p:spPr>
          <a:xfrm>
            <a:off x="228246" y="5357192"/>
            <a:ext cx="130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Resolución:</a:t>
            </a:r>
            <a:endParaRPr lang="es-PE" dirty="0">
              <a:solidFill>
                <a:srgbClr val="FF0000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3654910" y="5330565"/>
            <a:ext cx="276898" cy="2858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H="1">
            <a:off x="4211960" y="5602888"/>
            <a:ext cx="276898" cy="2858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flipH="1">
            <a:off x="5045633" y="5349898"/>
            <a:ext cx="276898" cy="2858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 flipH="1">
            <a:off x="4439118" y="5589240"/>
            <a:ext cx="276898" cy="2858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443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/>
      <p:bldP spid="23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036"/>
            <a:ext cx="3067262" cy="576435"/>
          </a:xfrm>
          <a:prstGeom prst="rect">
            <a:avLst/>
          </a:prstGeom>
        </p:spPr>
      </p:pic>
      <p:sp>
        <p:nvSpPr>
          <p:cNvPr id="7" name="7 Rectángulo"/>
          <p:cNvSpPr/>
          <p:nvPr/>
        </p:nvSpPr>
        <p:spPr>
          <a:xfrm>
            <a:off x="3949955" y="470160"/>
            <a:ext cx="384453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dirty="0" smtClean="0">
                <a:solidFill>
                  <a:schemeClr val="tx1"/>
                </a:solidFill>
              </a:rPr>
              <a:t>Practicando con el </a:t>
            </a:r>
            <a:r>
              <a:rPr lang="es-PE" sz="2400" dirty="0" err="1" smtClean="0">
                <a:solidFill>
                  <a:schemeClr val="tx1"/>
                </a:solidFill>
              </a:rPr>
              <a:t>Geogebra</a:t>
            </a:r>
            <a:endParaRPr lang="es-PE" sz="24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r="45288" b="27839"/>
          <a:stretch/>
        </p:blipFill>
        <p:spPr>
          <a:xfrm>
            <a:off x="971599" y="1196751"/>
            <a:ext cx="7178645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9" y="380948"/>
            <a:ext cx="3123813" cy="587062"/>
          </a:xfrm>
          <a:prstGeom prst="rect">
            <a:avLst/>
          </a:prstGeom>
        </p:spPr>
      </p:pic>
      <p:sp>
        <p:nvSpPr>
          <p:cNvPr id="7" name="4 Título"/>
          <p:cNvSpPr txBox="1">
            <a:spLocks/>
          </p:cNvSpPr>
          <p:nvPr/>
        </p:nvSpPr>
        <p:spPr bwMode="auto">
          <a:xfrm>
            <a:off x="4277734" y="125596"/>
            <a:ext cx="3497257" cy="859532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1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29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4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2576" eaLnBrk="1" fontAlgn="auto" hangingPunct="1">
              <a:spcAft>
                <a:spcPts val="0"/>
              </a:spcAft>
              <a:defRPr/>
            </a:pPr>
            <a:r>
              <a:rPr lang="es-PE" sz="3400" dirty="0" smtClean="0">
                <a:latin typeface="Maiandra GD"/>
              </a:rPr>
              <a:t> ANALIZAMOS</a:t>
            </a:r>
            <a:endParaRPr lang="es-PE" sz="34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1381"/>
              </p:ext>
            </p:extLst>
          </p:nvPr>
        </p:nvGraphicFramePr>
        <p:xfrm>
          <a:off x="323528" y="1268760"/>
          <a:ext cx="8260129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129"/>
              </a:tblGrid>
              <a:tr h="526308">
                <a:tc>
                  <a:txBody>
                    <a:bodyPr/>
                    <a:lstStyle/>
                    <a:p>
                      <a:r>
                        <a:rPr lang="es-PE" sz="2000" dirty="0" smtClean="0">
                          <a:solidFill>
                            <a:schemeClr val="tx1"/>
                          </a:solidFill>
                          <a:effectLst/>
                        </a:rPr>
                        <a:t>1). </a:t>
                      </a:r>
                      <a:r>
                        <a:rPr lang="es-PE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Cinco atletas participaron en la prueba de salto largo. Sus mejores tiempos fueron registrados en la siguiente tabla:</a:t>
                      </a:r>
                      <a:endParaRPr lang="es-P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191402"/>
              </p:ext>
            </p:extLst>
          </p:nvPr>
        </p:nvGraphicFramePr>
        <p:xfrm>
          <a:off x="522922" y="2161992"/>
          <a:ext cx="3930670" cy="2511425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115966"/>
                <a:gridCol w="1814704"/>
              </a:tblGrid>
              <a:tr h="298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</a:rPr>
                        <a:t>Atleta</a:t>
                      </a:r>
                      <a:endParaRPr lang="es-PE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</a:rPr>
                        <a:t>Longitud de Salto (m)</a:t>
                      </a:r>
                      <a:endParaRPr lang="es-PE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8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</a:rPr>
                        <a:t>María López</a:t>
                      </a:r>
                      <a:endParaRPr lang="es-PE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>
                          <a:effectLst/>
                        </a:rPr>
                        <a:t>2,65</a:t>
                      </a:r>
                      <a:endParaRPr lang="es-PE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 dirty="0" err="1">
                          <a:effectLst/>
                        </a:rPr>
                        <a:t>Gricelda</a:t>
                      </a:r>
                      <a:r>
                        <a:rPr lang="es-PE" sz="2200" dirty="0">
                          <a:effectLst/>
                        </a:rPr>
                        <a:t> Escobar</a:t>
                      </a:r>
                      <a:endParaRPr lang="es-PE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</a:rPr>
                        <a:t>2,37</a:t>
                      </a:r>
                      <a:endParaRPr lang="es-PE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>
                          <a:effectLst/>
                        </a:rPr>
                        <a:t>Silvia Laynes</a:t>
                      </a:r>
                      <a:endParaRPr lang="es-PE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</a:rPr>
                        <a:t>2,54</a:t>
                      </a:r>
                      <a:endParaRPr lang="es-PE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>
                          <a:effectLst/>
                        </a:rPr>
                        <a:t>Dora Merino</a:t>
                      </a:r>
                      <a:endParaRPr lang="es-PE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</a:rPr>
                        <a:t>2,39</a:t>
                      </a:r>
                      <a:endParaRPr lang="es-PE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>
                          <a:effectLst/>
                        </a:rPr>
                        <a:t>Amalia Ramos</a:t>
                      </a:r>
                      <a:endParaRPr lang="es-PE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</a:rPr>
                        <a:t>2,27</a:t>
                      </a:r>
                      <a:endParaRPr lang="es-PE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323528" y="4725144"/>
            <a:ext cx="4130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Si </a:t>
            </a:r>
            <a:r>
              <a:rPr lang="es-PE" dirty="0"/>
              <a:t>la mínima longitud de salto para clasificar a la siguiente etapa es de 2,40 </a:t>
            </a:r>
            <a:r>
              <a:rPr lang="es-PE" dirty="0" smtClean="0"/>
              <a:t>m ¿Quiénes </a:t>
            </a:r>
            <a:r>
              <a:rPr lang="es-PE" dirty="0"/>
              <a:t>clasificaron?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004047" y="2179110"/>
            <a:ext cx="372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solidFill>
                  <a:srgbClr val="FF0000"/>
                </a:solidFill>
              </a:rPr>
              <a:t>RESOLUCIÓN</a:t>
            </a:r>
            <a:r>
              <a:rPr lang="es-PE" dirty="0"/>
              <a:t>: </a:t>
            </a:r>
            <a:r>
              <a:rPr lang="es-PE" dirty="0" smtClean="0"/>
              <a:t>Comparando números decimales se obtiene:</a:t>
            </a:r>
            <a:endParaRPr lang="es-PE" dirty="0"/>
          </a:p>
          <a:p>
            <a:pPr algn="just"/>
            <a:r>
              <a:rPr lang="es-PE" dirty="0" smtClean="0"/>
              <a:t>2,27&lt;2,37&lt;2,39&lt;</a:t>
            </a:r>
            <a:r>
              <a:rPr lang="es-PE" dirty="0" smtClean="0">
                <a:solidFill>
                  <a:srgbClr val="FF0000"/>
                </a:solidFill>
              </a:rPr>
              <a:t>2,40</a:t>
            </a:r>
            <a:r>
              <a:rPr lang="es-PE" dirty="0" smtClean="0"/>
              <a:t>&lt;</a:t>
            </a:r>
            <a:r>
              <a:rPr lang="es-PE" dirty="0" smtClean="0">
                <a:solidFill>
                  <a:srgbClr val="002060"/>
                </a:solidFill>
              </a:rPr>
              <a:t>2,54</a:t>
            </a:r>
            <a:r>
              <a:rPr lang="es-PE" dirty="0" smtClean="0"/>
              <a:t>&lt;</a:t>
            </a:r>
            <a:r>
              <a:rPr lang="es-PE" dirty="0" smtClean="0">
                <a:solidFill>
                  <a:srgbClr val="002060"/>
                </a:solidFill>
              </a:rPr>
              <a:t>2,65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004048" y="3645024"/>
            <a:ext cx="372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solidFill>
                  <a:srgbClr val="FF0000"/>
                </a:solidFill>
              </a:rPr>
              <a:t>RESPUESTA</a:t>
            </a:r>
            <a:r>
              <a:rPr lang="es-PE" dirty="0" smtClean="0"/>
              <a:t>: Clasificaron: María López y Silvia </a:t>
            </a:r>
            <a:r>
              <a:rPr lang="es-PE" dirty="0" err="1" smtClean="0"/>
              <a:t>Laynes</a:t>
            </a:r>
            <a:r>
              <a:rPr lang="es-PE" dirty="0" smtClean="0"/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84331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41" y="116632"/>
            <a:ext cx="3448455" cy="648072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62093"/>
              </p:ext>
            </p:extLst>
          </p:nvPr>
        </p:nvGraphicFramePr>
        <p:xfrm>
          <a:off x="298966" y="1016732"/>
          <a:ext cx="8260129" cy="680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129"/>
              </a:tblGrid>
              <a:tr h="526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 smtClean="0">
                          <a:solidFill>
                            <a:schemeClr val="tx1"/>
                          </a:solidFill>
                          <a:effectLst/>
                        </a:rPr>
                        <a:t>2). </a:t>
                      </a:r>
                      <a:r>
                        <a:rPr lang="es-PE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la ferretería se venden tres tamaños de llaves de boca, iguales que el modelo de la imagen.</a:t>
                      </a:r>
                      <a:endParaRPr lang="es-P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67544" y="377626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solidFill>
                  <a:srgbClr val="FF0000"/>
                </a:solidFill>
              </a:rPr>
              <a:t>RESOLUCIÓN</a:t>
            </a:r>
            <a:r>
              <a:rPr lang="es-PE" dirty="0" smtClean="0"/>
              <a:t>: Hallaremos el promedio de las medidas expresada en pulgadas: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11241" r="3093" b="22969"/>
          <a:stretch/>
        </p:blipFill>
        <p:spPr>
          <a:xfrm>
            <a:off x="2264539" y="1700808"/>
            <a:ext cx="4611718" cy="86409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3282" y="270892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Para desarmar una máquina se probó con una llave de 1 1/4”, pero resultó muy grande. Cuando se probó </a:t>
            </a:r>
            <a:r>
              <a:rPr lang="es-PE" dirty="0" smtClean="0"/>
              <a:t>con una </a:t>
            </a:r>
            <a:r>
              <a:rPr lang="es-PE" dirty="0"/>
              <a:t>de 3/4”, esta resultó muy pequeña. Entonces, ¿de qué medida debe ser la llave de boca que se necesita?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683568" y="4289614"/>
            <a:ext cx="426072" cy="1015285"/>
            <a:chOff x="1828802" y="5022239"/>
            <a:chExt cx="426072" cy="1015285"/>
          </a:xfrm>
        </p:grpSpPr>
        <p:grpSp>
          <p:nvGrpSpPr>
            <p:cNvPr id="10" name="Grupo 9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12" name="CuadroTexto 11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3" name="Conector recto 12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CuadroTexto 10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4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352570" y="4438358"/>
            <a:ext cx="55379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900" dirty="0" smtClean="0">
                <a:solidFill>
                  <a:srgbClr val="002060"/>
                </a:solidFill>
              </a:rPr>
              <a:t>1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163740" y="4458372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16" name="Grupo 15"/>
          <p:cNvGrpSpPr/>
          <p:nvPr/>
        </p:nvGrpSpPr>
        <p:grpSpPr>
          <a:xfrm>
            <a:off x="1591615" y="4276963"/>
            <a:ext cx="426072" cy="1015285"/>
            <a:chOff x="1828802" y="5022239"/>
            <a:chExt cx="426072" cy="1015285"/>
          </a:xfrm>
        </p:grpSpPr>
        <p:grpSp>
          <p:nvGrpSpPr>
            <p:cNvPr id="17" name="Grupo 16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20" name="CuadroTexto 19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5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1" name="Conector recto 20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CuadroTexto 17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4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29467" y="5147374"/>
            <a:ext cx="426072" cy="1015285"/>
            <a:chOff x="1828802" y="5022239"/>
            <a:chExt cx="426072" cy="1015285"/>
          </a:xfrm>
        </p:grpSpPr>
        <p:grpSp>
          <p:nvGrpSpPr>
            <p:cNvPr id="23" name="Grupo 22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25" name="CuadroTexto 24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3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6" name="Conector recto 25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CuadroTexto 23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4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3749957" y="4285923"/>
            <a:ext cx="426072" cy="1015285"/>
            <a:chOff x="1828802" y="5022239"/>
            <a:chExt cx="426072" cy="1015285"/>
          </a:xfrm>
        </p:grpSpPr>
        <p:grpSp>
          <p:nvGrpSpPr>
            <p:cNvPr id="28" name="Grupo 27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30" name="CuadroTexto 29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5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1" name="Conector recto 30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CuadroTexto 28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4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4644008" y="4285923"/>
            <a:ext cx="426072" cy="1015285"/>
            <a:chOff x="1828802" y="5022239"/>
            <a:chExt cx="426072" cy="1015285"/>
          </a:xfrm>
        </p:grpSpPr>
        <p:grpSp>
          <p:nvGrpSpPr>
            <p:cNvPr id="33" name="Grupo 32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35" name="CuadroTexto 34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3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6" name="Conector recto 35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CuadroTexto 33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4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37" name="Conector recto 36"/>
          <p:cNvCxnSpPr/>
          <p:nvPr/>
        </p:nvCxnSpPr>
        <p:spPr>
          <a:xfrm>
            <a:off x="3690793" y="5231538"/>
            <a:ext cx="141210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4234229" y="5180776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2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39" name="Abrir llave 38"/>
          <p:cNvSpPr/>
          <p:nvPr/>
        </p:nvSpPr>
        <p:spPr>
          <a:xfrm>
            <a:off x="193603" y="4291703"/>
            <a:ext cx="355975" cy="187967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CuadroTexto 39"/>
          <p:cNvSpPr txBox="1"/>
          <p:nvPr/>
        </p:nvSpPr>
        <p:spPr>
          <a:xfrm>
            <a:off x="2090935" y="5023406"/>
            <a:ext cx="152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Promediando:</a:t>
            </a:r>
            <a:endParaRPr lang="es-PE" dirty="0"/>
          </a:p>
        </p:txBody>
      </p:sp>
      <p:sp>
        <p:nvSpPr>
          <p:cNvPr id="41" name="CuadroTexto 40"/>
          <p:cNvSpPr txBox="1"/>
          <p:nvPr/>
        </p:nvSpPr>
        <p:spPr>
          <a:xfrm>
            <a:off x="4236528" y="4471372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+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42" name="CuadroTexto 41"/>
          <p:cNvSpPr txBox="1"/>
          <p:nvPr/>
        </p:nvSpPr>
        <p:spPr>
          <a:xfrm>
            <a:off x="5119588" y="4912677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43" name="Grupo 42"/>
          <p:cNvGrpSpPr/>
          <p:nvPr/>
        </p:nvGrpSpPr>
        <p:grpSpPr>
          <a:xfrm>
            <a:off x="5538810" y="4285923"/>
            <a:ext cx="426072" cy="1015285"/>
            <a:chOff x="1828802" y="5022239"/>
            <a:chExt cx="426072" cy="1015285"/>
          </a:xfrm>
        </p:grpSpPr>
        <p:grpSp>
          <p:nvGrpSpPr>
            <p:cNvPr id="44" name="Grupo 43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46" name="CuadroTexto 45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8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7" name="Conector recto 46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CuadroTexto 44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4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48" name="Conector recto 47"/>
          <p:cNvCxnSpPr/>
          <p:nvPr/>
        </p:nvCxnSpPr>
        <p:spPr>
          <a:xfrm>
            <a:off x="5464154" y="5231538"/>
            <a:ext cx="5007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5530484" y="5167218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2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51" name="CuadroTexto 50"/>
          <p:cNvSpPr txBox="1"/>
          <p:nvPr/>
        </p:nvSpPr>
        <p:spPr>
          <a:xfrm>
            <a:off x="6022824" y="4896456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52" name="CuadroTexto 51"/>
          <p:cNvSpPr txBox="1"/>
          <p:nvPr/>
        </p:nvSpPr>
        <p:spPr>
          <a:xfrm>
            <a:off x="6466477" y="4689488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2</a:t>
            </a:r>
            <a:r>
              <a:rPr lang="es-PE" dirty="0" smtClean="0"/>
              <a:t> </a:t>
            </a:r>
            <a:endParaRPr lang="es-PE" dirty="0"/>
          </a:p>
        </p:txBody>
      </p:sp>
      <p:cxnSp>
        <p:nvCxnSpPr>
          <p:cNvPr id="53" name="Conector recto 52"/>
          <p:cNvCxnSpPr/>
          <p:nvPr/>
        </p:nvCxnSpPr>
        <p:spPr>
          <a:xfrm>
            <a:off x="6417212" y="5208072"/>
            <a:ext cx="5007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CuadroTexto 53"/>
          <p:cNvSpPr txBox="1"/>
          <p:nvPr/>
        </p:nvSpPr>
        <p:spPr>
          <a:xfrm>
            <a:off x="6467703" y="5157192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2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55" name="CuadroTexto 54"/>
          <p:cNvSpPr txBox="1"/>
          <p:nvPr/>
        </p:nvSpPr>
        <p:spPr>
          <a:xfrm>
            <a:off x="6949926" y="4888685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56" name="CuadroTexto 55"/>
          <p:cNvSpPr txBox="1"/>
          <p:nvPr/>
        </p:nvSpPr>
        <p:spPr>
          <a:xfrm>
            <a:off x="7348856" y="4861738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1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57" name="CuadroTexto 56"/>
          <p:cNvSpPr txBox="1"/>
          <p:nvPr/>
        </p:nvSpPr>
        <p:spPr>
          <a:xfrm>
            <a:off x="1615707" y="6170925"/>
            <a:ext cx="571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solidFill>
                  <a:srgbClr val="FF0000"/>
                </a:solidFill>
              </a:rPr>
              <a:t>RESPUESTA</a:t>
            </a:r>
            <a:r>
              <a:rPr lang="es-PE" dirty="0" smtClean="0"/>
              <a:t>: La medida de la boca de la llave debe </a:t>
            </a:r>
            <a:r>
              <a:rPr lang="es-PE" dirty="0"/>
              <a:t>ser </a:t>
            </a:r>
            <a:r>
              <a:rPr lang="es-PE" dirty="0" smtClean="0"/>
              <a:t>1”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775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/>
      <p:bldP spid="15" grpId="0"/>
      <p:bldP spid="38" grpId="0"/>
      <p:bldP spid="39" grpId="0" animBg="1"/>
      <p:bldP spid="40" grpId="0"/>
      <p:bldP spid="41" grpId="0"/>
      <p:bldP spid="42" grpId="0"/>
      <p:bldP spid="50" grpId="0"/>
      <p:bldP spid="51" grpId="0"/>
      <p:bldP spid="52" grpId="0"/>
      <p:bldP spid="54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93" y="0"/>
            <a:ext cx="3685905" cy="69269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67543" y="2249779"/>
            <a:ext cx="8430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200" dirty="0" smtClean="0"/>
              <a:t>Finalmente ahora te toca resolver las 15 preguntas de selección múltiple y de respuesta construida. </a:t>
            </a:r>
            <a:r>
              <a:rPr lang="es-PE" sz="2200" dirty="0"/>
              <a:t>R</a:t>
            </a:r>
            <a:r>
              <a:rPr lang="es-PE" sz="2200" dirty="0" smtClean="0"/>
              <a:t>esuelve en forma individual y escribe tu procedimiento en la misma hoja. Te deseo éxitos en esta prueba.</a:t>
            </a:r>
            <a:endParaRPr lang="es-PE" sz="2200" dirty="0"/>
          </a:p>
        </p:txBody>
      </p:sp>
      <p:sp>
        <p:nvSpPr>
          <p:cNvPr id="9" name="4 Título"/>
          <p:cNvSpPr txBox="1">
            <a:spLocks/>
          </p:cNvSpPr>
          <p:nvPr/>
        </p:nvSpPr>
        <p:spPr bwMode="auto">
          <a:xfrm>
            <a:off x="2934394" y="1056931"/>
            <a:ext cx="3497257" cy="859532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1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29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4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2576" eaLnBrk="1" fontAlgn="auto" hangingPunct="1">
              <a:spcAft>
                <a:spcPts val="0"/>
              </a:spcAft>
              <a:defRPr/>
            </a:pPr>
            <a:r>
              <a:rPr lang="es-PE" sz="3400" dirty="0" smtClean="0">
                <a:latin typeface="Maiandra GD"/>
              </a:rPr>
              <a:t> PRACTICAMOS</a:t>
            </a:r>
            <a:endParaRPr lang="es-PE" sz="3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24492"/>
            <a:ext cx="2160240" cy="31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556619"/>
            <a:ext cx="3067262" cy="57643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09600" y="1155642"/>
            <a:ext cx="6858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i="1" dirty="0" smtClean="0">
                <a:solidFill>
                  <a:srgbClr val="D2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METACOGNICIÓN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PE" sz="2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</a:t>
            </a:r>
            <a:r>
              <a:rPr lang="es-PE" sz="24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Qué aprendí hoy?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s-PE" sz="24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¿Cómo usamos el ordenamiento de los números racionales en nuestra vida cotidiana?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PE" sz="2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</a:t>
            </a:r>
            <a:r>
              <a:rPr lang="es-PE" sz="24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Cómo pude superar las dificultades presentadas? </a:t>
            </a:r>
            <a:r>
              <a:rPr lang="es-PE" sz="2000" b="1" i="1" dirty="0" smtClean="0">
                <a:latin typeface="TimesNewRomanPS-BoldItalicMT"/>
              </a:rPr>
              <a:t>	</a:t>
            </a:r>
            <a:r>
              <a:rPr lang="es-PE" b="1" i="1" dirty="0" smtClean="0">
                <a:latin typeface="TimesNewRomanPS-BoldItalicMT"/>
              </a:rPr>
              <a:t>		</a:t>
            </a:r>
          </a:p>
        </p:txBody>
      </p:sp>
      <p:pic>
        <p:nvPicPr>
          <p:cNvPr id="7" name="Picture 4" descr="G:\Imagen Gracias\Gracias 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57" y="1143000"/>
            <a:ext cx="7416824" cy="53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97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165"/>
            <a:ext cx="4032448" cy="731827"/>
          </a:xfrm>
          <a:prstGeom prst="rect">
            <a:avLst/>
          </a:prstGeom>
        </p:spPr>
      </p:pic>
      <p:sp>
        <p:nvSpPr>
          <p:cNvPr id="6" name="3 Rectángulo"/>
          <p:cNvSpPr/>
          <p:nvPr/>
        </p:nvSpPr>
        <p:spPr>
          <a:xfrm>
            <a:off x="827584" y="1121510"/>
            <a:ext cx="770400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ES" sz="2800" dirty="0" smtClean="0"/>
              <a:t>¿</a:t>
            </a:r>
            <a:r>
              <a:rPr lang="es-ES" sz="2800" dirty="0"/>
              <a:t>Qué artículos sueles encontrar en una ferretería? </a:t>
            </a:r>
            <a:endParaRPr lang="es-PE" sz="27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69" y="1844824"/>
            <a:ext cx="7776864" cy="473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7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6100152"/>
              </p:ext>
            </p:extLst>
          </p:nvPr>
        </p:nvGraphicFramePr>
        <p:xfrm>
          <a:off x="539552" y="2060848"/>
          <a:ext cx="8229600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2502494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es-PE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artículos no sueles encontrar en una ferretería?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es-PE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herramienta usarías para cortar madera?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es-PE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herramienta usarías para clavar clavos en una madera?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es-PE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herramienta usarías para realizar perforaciones en madera o metal?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es-PE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artículo te permite determinar el diámetro de esas perforaciones?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es-PE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¿En qué medidas suelen vender esos artículos  en la ferretería?</a:t>
                      </a:r>
                      <a:endParaRPr lang="es-PE" sz="2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1780"/>
            <a:ext cx="4032448" cy="731827"/>
          </a:xfrm>
          <a:prstGeom prst="rect">
            <a:avLst/>
          </a:prstGeom>
        </p:spPr>
      </p:pic>
      <p:sp>
        <p:nvSpPr>
          <p:cNvPr id="6" name="3 Rectángulo"/>
          <p:cNvSpPr/>
          <p:nvPr/>
        </p:nvSpPr>
        <p:spPr>
          <a:xfrm>
            <a:off x="1620096" y="1250098"/>
            <a:ext cx="5903808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PE" sz="2700" dirty="0" smtClean="0">
                <a:latin typeface="Maiandra GD"/>
              </a:rPr>
              <a:t>Responde las siguientes preguntas:</a:t>
            </a:r>
            <a:endParaRPr lang="es-PE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41" y="116632"/>
            <a:ext cx="3448455" cy="648072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046344"/>
              </p:ext>
            </p:extLst>
          </p:nvPr>
        </p:nvGraphicFramePr>
        <p:xfrm>
          <a:off x="494321" y="260648"/>
          <a:ext cx="4869767" cy="2088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9767"/>
              </a:tblGrid>
              <a:tr h="2088232">
                <a:tc>
                  <a:txBody>
                    <a:bodyPr/>
                    <a:lstStyle/>
                    <a:p>
                      <a:pPr algn="just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Uno de los artículos que se vende en la ferretería son las brocas. Las venden por estuche o por unidad. Se encuentra un estuche con cuatro brocas, la más gruesa mide ½” y la más delgada 1/8” de diámetro. 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medidas podrían tener las otras dos?</a:t>
                      </a:r>
                      <a:endParaRPr lang="es-P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pic>
        <p:nvPicPr>
          <p:cNvPr id="19" name="Imagen 18" descr="Resultado de imagen para signo de interrogación sin fondo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5" b="7901"/>
          <a:stretch/>
        </p:blipFill>
        <p:spPr bwMode="auto">
          <a:xfrm>
            <a:off x="1907704" y="2602016"/>
            <a:ext cx="2088232" cy="22671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48222"/>
              </p:ext>
            </p:extLst>
          </p:nvPr>
        </p:nvGraphicFramePr>
        <p:xfrm>
          <a:off x="524992" y="5229200"/>
          <a:ext cx="8260129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129"/>
              </a:tblGrid>
              <a:tr h="526308">
                <a:tc>
                  <a:txBody>
                    <a:bodyPr/>
                    <a:lstStyle/>
                    <a:p>
                      <a:pPr algn="just"/>
                      <a:r>
                        <a:rPr lang="es-E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PROPÓSITO DE LA SESIÓN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Se trabajará los números racionales en sus diversas formas sea como  fraccionario, decimal o porcentaje aplicado a diferentes situaciones reales y su respectivo ordenamiento mayor o menor que.</a:t>
                      </a:r>
                      <a:endParaRPr lang="es-P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469" r="6998" b="5435"/>
          <a:stretch/>
        </p:blipFill>
        <p:spPr>
          <a:xfrm>
            <a:off x="5787137" y="908720"/>
            <a:ext cx="324936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19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3233" y="1555736"/>
            <a:ext cx="8777437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dirty="0"/>
              <a:t>¿Cómo hacemos para  determinar qué número racional es mayor o menor que otro?</a:t>
            </a:r>
            <a:endParaRPr lang="es-PE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9" y="320231"/>
            <a:ext cx="2909293" cy="54674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392929" y="2524855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dirty="0" smtClean="0">
                <a:solidFill>
                  <a:srgbClr val="FF0000"/>
                </a:solidFill>
              </a:rPr>
              <a:t>3/4, 1/2 , 3/8 </a:t>
            </a:r>
            <a:endParaRPr lang="es-PE" sz="3200" dirty="0">
              <a:solidFill>
                <a:srgbClr val="FF0000"/>
              </a:solidFill>
            </a:endParaRPr>
          </a:p>
        </p:txBody>
      </p:sp>
      <p:sp>
        <p:nvSpPr>
          <p:cNvPr id="29" name="4 Título"/>
          <p:cNvSpPr txBox="1">
            <a:spLocks/>
          </p:cNvSpPr>
          <p:nvPr/>
        </p:nvSpPr>
        <p:spPr bwMode="auto">
          <a:xfrm>
            <a:off x="4067944" y="210715"/>
            <a:ext cx="4577377" cy="1052800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1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29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4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2576" eaLnBrk="1" fontAlgn="auto" hangingPunct="1">
              <a:spcAft>
                <a:spcPts val="0"/>
              </a:spcAft>
              <a:defRPr/>
            </a:pPr>
            <a:r>
              <a:rPr lang="es-PE" sz="3400" dirty="0" smtClean="0">
                <a:latin typeface="Maiandra GD"/>
              </a:rPr>
              <a:t> APRENDEMOS</a:t>
            </a:r>
            <a:endParaRPr lang="es-PE" sz="3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92988" y="3133010"/>
            <a:ext cx="8597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Se </a:t>
            </a:r>
            <a:r>
              <a:rPr lang="es-ES" sz="2400" dirty="0"/>
              <a:t>obtiene que el mínimo </a:t>
            </a:r>
            <a:r>
              <a:rPr lang="es-ES" sz="2400" dirty="0" smtClean="0"/>
              <a:t>número (MCM) </a:t>
            </a:r>
            <a:r>
              <a:rPr lang="es-ES" sz="2400" dirty="0"/>
              <a:t>que contiene a </a:t>
            </a:r>
            <a:r>
              <a:rPr lang="es-ES" sz="2400" dirty="0" smtClean="0"/>
              <a:t>4; </a:t>
            </a:r>
            <a:r>
              <a:rPr lang="es-ES" sz="2400" dirty="0"/>
              <a:t>2 y 8 a este número 8, procedemos a homogenizar denominadores multiplicando por un mismo número tanto al </a:t>
            </a:r>
            <a:r>
              <a:rPr lang="es-ES" sz="2400" dirty="0" smtClean="0"/>
              <a:t>numerador, como </a:t>
            </a:r>
            <a:r>
              <a:rPr lang="es-ES" sz="2400" dirty="0"/>
              <a:t>al </a:t>
            </a:r>
            <a:r>
              <a:rPr lang="es-ES" sz="2400" dirty="0" smtClean="0"/>
              <a:t>denominador.</a:t>
            </a:r>
            <a:endParaRPr lang="es-PE" sz="2400" dirty="0"/>
          </a:p>
        </p:txBody>
      </p:sp>
      <p:grpSp>
        <p:nvGrpSpPr>
          <p:cNvPr id="8" name="Grupo 7"/>
          <p:cNvGrpSpPr/>
          <p:nvPr/>
        </p:nvGrpSpPr>
        <p:grpSpPr>
          <a:xfrm>
            <a:off x="1824762" y="4748471"/>
            <a:ext cx="426072" cy="1015285"/>
            <a:chOff x="1828802" y="5022239"/>
            <a:chExt cx="426072" cy="1015285"/>
          </a:xfrm>
        </p:grpSpPr>
        <p:grpSp>
          <p:nvGrpSpPr>
            <p:cNvPr id="7" name="Grupo 6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15" name="CuadroTexto 14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3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" name="Conector recto 2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CuadroTexto 20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4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4" name="CuadroTexto 33"/>
          <p:cNvSpPr txBox="1"/>
          <p:nvPr/>
        </p:nvSpPr>
        <p:spPr>
          <a:xfrm>
            <a:off x="2114692" y="476254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dirty="0" smtClean="0">
                <a:solidFill>
                  <a:srgbClr val="FF0000"/>
                </a:solidFill>
              </a:rPr>
              <a:t>x2</a:t>
            </a:r>
            <a:endParaRPr lang="es-PE" sz="3200" dirty="0">
              <a:solidFill>
                <a:srgbClr val="FF0000"/>
              </a:solidFill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3431428" y="4725144"/>
            <a:ext cx="426072" cy="1015285"/>
            <a:chOff x="1828802" y="5022239"/>
            <a:chExt cx="426072" cy="1015285"/>
          </a:xfrm>
        </p:grpSpPr>
        <p:grpSp>
          <p:nvGrpSpPr>
            <p:cNvPr id="37" name="Grupo 36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39" name="CuadroTexto 38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0" name="Conector recto 39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CuadroTexto 37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2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4950730" y="4725144"/>
            <a:ext cx="426072" cy="1015285"/>
            <a:chOff x="1828802" y="5022239"/>
            <a:chExt cx="426072" cy="1015285"/>
          </a:xfrm>
        </p:grpSpPr>
        <p:grpSp>
          <p:nvGrpSpPr>
            <p:cNvPr id="42" name="Grupo 41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44" name="CuadroTexto 43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3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5" name="Conector recto 44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CuadroTexto 42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6" name="CuadroTexto 45"/>
          <p:cNvSpPr txBox="1"/>
          <p:nvPr/>
        </p:nvSpPr>
        <p:spPr>
          <a:xfrm>
            <a:off x="2081676" y="5149769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dirty="0" smtClean="0">
                <a:solidFill>
                  <a:srgbClr val="FF0000"/>
                </a:solidFill>
              </a:rPr>
              <a:t>x2</a:t>
            </a:r>
            <a:endParaRPr lang="es-PE" sz="3200" dirty="0">
              <a:solidFill>
                <a:srgbClr val="FF0000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3644464" y="4725144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dirty="0" smtClean="0">
                <a:solidFill>
                  <a:srgbClr val="FF0000"/>
                </a:solidFill>
              </a:rPr>
              <a:t>x4</a:t>
            </a:r>
            <a:endParaRPr lang="es-PE" sz="3200" dirty="0">
              <a:solidFill>
                <a:srgbClr val="FF0000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3644464" y="5157192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dirty="0" smtClean="0">
                <a:solidFill>
                  <a:srgbClr val="FF0000"/>
                </a:solidFill>
              </a:rPr>
              <a:t>x4</a:t>
            </a:r>
            <a:endParaRPr lang="es-PE" sz="3200" dirty="0">
              <a:solidFill>
                <a:srgbClr val="FF0000"/>
              </a:solidFill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2054306" y="5753192"/>
            <a:ext cx="426072" cy="1015285"/>
            <a:chOff x="1828802" y="5022239"/>
            <a:chExt cx="426072" cy="1015285"/>
          </a:xfrm>
        </p:grpSpPr>
        <p:grpSp>
          <p:nvGrpSpPr>
            <p:cNvPr id="50" name="Grupo 49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52" name="CuadroTexto 51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6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53" name="Conector recto 52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CuadroTexto 50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4" name="CuadroTexto 53"/>
          <p:cNvSpPr txBox="1"/>
          <p:nvPr/>
        </p:nvSpPr>
        <p:spPr>
          <a:xfrm>
            <a:off x="111067" y="5802646"/>
            <a:ext cx="199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Tendríamos:</a:t>
            </a:r>
            <a:endParaRPr lang="es-PE" sz="2400" dirty="0"/>
          </a:p>
        </p:txBody>
      </p:sp>
      <p:grpSp>
        <p:nvGrpSpPr>
          <p:cNvPr id="55" name="Grupo 54"/>
          <p:cNvGrpSpPr/>
          <p:nvPr/>
        </p:nvGrpSpPr>
        <p:grpSpPr>
          <a:xfrm>
            <a:off x="3586097" y="5685770"/>
            <a:ext cx="426072" cy="1015285"/>
            <a:chOff x="1828802" y="5022239"/>
            <a:chExt cx="426072" cy="1015285"/>
          </a:xfrm>
        </p:grpSpPr>
        <p:grpSp>
          <p:nvGrpSpPr>
            <p:cNvPr id="56" name="Grupo 55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58" name="CuadroTexto 57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4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59" name="Conector recto 58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CuadroTexto 56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4967238" y="5663296"/>
            <a:ext cx="426072" cy="1015285"/>
            <a:chOff x="1828802" y="5022239"/>
            <a:chExt cx="426072" cy="1015285"/>
          </a:xfrm>
        </p:grpSpPr>
        <p:grpSp>
          <p:nvGrpSpPr>
            <p:cNvPr id="61" name="Grupo 60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63" name="CuadroTexto 62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3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64" name="Conector recto 63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2" name="CuadroTexto 61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5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34" grpId="0"/>
      <p:bldP spid="46" grpId="0"/>
      <p:bldP spid="47" grpId="0"/>
      <p:bldP spid="48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9" y="320231"/>
            <a:ext cx="2909293" cy="546747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804718" y="106866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rgbClr val="FF0000"/>
                </a:solidFill>
              </a:rPr>
              <a:t>&lt;</a:t>
            </a:r>
            <a:endParaRPr lang="es-PE" sz="2800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41442" y="1124744"/>
            <a:ext cx="199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Ordenando:</a:t>
            </a:r>
            <a:endParaRPr lang="es-PE" sz="2400" dirty="0"/>
          </a:p>
        </p:txBody>
      </p:sp>
      <p:grpSp>
        <p:nvGrpSpPr>
          <p:cNvPr id="24" name="Grupo 23"/>
          <p:cNvGrpSpPr/>
          <p:nvPr/>
        </p:nvGrpSpPr>
        <p:grpSpPr>
          <a:xfrm>
            <a:off x="3022376" y="866978"/>
            <a:ext cx="426072" cy="1015285"/>
            <a:chOff x="1828802" y="5022239"/>
            <a:chExt cx="426072" cy="1015285"/>
          </a:xfrm>
        </p:grpSpPr>
        <p:grpSp>
          <p:nvGrpSpPr>
            <p:cNvPr id="25" name="Grupo 24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33" name="CuadroTexto 32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3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4" name="Conector recto 33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CuadroTexto 26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4431468" y="847933"/>
            <a:ext cx="426072" cy="1015285"/>
            <a:chOff x="1828802" y="5022239"/>
            <a:chExt cx="426072" cy="1015285"/>
          </a:xfrm>
        </p:grpSpPr>
        <p:grpSp>
          <p:nvGrpSpPr>
            <p:cNvPr id="36" name="Grupo 35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38" name="CuadroTexto 37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4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9" name="Conector recto 38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CuadroTexto 36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5822348" y="835283"/>
            <a:ext cx="426072" cy="1015285"/>
            <a:chOff x="1828802" y="5022239"/>
            <a:chExt cx="426072" cy="1015285"/>
          </a:xfrm>
        </p:grpSpPr>
        <p:grpSp>
          <p:nvGrpSpPr>
            <p:cNvPr id="46" name="Grupo 45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48" name="CuadroTexto 47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6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9" name="Conector recto 48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7" name="CuadroTexto 46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0" name="CuadroTexto 49"/>
          <p:cNvSpPr txBox="1"/>
          <p:nvPr/>
        </p:nvSpPr>
        <p:spPr>
          <a:xfrm>
            <a:off x="5209370" y="101683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rgbClr val="FF0000"/>
                </a:solidFill>
              </a:rPr>
              <a:t>&lt;</a:t>
            </a:r>
            <a:endParaRPr lang="es-PE" sz="2800" dirty="0">
              <a:solidFill>
                <a:srgbClr val="FF0000"/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248227" y="1844175"/>
            <a:ext cx="2391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Sustituimos sus equivalentes:</a:t>
            </a:r>
            <a:endParaRPr lang="es-PE" sz="2400" dirty="0"/>
          </a:p>
        </p:txBody>
      </p:sp>
      <p:grpSp>
        <p:nvGrpSpPr>
          <p:cNvPr id="52" name="Grupo 51"/>
          <p:cNvGrpSpPr/>
          <p:nvPr/>
        </p:nvGrpSpPr>
        <p:grpSpPr>
          <a:xfrm>
            <a:off x="3059793" y="1752030"/>
            <a:ext cx="426072" cy="1015285"/>
            <a:chOff x="1828802" y="5022239"/>
            <a:chExt cx="426072" cy="1015285"/>
          </a:xfrm>
        </p:grpSpPr>
        <p:grpSp>
          <p:nvGrpSpPr>
            <p:cNvPr id="53" name="Grupo 52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55" name="CuadroTexto 54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3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56" name="Conector recto 55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CuadroTexto 53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4430149" y="1674897"/>
            <a:ext cx="426072" cy="1015285"/>
            <a:chOff x="1828802" y="5022239"/>
            <a:chExt cx="426072" cy="1015285"/>
          </a:xfrm>
        </p:grpSpPr>
        <p:grpSp>
          <p:nvGrpSpPr>
            <p:cNvPr id="58" name="Grupo 57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60" name="CuadroTexto 59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61" name="Conector recto 60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9" name="CuadroTexto 58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2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5854045" y="1773435"/>
            <a:ext cx="426072" cy="1015285"/>
            <a:chOff x="1828802" y="5022239"/>
            <a:chExt cx="426072" cy="1015285"/>
          </a:xfrm>
        </p:grpSpPr>
        <p:grpSp>
          <p:nvGrpSpPr>
            <p:cNvPr id="68" name="Grupo 67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70" name="CuadroTexto 69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3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71" name="Conector recto 70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9" name="CuadroTexto 68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4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2" name="CuadroTexto 71"/>
          <p:cNvSpPr txBox="1"/>
          <p:nvPr/>
        </p:nvSpPr>
        <p:spPr>
          <a:xfrm>
            <a:off x="3775906" y="194233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rgbClr val="FF0000"/>
                </a:solidFill>
              </a:rPr>
              <a:t>&lt;</a:t>
            </a:r>
            <a:endParaRPr lang="es-PE" sz="2800" dirty="0">
              <a:solidFill>
                <a:srgbClr val="FF0000"/>
              </a:solidFill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5189540" y="187457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rgbClr val="FF0000"/>
                </a:solidFill>
              </a:rPr>
              <a:t>&lt;</a:t>
            </a:r>
            <a:endParaRPr lang="es-PE" sz="2800" dirty="0">
              <a:solidFill>
                <a:srgbClr val="FF0000"/>
              </a:solidFill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248227" y="2990459"/>
            <a:ext cx="4400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Ordenando en la recta numérica:</a:t>
            </a:r>
            <a:endParaRPr lang="es-PE" sz="2400" dirty="0"/>
          </a:p>
        </p:txBody>
      </p:sp>
      <p:sp>
        <p:nvSpPr>
          <p:cNvPr id="75" name="CuadroTexto 74"/>
          <p:cNvSpPr txBox="1"/>
          <p:nvPr/>
        </p:nvSpPr>
        <p:spPr>
          <a:xfrm>
            <a:off x="1075742" y="5223027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 smtClean="0"/>
              <a:t>-1                   0                   1                    2</a:t>
            </a:r>
            <a:endParaRPr lang="es-PE" sz="2400" dirty="0"/>
          </a:p>
        </p:txBody>
      </p:sp>
      <p:grpSp>
        <p:nvGrpSpPr>
          <p:cNvPr id="2" name="Grupo 1"/>
          <p:cNvGrpSpPr/>
          <p:nvPr/>
        </p:nvGrpSpPr>
        <p:grpSpPr>
          <a:xfrm>
            <a:off x="964564" y="4810804"/>
            <a:ext cx="6408712" cy="377184"/>
            <a:chOff x="1115616" y="3880915"/>
            <a:chExt cx="6408712" cy="377184"/>
          </a:xfrm>
        </p:grpSpPr>
        <p:cxnSp>
          <p:nvCxnSpPr>
            <p:cNvPr id="4" name="Conector recto de flecha 3"/>
            <p:cNvCxnSpPr/>
            <p:nvPr/>
          </p:nvCxnSpPr>
          <p:spPr>
            <a:xfrm flipH="1">
              <a:off x="1115616" y="4016747"/>
              <a:ext cx="6408712" cy="720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Elipse 10"/>
            <p:cNvSpPr/>
            <p:nvPr/>
          </p:nvSpPr>
          <p:spPr>
            <a:xfrm>
              <a:off x="1443854" y="4016747"/>
              <a:ext cx="14802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6" name="Elipse 75"/>
            <p:cNvSpPr/>
            <p:nvPr/>
          </p:nvSpPr>
          <p:spPr>
            <a:xfrm>
              <a:off x="2907370" y="3985704"/>
              <a:ext cx="14802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7" name="Elipse 76"/>
            <p:cNvSpPr/>
            <p:nvPr/>
          </p:nvSpPr>
          <p:spPr>
            <a:xfrm>
              <a:off x="4356138" y="3977028"/>
              <a:ext cx="14802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8" name="Elipse 77"/>
            <p:cNvSpPr/>
            <p:nvPr/>
          </p:nvSpPr>
          <p:spPr>
            <a:xfrm>
              <a:off x="5884467" y="3977028"/>
              <a:ext cx="14802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79" name="Conector recto 78"/>
            <p:cNvCxnSpPr/>
            <p:nvPr/>
          </p:nvCxnSpPr>
          <p:spPr>
            <a:xfrm>
              <a:off x="3203848" y="3921857"/>
              <a:ext cx="0" cy="33624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3375160" y="3914317"/>
              <a:ext cx="0" cy="33624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Conector recto 80"/>
            <p:cNvCxnSpPr/>
            <p:nvPr/>
          </p:nvCxnSpPr>
          <p:spPr>
            <a:xfrm>
              <a:off x="3519176" y="3889591"/>
              <a:ext cx="0" cy="33624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Conector recto 81"/>
            <p:cNvCxnSpPr/>
            <p:nvPr/>
          </p:nvCxnSpPr>
          <p:spPr>
            <a:xfrm>
              <a:off x="3690488" y="3884846"/>
              <a:ext cx="0" cy="33624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ector recto 82"/>
            <p:cNvCxnSpPr/>
            <p:nvPr/>
          </p:nvCxnSpPr>
          <p:spPr>
            <a:xfrm>
              <a:off x="3851920" y="3884846"/>
              <a:ext cx="0" cy="33624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ector recto 83"/>
            <p:cNvCxnSpPr/>
            <p:nvPr/>
          </p:nvCxnSpPr>
          <p:spPr>
            <a:xfrm>
              <a:off x="4028070" y="3880915"/>
              <a:ext cx="0" cy="33624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Conector recto 84"/>
            <p:cNvCxnSpPr/>
            <p:nvPr/>
          </p:nvCxnSpPr>
          <p:spPr>
            <a:xfrm>
              <a:off x="4210171" y="3884846"/>
              <a:ext cx="0" cy="33624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upo 61"/>
          <p:cNvGrpSpPr/>
          <p:nvPr/>
        </p:nvGrpSpPr>
        <p:grpSpPr>
          <a:xfrm>
            <a:off x="3131840" y="5158613"/>
            <a:ext cx="426072" cy="1015285"/>
            <a:chOff x="1828802" y="5022239"/>
            <a:chExt cx="426072" cy="1015285"/>
          </a:xfrm>
        </p:grpSpPr>
        <p:grpSp>
          <p:nvGrpSpPr>
            <p:cNvPr id="63" name="Grupo 62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65" name="CuadroTexto 64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3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66" name="Conector recto 65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4" name="CuadroTexto 63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3345729" y="3867773"/>
            <a:ext cx="426072" cy="1015285"/>
            <a:chOff x="1828802" y="5022239"/>
            <a:chExt cx="426072" cy="1015285"/>
          </a:xfrm>
        </p:grpSpPr>
        <p:grpSp>
          <p:nvGrpSpPr>
            <p:cNvPr id="87" name="Grupo 86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89" name="CuadroTexto 88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4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90" name="Conector recto 89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CuadroTexto 87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1" name="Grupo 90"/>
          <p:cNvGrpSpPr/>
          <p:nvPr/>
        </p:nvGrpSpPr>
        <p:grpSpPr>
          <a:xfrm>
            <a:off x="3635896" y="5133491"/>
            <a:ext cx="426072" cy="1015285"/>
            <a:chOff x="1828802" y="5022239"/>
            <a:chExt cx="426072" cy="1015285"/>
          </a:xfrm>
        </p:grpSpPr>
        <p:grpSp>
          <p:nvGrpSpPr>
            <p:cNvPr id="92" name="Grupo 91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94" name="CuadroTexto 93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6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95" name="Conector recto 94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3" name="CuadroTexto 92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79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50" grpId="0"/>
      <p:bldP spid="5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9" y="320231"/>
            <a:ext cx="2909293" cy="546747"/>
          </a:xfrm>
          <a:prstGeom prst="rect">
            <a:avLst/>
          </a:prstGeom>
        </p:spPr>
      </p:pic>
      <p:sp>
        <p:nvSpPr>
          <p:cNvPr id="3" name="6 Rectángulo"/>
          <p:cNvSpPr/>
          <p:nvPr/>
        </p:nvSpPr>
        <p:spPr>
          <a:xfrm>
            <a:off x="2122581" y="1081281"/>
            <a:ext cx="525658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/>
              <a:t>¿Qué número es mayor, ½ o 1/8?</a:t>
            </a:r>
            <a:endParaRPr lang="es-PE" sz="24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086024" y="1841623"/>
            <a:ext cx="689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Se les </a:t>
            </a:r>
            <a:r>
              <a:rPr lang="es-ES" dirty="0"/>
              <a:t>da </a:t>
            </a:r>
            <a:r>
              <a:rPr lang="es-ES" dirty="0" smtClean="0"/>
              <a:t>3 </a:t>
            </a:r>
            <a:r>
              <a:rPr lang="es-ES" dirty="0"/>
              <a:t>minutos para que los estudiantes encuentren la respuesta</a:t>
            </a:r>
            <a:endParaRPr lang="es-PE" dirty="0"/>
          </a:p>
        </p:txBody>
      </p:sp>
      <p:sp>
        <p:nvSpPr>
          <p:cNvPr id="25" name="6 Rectángulo"/>
          <p:cNvSpPr/>
          <p:nvPr/>
        </p:nvSpPr>
        <p:spPr>
          <a:xfrm>
            <a:off x="1620284" y="3121547"/>
            <a:ext cx="561777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/>
              <a:t>¿</a:t>
            </a:r>
            <a:r>
              <a:rPr lang="es-ES" sz="2400" dirty="0"/>
              <a:t> </a:t>
            </a:r>
            <a:r>
              <a:rPr lang="es-ES" sz="2400" b="1" dirty="0"/>
              <a:t>Cuántos números habrá entre, ½ o 1/8?</a:t>
            </a:r>
            <a:endParaRPr lang="es-PE" sz="24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086024" y="3933056"/>
            <a:ext cx="7329697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200" b="1" i="1" dirty="0" smtClean="0">
                <a:solidFill>
                  <a:srgbClr val="7030A0"/>
                </a:solidFill>
              </a:rPr>
              <a:t>Propiedad </a:t>
            </a:r>
            <a:r>
              <a:rPr lang="es-ES" sz="2200" b="1" i="1" dirty="0">
                <a:solidFill>
                  <a:srgbClr val="7030A0"/>
                </a:solidFill>
              </a:rPr>
              <a:t>de densidad de los racionales: La</a:t>
            </a:r>
            <a:r>
              <a:rPr lang="es-ES" sz="2200" i="1" dirty="0">
                <a:solidFill>
                  <a:srgbClr val="7030A0"/>
                </a:solidFill>
              </a:rPr>
              <a:t> propiedad de densidad nos indica que para cualquier pareja de números racionales (fracciones) existe otro número racional (fracción) situado entre los dos en la recta real. </a:t>
            </a:r>
            <a:endParaRPr lang="es-PE" sz="2200" i="1" dirty="0">
              <a:solidFill>
                <a:srgbClr val="7030A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549666" y="5733256"/>
            <a:ext cx="532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</a:rPr>
              <a:t>RESPUESTA</a:t>
            </a:r>
            <a:r>
              <a:rPr lang="es-PE" b="1" dirty="0" smtClean="0"/>
              <a:t>:</a:t>
            </a:r>
            <a:r>
              <a:rPr lang="es-PE" dirty="0" smtClean="0"/>
              <a:t> </a:t>
            </a:r>
            <a:r>
              <a:rPr lang="es-PE" dirty="0"/>
              <a:t>Entre ½  y  1/8  existen infinitos números.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869999" y="2376133"/>
            <a:ext cx="732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Se invitará </a:t>
            </a:r>
            <a:r>
              <a:rPr lang="es-ES" dirty="0"/>
              <a:t>a </a:t>
            </a:r>
            <a:r>
              <a:rPr lang="es-ES" dirty="0" smtClean="0"/>
              <a:t>un estudiante de los </a:t>
            </a:r>
            <a:r>
              <a:rPr lang="es-ES" dirty="0"/>
              <a:t>diferentes grupos a </a:t>
            </a:r>
            <a:r>
              <a:rPr lang="es-ES" dirty="0" smtClean="0"/>
              <a:t>explicar </a:t>
            </a:r>
            <a:r>
              <a:rPr lang="es-ES" dirty="0"/>
              <a:t>su </a:t>
            </a:r>
            <a:r>
              <a:rPr lang="es-ES" dirty="0" smtClean="0"/>
              <a:t>desarrollo.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689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 animBg="1"/>
      <p:bldP spid="26" grpId="0" animBg="1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1471" y="1089639"/>
            <a:ext cx="838954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/>
              <a:t>¿Cómo obtenemos un número racional comprendido entre dos números racionales cualesquiera?</a:t>
            </a:r>
            <a:endParaRPr lang="es-PE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9" y="380948"/>
            <a:ext cx="3123813" cy="58706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24260" y="4115225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798642" y="2155677"/>
            <a:ext cx="5688747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2200" i="1" dirty="0">
                <a:solidFill>
                  <a:srgbClr val="7030A0"/>
                </a:solidFill>
              </a:rPr>
              <a:t>S</a:t>
            </a:r>
            <a:r>
              <a:rPr lang="es-PE" sz="2200" i="1" dirty="0" smtClean="0">
                <a:solidFill>
                  <a:srgbClr val="7030A0"/>
                </a:solidFill>
              </a:rPr>
              <a:t>acando </a:t>
            </a:r>
            <a:r>
              <a:rPr lang="es-PE" sz="2200" i="1" dirty="0">
                <a:solidFill>
                  <a:srgbClr val="7030A0"/>
                </a:solidFill>
              </a:rPr>
              <a:t>el promedio de los dos números dados.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96059" y="2780928"/>
            <a:ext cx="787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Si queremos conseguir un número entre 1/2 y </a:t>
            </a:r>
            <a:r>
              <a:rPr lang="es-PE" dirty="0" smtClean="0"/>
              <a:t>1/8, </a:t>
            </a:r>
            <a:r>
              <a:rPr lang="es-PE" dirty="0"/>
              <a:t>debemos seguir estos pasos: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96059" y="3140968"/>
            <a:ext cx="36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Obtenemos el mayor y el menor</a:t>
            </a:r>
            <a:r>
              <a:rPr lang="es-PE" dirty="0" smtClean="0"/>
              <a:t>:</a:t>
            </a:r>
            <a:endParaRPr lang="es-PE" dirty="0"/>
          </a:p>
        </p:txBody>
      </p:sp>
      <p:grpSp>
        <p:nvGrpSpPr>
          <p:cNvPr id="27" name="Grupo 26"/>
          <p:cNvGrpSpPr/>
          <p:nvPr/>
        </p:nvGrpSpPr>
        <p:grpSpPr>
          <a:xfrm>
            <a:off x="1039057" y="3959321"/>
            <a:ext cx="426072" cy="1015285"/>
            <a:chOff x="1828802" y="5022239"/>
            <a:chExt cx="426072" cy="1015285"/>
          </a:xfrm>
        </p:grpSpPr>
        <p:grpSp>
          <p:nvGrpSpPr>
            <p:cNvPr id="28" name="Grupo 27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30" name="CuadroTexto 29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1" name="Conector recto 30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CuadroTexto 28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2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2482512" y="3920314"/>
            <a:ext cx="426072" cy="1015285"/>
            <a:chOff x="1828802" y="5022239"/>
            <a:chExt cx="426072" cy="1015285"/>
          </a:xfrm>
        </p:grpSpPr>
        <p:grpSp>
          <p:nvGrpSpPr>
            <p:cNvPr id="33" name="Grupo 32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35" name="CuadroTexto 34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4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6" name="Conector recto 35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CuadroTexto 33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7" name="CuadroTexto 36"/>
          <p:cNvSpPr txBox="1"/>
          <p:nvPr/>
        </p:nvSpPr>
        <p:spPr>
          <a:xfrm>
            <a:off x="5749594" y="4302728"/>
            <a:ext cx="109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D20000"/>
                </a:solidFill>
              </a:rPr>
              <a:t>Mayor: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274124" y="3943520"/>
            <a:ext cx="7037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x4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246771" y="4371978"/>
            <a:ext cx="7037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x4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40" name="Grupo 39"/>
          <p:cNvGrpSpPr/>
          <p:nvPr/>
        </p:nvGrpSpPr>
        <p:grpSpPr>
          <a:xfrm>
            <a:off x="1014295" y="4918483"/>
            <a:ext cx="426072" cy="1015285"/>
            <a:chOff x="1828802" y="5022239"/>
            <a:chExt cx="426072" cy="1015285"/>
          </a:xfrm>
        </p:grpSpPr>
        <p:grpSp>
          <p:nvGrpSpPr>
            <p:cNvPr id="41" name="Grupo 40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43" name="CuadroTexto 42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4" name="Conector recto 43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CuadroTexto 41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6761577" y="4887503"/>
            <a:ext cx="426072" cy="1015285"/>
            <a:chOff x="1828802" y="5022239"/>
            <a:chExt cx="426072" cy="1015285"/>
          </a:xfrm>
        </p:grpSpPr>
        <p:grpSp>
          <p:nvGrpSpPr>
            <p:cNvPr id="46" name="Grupo 45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48" name="CuadroTexto 47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9" name="Conector recto 48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7" name="CuadroTexto 46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6772341" y="4003897"/>
            <a:ext cx="426072" cy="1015285"/>
            <a:chOff x="1828802" y="5022239"/>
            <a:chExt cx="426072" cy="1015285"/>
          </a:xfrm>
        </p:grpSpPr>
        <p:grpSp>
          <p:nvGrpSpPr>
            <p:cNvPr id="51" name="Grupo 50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53" name="CuadroTexto 52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4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54" name="Conector recto 53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CuadroTexto 51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5" name="CuadroTexto 54"/>
          <p:cNvSpPr txBox="1"/>
          <p:nvPr/>
        </p:nvSpPr>
        <p:spPr>
          <a:xfrm>
            <a:off x="5733036" y="5164327"/>
            <a:ext cx="109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D20000"/>
                </a:solidFill>
              </a:rPr>
              <a:t>Menor: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56" name="CuadroTexto 55"/>
          <p:cNvSpPr txBox="1"/>
          <p:nvPr/>
        </p:nvSpPr>
        <p:spPr>
          <a:xfrm>
            <a:off x="296058" y="3501008"/>
            <a:ext cx="521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Para ello vamos a homogenizar los denominadores:</a:t>
            </a:r>
            <a:endParaRPr lang="es-PE" dirty="0"/>
          </a:p>
        </p:txBody>
      </p:sp>
      <p:sp>
        <p:nvSpPr>
          <p:cNvPr id="57" name="CuadroTexto 56"/>
          <p:cNvSpPr txBox="1"/>
          <p:nvPr/>
        </p:nvSpPr>
        <p:spPr>
          <a:xfrm>
            <a:off x="4036147" y="4918483"/>
            <a:ext cx="13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Por tanto:</a:t>
            </a:r>
            <a:endParaRPr lang="es-PE" dirty="0"/>
          </a:p>
        </p:txBody>
      </p:sp>
      <p:sp>
        <p:nvSpPr>
          <p:cNvPr id="5" name="Abrir llave 4"/>
          <p:cNvSpPr/>
          <p:nvPr/>
        </p:nvSpPr>
        <p:spPr>
          <a:xfrm>
            <a:off x="5326376" y="4241020"/>
            <a:ext cx="355975" cy="145849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8" name="Abrir llave 57"/>
          <p:cNvSpPr/>
          <p:nvPr/>
        </p:nvSpPr>
        <p:spPr>
          <a:xfrm>
            <a:off x="630742" y="4032306"/>
            <a:ext cx="355975" cy="187967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96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24" grpId="0" animBg="1"/>
      <p:bldP spid="25" grpId="0"/>
      <p:bldP spid="26" grpId="0"/>
      <p:bldP spid="37" grpId="0"/>
      <p:bldP spid="38" grpId="0"/>
      <p:bldP spid="39" grpId="0"/>
      <p:bldP spid="55" grpId="0"/>
      <p:bldP spid="56" grpId="0"/>
      <p:bldP spid="57" grpId="0"/>
      <p:bldP spid="5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9" y="380948"/>
            <a:ext cx="3123813" cy="5870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7635" y="1196752"/>
            <a:ext cx="383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Obtenemos un número (promedio):</a:t>
            </a:r>
            <a:endParaRPr lang="es-PE" dirty="0"/>
          </a:p>
        </p:txBody>
      </p:sp>
      <p:grpSp>
        <p:nvGrpSpPr>
          <p:cNvPr id="7" name="Grupo 6"/>
          <p:cNvGrpSpPr/>
          <p:nvPr/>
        </p:nvGrpSpPr>
        <p:grpSpPr>
          <a:xfrm>
            <a:off x="1043608" y="1820853"/>
            <a:ext cx="426072" cy="1015285"/>
            <a:chOff x="1828802" y="5022239"/>
            <a:chExt cx="426072" cy="1015285"/>
          </a:xfrm>
        </p:grpSpPr>
        <p:grpSp>
          <p:nvGrpSpPr>
            <p:cNvPr id="8" name="Grupo 7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11" name="CuadroTexto 10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4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2" name="Conector recto 11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CuadroTexto 8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1581067" y="2015764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+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14" name="Grupo 13"/>
          <p:cNvGrpSpPr/>
          <p:nvPr/>
        </p:nvGrpSpPr>
        <p:grpSpPr>
          <a:xfrm>
            <a:off x="2066229" y="1808203"/>
            <a:ext cx="426072" cy="1015285"/>
            <a:chOff x="1828802" y="5022239"/>
            <a:chExt cx="426072" cy="1015285"/>
          </a:xfrm>
        </p:grpSpPr>
        <p:grpSp>
          <p:nvGrpSpPr>
            <p:cNvPr id="15" name="Grupo 14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17" name="CuadroTexto 16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8" name="Conector recto 17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CuadroTexto 15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25" name="Conector recto 24"/>
          <p:cNvCxnSpPr/>
          <p:nvPr/>
        </p:nvCxnSpPr>
        <p:spPr>
          <a:xfrm>
            <a:off x="1043608" y="2780928"/>
            <a:ext cx="141210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1523966" y="2780928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2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600114" y="2470820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28" name="Grupo 27"/>
          <p:cNvGrpSpPr/>
          <p:nvPr/>
        </p:nvGrpSpPr>
        <p:grpSpPr>
          <a:xfrm>
            <a:off x="3211850" y="1820853"/>
            <a:ext cx="426072" cy="1015285"/>
            <a:chOff x="1828802" y="5022239"/>
            <a:chExt cx="426072" cy="1015285"/>
          </a:xfrm>
        </p:grpSpPr>
        <p:grpSp>
          <p:nvGrpSpPr>
            <p:cNvPr id="29" name="Grupo 28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31" name="CuadroTexto 30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5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2" name="Conector recto 31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CuadroTexto 29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33" name="Conector recto 32"/>
          <p:cNvCxnSpPr/>
          <p:nvPr/>
        </p:nvCxnSpPr>
        <p:spPr>
          <a:xfrm>
            <a:off x="3153909" y="2780928"/>
            <a:ext cx="47899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upo 36"/>
          <p:cNvGrpSpPr/>
          <p:nvPr/>
        </p:nvGrpSpPr>
        <p:grpSpPr>
          <a:xfrm>
            <a:off x="3183848" y="2759005"/>
            <a:ext cx="426072" cy="1015285"/>
            <a:chOff x="1828802" y="5022239"/>
            <a:chExt cx="426072" cy="1015285"/>
          </a:xfrm>
        </p:grpSpPr>
        <p:grpSp>
          <p:nvGrpSpPr>
            <p:cNvPr id="38" name="Grupo 37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40" name="CuadroTexto 39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2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1" name="Conector recto 40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CuadroTexto 38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1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2" name="CuadroTexto 41"/>
          <p:cNvSpPr txBox="1"/>
          <p:nvPr/>
        </p:nvSpPr>
        <p:spPr>
          <a:xfrm>
            <a:off x="3798662" y="2450312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51" name="Grupo 50"/>
          <p:cNvGrpSpPr/>
          <p:nvPr/>
        </p:nvGrpSpPr>
        <p:grpSpPr>
          <a:xfrm>
            <a:off x="4159819" y="2260090"/>
            <a:ext cx="601447" cy="1024442"/>
            <a:chOff x="6084168" y="2015764"/>
            <a:chExt cx="601447" cy="1024442"/>
          </a:xfrm>
        </p:grpSpPr>
        <p:cxnSp>
          <p:nvCxnSpPr>
            <p:cNvPr id="47" name="Conector recto 46"/>
            <p:cNvCxnSpPr/>
            <p:nvPr/>
          </p:nvCxnSpPr>
          <p:spPr>
            <a:xfrm>
              <a:off x="6170745" y="2506544"/>
              <a:ext cx="486030" cy="495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0" name="Grupo 49"/>
            <p:cNvGrpSpPr/>
            <p:nvPr/>
          </p:nvGrpSpPr>
          <p:grpSpPr>
            <a:xfrm>
              <a:off x="6084168" y="2015764"/>
              <a:ext cx="601447" cy="1024442"/>
              <a:chOff x="4655933" y="2031153"/>
              <a:chExt cx="601447" cy="1024442"/>
            </a:xfrm>
          </p:grpSpPr>
          <p:sp>
            <p:nvSpPr>
              <p:cNvPr id="46" name="CuadroTexto 45"/>
              <p:cNvSpPr txBox="1"/>
              <p:nvPr/>
            </p:nvSpPr>
            <p:spPr>
              <a:xfrm>
                <a:off x="4724570" y="2031153"/>
                <a:ext cx="4860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 5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CuadroTexto 44"/>
              <p:cNvSpPr txBox="1"/>
              <p:nvPr/>
            </p:nvSpPr>
            <p:spPr>
              <a:xfrm>
                <a:off x="4655933" y="2470820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16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52" name="CuadroTexto 51"/>
          <p:cNvSpPr txBox="1"/>
          <p:nvPr/>
        </p:nvSpPr>
        <p:spPr>
          <a:xfrm>
            <a:off x="363106" y="3811107"/>
            <a:ext cx="383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Ubicando en la recta numérica:</a:t>
            </a:r>
            <a:endParaRPr lang="es-PE" dirty="0"/>
          </a:p>
        </p:txBody>
      </p:sp>
      <p:grpSp>
        <p:nvGrpSpPr>
          <p:cNvPr id="66" name="Grupo 65"/>
          <p:cNvGrpSpPr/>
          <p:nvPr/>
        </p:nvGrpSpPr>
        <p:grpSpPr>
          <a:xfrm>
            <a:off x="2055957" y="4356061"/>
            <a:ext cx="6408712" cy="152692"/>
            <a:chOff x="1857964" y="4815861"/>
            <a:chExt cx="6408712" cy="152692"/>
          </a:xfrm>
        </p:grpSpPr>
        <p:cxnSp>
          <p:nvCxnSpPr>
            <p:cNvPr id="54" name="Conector recto de flecha 53"/>
            <p:cNvCxnSpPr/>
            <p:nvPr/>
          </p:nvCxnSpPr>
          <p:spPr>
            <a:xfrm flipH="1">
              <a:off x="1857964" y="4855580"/>
              <a:ext cx="6408712" cy="720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Elipse 55"/>
            <p:cNvSpPr/>
            <p:nvPr/>
          </p:nvSpPr>
          <p:spPr>
            <a:xfrm>
              <a:off x="3649718" y="4824537"/>
              <a:ext cx="14802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7" name="Elipse 56"/>
            <p:cNvSpPr/>
            <p:nvPr/>
          </p:nvSpPr>
          <p:spPr>
            <a:xfrm>
              <a:off x="5098486" y="4815861"/>
              <a:ext cx="14802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8" name="Elipse 57"/>
            <p:cNvSpPr/>
            <p:nvPr/>
          </p:nvSpPr>
          <p:spPr>
            <a:xfrm>
              <a:off x="6626815" y="4815861"/>
              <a:ext cx="148022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3708686" y="4539796"/>
            <a:ext cx="426072" cy="1015285"/>
            <a:chOff x="1828802" y="5022239"/>
            <a:chExt cx="426072" cy="1015285"/>
          </a:xfrm>
        </p:grpSpPr>
        <p:grpSp>
          <p:nvGrpSpPr>
            <p:cNvPr id="68" name="Grupo 67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70" name="CuadroTexto 69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71" name="Conector recto 70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9" name="CuadroTexto 68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6641236" y="4521930"/>
            <a:ext cx="426072" cy="1015285"/>
            <a:chOff x="1828802" y="5022239"/>
            <a:chExt cx="426072" cy="1015285"/>
          </a:xfrm>
        </p:grpSpPr>
        <p:grpSp>
          <p:nvGrpSpPr>
            <p:cNvPr id="73" name="Grupo 72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75" name="CuadroTexto 74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4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76" name="Conector recto 75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CuadroTexto 73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5032245" y="4498831"/>
            <a:ext cx="601447" cy="1024442"/>
            <a:chOff x="6111994" y="3081010"/>
            <a:chExt cx="601447" cy="1024442"/>
          </a:xfrm>
        </p:grpSpPr>
        <p:cxnSp>
          <p:nvCxnSpPr>
            <p:cNvPr id="78" name="Conector recto 77"/>
            <p:cNvCxnSpPr/>
            <p:nvPr/>
          </p:nvCxnSpPr>
          <p:spPr>
            <a:xfrm>
              <a:off x="6188222" y="3573016"/>
              <a:ext cx="486030" cy="49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9" name="Grupo 78"/>
            <p:cNvGrpSpPr/>
            <p:nvPr/>
          </p:nvGrpSpPr>
          <p:grpSpPr>
            <a:xfrm>
              <a:off x="6111994" y="3081010"/>
              <a:ext cx="601447" cy="1024442"/>
              <a:chOff x="4655933" y="2031153"/>
              <a:chExt cx="601447" cy="1024442"/>
            </a:xfrm>
          </p:grpSpPr>
          <p:sp>
            <p:nvSpPr>
              <p:cNvPr id="80" name="CuadroTexto 79"/>
              <p:cNvSpPr txBox="1"/>
              <p:nvPr/>
            </p:nvSpPr>
            <p:spPr>
              <a:xfrm>
                <a:off x="4724570" y="2031153"/>
                <a:ext cx="4860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s-PE" sz="3200" dirty="0" smtClean="0">
                    <a:solidFill>
                      <a:srgbClr val="CC0000"/>
                    </a:solidFill>
                  </a:rPr>
                  <a:t>5</a:t>
                </a:r>
                <a:endParaRPr lang="es-PE" sz="3200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4655933" y="2470820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CC0000"/>
                    </a:solidFill>
                  </a:rPr>
                  <a:t>16</a:t>
                </a:r>
                <a:endParaRPr lang="es-PE" sz="3200" dirty="0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83" name="CuadroTexto 82"/>
          <p:cNvSpPr txBox="1"/>
          <p:nvPr/>
        </p:nvSpPr>
        <p:spPr>
          <a:xfrm>
            <a:off x="4761266" y="3440161"/>
            <a:ext cx="1269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solidFill>
                  <a:srgbClr val="CC0000"/>
                </a:solidFill>
              </a:rPr>
              <a:t>Número ubicado en la mitad</a:t>
            </a:r>
            <a:endParaRPr lang="es-PE" dirty="0">
              <a:solidFill>
                <a:srgbClr val="CC0000"/>
              </a:solidFill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528086" y="5768970"/>
            <a:ext cx="764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Siguiendo el mismo procedimiento, podemos obtener otro número entre 1/8 y 5/16; también</a:t>
            </a:r>
            <a:r>
              <a:rPr lang="es-PE" dirty="0" smtClean="0"/>
              <a:t>, entre </a:t>
            </a:r>
            <a:r>
              <a:rPr lang="es-PE" dirty="0"/>
              <a:t>5/16 y </a:t>
            </a:r>
            <a:r>
              <a:rPr lang="es-PE" dirty="0" smtClean="0"/>
              <a:t>4/8, </a:t>
            </a:r>
            <a:r>
              <a:rPr lang="es-PE" dirty="0"/>
              <a:t>y así sucesivamente</a:t>
            </a:r>
          </a:p>
        </p:txBody>
      </p:sp>
    </p:spTree>
    <p:extLst>
      <p:ext uri="{BB962C8B-B14F-4D97-AF65-F5344CB8AC3E}">
        <p14:creationId xmlns:p14="http://schemas.microsoft.com/office/powerpoint/2010/main" val="422329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6" grpId="0"/>
      <p:bldP spid="27" grpId="0"/>
      <p:bldP spid="42" grpId="0"/>
      <p:bldP spid="52" grpId="0"/>
      <p:bldP spid="83" grpId="0"/>
      <p:bldP spid="8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10939</TotalTime>
  <Words>850</Words>
  <Application>Microsoft Office PowerPoint</Application>
  <PresentationFormat>Presentación en pantalla (4:3)</PresentationFormat>
  <Paragraphs>186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Maiandra GD</vt:lpstr>
      <vt:lpstr>Segoe UI Semilight</vt:lpstr>
      <vt:lpstr>Times New Roman</vt:lpstr>
      <vt:lpstr>TimesNewRomanPS-BoldItalicMT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WILLIAM MARCELINO PALIZA FRANCO</dc:creator>
  <cp:lastModifiedBy>JOSELITO</cp:lastModifiedBy>
  <cp:revision>733</cp:revision>
  <dcterms:created xsi:type="dcterms:W3CDTF">2013-07-07T20:40:24Z</dcterms:created>
  <dcterms:modified xsi:type="dcterms:W3CDTF">2015-10-01T22:00:17Z</dcterms:modified>
</cp:coreProperties>
</file>