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95" r:id="rId3"/>
    <p:sldId id="258" r:id="rId4"/>
    <p:sldId id="259" r:id="rId5"/>
    <p:sldId id="260" r:id="rId6"/>
    <p:sldId id="261" r:id="rId7"/>
    <p:sldId id="262" r:id="rId8"/>
    <p:sldId id="264" r:id="rId9"/>
    <p:sldId id="263" r:id="rId10"/>
    <p:sldId id="265" r:id="rId11"/>
    <p:sldId id="266" r:id="rId12"/>
    <p:sldId id="268" r:id="rId13"/>
    <p:sldId id="269" r:id="rId14"/>
    <p:sldId id="270" r:id="rId15"/>
    <p:sldId id="278" r:id="rId16"/>
    <p:sldId id="292" r:id="rId17"/>
    <p:sldId id="277" r:id="rId18"/>
    <p:sldId id="279" r:id="rId19"/>
    <p:sldId id="293" r:id="rId20"/>
    <p:sldId id="280" r:id="rId21"/>
    <p:sldId id="288" r:id="rId22"/>
    <p:sldId id="283" r:id="rId23"/>
    <p:sldId id="285" r:id="rId24"/>
    <p:sldId id="286" r:id="rId25"/>
    <p:sldId id="287" r:id="rId26"/>
    <p:sldId id="289" r:id="rId27"/>
    <p:sldId id="271" r:id="rId28"/>
    <p:sldId id="272" r:id="rId29"/>
    <p:sldId id="273" r:id="rId30"/>
    <p:sldId id="294" r:id="rId31"/>
    <p:sldId id="274" r:id="rId32"/>
    <p:sldId id="296" r:id="rId33"/>
  </p:sldIdLst>
  <p:sldSz cx="9144000" cy="6858000" type="screen4x3"/>
  <p:notesSz cx="6858000" cy="9144000"/>
  <p:defaultTextStyle>
    <a:defPPr>
      <a:defRPr lang="es-E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4" d="100"/>
          <a:sy n="94" d="100"/>
        </p:scale>
        <p:origin x="-696" y="7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pPr>
              <a:defRPr/>
            </a:pPr>
            <a:fld id="{B90B2879-9970-4159-ABC1-014545400A70}" type="datetimeFigureOut">
              <a:rPr lang="es-ES" smtClean="0"/>
              <a:pPr>
                <a:defRPr/>
              </a:pPr>
              <a:t>09/07/2012</a:t>
            </a:fld>
            <a:endParaRPr lang="es-ES"/>
          </a:p>
        </p:txBody>
      </p:sp>
      <p:sp>
        <p:nvSpPr>
          <p:cNvPr id="19" name="18 Marcador de pie de página"/>
          <p:cNvSpPr>
            <a:spLocks noGrp="1"/>
          </p:cNvSpPr>
          <p:nvPr>
            <p:ph type="ftr" sz="quarter" idx="11"/>
          </p:nvPr>
        </p:nvSpPr>
        <p:spPr/>
        <p:txBody>
          <a:bodyPr/>
          <a:lstStyle/>
          <a:p>
            <a:pPr>
              <a:defRPr/>
            </a:pPr>
            <a:endParaRPr lang="es-ES"/>
          </a:p>
        </p:txBody>
      </p:sp>
      <p:sp>
        <p:nvSpPr>
          <p:cNvPr id="27" name="26 Marcador de número de diapositiva"/>
          <p:cNvSpPr>
            <a:spLocks noGrp="1"/>
          </p:cNvSpPr>
          <p:nvPr>
            <p:ph type="sldNum" sz="quarter" idx="12"/>
          </p:nvPr>
        </p:nvSpPr>
        <p:spPr/>
        <p:txBody>
          <a:bodyPr/>
          <a:lstStyle/>
          <a:p>
            <a:pPr>
              <a:defRPr/>
            </a:pPr>
            <a:fld id="{71EA03EF-5841-498E-8369-76100F1D0C27}" type="slidenum">
              <a:rPr lang="es-ES" smtClean="0"/>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479D6665-45B5-491E-8F87-378491D3C538}" type="datetimeFigureOut">
              <a:rPr lang="es-ES" smtClean="0"/>
              <a:pPr>
                <a:defRPr/>
              </a:pPr>
              <a:t>09/07/2012</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3BBD088E-4E5A-4537-AA07-B4DC19FF249B}" type="slidenum">
              <a:rPr lang="es-ES" smtClean="0"/>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A1CDF589-E02C-4258-B1D0-C202E874176A}" type="datetimeFigureOut">
              <a:rPr lang="es-ES" smtClean="0"/>
              <a:pPr>
                <a:defRPr/>
              </a:pPr>
              <a:t>09/07/2012</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EC37963B-DF87-424D-B5CD-9182FECB0565}" type="slidenum">
              <a:rPr lang="es-ES" smtClean="0"/>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05B5546A-B388-4F96-87B6-11A2352C28A7}" type="datetimeFigureOut">
              <a:rPr lang="es-ES" smtClean="0"/>
              <a:pPr>
                <a:defRPr/>
              </a:pPr>
              <a:t>09/07/2012</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26374830-B6C8-4232-9C6A-93F613464813}" type="slidenum">
              <a:rPr lang="es-ES" smtClean="0"/>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E4FA9A1D-71CB-40A1-AAB2-D057BC967EB9}" type="datetimeFigureOut">
              <a:rPr lang="es-ES" smtClean="0"/>
              <a:pPr>
                <a:defRPr/>
              </a:pPr>
              <a:t>09/07/2012</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7DBF9929-0474-46F6-8C1F-8B50DDD871D5}" type="slidenum">
              <a:rPr lang="es-ES" smtClean="0"/>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fld id="{2FB9EF16-3639-46A5-8FFB-845CAB3B1B80}" type="datetimeFigureOut">
              <a:rPr lang="es-ES" smtClean="0"/>
              <a:pPr>
                <a:defRPr/>
              </a:pPr>
              <a:t>09/07/2012</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0C2244F5-4F1F-49B7-B730-A8C57699917D}" type="slidenum">
              <a:rPr lang="es-ES" smtClean="0"/>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pPr>
              <a:defRPr/>
            </a:pPr>
            <a:fld id="{780C2ED1-3B34-4119-BE10-EF0D475E1184}" type="datetimeFigureOut">
              <a:rPr lang="es-ES" smtClean="0"/>
              <a:pPr>
                <a:defRPr/>
              </a:pPr>
              <a:t>09/07/2012</a:t>
            </a:fld>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C2E4F9FE-CBC9-4F6E-A08D-769FB216E618}" type="slidenum">
              <a:rPr lang="es-ES" smtClean="0"/>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fld id="{D7F00859-2302-4C55-929B-5AEAD24E035F}" type="datetimeFigureOut">
              <a:rPr lang="es-ES" smtClean="0"/>
              <a:pPr>
                <a:defRPr/>
              </a:pPr>
              <a:t>09/07/2012</a:t>
            </a:fld>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58166448-8A0A-42A0-A3A0-173F73AACF75}" type="slidenum">
              <a:rPr lang="es-ES" smtClean="0"/>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919939E3-E83D-4774-B9BD-358866A7C55C}" type="datetimeFigureOut">
              <a:rPr lang="es-ES" smtClean="0"/>
              <a:pPr>
                <a:defRPr/>
              </a:pPr>
              <a:t>09/07/2012</a:t>
            </a:fld>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F1BD3F38-232E-46D6-B5BF-B4A1847B662A}" type="slidenum">
              <a:rPr lang="es-ES" smtClean="0"/>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fld id="{0D7AF6FF-5279-4E8E-980B-7D4A94415BC0}" type="datetimeFigureOut">
              <a:rPr lang="es-ES" smtClean="0"/>
              <a:pPr>
                <a:defRPr/>
              </a:pPr>
              <a:t>09/07/2012</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B826C238-147B-4C98-9477-CF2F420A8690}" type="slidenum">
              <a:rPr lang="es-ES" smtClean="0"/>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8DE1D6A4-6968-4DB7-B1FE-8DFA2C04F010}" type="datetimeFigureOut">
              <a:rPr lang="es-ES" smtClean="0"/>
              <a:pPr>
                <a:defRPr/>
              </a:pPr>
              <a:t>09/07/2012</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pPr>
              <a:defRPr/>
            </a:pPr>
            <a:fld id="{D1FB7335-AEE3-40CA-BC1E-E3360BA63A32}" type="slidenum">
              <a:rPr lang="es-ES" smtClean="0"/>
              <a:pPr>
                <a:defRPr/>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43924EA-2418-4BE0-959D-DF869B44DA5F}" type="datetimeFigureOut">
              <a:rPr lang="es-ES" smtClean="0"/>
              <a:pPr>
                <a:defRPr/>
              </a:pPr>
              <a:t>09/07/2012</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399464BD-52E6-4A9E-9201-4F4515E74C71}" type="slidenum">
              <a:rPr lang="es-ES" smtClean="0"/>
              <a:pPr>
                <a:defRPr/>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file:///E:\CD%20para%20CB2012\Tema1\Rasgos%20de%20una%20pr&#225;ctica%20reflexiva.doc" TargetMode="Externa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hyperlink" Target="MILPILLAS.wmv" TargetMode="Externa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6" descr="Logo-SEB.png"/>
          <p:cNvPicPr>
            <a:picLocks noChangeAspect="1"/>
          </p:cNvPicPr>
          <p:nvPr/>
        </p:nvPicPr>
        <p:blipFill>
          <a:blip r:embed="rId2"/>
          <a:srcRect/>
          <a:stretch>
            <a:fillRect/>
          </a:stretch>
        </p:blipFill>
        <p:spPr bwMode="auto">
          <a:xfrm>
            <a:off x="4065588" y="6288088"/>
            <a:ext cx="673100" cy="417512"/>
          </a:xfrm>
          <a:prstGeom prst="rect">
            <a:avLst/>
          </a:prstGeom>
          <a:noFill/>
          <a:ln w="9525">
            <a:noFill/>
            <a:miter lim="800000"/>
            <a:headEnd/>
            <a:tailEnd/>
          </a:ln>
        </p:spPr>
      </p:pic>
      <p:pic>
        <p:nvPicPr>
          <p:cNvPr id="2051" name="Imagen 7" descr="Logo DGFCMS.png"/>
          <p:cNvPicPr>
            <a:picLocks noChangeAspect="1"/>
          </p:cNvPicPr>
          <p:nvPr/>
        </p:nvPicPr>
        <p:blipFill>
          <a:blip r:embed="rId3"/>
          <a:srcRect/>
          <a:stretch>
            <a:fillRect/>
          </a:stretch>
        </p:blipFill>
        <p:spPr bwMode="auto">
          <a:xfrm>
            <a:off x="6097588" y="6403975"/>
            <a:ext cx="1111250" cy="295275"/>
          </a:xfrm>
          <a:prstGeom prst="rect">
            <a:avLst/>
          </a:prstGeom>
          <a:noFill/>
          <a:ln w="9525">
            <a:noFill/>
            <a:miter lim="800000"/>
            <a:headEnd/>
            <a:tailEnd/>
          </a:ln>
        </p:spPr>
      </p:pic>
      <p:pic>
        <p:nvPicPr>
          <p:cNvPr id="2052" name="Imagen 27" descr="Logo Competencias.png"/>
          <p:cNvPicPr>
            <a:picLocks noChangeAspect="1"/>
          </p:cNvPicPr>
          <p:nvPr/>
        </p:nvPicPr>
        <p:blipFill>
          <a:blip r:embed="rId4"/>
          <a:srcRect/>
          <a:stretch>
            <a:fillRect/>
          </a:stretch>
        </p:blipFill>
        <p:spPr bwMode="auto">
          <a:xfrm>
            <a:off x="7346950" y="6289675"/>
            <a:ext cx="1227138" cy="458788"/>
          </a:xfrm>
          <a:prstGeom prst="rect">
            <a:avLst/>
          </a:prstGeom>
          <a:noFill/>
          <a:ln w="9525">
            <a:noFill/>
            <a:miter lim="800000"/>
            <a:headEnd/>
            <a:tailEnd/>
          </a:ln>
        </p:spPr>
      </p:pic>
      <p:pic>
        <p:nvPicPr>
          <p:cNvPr id="2053" name="Imagen 8" descr="LogoSNTE texto abajo.png"/>
          <p:cNvPicPr>
            <a:picLocks noChangeAspect="1"/>
          </p:cNvPicPr>
          <p:nvPr/>
        </p:nvPicPr>
        <p:blipFill>
          <a:blip r:embed="rId5"/>
          <a:srcRect/>
          <a:stretch>
            <a:fillRect/>
          </a:stretch>
        </p:blipFill>
        <p:spPr bwMode="auto">
          <a:xfrm>
            <a:off x="5068888" y="6307138"/>
            <a:ext cx="828675" cy="411162"/>
          </a:xfrm>
          <a:prstGeom prst="rect">
            <a:avLst/>
          </a:prstGeom>
          <a:noFill/>
          <a:ln w="9525">
            <a:noFill/>
            <a:miter lim="800000"/>
            <a:headEnd/>
            <a:tailEnd/>
          </a:ln>
        </p:spPr>
      </p:pic>
      <p:pic>
        <p:nvPicPr>
          <p:cNvPr id="2054"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2055" name="Imagen 9" descr="Logo SEP.png"/>
          <p:cNvPicPr>
            <a:picLocks noChangeAspect="1"/>
          </p:cNvPicPr>
          <p:nvPr/>
        </p:nvPicPr>
        <p:blipFill>
          <a:blip r:embed="rId7"/>
          <a:srcRect/>
          <a:stretch>
            <a:fillRect/>
          </a:stretch>
        </p:blipFill>
        <p:spPr bwMode="auto">
          <a:xfrm>
            <a:off x="0" y="0"/>
            <a:ext cx="1941513" cy="831850"/>
          </a:xfrm>
          <a:prstGeom prst="rect">
            <a:avLst/>
          </a:prstGeom>
          <a:noFill/>
          <a:ln w="9525">
            <a:noFill/>
            <a:miter lim="800000"/>
            <a:headEnd/>
            <a:tailEnd/>
          </a:ln>
        </p:spPr>
      </p:pic>
      <p:sp>
        <p:nvSpPr>
          <p:cNvPr id="2056" name="CuadroTexto 11"/>
          <p:cNvSpPr txBox="1">
            <a:spLocks noChangeArrowheads="1"/>
          </p:cNvSpPr>
          <p:nvPr/>
        </p:nvSpPr>
        <p:spPr bwMode="auto">
          <a:xfrm>
            <a:off x="924560" y="1473200"/>
            <a:ext cx="6812915" cy="4401205"/>
          </a:xfrm>
          <a:prstGeom prst="rect">
            <a:avLst/>
          </a:prstGeom>
          <a:noFill/>
          <a:ln w="9525">
            <a:noFill/>
            <a:miter lim="800000"/>
            <a:headEnd/>
            <a:tailEnd/>
          </a:ln>
        </p:spPr>
        <p:txBody>
          <a:bodyPr wrap="square">
            <a:spAutoFit/>
          </a:bodyPr>
          <a:lstStyle/>
          <a:p>
            <a:pPr algn="ctr"/>
            <a:r>
              <a:rPr lang="es-ES" sz="3200" b="1" dirty="0" smtClean="0">
                <a:solidFill>
                  <a:srgbClr val="800000"/>
                </a:solidFill>
                <a:latin typeface="Calibri" pitchFamily="34" charset="0"/>
              </a:rPr>
              <a:t>CURSO BASICO DE FORMACIÓN CONTINUA PARA MAESTROS EN SERVICIO 2012.</a:t>
            </a:r>
          </a:p>
          <a:p>
            <a:pPr algn="ctr"/>
            <a:endParaRPr lang="es-ES" sz="3200" b="1" dirty="0">
              <a:solidFill>
                <a:srgbClr val="800000"/>
              </a:solidFill>
              <a:latin typeface="Calibri" pitchFamily="34" charset="0"/>
            </a:endParaRPr>
          </a:p>
          <a:p>
            <a:pPr algn="ctr"/>
            <a:r>
              <a:rPr lang="es-ES" sz="2800" dirty="0" smtClean="0">
                <a:solidFill>
                  <a:srgbClr val="800000"/>
                </a:solidFill>
                <a:latin typeface="Calibri" pitchFamily="34" charset="0"/>
              </a:rPr>
              <a:t>Tema </a:t>
            </a:r>
            <a:r>
              <a:rPr lang="es-ES" sz="2800" dirty="0">
                <a:solidFill>
                  <a:srgbClr val="800000"/>
                </a:solidFill>
                <a:latin typeface="Calibri" pitchFamily="34" charset="0"/>
              </a:rPr>
              <a:t>1 </a:t>
            </a:r>
          </a:p>
          <a:p>
            <a:pPr algn="ctr"/>
            <a:r>
              <a:rPr lang="es-ES" sz="2800" dirty="0" smtClean="0">
                <a:solidFill>
                  <a:srgbClr val="800000"/>
                </a:solidFill>
                <a:latin typeface="Calibri" pitchFamily="34" charset="0"/>
              </a:rPr>
              <a:t>REFLEXIÓN SOBRE LA PRACTICA DOCENTE</a:t>
            </a:r>
          </a:p>
          <a:p>
            <a:pPr algn="r"/>
            <a:endParaRPr lang="es-ES" sz="3600" dirty="0">
              <a:solidFill>
                <a:srgbClr val="800000"/>
              </a:solidFill>
              <a:latin typeface="Calibri" pitchFamily="34" charset="0"/>
            </a:endParaRPr>
          </a:p>
          <a:p>
            <a:pPr algn="r"/>
            <a:endParaRPr lang="es-ES" sz="3600" dirty="0" smtClean="0">
              <a:solidFill>
                <a:srgbClr val="800000"/>
              </a:solidFill>
              <a:latin typeface="Calibri" pitchFamily="34" charset="0"/>
            </a:endParaRPr>
          </a:p>
          <a:p>
            <a:pPr algn="r"/>
            <a:r>
              <a:rPr lang="es-ES" sz="2400" dirty="0" smtClean="0">
                <a:solidFill>
                  <a:srgbClr val="800000"/>
                </a:solidFill>
                <a:latin typeface="Calibri" pitchFamily="34" charset="0"/>
              </a:rPr>
              <a:t>CURSO BASICO, </a:t>
            </a:r>
            <a:r>
              <a:rPr lang="es-ES" sz="2400" dirty="0">
                <a:solidFill>
                  <a:srgbClr val="800000"/>
                </a:solidFill>
                <a:latin typeface="Calibri" pitchFamily="34" charset="0"/>
              </a:rPr>
              <a:t>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10243"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10244"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10245"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10246"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10247"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10248"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10249"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10250" name="11 Título"/>
          <p:cNvSpPr>
            <a:spLocks noGrp="1"/>
          </p:cNvSpPr>
          <p:nvPr>
            <p:ph type="title" idx="4294967295"/>
          </p:nvPr>
        </p:nvSpPr>
        <p:spPr>
          <a:xfrm>
            <a:off x="914400" y="1106488"/>
            <a:ext cx="8229600" cy="550862"/>
          </a:xfrm>
        </p:spPr>
        <p:txBody>
          <a:bodyPr/>
          <a:lstStyle/>
          <a:p>
            <a:pPr algn="r" eaLnBrk="1" hangingPunct="1"/>
            <a:r>
              <a:rPr lang="es-MX" sz="2800" b="1" smtClean="0"/>
              <a:t>Actividad</a:t>
            </a:r>
          </a:p>
        </p:txBody>
      </p:sp>
      <p:sp>
        <p:nvSpPr>
          <p:cNvPr id="10251" name="12 Marcador de contenido"/>
          <p:cNvSpPr>
            <a:spLocks noGrp="1"/>
          </p:cNvSpPr>
          <p:nvPr>
            <p:ph idx="4294967295"/>
          </p:nvPr>
        </p:nvSpPr>
        <p:spPr>
          <a:xfrm>
            <a:off x="0" y="1971675"/>
            <a:ext cx="8229600" cy="4154488"/>
          </a:xfrm>
        </p:spPr>
        <p:txBody>
          <a:bodyPr>
            <a:normAutofit lnSpcReduction="10000"/>
          </a:bodyPr>
          <a:lstStyle/>
          <a:p>
            <a:pPr eaLnBrk="1" hangingPunct="1"/>
            <a:r>
              <a:rPr lang="es-MX" sz="2400" dirty="0" smtClean="0"/>
              <a:t>Organicen sus respuestas en el siguiente cuadro.</a:t>
            </a:r>
          </a:p>
          <a:p>
            <a:pPr eaLnBrk="1" hangingPunct="1"/>
            <a:endParaRPr lang="es-MX" sz="2400" dirty="0" smtClean="0"/>
          </a:p>
          <a:p>
            <a:pPr eaLnBrk="1" hangingPunct="1"/>
            <a:endParaRPr lang="es-MX" sz="2400" dirty="0" smtClean="0"/>
          </a:p>
          <a:p>
            <a:pPr eaLnBrk="1" hangingPunct="1"/>
            <a:endParaRPr lang="es-MX" sz="2400" dirty="0" smtClean="0"/>
          </a:p>
          <a:p>
            <a:pPr eaLnBrk="1" hangingPunct="1"/>
            <a:endParaRPr lang="es-MX" sz="2400" dirty="0" smtClean="0"/>
          </a:p>
          <a:p>
            <a:pPr eaLnBrk="1" hangingPunct="1"/>
            <a:endParaRPr lang="es-MX" sz="2400" dirty="0" smtClean="0"/>
          </a:p>
          <a:p>
            <a:pPr eaLnBrk="1" hangingPunct="1"/>
            <a:endParaRPr lang="es-MX" sz="2400" dirty="0" smtClean="0"/>
          </a:p>
          <a:p>
            <a:pPr eaLnBrk="1" hangingPunct="1">
              <a:buFont typeface="Arial" pitchFamily="34" charset="0"/>
              <a:buNone/>
            </a:pPr>
            <a:endParaRPr lang="es-MX" sz="2400" dirty="0" smtClean="0"/>
          </a:p>
          <a:p>
            <a:pPr eaLnBrk="1" hangingPunct="1">
              <a:buFont typeface="Arial" pitchFamily="34" charset="0"/>
              <a:buNone/>
            </a:pPr>
            <a:r>
              <a:rPr lang="es-MX" sz="2400" dirty="0" smtClean="0"/>
              <a:t>Lean los rasgos de una práctica reflexiva de </a:t>
            </a:r>
            <a:r>
              <a:rPr lang="es-MX" sz="2400" dirty="0" err="1" smtClean="0"/>
              <a:t>Perrenoud.</a:t>
            </a:r>
            <a:r>
              <a:rPr lang="es-MX" sz="2400" dirty="0" err="1" smtClean="0">
                <a:hlinkClick r:id="rId8" action="ppaction://hlinkfile"/>
              </a:rPr>
              <a:t>E</a:t>
            </a:r>
            <a:r>
              <a:rPr lang="es-MX" sz="2400" dirty="0" smtClean="0">
                <a:hlinkClick r:id="rId8" action="ppaction://hlinkfile"/>
              </a:rPr>
              <a:t>:\CD para CB2012\Tema1\Rasgos de una práctica reflexiva.doc</a:t>
            </a:r>
            <a:endParaRPr lang="es-MX" sz="2400" dirty="0" smtClean="0"/>
          </a:p>
        </p:txBody>
      </p:sp>
      <p:graphicFrame>
        <p:nvGraphicFramePr>
          <p:cNvPr id="21557" name="Group 53"/>
          <p:cNvGraphicFramePr>
            <a:graphicFrameLocks noGrp="1"/>
          </p:cNvGraphicFramePr>
          <p:nvPr/>
        </p:nvGraphicFramePr>
        <p:xfrm>
          <a:off x="1524000" y="2581275"/>
          <a:ext cx="5929313" cy="2642967"/>
        </p:xfrm>
        <a:graphic>
          <a:graphicData uri="http://schemas.openxmlformats.org/drawingml/2006/table">
            <a:tbl>
              <a:tblPr>
                <a:tableStyleId>{16D9F66E-5EB9-4882-86FB-DCBF35E3C3E4}</a:tableStyleId>
              </a:tblPr>
              <a:tblGrid>
                <a:gridCol w="2967038"/>
                <a:gridCol w="2962275"/>
              </a:tblGrid>
              <a:tr h="520303">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r>
                        <a:rPr kumimoji="0" lang="es-MX" sz="1600" u="none" strike="noStrike" cap="none" normalizeH="0" baseline="0" dirty="0" smtClean="0">
                          <a:ln>
                            <a:noFill/>
                          </a:ln>
                          <a:effectLst/>
                        </a:rPr>
                        <a:t>Propósito de mi práctica docente</a:t>
                      </a:r>
                      <a:endParaRPr kumimoji="0" lang="en-US" sz="1600" b="1" i="0" u="none" strike="noStrike" cap="none" normalizeH="0" baseline="0" dirty="0" smtClean="0">
                        <a:ln>
                          <a:noFill/>
                        </a:ln>
                        <a:solidFill>
                          <a:schemeClr val="tx1"/>
                        </a:solidFill>
                        <a:effectLst/>
                        <a:latin typeface="Calibri" pitchFamily="34" charset="0"/>
                      </a:endParaRPr>
                    </a:p>
                  </a:txBody>
                  <a:tcPr marT="45730" marB="45730" horzOverflow="overflow">
                    <a:solidFill>
                      <a:schemeClr val="accent6">
                        <a:lumMod val="40000"/>
                        <a:lumOff val="60000"/>
                      </a:schemeClr>
                    </a:solid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endParaRPr kumimoji="0" lang="en-US" sz="1600" b="1" i="0" u="none" strike="noStrike" cap="none" normalizeH="0" baseline="0" dirty="0" smtClean="0">
                        <a:ln>
                          <a:noFill/>
                        </a:ln>
                        <a:solidFill>
                          <a:schemeClr val="tx1"/>
                        </a:solidFill>
                        <a:effectLst/>
                        <a:latin typeface="Calibri" pitchFamily="34" charset="0"/>
                      </a:endParaRPr>
                    </a:p>
                  </a:txBody>
                  <a:tcPr marT="45730" marB="45730" horzOverflow="overflow">
                    <a:solidFill>
                      <a:schemeClr val="accent6">
                        <a:lumMod val="40000"/>
                        <a:lumOff val="60000"/>
                      </a:schemeClr>
                    </a:solidFill>
                  </a:tcPr>
                </a:tc>
              </a:tr>
              <a:tr h="936712">
                <a:tc>
                  <a:txBody>
                    <a:bodyPr/>
                    <a:lstStyle/>
                    <a:p>
                      <a:pPr marL="0" marR="0" lvl="0" indent="0" algn="l" defTabSz="457200" rtl="0" eaLnBrk="1" fontAlgn="base" latinLnBrk="0" hangingPunct="1">
                        <a:lnSpc>
                          <a:spcPct val="90000"/>
                        </a:lnSpc>
                        <a:spcBef>
                          <a:spcPct val="20000"/>
                        </a:spcBef>
                        <a:spcAft>
                          <a:spcPct val="0"/>
                        </a:spcAft>
                        <a:buClrTx/>
                        <a:buSzTx/>
                        <a:buFont typeface="Arial" charset="0"/>
                        <a:buNone/>
                        <a:tabLst/>
                      </a:pPr>
                      <a:r>
                        <a:rPr kumimoji="0" lang="es-MX" sz="1600" u="none" strike="noStrike" cap="none" normalizeH="0" baseline="0" dirty="0" smtClean="0">
                          <a:ln>
                            <a:noFill/>
                          </a:ln>
                          <a:effectLst/>
                        </a:rPr>
                        <a:t>Elementos que apoyan y orientan mi práctica docente (saberes, competencias y recursos)</a:t>
                      </a:r>
                      <a:endParaRPr kumimoji="0" lang="en-US" sz="1600" b="1" i="0" u="none" strike="noStrike" cap="none" normalizeH="0" baseline="0" dirty="0" smtClean="0">
                        <a:ln>
                          <a:noFill/>
                        </a:ln>
                        <a:solidFill>
                          <a:schemeClr val="tx1"/>
                        </a:solidFill>
                        <a:effectLst/>
                        <a:latin typeface="Calibri" pitchFamily="34" charset="0"/>
                      </a:endParaRPr>
                    </a:p>
                  </a:txBody>
                  <a:tcPr marT="45730" marB="45730" horzOverflow="overflow"/>
                </a:tc>
                <a:tc>
                  <a:txBody>
                    <a:bodyPr/>
                    <a:lstStyle/>
                    <a:p>
                      <a:pPr marL="0" marR="0" lvl="0" indent="0" algn="l" defTabSz="457200" rtl="0" eaLnBrk="1" fontAlgn="base" latinLnBrk="0" hangingPunct="1">
                        <a:lnSpc>
                          <a:spcPct val="90000"/>
                        </a:lnSpc>
                        <a:spcBef>
                          <a:spcPct val="20000"/>
                        </a:spcBef>
                        <a:spcAft>
                          <a:spcPct val="0"/>
                        </a:spcAft>
                        <a:buClrTx/>
                        <a:buSzTx/>
                        <a:buFont typeface="Arial" charset="0"/>
                        <a:buNone/>
                        <a:tabLst/>
                      </a:pPr>
                      <a:r>
                        <a:rPr kumimoji="0" lang="es-MX" sz="1600" u="none" strike="noStrike" cap="none" normalizeH="0" baseline="0" dirty="0" smtClean="0">
                          <a:ln>
                            <a:noFill/>
                          </a:ln>
                          <a:effectLst/>
                        </a:rPr>
                        <a:t>Supuestos de mi práctica docente. Lo que acepto como dado</a:t>
                      </a:r>
                      <a:endParaRPr kumimoji="0" lang="en-US" sz="1600" u="none" strike="noStrike" cap="none" normalizeH="0" baseline="0" dirty="0" smtClean="0">
                        <a:ln>
                          <a:noFill/>
                        </a:ln>
                        <a:effectLst/>
                      </a:endParaRPr>
                    </a:p>
                    <a:p>
                      <a:pPr marL="0" marR="0" lvl="0" indent="0" algn="l" defTabSz="457200" rtl="0" eaLnBrk="1" fontAlgn="base" latinLnBrk="0" hangingPunct="1">
                        <a:lnSpc>
                          <a:spcPct val="100000"/>
                        </a:lnSpc>
                        <a:spcBef>
                          <a:spcPct val="20000"/>
                        </a:spcBef>
                        <a:spcAft>
                          <a:spcPct val="0"/>
                        </a:spcAft>
                        <a:buClrTx/>
                        <a:buSzTx/>
                        <a:buFont typeface="Arial" charset="0"/>
                        <a:buNone/>
                        <a:tabLst/>
                      </a:pPr>
                      <a:endParaRPr kumimoji="0" lang="en-US" sz="1600" b="1" i="0" u="none" strike="noStrike" cap="none" normalizeH="0" baseline="0" dirty="0" smtClean="0">
                        <a:ln>
                          <a:noFill/>
                        </a:ln>
                        <a:solidFill>
                          <a:schemeClr val="tx1"/>
                        </a:solidFill>
                        <a:effectLst/>
                        <a:latin typeface="Calibri" pitchFamily="34" charset="0"/>
                      </a:endParaRPr>
                    </a:p>
                  </a:txBody>
                  <a:tcPr marT="45730" marB="45730" horzOverflow="overflow"/>
                </a:tc>
              </a:tr>
              <a:tr h="1021391">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endParaRPr kumimoji="0" lang="en-US" sz="1600" b="1" i="0" u="none" strike="noStrike" cap="none" normalizeH="0" baseline="0" dirty="0" smtClean="0">
                        <a:ln>
                          <a:noFill/>
                        </a:ln>
                        <a:solidFill>
                          <a:schemeClr val="tx1"/>
                        </a:solidFill>
                        <a:effectLst/>
                        <a:latin typeface="Calibri" pitchFamily="34" charset="0"/>
                      </a:endParaRPr>
                    </a:p>
                  </a:txBody>
                  <a:tcPr marT="45730" marB="45730" horzOverflow="overflow"/>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endParaRPr kumimoji="0" lang="en-US" sz="1600" b="1" i="0" u="none" strike="noStrike" cap="none" normalizeH="0" baseline="0" dirty="0" smtClean="0">
                        <a:ln>
                          <a:noFill/>
                        </a:ln>
                        <a:solidFill>
                          <a:schemeClr val="tx1"/>
                        </a:solidFill>
                        <a:effectLst/>
                        <a:latin typeface="Calibri" pitchFamily="34" charset="0"/>
                      </a:endParaRPr>
                    </a:p>
                  </a:txBody>
                  <a:tcPr marT="45730" marB="45730" horzOverflow="overflow"/>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11267"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11268"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11269"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11270"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11271"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11272"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11273"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11274" name="11 Título"/>
          <p:cNvSpPr>
            <a:spLocks noGrp="1"/>
          </p:cNvSpPr>
          <p:nvPr>
            <p:ph type="title" idx="4294967295"/>
          </p:nvPr>
        </p:nvSpPr>
        <p:spPr>
          <a:xfrm>
            <a:off x="914400" y="1106488"/>
            <a:ext cx="8229600" cy="550862"/>
          </a:xfrm>
        </p:spPr>
        <p:txBody>
          <a:bodyPr/>
          <a:lstStyle/>
          <a:p>
            <a:pPr algn="r" eaLnBrk="1" hangingPunct="1"/>
            <a:r>
              <a:rPr lang="es-MX" sz="2800" b="1" smtClean="0"/>
              <a:t>Actividad</a:t>
            </a:r>
          </a:p>
        </p:txBody>
      </p:sp>
      <p:sp>
        <p:nvSpPr>
          <p:cNvPr id="11275" name="12 Marcador de contenido"/>
          <p:cNvSpPr>
            <a:spLocks noGrp="1"/>
          </p:cNvSpPr>
          <p:nvPr>
            <p:ph idx="4294967295"/>
          </p:nvPr>
        </p:nvSpPr>
        <p:spPr>
          <a:xfrm>
            <a:off x="0" y="1838325"/>
            <a:ext cx="8229600" cy="4287838"/>
          </a:xfrm>
        </p:spPr>
        <p:txBody>
          <a:bodyPr/>
          <a:lstStyle/>
          <a:p>
            <a:pPr lvl="1" eaLnBrk="1" hangingPunct="1">
              <a:buFont typeface="Arial" pitchFamily="34" charset="0"/>
              <a:buNone/>
            </a:pPr>
            <a:endParaRPr lang="es-MX" sz="2400" smtClean="0"/>
          </a:p>
          <a:p>
            <a:pPr eaLnBrk="1" hangingPunct="1"/>
            <a:r>
              <a:rPr lang="es-MX" sz="2000" smtClean="0"/>
              <a:t>Comenten al interior de los equipos aquellos rasgos que requieren complementar en su práctica y cuáles pueden desarrollar a partir de sus propias condiciones laborales, que no ubicó en el texto.</a:t>
            </a:r>
          </a:p>
        </p:txBody>
      </p:sp>
      <p:sp>
        <p:nvSpPr>
          <p:cNvPr id="11276" name="Text Box 12"/>
          <p:cNvSpPr txBox="1">
            <a:spLocks noChangeArrowheads="1"/>
          </p:cNvSpPr>
          <p:nvPr/>
        </p:nvSpPr>
        <p:spPr bwMode="auto">
          <a:xfrm>
            <a:off x="1096963" y="3495675"/>
            <a:ext cx="7254875" cy="366713"/>
          </a:xfrm>
          <a:prstGeom prst="rect">
            <a:avLst/>
          </a:prstGeom>
          <a:noFill/>
          <a:ln w="9525">
            <a:noFill/>
            <a:miter lim="800000"/>
            <a:headEnd/>
            <a:tailEnd/>
          </a:ln>
        </p:spPr>
        <p:txBody>
          <a:bodyPr>
            <a:spAutoFit/>
          </a:bodyPr>
          <a:lstStyle/>
          <a:p>
            <a:pPr defTabSz="914400">
              <a:spcBef>
                <a:spcPct val="50000"/>
              </a:spcBef>
            </a:pPr>
            <a:endParaRPr lang="en-US"/>
          </a:p>
        </p:txBody>
      </p:sp>
      <p:sp>
        <p:nvSpPr>
          <p:cNvPr id="12301" name="Rectangle 13"/>
          <p:cNvSpPr>
            <a:spLocks noChangeArrowheads="1"/>
          </p:cNvSpPr>
          <p:nvPr/>
        </p:nvSpPr>
        <p:spPr bwMode="auto">
          <a:xfrm>
            <a:off x="1595438" y="3383915"/>
            <a:ext cx="6400800" cy="252888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defTabSz="914400">
              <a:defRPr/>
            </a:pPr>
            <a:r>
              <a:rPr lang="es-MX" sz="1600" dirty="0">
                <a:solidFill>
                  <a:schemeClr val="tx1"/>
                </a:solidFill>
              </a:rPr>
              <a:t>En algún momento todos nos cuestionamos lo que hacemos, sin</a:t>
            </a:r>
          </a:p>
          <a:p>
            <a:pPr algn="ctr" defTabSz="914400">
              <a:defRPr/>
            </a:pPr>
            <a:r>
              <a:rPr lang="es-MX" sz="1600" dirty="0">
                <a:solidFill>
                  <a:schemeClr val="tx1"/>
                </a:solidFill>
              </a:rPr>
              <a:t>por ello convertirnos en un </a:t>
            </a:r>
            <a:r>
              <a:rPr lang="es-MX" sz="1600" b="1" dirty="0" smtClean="0">
                <a:solidFill>
                  <a:schemeClr val="tx1"/>
                </a:solidFill>
              </a:rPr>
              <a:t>practicante </a:t>
            </a:r>
            <a:r>
              <a:rPr lang="es-MX" sz="1600" b="1" dirty="0">
                <a:solidFill>
                  <a:schemeClr val="tx1"/>
                </a:solidFill>
              </a:rPr>
              <a:t>reflexivo</a:t>
            </a:r>
            <a:r>
              <a:rPr lang="es-MX" sz="1600" dirty="0">
                <a:solidFill>
                  <a:schemeClr val="tx1"/>
                </a:solidFill>
              </a:rPr>
              <a:t>; para serlo es </a:t>
            </a:r>
          </a:p>
          <a:p>
            <a:pPr algn="ctr" defTabSz="914400">
              <a:defRPr/>
            </a:pPr>
            <a:r>
              <a:rPr lang="es-MX" sz="1600" dirty="0">
                <a:solidFill>
                  <a:schemeClr val="tx1"/>
                </a:solidFill>
              </a:rPr>
              <a:t>necesario que este </a:t>
            </a:r>
            <a:r>
              <a:rPr lang="es-MX" sz="1600" b="1" dirty="0">
                <a:solidFill>
                  <a:schemeClr val="tx1"/>
                </a:solidFill>
              </a:rPr>
              <a:t>ejercicio de reflexión se convierta en algo </a:t>
            </a:r>
          </a:p>
          <a:p>
            <a:pPr algn="ctr" defTabSz="914400">
              <a:defRPr/>
            </a:pPr>
            <a:r>
              <a:rPr lang="es-MX" sz="1600" b="1" dirty="0">
                <a:solidFill>
                  <a:schemeClr val="tx1"/>
                </a:solidFill>
              </a:rPr>
              <a:t>permanente que aporte alternativas</a:t>
            </a:r>
            <a:r>
              <a:rPr lang="es-MX" sz="1600" dirty="0">
                <a:solidFill>
                  <a:schemeClr val="tx1"/>
                </a:solidFill>
              </a:rPr>
              <a:t> y se </a:t>
            </a:r>
            <a:r>
              <a:rPr lang="es-MX" sz="1600" b="1" dirty="0">
                <a:solidFill>
                  <a:schemeClr val="tx1"/>
                </a:solidFill>
              </a:rPr>
              <a:t>inscriba dentro de una</a:t>
            </a:r>
          </a:p>
          <a:p>
            <a:pPr algn="ctr" defTabSz="914400">
              <a:defRPr/>
            </a:pPr>
            <a:r>
              <a:rPr lang="es-MX" sz="1600" b="1" dirty="0">
                <a:solidFill>
                  <a:schemeClr val="tx1"/>
                </a:solidFill>
              </a:rPr>
              <a:t>relación analítica de la realidad.</a:t>
            </a:r>
            <a:r>
              <a:rPr lang="es-MX" sz="1600" dirty="0">
                <a:solidFill>
                  <a:schemeClr val="tx1"/>
                </a:solidFill>
              </a:rPr>
              <a:t> </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12291"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12292"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12293"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12294"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12295"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12296"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12297"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12298" name="11 Título"/>
          <p:cNvSpPr>
            <a:spLocks noGrp="1"/>
          </p:cNvSpPr>
          <p:nvPr>
            <p:ph type="title"/>
          </p:nvPr>
        </p:nvSpPr>
        <p:spPr>
          <a:xfrm>
            <a:off x="457200" y="863600"/>
            <a:ext cx="8229600" cy="554038"/>
          </a:xfrm>
        </p:spPr>
        <p:txBody>
          <a:bodyPr/>
          <a:lstStyle/>
          <a:p>
            <a:pPr algn="r" eaLnBrk="1" hangingPunct="1"/>
            <a:r>
              <a:rPr lang="es-MX" sz="2800" b="1" smtClean="0"/>
              <a:t>Actividad </a:t>
            </a:r>
          </a:p>
        </p:txBody>
      </p:sp>
      <p:sp>
        <p:nvSpPr>
          <p:cNvPr id="12299" name="12 Marcador de contenido"/>
          <p:cNvSpPr>
            <a:spLocks noGrp="1"/>
          </p:cNvSpPr>
          <p:nvPr>
            <p:ph idx="1"/>
          </p:nvPr>
        </p:nvSpPr>
        <p:spPr/>
        <p:txBody>
          <a:bodyPr/>
          <a:lstStyle/>
          <a:p>
            <a:pPr algn="just" eaLnBrk="1" hangingPunct="1"/>
            <a:r>
              <a:rPr lang="es-MX" sz="2400" smtClean="0"/>
              <a:t>En equipo realicen la lectura del texto de Perrenoud “La implicación crítica como responsabilidad ciudadana”.</a:t>
            </a:r>
          </a:p>
          <a:p>
            <a:pPr algn="just" eaLnBrk="1" hangingPunct="1">
              <a:buFont typeface="Arial" pitchFamily="34" charset="0"/>
              <a:buNone/>
            </a:pPr>
            <a:r>
              <a:rPr lang="es-MX" sz="2400" smtClean="0"/>
              <a:t> </a:t>
            </a:r>
          </a:p>
          <a:p>
            <a:pPr algn="just" eaLnBrk="1" hangingPunct="1">
              <a:buFont typeface="Arial" pitchFamily="34" charset="0"/>
              <a:buNone/>
            </a:pPr>
            <a:r>
              <a:rPr lang="es-MX" sz="2400" smtClean="0"/>
              <a:t>El texto plantea cuatro criterios para una implicación activa y crítica:</a:t>
            </a:r>
          </a:p>
          <a:p>
            <a:pPr algn="just" eaLnBrk="1" hangingPunct="1">
              <a:buFont typeface="Arial" pitchFamily="34" charset="0"/>
              <a:buNone/>
            </a:pPr>
            <a:endParaRPr lang="es-MX" sz="2400" smtClean="0"/>
          </a:p>
          <a:p>
            <a:pPr lvl="1" algn="just" eaLnBrk="1" hangingPunct="1">
              <a:buFont typeface="Wingdings" pitchFamily="2" charset="2"/>
              <a:buChar char="ü"/>
            </a:pPr>
            <a:r>
              <a:rPr lang="es-MX" sz="2000" i="1" smtClean="0"/>
              <a:t>Aprender a cooperar y a funcionar en red</a:t>
            </a:r>
          </a:p>
          <a:p>
            <a:pPr lvl="1" algn="just" eaLnBrk="1" hangingPunct="1">
              <a:buFont typeface="Wingdings" pitchFamily="2" charset="2"/>
              <a:buChar char="ü"/>
            </a:pPr>
            <a:r>
              <a:rPr lang="es-MX" sz="2000" i="1" smtClean="0"/>
              <a:t>Aprender a vivir el centro como una comunidad educativa</a:t>
            </a:r>
          </a:p>
          <a:p>
            <a:pPr lvl="1" algn="just" eaLnBrk="1" hangingPunct="1">
              <a:buFont typeface="Wingdings" pitchFamily="2" charset="2"/>
              <a:buChar char="ü"/>
            </a:pPr>
            <a:r>
              <a:rPr lang="es-MX" sz="2000" i="1" smtClean="0"/>
              <a:t>Aprender a sentirse miembro y garante de una verdadera profesión</a:t>
            </a:r>
          </a:p>
          <a:p>
            <a:pPr lvl="1" algn="just" eaLnBrk="1" hangingPunct="1">
              <a:buFont typeface="Wingdings" pitchFamily="2" charset="2"/>
              <a:buChar char="ü"/>
            </a:pPr>
            <a:r>
              <a:rPr lang="es-MX" sz="2000" i="1" smtClean="0"/>
              <a:t>Aprender a dialogar con la sociedad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13315"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13316"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13317"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13318"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13319"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13320"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13321"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13322" name="11 Título"/>
          <p:cNvSpPr>
            <a:spLocks noGrp="1"/>
          </p:cNvSpPr>
          <p:nvPr>
            <p:ph type="title" idx="4294967295"/>
          </p:nvPr>
        </p:nvSpPr>
        <p:spPr>
          <a:xfrm>
            <a:off x="0" y="1123950"/>
            <a:ext cx="8229600" cy="587375"/>
          </a:xfrm>
        </p:spPr>
        <p:txBody>
          <a:bodyPr/>
          <a:lstStyle/>
          <a:p>
            <a:pPr algn="r" eaLnBrk="1" hangingPunct="1"/>
            <a:r>
              <a:rPr lang="es-MX" sz="2800" b="1" smtClean="0"/>
              <a:t>Actividad</a:t>
            </a:r>
          </a:p>
        </p:txBody>
      </p:sp>
      <p:sp>
        <p:nvSpPr>
          <p:cNvPr id="14347" name="12 Marcador de contenido"/>
          <p:cNvSpPr>
            <a:spLocks noGrp="1"/>
          </p:cNvSpPr>
          <p:nvPr>
            <p:ph idx="4294967295"/>
          </p:nvPr>
        </p:nvSpPr>
        <p:spPr>
          <a:xfrm>
            <a:off x="0" y="1854200"/>
            <a:ext cx="8153400" cy="4422775"/>
          </a:xfrm>
        </p:spPr>
        <p:txBody>
          <a:bodyPr/>
          <a:lstStyle/>
          <a:p>
            <a:pPr eaLnBrk="1" hangingPunct="1">
              <a:defRPr/>
            </a:pPr>
            <a:r>
              <a:rPr lang="es-MX" sz="2400" dirty="0" smtClean="0"/>
              <a:t>A partir de la lectura comenten la siguiente pregunta:</a:t>
            </a:r>
          </a:p>
          <a:p>
            <a:pPr algn="ctr" eaLnBrk="1" hangingPunct="1">
              <a:buFont typeface="Arial" pitchFamily="34" charset="0"/>
              <a:buNone/>
              <a:defRPr/>
            </a:pPr>
            <a:endParaRPr lang="es-MX" sz="2000" i="1" dirty="0" smtClean="0"/>
          </a:p>
          <a:p>
            <a:pPr algn="ctr" eaLnBrk="1" hangingPunct="1">
              <a:buFont typeface="Arial" pitchFamily="34" charset="0"/>
              <a:buNone/>
              <a:defRPr/>
            </a:pPr>
            <a:r>
              <a:rPr lang="es-MX" sz="2000" i="1" dirty="0" smtClean="0"/>
              <a:t>¿Qué implicaciones tiene el fomentar una práctica reflexiva en el contexto escolar?</a:t>
            </a:r>
          </a:p>
          <a:p>
            <a:pPr algn="ctr" eaLnBrk="1" hangingPunct="1">
              <a:buFont typeface="Arial" pitchFamily="34" charset="0"/>
              <a:buNone/>
              <a:defRPr/>
            </a:pPr>
            <a:endParaRPr lang="es-MX" sz="2000" i="1" dirty="0" smtClean="0"/>
          </a:p>
          <a:p>
            <a:pPr algn="just" eaLnBrk="1" hangingPunct="1">
              <a:defRPr/>
            </a:pPr>
            <a:r>
              <a:rPr lang="es-MX" sz="2400" dirty="0"/>
              <a:t>P</a:t>
            </a:r>
            <a:r>
              <a:rPr lang="es-MX" sz="2400" dirty="0" smtClean="0"/>
              <a:t>ropongan una frase que los posicione como practicantes reflexivos y les permita reconocerse en su contexto </a:t>
            </a:r>
            <a:r>
              <a:rPr lang="es-MX" sz="2400" dirty="0"/>
              <a:t>escolar, por ejemplo</a:t>
            </a:r>
            <a:r>
              <a:rPr lang="es-MX" sz="2400" dirty="0" smtClean="0"/>
              <a:t>:</a:t>
            </a:r>
          </a:p>
          <a:p>
            <a:pPr marL="0" indent="0" algn="just" eaLnBrk="1" hangingPunct="1">
              <a:buFont typeface="Arial" pitchFamily="34" charset="0"/>
              <a:buNone/>
              <a:defRPr/>
            </a:pPr>
            <a:endParaRPr lang="es-MX" sz="2400" dirty="0"/>
          </a:p>
          <a:p>
            <a:pPr algn="ctr" eaLnBrk="1" hangingPunct="1">
              <a:buFont typeface="Arial" pitchFamily="34" charset="0"/>
              <a:buNone/>
              <a:defRPr/>
            </a:pPr>
            <a:r>
              <a:rPr lang="es-MX" sz="2400" i="1" dirty="0" smtClean="0"/>
              <a:t> </a:t>
            </a:r>
            <a:r>
              <a:rPr lang="es-MX" sz="2400" b="1" i="1" dirty="0" smtClean="0"/>
              <a:t>Para aprender a hacer lo que no se sabe, reflexionemos en colectivo</a:t>
            </a:r>
            <a:endParaRPr lang="es-MX" sz="2400" b="1" dirty="0" smtClean="0"/>
          </a:p>
          <a:p>
            <a:pPr algn="just" eaLnBrk="1" hangingPunct="1">
              <a:defRPr/>
            </a:pPr>
            <a:endParaRPr lang="es-MX"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n 6" descr="Logo-SEB.png"/>
          <p:cNvPicPr>
            <a:picLocks noChangeAspect="1"/>
          </p:cNvPicPr>
          <p:nvPr/>
        </p:nvPicPr>
        <p:blipFill>
          <a:blip r:embed="rId2"/>
          <a:srcRect/>
          <a:stretch>
            <a:fillRect/>
          </a:stretch>
        </p:blipFill>
        <p:spPr bwMode="auto">
          <a:xfrm>
            <a:off x="4840288" y="6437313"/>
            <a:ext cx="606425" cy="374650"/>
          </a:xfrm>
          <a:prstGeom prst="rect">
            <a:avLst/>
          </a:prstGeom>
          <a:noFill/>
          <a:ln w="9525">
            <a:noFill/>
            <a:miter lim="800000"/>
            <a:headEnd/>
            <a:tailEnd/>
          </a:ln>
        </p:spPr>
      </p:pic>
      <p:pic>
        <p:nvPicPr>
          <p:cNvPr id="14339"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14340"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14341" name="Imagen 8" descr="LogoSNTE texto abajo.png"/>
          <p:cNvPicPr>
            <a:picLocks noChangeAspect="1"/>
          </p:cNvPicPr>
          <p:nvPr/>
        </p:nvPicPr>
        <p:blipFill>
          <a:blip r:embed="rId5"/>
          <a:srcRect/>
          <a:stretch>
            <a:fillRect/>
          </a:stretch>
        </p:blipFill>
        <p:spPr bwMode="auto">
          <a:xfrm>
            <a:off x="5597525" y="6416675"/>
            <a:ext cx="796925" cy="395288"/>
          </a:xfrm>
          <a:prstGeom prst="rect">
            <a:avLst/>
          </a:prstGeom>
          <a:noFill/>
          <a:ln w="9525">
            <a:noFill/>
            <a:miter lim="800000"/>
            <a:headEnd/>
            <a:tailEnd/>
          </a:ln>
        </p:spPr>
      </p:pic>
      <p:pic>
        <p:nvPicPr>
          <p:cNvPr id="14342"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14343" name="Imagen 9" descr="Logo SEP.png"/>
          <p:cNvPicPr>
            <a:picLocks noChangeAspect="1"/>
          </p:cNvPicPr>
          <p:nvPr/>
        </p:nvPicPr>
        <p:blipFill>
          <a:blip r:embed="rId7"/>
          <a:srcRect/>
          <a:stretch>
            <a:fillRect/>
          </a:stretch>
        </p:blipFill>
        <p:spPr bwMode="auto">
          <a:xfrm>
            <a:off x="3600450" y="6370638"/>
            <a:ext cx="1028700" cy="441325"/>
          </a:xfrm>
          <a:prstGeom prst="rect">
            <a:avLst/>
          </a:prstGeom>
          <a:noFill/>
          <a:ln w="9525">
            <a:noFill/>
            <a:miter lim="800000"/>
            <a:headEnd/>
            <a:tailEnd/>
          </a:ln>
        </p:spPr>
      </p:pic>
      <p:sp>
        <p:nvSpPr>
          <p:cNvPr id="14344"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14345"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14346" name="11 Título"/>
          <p:cNvSpPr>
            <a:spLocks noGrp="1"/>
          </p:cNvSpPr>
          <p:nvPr>
            <p:ph type="title" idx="4294967295"/>
          </p:nvPr>
        </p:nvSpPr>
        <p:spPr>
          <a:xfrm>
            <a:off x="0" y="1123950"/>
            <a:ext cx="8229600" cy="587375"/>
          </a:xfrm>
        </p:spPr>
        <p:txBody>
          <a:bodyPr>
            <a:normAutofit fontScale="90000"/>
          </a:bodyPr>
          <a:lstStyle/>
          <a:p>
            <a:pPr eaLnBrk="1" hangingPunct="1"/>
            <a:r>
              <a:rPr lang="es-MX" sz="2400" b="1" smtClean="0"/>
              <a:t>II. Desarrollo del pensamiento crítico y pensamiento complejo e importancia del trabajo colaborativo</a:t>
            </a:r>
          </a:p>
        </p:txBody>
      </p:sp>
      <p:sp>
        <p:nvSpPr>
          <p:cNvPr id="15371" name="12 Marcador de contenido"/>
          <p:cNvSpPr>
            <a:spLocks noGrp="1"/>
          </p:cNvSpPr>
          <p:nvPr>
            <p:ph idx="4294967295"/>
          </p:nvPr>
        </p:nvSpPr>
        <p:spPr>
          <a:xfrm>
            <a:off x="0" y="1711325"/>
            <a:ext cx="8153400" cy="4705350"/>
          </a:xfrm>
        </p:spPr>
        <p:txBody>
          <a:bodyPr/>
          <a:lstStyle/>
          <a:p>
            <a:pPr algn="just" eaLnBrk="1" hangingPunct="1">
              <a:buFont typeface="Arial" pitchFamily="34" charset="0"/>
              <a:buNone/>
              <a:defRPr/>
            </a:pPr>
            <a:r>
              <a:rPr lang="es-MX" sz="2400" i="1" dirty="0"/>
              <a:t>Ideas fuerza…</a:t>
            </a:r>
          </a:p>
          <a:p>
            <a:pPr eaLnBrk="1" hangingPunct="1">
              <a:buFont typeface="Arial" pitchFamily="34" charset="0"/>
              <a:buNone/>
              <a:defRPr/>
            </a:pPr>
            <a:endParaRPr lang="es-MX" sz="2400" dirty="0" smtClean="0"/>
          </a:p>
          <a:p>
            <a:pPr marL="72000" algn="just">
              <a:spcBef>
                <a:spcPts val="0"/>
              </a:spcBef>
              <a:defRPr/>
            </a:pPr>
            <a:r>
              <a:rPr lang="es-MX" sz="1800" dirty="0" smtClean="0"/>
              <a:t>El pensamiento crítico, ejercicio de aproximación a distintos fenómenos que exigen una explicación objetiva de la realidad.</a:t>
            </a:r>
          </a:p>
          <a:p>
            <a:pPr marL="72000" algn="just">
              <a:spcBef>
                <a:spcPts val="0"/>
              </a:spcBef>
              <a:buFont typeface="Arial" pitchFamily="34" charset="0"/>
              <a:buNone/>
              <a:defRPr/>
            </a:pPr>
            <a:endParaRPr lang="es-ES" sz="1800" dirty="0" smtClean="0"/>
          </a:p>
          <a:p>
            <a:pPr marL="72000" algn="just">
              <a:spcBef>
                <a:spcPts val="0"/>
              </a:spcBef>
              <a:defRPr/>
            </a:pPr>
            <a:r>
              <a:rPr lang="es-MX" sz="1800" dirty="0"/>
              <a:t>Fomenta el análisis, la reflexión, la argumentación y la interacción entre los </a:t>
            </a:r>
            <a:r>
              <a:rPr lang="es-MX" sz="1800" dirty="0" smtClean="0"/>
              <a:t>involucrados, propiciando el aprendizaje.</a:t>
            </a:r>
            <a:endParaRPr lang="es-MX" sz="1800" dirty="0"/>
          </a:p>
          <a:p>
            <a:pPr marL="72000" algn="just">
              <a:spcBef>
                <a:spcPts val="0"/>
              </a:spcBef>
              <a:buFont typeface="Arial" pitchFamily="34" charset="0"/>
              <a:buNone/>
              <a:defRPr/>
            </a:pPr>
            <a:endParaRPr lang="es-ES" sz="1800" dirty="0" smtClean="0"/>
          </a:p>
          <a:p>
            <a:pPr marL="72000" algn="just">
              <a:spcBef>
                <a:spcPts val="0"/>
              </a:spcBef>
              <a:defRPr/>
            </a:pPr>
            <a:r>
              <a:rPr lang="es-MX" sz="1800" dirty="0" smtClean="0"/>
              <a:t>Permite adquirir un criterio autónomo e independiente, consciente de la realidad y su contexto , dando lugar a la reflexión permanente.</a:t>
            </a:r>
          </a:p>
          <a:p>
            <a:pPr marL="72000" algn="just">
              <a:spcBef>
                <a:spcPts val="0"/>
              </a:spcBef>
              <a:buFont typeface="Arial" pitchFamily="34" charset="0"/>
              <a:buNone/>
              <a:defRPr/>
            </a:pPr>
            <a:endParaRPr lang="es-ES" sz="1800" dirty="0" smtClean="0"/>
          </a:p>
          <a:p>
            <a:pPr marL="72000" algn="just">
              <a:spcBef>
                <a:spcPts val="0"/>
              </a:spcBef>
              <a:defRPr/>
            </a:pPr>
            <a:r>
              <a:rPr lang="es-ES" sz="1800" dirty="0" smtClean="0"/>
              <a:t>E</a:t>
            </a:r>
            <a:r>
              <a:rPr lang="es-MX" sz="1800" dirty="0" smtClean="0"/>
              <a:t>s un pilar en la preparación para que nos cuestionemos y preguntemos el por qué de las cosas. Actitud inherentes a la búsqueda científica y filosófica sobre la naturaleza y el mundo. </a:t>
            </a:r>
          </a:p>
          <a:p>
            <a:pPr eaLnBrk="1" hangingPunct="1">
              <a:buFont typeface="Arial" pitchFamily="34" charset="0"/>
              <a:buNone/>
              <a:defRPr/>
            </a:pPr>
            <a:endParaRPr lang="es-MX" sz="2400" dirty="0" smtClean="0"/>
          </a:p>
          <a:p>
            <a:pPr eaLnBrk="1" hangingPunct="1">
              <a:buFont typeface="Arial" pitchFamily="34" charset="0"/>
              <a:buNone/>
              <a:defRPr/>
            </a:pPr>
            <a:endParaRPr lang="es-MX"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15363"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15364"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15365"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15366"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15367"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15368"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15369"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15370" name="11 Título"/>
          <p:cNvSpPr>
            <a:spLocks noGrp="1"/>
          </p:cNvSpPr>
          <p:nvPr>
            <p:ph type="title" idx="4294967295"/>
          </p:nvPr>
        </p:nvSpPr>
        <p:spPr>
          <a:xfrm>
            <a:off x="0" y="1123950"/>
            <a:ext cx="8229600" cy="587375"/>
          </a:xfrm>
        </p:spPr>
        <p:txBody>
          <a:bodyPr/>
          <a:lstStyle/>
          <a:p>
            <a:pPr algn="r" eaLnBrk="1" hangingPunct="1"/>
            <a:r>
              <a:rPr lang="es-MX" sz="2800" b="1" smtClean="0"/>
              <a:t>Para reflexionar…</a:t>
            </a:r>
          </a:p>
        </p:txBody>
      </p:sp>
      <p:sp>
        <p:nvSpPr>
          <p:cNvPr id="12" name="Rectangle 2"/>
          <p:cNvSpPr>
            <a:spLocks noChangeArrowheads="1"/>
          </p:cNvSpPr>
          <p:nvPr/>
        </p:nvSpPr>
        <p:spPr bwMode="auto">
          <a:xfrm>
            <a:off x="568325" y="2116138"/>
            <a:ext cx="7407275" cy="3570287"/>
          </a:xfrm>
          <a:prstGeom prst="rect">
            <a:avLst/>
          </a:prstGeom>
          <a:solidFill>
            <a:schemeClr val="bg1">
              <a:lumMod val="85000"/>
            </a:schemeClr>
          </a:solidFill>
          <a:ln w="9525">
            <a:noFill/>
            <a:miter lim="800000"/>
            <a:headEnd/>
            <a:tailEnd/>
          </a:ln>
          <a:effectLst/>
        </p:spPr>
        <p:txBody>
          <a:bodyPr anchor="ctr">
            <a:spAutoFit/>
          </a:bodyPr>
          <a:lstStyle/>
          <a:p>
            <a:pPr algn="just" eaLnBrk="0" hangingPunct="0">
              <a:defRPr/>
            </a:pPr>
            <a:r>
              <a:rPr lang="es-MX" sz="1600" dirty="0">
                <a:latin typeface="Helvetica Neue" charset="0"/>
                <a:cs typeface="Times New Roman" pitchFamily="18" charset="0"/>
              </a:rPr>
              <a:t>“Se afirma que los problemas de la escuela provienen de la </a:t>
            </a:r>
            <a:r>
              <a:rPr lang="es-MX" sz="1600" b="1" dirty="0">
                <a:latin typeface="Helvetica Neue" charset="0"/>
                <a:cs typeface="Times New Roman" pitchFamily="18" charset="0"/>
              </a:rPr>
              <a:t>escasez de conocimientos que los alumnos adquieren</a:t>
            </a:r>
            <a:r>
              <a:rPr lang="es-MX" sz="1600" dirty="0">
                <a:latin typeface="Helvetica Neue" charset="0"/>
                <a:cs typeface="Times New Roman" pitchFamily="18" charset="0"/>
              </a:rPr>
              <a:t>, pero lo que es peor aún es que los estudiantes reflexionen escasamente sobre ellos y que sus reflexiones son muy poco creativas. Los estudiantes que producimos entonces no serán los ciudadanos reflexivos que necesitan las democracias auténticas, así como tampoco se convertirán en individuos productivos y con suficiente autoestima. </a:t>
            </a:r>
            <a:r>
              <a:rPr lang="es-MX" sz="1600" b="1" dirty="0">
                <a:latin typeface="Helvetica Neue" charset="0"/>
                <a:cs typeface="Times New Roman" pitchFamily="18" charset="0"/>
              </a:rPr>
              <a:t>Es incuestionable que tenemos la capacidad para realizar estos necesarios cambios. </a:t>
            </a:r>
            <a:r>
              <a:rPr lang="es-MX" sz="1600" dirty="0">
                <a:latin typeface="Helvetica Neue" charset="0"/>
                <a:cs typeface="Times New Roman" pitchFamily="18" charset="0"/>
              </a:rPr>
              <a:t>Lo que </a:t>
            </a:r>
            <a:r>
              <a:rPr lang="es-MX" sz="1600" b="1" dirty="0">
                <a:latin typeface="Helvetica Neue" charset="0"/>
                <a:cs typeface="Times New Roman" pitchFamily="18" charset="0"/>
              </a:rPr>
              <a:t>no es tan claro es si tenemos el poder de hacerlo</a:t>
            </a:r>
            <a:r>
              <a:rPr lang="es-MX" sz="1600" dirty="0">
                <a:latin typeface="Helvetica Neue" charset="0"/>
                <a:cs typeface="Times New Roman" pitchFamily="18" charset="0"/>
              </a:rPr>
              <a:t>. En cambio, lo que si es del todo evidente es que </a:t>
            </a:r>
            <a:r>
              <a:rPr lang="es-MX" sz="1600" b="1" dirty="0">
                <a:latin typeface="Helvetica Neue" charset="0"/>
                <a:cs typeface="Times New Roman" pitchFamily="18" charset="0"/>
              </a:rPr>
              <a:t>hemos de reexaminar más concienzudamente lo que estamos haciendo</a:t>
            </a:r>
            <a:r>
              <a:rPr lang="es-MX" sz="1600" dirty="0">
                <a:latin typeface="Helvetica Neue" charset="0"/>
                <a:cs typeface="Times New Roman" pitchFamily="18" charset="0"/>
              </a:rPr>
              <a:t>. </a:t>
            </a:r>
            <a:r>
              <a:rPr lang="es-MX" sz="1600" b="1" dirty="0">
                <a:latin typeface="Helvetica Neue" charset="0"/>
                <a:cs typeface="Times New Roman" pitchFamily="18" charset="0"/>
              </a:rPr>
              <a:t>Dicha reflexión </a:t>
            </a:r>
            <a:r>
              <a:rPr lang="es-MX" sz="1600" dirty="0">
                <a:latin typeface="Helvetica Neue" charset="0"/>
                <a:cs typeface="Times New Roman" pitchFamily="18" charset="0"/>
              </a:rPr>
              <a:t>sobre la práctica es la base para poder </a:t>
            </a:r>
            <a:r>
              <a:rPr lang="es-MX" sz="1600" b="1" dirty="0">
                <a:latin typeface="Helvetica Neue" charset="0"/>
                <a:cs typeface="Times New Roman" pitchFamily="18" charset="0"/>
              </a:rPr>
              <a:t>inventar prácticas mejores </a:t>
            </a:r>
            <a:r>
              <a:rPr lang="es-MX" sz="1600" dirty="0">
                <a:latin typeface="Helvetica Neue" charset="0"/>
                <a:cs typeface="Times New Roman" pitchFamily="18" charset="0"/>
              </a:rPr>
              <a:t>que nos inviten posteriormente a una mayor reflexión.” </a:t>
            </a:r>
          </a:p>
          <a:p>
            <a:pPr algn="just" eaLnBrk="0" hangingPunct="0">
              <a:defRPr/>
            </a:pPr>
            <a:endParaRPr lang="es-MX" sz="2000" dirty="0">
              <a:latin typeface="+mn-lt"/>
            </a:endParaRPr>
          </a:p>
          <a:p>
            <a:pPr algn="r" eaLnBrk="0" hangingPunct="0">
              <a:defRPr/>
            </a:pPr>
            <a:r>
              <a:rPr lang="es-MX" sz="1400" dirty="0" err="1">
                <a:latin typeface="+mn-lt"/>
              </a:rPr>
              <a:t>Matthew</a:t>
            </a:r>
            <a:r>
              <a:rPr lang="es-MX" sz="1400" dirty="0">
                <a:latin typeface="+mn-lt"/>
              </a:rPr>
              <a:t>, </a:t>
            </a:r>
            <a:r>
              <a:rPr lang="es-MX" sz="1400" dirty="0" err="1">
                <a:latin typeface="+mn-lt"/>
              </a:rPr>
              <a:t>Lipman</a:t>
            </a:r>
            <a:r>
              <a:rPr lang="es-MX" sz="1400" dirty="0">
                <a:latin typeface="+mn-lt"/>
              </a:rPr>
              <a:t>, Pensamiento complejo y educación, pág. 68</a:t>
            </a:r>
            <a:r>
              <a:rPr lang="es-ES" sz="1400" dirty="0">
                <a:latin typeface="+mn-lt"/>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16387"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16388"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16389"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16390"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16391"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16392"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16393"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15371" name="12 Marcador de contenido"/>
          <p:cNvSpPr>
            <a:spLocks noGrp="1"/>
          </p:cNvSpPr>
          <p:nvPr>
            <p:ph idx="4294967295"/>
          </p:nvPr>
        </p:nvSpPr>
        <p:spPr>
          <a:xfrm>
            <a:off x="0" y="1046163"/>
            <a:ext cx="4989513" cy="5370512"/>
          </a:xfrm>
        </p:spPr>
        <p:txBody>
          <a:bodyPr/>
          <a:lstStyle/>
          <a:p>
            <a:pPr indent="-144000" algn="just">
              <a:defRPr/>
            </a:pPr>
            <a:r>
              <a:rPr lang="es-MX" sz="1600" dirty="0" smtClean="0"/>
              <a:t>La teoría de la complejidad comprende estructuras adaptativas , dinámicas y no lineales. </a:t>
            </a:r>
            <a:endParaRPr lang="es-ES" sz="1600" dirty="0" smtClean="0"/>
          </a:p>
          <a:p>
            <a:pPr indent="-144000" algn="just">
              <a:buFont typeface="Arial" pitchFamily="34" charset="0"/>
              <a:buNone/>
              <a:defRPr/>
            </a:pPr>
            <a:endParaRPr lang="es-MX" sz="1600" dirty="0" smtClean="0"/>
          </a:p>
          <a:p>
            <a:pPr indent="-144000" algn="just">
              <a:defRPr/>
            </a:pPr>
            <a:r>
              <a:rPr lang="es-MX" sz="1600" dirty="0" smtClean="0"/>
              <a:t>Trabajar en la complejidad es un elemento clave en la auto construcción de la práctica docente, lo que confiere y propicia el autoconocimiento y la autoevaluación, contribuyendo a la formación de la libertad de conciencia, pensamiento y acción autónoma.  Independencia intelectual.</a:t>
            </a:r>
          </a:p>
          <a:p>
            <a:pPr marL="72000" indent="-144000" algn="just">
              <a:spcBef>
                <a:spcPts val="0"/>
              </a:spcBef>
              <a:buFont typeface="Arial" pitchFamily="34" charset="0"/>
              <a:buNone/>
              <a:defRPr/>
            </a:pPr>
            <a:endParaRPr lang="es-MX" sz="1600" dirty="0" smtClean="0"/>
          </a:p>
          <a:p>
            <a:pPr indent="-144000" algn="just">
              <a:defRPr/>
            </a:pPr>
            <a:r>
              <a:rPr lang="es-ES" sz="1600" dirty="0" smtClean="0"/>
              <a:t>El pensamiento complejo no se puede reducir a una definición y quedar reducido a estructuras formales, se necesita del diálogo, el saber compartido, estar en contra de lo excluyente, ortodoxo y dictatorial y la construcción de una cultura de la solidaridad.</a:t>
            </a:r>
          </a:p>
          <a:p>
            <a:pPr indent="-144000" algn="just">
              <a:defRPr/>
            </a:pPr>
            <a:endParaRPr lang="es-ES" sz="1600" dirty="0" smtClean="0"/>
          </a:p>
          <a:p>
            <a:pPr indent="-144000" algn="just">
              <a:defRPr/>
            </a:pPr>
            <a:r>
              <a:rPr lang="es-MX" sz="1600" dirty="0" smtClean="0"/>
              <a:t>Lo importa es la relación entre los momentos de análisis y síntesis que permitirán mejorar la práctica docente </a:t>
            </a:r>
            <a:endParaRPr lang="es-ES" sz="1600" dirty="0" smtClean="0"/>
          </a:p>
          <a:p>
            <a:pPr indent="-144000">
              <a:buFont typeface="Arial" pitchFamily="34" charset="0"/>
              <a:buNone/>
              <a:defRPr/>
            </a:pPr>
            <a:r>
              <a:rPr lang="es-ES" sz="1800" dirty="0" smtClean="0"/>
              <a:t> </a:t>
            </a:r>
          </a:p>
          <a:p>
            <a:pPr>
              <a:buFont typeface="Arial" pitchFamily="34" charset="0"/>
              <a:buNone/>
              <a:defRPr/>
            </a:pPr>
            <a:endParaRPr lang="es-ES" sz="1600" dirty="0" smtClean="0"/>
          </a:p>
          <a:p>
            <a:pPr marL="72000" algn="just">
              <a:spcBef>
                <a:spcPts val="0"/>
              </a:spcBef>
              <a:defRPr/>
            </a:pPr>
            <a:endParaRPr lang="es-MX" sz="2400" dirty="0" smtClean="0"/>
          </a:p>
          <a:p>
            <a:pPr marL="72000" algn="just">
              <a:spcBef>
                <a:spcPts val="0"/>
              </a:spcBef>
              <a:defRPr/>
            </a:pPr>
            <a:endParaRPr lang="es-ES" sz="2400" dirty="0" smtClean="0"/>
          </a:p>
          <a:p>
            <a:pPr marL="72000" algn="just">
              <a:spcBef>
                <a:spcPts val="0"/>
              </a:spcBef>
              <a:defRPr/>
            </a:pPr>
            <a:endParaRPr lang="es-ES" sz="2400" dirty="0" smtClean="0"/>
          </a:p>
          <a:p>
            <a:pPr marL="72000" algn="just">
              <a:spcBef>
                <a:spcPts val="0"/>
              </a:spcBef>
              <a:defRPr/>
            </a:pPr>
            <a:endParaRPr lang="es-MX" sz="2400" dirty="0" smtClean="0"/>
          </a:p>
          <a:p>
            <a:pPr eaLnBrk="1" hangingPunct="1">
              <a:buFont typeface="Arial" pitchFamily="34" charset="0"/>
              <a:buNone/>
              <a:defRPr/>
            </a:pPr>
            <a:endParaRPr lang="es-MX" sz="2400" dirty="0" smtClean="0"/>
          </a:p>
        </p:txBody>
      </p:sp>
      <p:sp>
        <p:nvSpPr>
          <p:cNvPr id="12" name="12 Marcador de contenido"/>
          <p:cNvSpPr txBox="1">
            <a:spLocks/>
          </p:cNvSpPr>
          <p:nvPr/>
        </p:nvSpPr>
        <p:spPr bwMode="auto">
          <a:xfrm>
            <a:off x="5699125" y="1209675"/>
            <a:ext cx="2632075" cy="4683125"/>
          </a:xfrm>
          <a:prstGeom prst="rect">
            <a:avLst/>
          </a:prstGeom>
          <a:noFill/>
          <a:ln w="9525">
            <a:noFill/>
            <a:miter lim="800000"/>
            <a:headEnd/>
            <a:tailEnd/>
          </a:ln>
        </p:spPr>
        <p:txBody>
          <a:bodyPr/>
          <a:lstStyle/>
          <a:p>
            <a:pPr marL="342900" indent="-342900">
              <a:spcBef>
                <a:spcPct val="20000"/>
              </a:spcBef>
              <a:buFont typeface="Arial" pitchFamily="34" charset="0"/>
              <a:buNone/>
              <a:defRPr/>
            </a:pPr>
            <a:r>
              <a:rPr lang="es-ES" sz="2400" dirty="0">
                <a:latin typeface="+mn-lt"/>
              </a:rPr>
              <a:t> </a:t>
            </a:r>
          </a:p>
          <a:p>
            <a:pPr marL="342900" indent="-342900" eaLnBrk="0" hangingPunct="0">
              <a:spcBef>
                <a:spcPct val="20000"/>
              </a:spcBef>
              <a:buFont typeface="Arial" pitchFamily="34" charset="0"/>
              <a:buNone/>
              <a:defRPr/>
            </a:pPr>
            <a:r>
              <a:rPr lang="es-MX" sz="2400" dirty="0">
                <a:latin typeface="+mn-lt"/>
              </a:rPr>
              <a:t> </a:t>
            </a:r>
            <a:endParaRPr lang="es-ES" sz="2400" dirty="0">
              <a:latin typeface="+mn-lt"/>
            </a:endParaRPr>
          </a:p>
          <a:p>
            <a:pPr marL="72000" indent="-342900" algn="just" eaLnBrk="0" hangingPunct="0">
              <a:spcBef>
                <a:spcPts val="0"/>
              </a:spcBef>
              <a:buFont typeface="Arial" pitchFamily="34" charset="0"/>
              <a:buChar char="•"/>
              <a:defRPr/>
            </a:pPr>
            <a:endParaRPr lang="es-MX" sz="2400" dirty="0">
              <a:latin typeface="+mn-lt"/>
            </a:endParaRPr>
          </a:p>
          <a:p>
            <a:pPr marL="72000" indent="-342900" algn="just" eaLnBrk="0" hangingPunct="0">
              <a:spcBef>
                <a:spcPts val="0"/>
              </a:spcBef>
              <a:buFont typeface="Arial" pitchFamily="34" charset="0"/>
              <a:buChar char="•"/>
              <a:defRPr/>
            </a:pPr>
            <a:endParaRPr lang="es-ES" sz="2400" dirty="0">
              <a:latin typeface="+mn-lt"/>
            </a:endParaRPr>
          </a:p>
          <a:p>
            <a:pPr marL="72000" indent="-342900" algn="just" eaLnBrk="0" hangingPunct="0">
              <a:spcBef>
                <a:spcPts val="0"/>
              </a:spcBef>
              <a:buFont typeface="Arial" pitchFamily="34" charset="0"/>
              <a:buChar char="•"/>
              <a:defRPr/>
            </a:pPr>
            <a:endParaRPr lang="es-ES" sz="2400" dirty="0">
              <a:latin typeface="+mn-lt"/>
            </a:endParaRPr>
          </a:p>
          <a:p>
            <a:pPr marL="72000" indent="-342900" algn="just" eaLnBrk="0" hangingPunct="0">
              <a:spcBef>
                <a:spcPts val="0"/>
              </a:spcBef>
              <a:buFont typeface="Arial" pitchFamily="34" charset="0"/>
              <a:buChar char="•"/>
              <a:defRPr/>
            </a:pPr>
            <a:endParaRPr lang="es-MX" sz="2400" dirty="0">
              <a:latin typeface="+mn-lt"/>
            </a:endParaRPr>
          </a:p>
          <a:p>
            <a:pPr marL="342900" indent="-342900">
              <a:spcBef>
                <a:spcPct val="20000"/>
              </a:spcBef>
              <a:buFont typeface="Arial" pitchFamily="34" charset="0"/>
              <a:buNone/>
              <a:defRPr/>
            </a:pPr>
            <a:endParaRPr lang="es-MX" sz="2400" dirty="0">
              <a:latin typeface="+mn-lt"/>
            </a:endParaRPr>
          </a:p>
        </p:txBody>
      </p:sp>
      <p:pic>
        <p:nvPicPr>
          <p:cNvPr id="16396" name="Picture 12" descr="C:\Users\diana.guzmani\Desktop\fotos 364.jpg"/>
          <p:cNvPicPr>
            <a:picLocks noChangeAspect="1" noChangeArrowheads="1"/>
          </p:cNvPicPr>
          <p:nvPr/>
        </p:nvPicPr>
        <p:blipFill>
          <a:blip r:embed="rId8"/>
          <a:srcRect/>
          <a:stretch>
            <a:fillRect/>
          </a:stretch>
        </p:blipFill>
        <p:spPr bwMode="auto">
          <a:xfrm>
            <a:off x="5551488" y="2062163"/>
            <a:ext cx="3233737" cy="2544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17411"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17412"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17413"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17414"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17415"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17416"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17417"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17418" name="11 Título"/>
          <p:cNvSpPr>
            <a:spLocks noGrp="1"/>
          </p:cNvSpPr>
          <p:nvPr>
            <p:ph type="title" idx="4294967295"/>
          </p:nvPr>
        </p:nvSpPr>
        <p:spPr>
          <a:xfrm>
            <a:off x="0" y="1123950"/>
            <a:ext cx="8229600" cy="587375"/>
          </a:xfrm>
        </p:spPr>
        <p:txBody>
          <a:bodyPr/>
          <a:lstStyle/>
          <a:p>
            <a:pPr algn="r" eaLnBrk="1" hangingPunct="1"/>
            <a:r>
              <a:rPr lang="es-MX" sz="2800" b="1" smtClean="0"/>
              <a:t>Actividad</a:t>
            </a:r>
          </a:p>
        </p:txBody>
      </p:sp>
      <p:sp>
        <p:nvSpPr>
          <p:cNvPr id="17419" name="12 Marcador de contenido"/>
          <p:cNvSpPr>
            <a:spLocks noGrp="1"/>
          </p:cNvSpPr>
          <p:nvPr>
            <p:ph idx="4294967295"/>
          </p:nvPr>
        </p:nvSpPr>
        <p:spPr>
          <a:xfrm>
            <a:off x="990600" y="1838325"/>
            <a:ext cx="8153400" cy="4287838"/>
          </a:xfrm>
        </p:spPr>
        <p:txBody>
          <a:bodyPr>
            <a:normAutofit fontScale="92500" lnSpcReduction="10000"/>
          </a:bodyPr>
          <a:lstStyle/>
          <a:p>
            <a:pPr algn="just" eaLnBrk="1" hangingPunct="1"/>
            <a:r>
              <a:rPr lang="es-MX" sz="2000" smtClean="0"/>
              <a:t>En plenaria observen el video </a:t>
            </a:r>
            <a:r>
              <a:rPr lang="es-MX" sz="2000" i="1" smtClean="0"/>
              <a:t>Milpillas</a:t>
            </a:r>
            <a:r>
              <a:rPr lang="es-MX" sz="2000" smtClean="0"/>
              <a:t> que se encuentra en su material del CD adjunto. </a:t>
            </a:r>
          </a:p>
          <a:p>
            <a:pPr algn="just" eaLnBrk="1" hangingPunct="1"/>
            <a:endParaRPr lang="es-MX" sz="2000" smtClean="0"/>
          </a:p>
          <a:p>
            <a:pPr algn="just" eaLnBrk="1" hangingPunct="1">
              <a:buFont typeface="Arial" pitchFamily="34" charset="0"/>
              <a:buNone/>
            </a:pPr>
            <a:endParaRPr lang="es-MX" sz="2000" smtClean="0"/>
          </a:p>
          <a:p>
            <a:pPr algn="ctr" eaLnBrk="1" hangingPunct="1">
              <a:buFont typeface="Arial" pitchFamily="34" charset="0"/>
              <a:buNone/>
            </a:pPr>
            <a:r>
              <a:rPr lang="es-MX" sz="2000" smtClean="0">
                <a:hlinkClick r:id="rId8" action="ppaction://hlinkfile"/>
              </a:rPr>
              <a:t>MILPILLAS.wmv</a:t>
            </a:r>
            <a:endParaRPr lang="es-MX" sz="2000" smtClean="0"/>
          </a:p>
          <a:p>
            <a:pPr algn="ctr" eaLnBrk="1" hangingPunct="1">
              <a:buFont typeface="Arial" pitchFamily="34" charset="0"/>
              <a:buNone/>
            </a:pPr>
            <a:endParaRPr lang="es-MX" sz="2000" smtClean="0"/>
          </a:p>
          <a:p>
            <a:pPr algn="just" eaLnBrk="1" hangingPunct="1">
              <a:buFont typeface="Arial" pitchFamily="34" charset="0"/>
              <a:buNone/>
            </a:pPr>
            <a:endParaRPr lang="es-MX" sz="2000" smtClean="0"/>
          </a:p>
          <a:p>
            <a:pPr algn="just" eaLnBrk="1" hangingPunct="1">
              <a:buFont typeface="Arial" pitchFamily="34" charset="0"/>
              <a:buNone/>
            </a:pPr>
            <a:endParaRPr lang="es-MX" sz="2000" smtClean="0"/>
          </a:p>
          <a:p>
            <a:pPr algn="just" eaLnBrk="1" hangingPunct="1"/>
            <a:r>
              <a:rPr lang="es-MX" sz="2000" smtClean="0"/>
              <a:t>Comenten de manera general qué destacan o en qué disienten, en cuanto a la forma de trabajar de la maestra Juanita.</a:t>
            </a:r>
          </a:p>
          <a:p>
            <a:pPr algn="just" eaLnBrk="1" hangingPunct="1"/>
            <a:r>
              <a:rPr lang="es-MX" sz="2000" smtClean="0"/>
              <a:t>Organizados en equipos realicen una lectura comentada del texto </a:t>
            </a:r>
            <a:r>
              <a:rPr lang="es-MX" sz="2000" i="1" smtClean="0"/>
              <a:t>“La practica académica normal versus la practica académica crítica”.</a:t>
            </a:r>
          </a:p>
          <a:p>
            <a:pPr algn="just" eaLnBrk="1" hangingPunct="1">
              <a:buFont typeface="Arial" pitchFamily="34" charset="0"/>
              <a:buNone/>
            </a:pPr>
            <a:r>
              <a:rPr lang="es-MX" sz="1800" smtClean="0"/>
              <a:t>		</a:t>
            </a:r>
          </a:p>
          <a:p>
            <a:pPr algn="just" eaLnBrk="1" hangingPunct="1">
              <a:buFont typeface="Arial" pitchFamily="34" charset="0"/>
              <a:buNone/>
            </a:pPr>
            <a:r>
              <a:rPr lang="es-MX" sz="1800" smtClean="0"/>
              <a:t>	</a:t>
            </a:r>
            <a:endParaRPr lang="es-MX" sz="1800" i="1"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18435"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18436"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18437"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18438"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18439"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18440"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18441"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18442" name="11 Título"/>
          <p:cNvSpPr>
            <a:spLocks noGrp="1"/>
          </p:cNvSpPr>
          <p:nvPr>
            <p:ph type="title" idx="4294967295"/>
          </p:nvPr>
        </p:nvSpPr>
        <p:spPr>
          <a:xfrm>
            <a:off x="0" y="1123950"/>
            <a:ext cx="8229600" cy="587375"/>
          </a:xfrm>
        </p:spPr>
        <p:txBody>
          <a:bodyPr/>
          <a:lstStyle/>
          <a:p>
            <a:pPr algn="r" eaLnBrk="1" hangingPunct="1"/>
            <a:r>
              <a:rPr lang="es-MX" sz="2800" b="1" smtClean="0"/>
              <a:t>Actividad</a:t>
            </a:r>
          </a:p>
        </p:txBody>
      </p:sp>
      <p:sp>
        <p:nvSpPr>
          <p:cNvPr id="19467" name="12 Marcador de contenido"/>
          <p:cNvSpPr>
            <a:spLocks noGrp="1"/>
          </p:cNvSpPr>
          <p:nvPr>
            <p:ph idx="4294967295"/>
          </p:nvPr>
        </p:nvSpPr>
        <p:spPr>
          <a:xfrm>
            <a:off x="0" y="1858963"/>
            <a:ext cx="8153400" cy="4278312"/>
          </a:xfrm>
        </p:spPr>
        <p:txBody>
          <a:bodyPr>
            <a:normAutofit fontScale="92500" lnSpcReduction="10000"/>
          </a:bodyPr>
          <a:lstStyle/>
          <a:p>
            <a:pPr algn="just" eaLnBrk="1" hangingPunct="1">
              <a:defRPr/>
            </a:pPr>
            <a:r>
              <a:rPr lang="es-MX" sz="2000" dirty="0" smtClean="0"/>
              <a:t>Considerando las prácticas académicas que plantea la lectura y que involucran el pensar de manera crítica,  </a:t>
            </a:r>
            <a:r>
              <a:rPr lang="es-MX" sz="2000" dirty="0"/>
              <a:t>c</a:t>
            </a:r>
            <a:r>
              <a:rPr lang="es-MX" sz="2000" dirty="0" smtClean="0"/>
              <a:t>ontesten las siguientes preguntas:</a:t>
            </a:r>
          </a:p>
          <a:p>
            <a:pPr marL="0" indent="0" algn="just" eaLnBrk="1" hangingPunct="1">
              <a:buFont typeface="Arial" pitchFamily="34" charset="0"/>
              <a:buNone/>
              <a:defRPr/>
            </a:pPr>
            <a:r>
              <a:rPr lang="es-MX" sz="2000" dirty="0"/>
              <a:t>	</a:t>
            </a:r>
            <a:r>
              <a:rPr lang="es-MX" sz="1600" dirty="0" smtClean="0"/>
              <a:t>¿Cuáles se ven reflejadas en el video?</a:t>
            </a:r>
          </a:p>
          <a:p>
            <a:pPr algn="just" eaLnBrk="1" hangingPunct="1">
              <a:buFont typeface="Arial" pitchFamily="34" charset="0"/>
              <a:buNone/>
              <a:defRPr/>
            </a:pPr>
            <a:r>
              <a:rPr lang="es-MX" sz="1600" dirty="0" smtClean="0"/>
              <a:t>		¿Se transito de una práctica  “normal” a una crítica? Y si es así,</a:t>
            </a:r>
          </a:p>
          <a:p>
            <a:pPr algn="just" eaLnBrk="1" hangingPunct="1">
              <a:buFont typeface="Arial" pitchFamily="34" charset="0"/>
              <a:buNone/>
              <a:defRPr/>
            </a:pPr>
            <a:r>
              <a:rPr lang="es-MX" sz="1600" dirty="0" smtClean="0"/>
              <a:t>		¿Cuáles fueron los pasos que hicieron posible esta transición a partir de lo que se leyó?</a:t>
            </a:r>
          </a:p>
          <a:p>
            <a:pPr algn="just" eaLnBrk="1" hangingPunct="1">
              <a:buFont typeface="Arial" pitchFamily="34" charset="0"/>
              <a:buNone/>
              <a:defRPr/>
            </a:pPr>
            <a:r>
              <a:rPr lang="es-MX" sz="1600" dirty="0" smtClean="0"/>
              <a:t>		¿</a:t>
            </a:r>
            <a:r>
              <a:rPr lang="es-MX" sz="1600" dirty="0"/>
              <a:t>Q</a:t>
            </a:r>
            <a:r>
              <a:rPr lang="es-MX" sz="1600" dirty="0" smtClean="0"/>
              <a:t>ué otras acciones podrían aportan a la lista que plantea el texto?</a:t>
            </a:r>
          </a:p>
          <a:p>
            <a:pPr algn="just" eaLnBrk="1" hangingPunct="1">
              <a:buFont typeface="Arial" pitchFamily="34" charset="0"/>
              <a:buNone/>
              <a:defRPr/>
            </a:pPr>
            <a:endParaRPr lang="es-MX" sz="1600" dirty="0" smtClean="0"/>
          </a:p>
          <a:p>
            <a:pPr algn="just" eaLnBrk="1" hangingPunct="1">
              <a:defRPr/>
            </a:pPr>
            <a:r>
              <a:rPr lang="es-MX" sz="2000" dirty="0" smtClean="0"/>
              <a:t>Preparen una exposición sobre alguna experiencia en su práctica docente que les haya implicado un proceso de crítica, autocrítica y su modificación, con base a la reflexión a partir de las actividades anteriores.</a:t>
            </a:r>
          </a:p>
          <a:p>
            <a:pPr algn="just" eaLnBrk="1" hangingPunct="1">
              <a:defRPr/>
            </a:pPr>
            <a:r>
              <a:rPr lang="es-MX" sz="2000" dirty="0" smtClean="0"/>
              <a:t>En plenaria, cada equipo presente su exposición</a:t>
            </a:r>
          </a:p>
          <a:p>
            <a:pPr algn="just" eaLnBrk="1" hangingPunct="1">
              <a:buFont typeface="Arial" pitchFamily="34" charset="0"/>
              <a:buNone/>
              <a:defRPr/>
            </a:pPr>
            <a:r>
              <a:rPr lang="es-MX" sz="2000" dirty="0" smtClean="0"/>
              <a:t>	</a:t>
            </a:r>
          </a:p>
          <a:p>
            <a:pPr algn="just" eaLnBrk="1" hangingPunct="1">
              <a:buFont typeface="Arial" pitchFamily="34" charset="0"/>
              <a:buNone/>
              <a:defRPr/>
            </a:pPr>
            <a:r>
              <a:rPr lang="es-MX" sz="1800" dirty="0" smtClean="0"/>
              <a:t>	</a:t>
            </a:r>
          </a:p>
          <a:p>
            <a:pPr algn="just" eaLnBrk="1" hangingPunct="1">
              <a:buFont typeface="Arial" pitchFamily="34" charset="0"/>
              <a:buNone/>
              <a:defRPr/>
            </a:pPr>
            <a:r>
              <a:rPr lang="es-MX" sz="1800" dirty="0" smtClean="0"/>
              <a:t>	</a:t>
            </a:r>
            <a:endParaRPr lang="es-MX" sz="1800" i="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19459"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19460"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19461"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19462"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19463"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19464"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19465"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19467" name="12 Marcador de contenido"/>
          <p:cNvSpPr>
            <a:spLocks noGrp="1"/>
          </p:cNvSpPr>
          <p:nvPr>
            <p:ph idx="4294967295"/>
          </p:nvPr>
        </p:nvSpPr>
        <p:spPr>
          <a:xfrm>
            <a:off x="0" y="1858963"/>
            <a:ext cx="8153400" cy="4278312"/>
          </a:xfrm>
        </p:spPr>
        <p:txBody>
          <a:bodyPr/>
          <a:lstStyle/>
          <a:p>
            <a:pPr algn="just" eaLnBrk="1" hangingPunct="1">
              <a:defRPr/>
            </a:pPr>
            <a:endParaRPr lang="es-MX" sz="2400" dirty="0" smtClean="0"/>
          </a:p>
          <a:p>
            <a:pPr algn="just" eaLnBrk="1" hangingPunct="1">
              <a:buFont typeface="Arial" pitchFamily="34" charset="0"/>
              <a:buNone/>
              <a:defRPr/>
            </a:pPr>
            <a:r>
              <a:rPr lang="es-MX" sz="2000" dirty="0" smtClean="0"/>
              <a:t>	</a:t>
            </a:r>
            <a:r>
              <a:rPr lang="es-MX" sz="1800" dirty="0" smtClean="0"/>
              <a:t>	</a:t>
            </a:r>
          </a:p>
          <a:p>
            <a:pPr marL="0" indent="0">
              <a:buFont typeface="Arial" pitchFamily="34" charset="0"/>
              <a:buNone/>
              <a:defRPr/>
            </a:pPr>
            <a:r>
              <a:rPr lang="es-MX" sz="1800" dirty="0" smtClean="0"/>
              <a:t/>
            </a:r>
            <a:br>
              <a:rPr lang="es-MX" sz="1800" dirty="0" smtClean="0"/>
            </a:br>
            <a:endParaRPr lang="es-MX" sz="1800" i="1" dirty="0" smtClean="0"/>
          </a:p>
        </p:txBody>
      </p:sp>
      <p:pic>
        <p:nvPicPr>
          <p:cNvPr id="2" name="1 Imagen"/>
          <p:cNvPicPr>
            <a:picLocks noChangeAspect="1"/>
          </p:cNvPicPr>
          <p:nvPr/>
        </p:nvPicPr>
        <p:blipFill>
          <a:blip r:embed="rId8"/>
          <a:srcRect/>
          <a:stretch>
            <a:fillRect/>
          </a:stretch>
        </p:blipFill>
        <p:spPr bwMode="auto">
          <a:xfrm>
            <a:off x="1844675" y="1144588"/>
            <a:ext cx="5568950" cy="4992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sz="2800" dirty="0" smtClean="0"/>
              <a:t>VEAMOS PRIMERO NUESTRA REALIDAD</a:t>
            </a:r>
            <a:endParaRPr lang="es-MX" sz="2800" dirty="0"/>
          </a:p>
        </p:txBody>
      </p:sp>
      <p:sp>
        <p:nvSpPr>
          <p:cNvPr id="3" name="2 Marcador de contenido"/>
          <p:cNvSpPr>
            <a:spLocks noGrp="1"/>
          </p:cNvSpPr>
          <p:nvPr>
            <p:ph idx="1"/>
          </p:nvPr>
        </p:nvSpPr>
        <p:spPr/>
        <p:txBody>
          <a:bodyPr>
            <a:normAutofit fontScale="85000" lnSpcReduction="20000"/>
          </a:bodyPr>
          <a:lstStyle/>
          <a:p>
            <a:r>
              <a:rPr lang="es-MX" sz="2400" dirty="0" smtClean="0"/>
              <a:t>Nos encontramos en una sociedad de constantes cambios, económicos, políticos y culturales. (tecnológicos y científicos).</a:t>
            </a:r>
          </a:p>
          <a:p>
            <a:r>
              <a:rPr lang="es-MX" sz="2400" dirty="0" smtClean="0"/>
              <a:t>Lo que nos lleva a reflexionar sobre mi labor como docente:</a:t>
            </a:r>
          </a:p>
          <a:p>
            <a:r>
              <a:rPr lang="es-MX" sz="2400" dirty="0" smtClean="0"/>
              <a:t>¿Qué hago? (acciones especificas)</a:t>
            </a:r>
          </a:p>
          <a:p>
            <a:r>
              <a:rPr lang="es-MX" sz="2400" dirty="0" smtClean="0"/>
              <a:t>¿Cómo lo hago?</a:t>
            </a:r>
          </a:p>
          <a:p>
            <a:r>
              <a:rPr lang="es-MX" sz="2400" dirty="0" smtClean="0"/>
              <a:t>¿Para qué lo hago?</a:t>
            </a:r>
          </a:p>
          <a:p>
            <a:r>
              <a:rPr lang="es-MX" sz="2400" dirty="0" smtClean="0"/>
              <a:t>¿Por qué lo hago?</a:t>
            </a:r>
          </a:p>
          <a:p>
            <a:r>
              <a:rPr lang="es-MX" sz="2400" dirty="0" smtClean="0"/>
              <a:t>¿Qué rasgos forman parte de mi práctica?(teoría)</a:t>
            </a:r>
          </a:p>
          <a:p>
            <a:r>
              <a:rPr lang="es-MX" sz="2400" dirty="0" smtClean="0"/>
              <a:t>¿Qué similitudes hay entre esos rasgos y los que me propone el programa de estudios?(teoría actual)</a:t>
            </a:r>
          </a:p>
          <a:p>
            <a:r>
              <a:rPr lang="es-MX" sz="2400" dirty="0" smtClean="0"/>
              <a:t>Es importante que una vez realizada la reflexión me de cuenta de ¿Qué tipo de docente soy? Y aceptar mi realidad para cambiar mi práctica.</a:t>
            </a:r>
          </a:p>
          <a:p>
            <a:r>
              <a:rPr lang="es-MX" sz="2400" dirty="0" smtClean="0"/>
              <a:t>Los tiempos modernos necesitan un docente con visión, activo, dinámico, crítico y reflexivo, capaz de educar para la vida.</a:t>
            </a:r>
            <a:endParaRPr lang="es-MX"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20483"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20484"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20485"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20486"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20487"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20488"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20489"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22538" name="12 Marcador de contenido"/>
          <p:cNvSpPr>
            <a:spLocks noGrp="1"/>
          </p:cNvSpPr>
          <p:nvPr>
            <p:ph idx="4294967295"/>
          </p:nvPr>
        </p:nvSpPr>
        <p:spPr>
          <a:xfrm>
            <a:off x="0" y="1858963"/>
            <a:ext cx="8153400" cy="4278312"/>
          </a:xfrm>
        </p:spPr>
        <p:txBody>
          <a:bodyPr/>
          <a:lstStyle/>
          <a:p>
            <a:pPr>
              <a:defRPr/>
            </a:pPr>
            <a:endParaRPr lang="es-ES" sz="1800" dirty="0" smtClean="0"/>
          </a:p>
          <a:p>
            <a:pPr>
              <a:defRPr/>
            </a:pPr>
            <a:r>
              <a:rPr lang="es-ES" sz="1800" dirty="0" smtClean="0"/>
              <a:t> </a:t>
            </a:r>
            <a:r>
              <a:rPr lang="es-ES" sz="2400" dirty="0" smtClean="0"/>
              <a:t>El desarrollo del pensamiento complejo en los estudiantes dependerá de la habilidad con que pueda analizar, razonar y emitir juicios, a partir de destrezas que  involucren </a:t>
            </a:r>
            <a:r>
              <a:rPr lang="es-MX" sz="2400" dirty="0" smtClean="0"/>
              <a:t>una visión multidimensional.</a:t>
            </a:r>
          </a:p>
          <a:p>
            <a:pPr marL="0" indent="0">
              <a:buFont typeface="Arial" pitchFamily="34" charset="0"/>
              <a:buNone/>
              <a:defRPr/>
            </a:pPr>
            <a:endParaRPr lang="es-MX" sz="2400" dirty="0" smtClean="0"/>
          </a:p>
          <a:p>
            <a:pPr>
              <a:defRPr/>
            </a:pPr>
            <a:r>
              <a:rPr lang="es-MX" sz="2400" dirty="0" smtClean="0"/>
              <a:t>Se aspira a que la labor docente  siempre este en construcción y  constantemente se actualice tanto en los referentes teóricos como en las estrategias didácticas  que se emplean en el aula.</a:t>
            </a:r>
            <a:endParaRPr lang="es-ES" sz="2400" dirty="0" smtClean="0"/>
          </a:p>
          <a:p>
            <a:pPr>
              <a:defRPr/>
            </a:pPr>
            <a:endParaRPr lang="es-ES" sz="2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21507"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21508"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21509"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21510"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21511"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21512"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21513"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21514" name="Rectangle 12"/>
          <p:cNvSpPr>
            <a:spLocks noGrp="1" noChangeArrowheads="1"/>
          </p:cNvSpPr>
          <p:nvPr>
            <p:ph idx="4294967295"/>
          </p:nvPr>
        </p:nvSpPr>
        <p:spPr>
          <a:xfrm>
            <a:off x="1503363" y="2344738"/>
            <a:ext cx="7640637" cy="3416300"/>
          </a:xfrm>
        </p:spPr>
        <p:txBody>
          <a:bodyPr anchor="ctr">
            <a:spAutoFit/>
          </a:bodyPr>
          <a:lstStyle/>
          <a:p>
            <a:pPr marL="0" indent="0" algn="just">
              <a:lnSpc>
                <a:spcPct val="150000"/>
              </a:lnSpc>
              <a:spcBef>
                <a:spcPct val="0"/>
              </a:spcBef>
              <a:buFontTx/>
              <a:buNone/>
            </a:pPr>
            <a:r>
              <a:rPr lang="es-MX" sz="1800" smtClean="0">
                <a:ea typeface="Calibri" pitchFamily="34" charset="0"/>
                <a:cs typeface="Times New Roman" pitchFamily="18" charset="0"/>
              </a:rPr>
              <a:t>Considerando algunos de los aspectos relevantes del pensamiento complejo,  en la siguiente actividad se presenta un cuadro con los aprendizajes esperados correspondientes a los niveles de prescolar, primaria y secundaria. En términos de la articulación de la Educación Básica, sería relevante que el análisis se realice en un nivel educativo diferente al que se pertenece para contar con referentes de mayor amplitud y complejidad. Asimismo, una variante de la actividad es seleccionar algún otro aprendizaje esperado a partir de la revisión de los Programas de estudio 2011. </a:t>
            </a:r>
          </a:p>
        </p:txBody>
      </p:sp>
      <p:sp>
        <p:nvSpPr>
          <p:cNvPr id="13" name="11 Título"/>
          <p:cNvSpPr txBox="1">
            <a:spLocks/>
          </p:cNvSpPr>
          <p:nvPr/>
        </p:nvSpPr>
        <p:spPr bwMode="auto">
          <a:xfrm>
            <a:off x="457200" y="1123950"/>
            <a:ext cx="8229600" cy="587375"/>
          </a:xfrm>
          <a:prstGeom prst="rect">
            <a:avLst/>
          </a:prstGeom>
          <a:noFill/>
          <a:ln w="9525">
            <a:noFill/>
            <a:miter lim="800000"/>
            <a:headEnd/>
            <a:tailEnd/>
          </a:ln>
        </p:spPr>
        <p:txBody>
          <a:bodyPr anchor="ctr"/>
          <a:lstStyle/>
          <a:p>
            <a:pPr algn="r">
              <a:defRPr/>
            </a:pPr>
            <a:r>
              <a:rPr lang="es-MX" sz="2800" b="1">
                <a:latin typeface="+mj-lt"/>
                <a:ea typeface="+mj-ea"/>
                <a:cs typeface="+mj-cs"/>
              </a:rPr>
              <a:t>Actividad</a:t>
            </a:r>
            <a:endParaRPr lang="es-MX" sz="2800" b="1" dirty="0">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22531"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22532"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22533"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22534"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22535"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22536"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22537"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22538" name="11 Título"/>
          <p:cNvSpPr>
            <a:spLocks noGrp="1"/>
          </p:cNvSpPr>
          <p:nvPr>
            <p:ph type="title" idx="4294967295"/>
          </p:nvPr>
        </p:nvSpPr>
        <p:spPr>
          <a:xfrm>
            <a:off x="0" y="1123950"/>
            <a:ext cx="8229600" cy="587375"/>
          </a:xfrm>
        </p:spPr>
        <p:txBody>
          <a:bodyPr/>
          <a:lstStyle/>
          <a:p>
            <a:pPr algn="r" eaLnBrk="1" hangingPunct="1"/>
            <a:r>
              <a:rPr lang="es-MX" sz="2800" b="1" smtClean="0"/>
              <a:t>Actividad</a:t>
            </a:r>
          </a:p>
        </p:txBody>
      </p:sp>
      <p:sp>
        <p:nvSpPr>
          <p:cNvPr id="22539" name="12 Marcador de contenido"/>
          <p:cNvSpPr>
            <a:spLocks noGrp="1"/>
          </p:cNvSpPr>
          <p:nvPr>
            <p:ph idx="4294967295"/>
          </p:nvPr>
        </p:nvSpPr>
        <p:spPr>
          <a:xfrm>
            <a:off x="0" y="1711325"/>
            <a:ext cx="7375525" cy="4003675"/>
          </a:xfrm>
        </p:spPr>
        <p:txBody>
          <a:bodyPr>
            <a:normAutofit fontScale="92500" lnSpcReduction="10000"/>
          </a:bodyPr>
          <a:lstStyle/>
          <a:p>
            <a:pPr algn="just" eaLnBrk="1" hangingPunct="1"/>
            <a:endParaRPr lang="es-MX" sz="2400" smtClean="0"/>
          </a:p>
          <a:p>
            <a:pPr algn="just" eaLnBrk="1" hangingPunct="1"/>
            <a:r>
              <a:rPr lang="es-MX" sz="2000" smtClean="0"/>
              <a:t>Organizados en equipos selecciones un nivel educativo </a:t>
            </a:r>
          </a:p>
          <a:p>
            <a:pPr algn="just" eaLnBrk="1" hangingPunct="1"/>
            <a:endParaRPr lang="es-MX" sz="2000" smtClean="0"/>
          </a:p>
          <a:p>
            <a:pPr algn="just" eaLnBrk="1" hangingPunct="1"/>
            <a:endParaRPr lang="es-MX" sz="2000" smtClean="0"/>
          </a:p>
          <a:p>
            <a:pPr algn="just" eaLnBrk="1" hangingPunct="1">
              <a:buFont typeface="Arial" pitchFamily="34" charset="0"/>
              <a:buNone/>
            </a:pPr>
            <a:endParaRPr lang="es-MX" sz="2000" smtClean="0"/>
          </a:p>
          <a:p>
            <a:pPr algn="just" eaLnBrk="1" hangingPunct="1"/>
            <a:endParaRPr lang="es-MX" sz="2000" smtClean="0"/>
          </a:p>
          <a:p>
            <a:pPr algn="just" eaLnBrk="1" hangingPunct="1"/>
            <a:endParaRPr lang="es-MX" sz="2000" smtClean="0"/>
          </a:p>
          <a:p>
            <a:pPr algn="just" eaLnBrk="1" hangingPunct="1"/>
            <a:endParaRPr lang="es-MX" sz="2000" smtClean="0"/>
          </a:p>
          <a:p>
            <a:pPr algn="just" eaLnBrk="1" hangingPunct="1"/>
            <a:endParaRPr lang="es-MX" sz="2000" smtClean="0"/>
          </a:p>
          <a:p>
            <a:pPr algn="just" eaLnBrk="1" hangingPunct="1"/>
            <a:endParaRPr lang="es-MX" sz="2000" smtClean="0"/>
          </a:p>
          <a:p>
            <a:pPr algn="just" eaLnBrk="1" hangingPunct="1"/>
            <a:r>
              <a:rPr lang="es-MX" sz="2000" smtClean="0"/>
              <a:t>Lean el aprendizaje esperado planteado en cada uno de estos</a:t>
            </a:r>
            <a:endParaRPr lang="es-MX" sz="1800" smtClean="0"/>
          </a:p>
          <a:p>
            <a:pPr algn="just" eaLnBrk="1" hangingPunct="1">
              <a:buFont typeface="Arial" pitchFamily="34" charset="0"/>
              <a:buNone/>
            </a:pPr>
            <a:r>
              <a:rPr lang="es-MX" sz="1800" smtClean="0"/>
              <a:t>	</a:t>
            </a:r>
            <a:endParaRPr lang="es-MX" sz="1800" i="1" smtClean="0"/>
          </a:p>
        </p:txBody>
      </p:sp>
      <p:graphicFrame>
        <p:nvGraphicFramePr>
          <p:cNvPr id="13" name="12 Tabla"/>
          <p:cNvGraphicFramePr>
            <a:graphicFrameLocks noGrp="1"/>
          </p:cNvGraphicFramePr>
          <p:nvPr>
            <p:extLst>
              <p:ext uri="{D42A27DB-BD31-4B8C-83A1-F6EECF244321}">
                <p14:modId xmlns:p14="http://schemas.microsoft.com/office/powerpoint/2010/main" val="2065113670"/>
              </p:ext>
            </p:extLst>
          </p:nvPr>
        </p:nvGraphicFramePr>
        <p:xfrm>
          <a:off x="971550" y="2784475"/>
          <a:ext cx="6096000" cy="2225675"/>
        </p:xfrm>
        <a:graphic>
          <a:graphicData uri="http://schemas.openxmlformats.org/drawingml/2006/table">
            <a:tbl>
              <a:tblPr firstRow="1" bandRow="1">
                <a:tableStyleId>{775DCB02-9BB8-47FD-8907-85C794F793BA}</a:tableStyleId>
              </a:tblPr>
              <a:tblGrid>
                <a:gridCol w="2032000"/>
                <a:gridCol w="2032000"/>
                <a:gridCol w="2032000"/>
              </a:tblGrid>
              <a:tr h="579285">
                <a:tc gridSpan="3">
                  <a:txBody>
                    <a:bodyPr/>
                    <a:lstStyle/>
                    <a:p>
                      <a:pPr algn="ctr"/>
                      <a:r>
                        <a:rPr lang="es-MX" sz="1600" dirty="0" smtClean="0"/>
                        <a:t>ACERCAMIENTO AL DESARROLLO DEL PENSAMIENTO COMPLEJO EN LA EDUCACIÓN BÁSICA</a:t>
                      </a:r>
                      <a:endParaRPr lang="es-ES" sz="1600" dirty="0"/>
                    </a:p>
                  </a:txBody>
                  <a:tcPr marT="45733" marB="45733"/>
                </a:tc>
                <a:tc hMerge="1">
                  <a:txBody>
                    <a:bodyPr/>
                    <a:lstStyle/>
                    <a:p>
                      <a:endParaRPr lang="es-ES" dirty="0"/>
                    </a:p>
                  </a:txBody>
                  <a:tcPr/>
                </a:tc>
                <a:tc hMerge="1">
                  <a:txBody>
                    <a:bodyPr/>
                    <a:lstStyle/>
                    <a:p>
                      <a:endParaRPr lang="es-ES" dirty="0"/>
                    </a:p>
                  </a:txBody>
                  <a:tcPr/>
                </a:tc>
              </a:tr>
              <a:tr h="731729">
                <a:tc>
                  <a:txBody>
                    <a:bodyPr/>
                    <a:lstStyle/>
                    <a:p>
                      <a:pPr algn="ctr"/>
                      <a:r>
                        <a:rPr lang="es-MX" sz="1400" dirty="0" smtClean="0"/>
                        <a:t>APRENDIZAJES ESPERADOS</a:t>
                      </a:r>
                      <a:endParaRPr lang="es-ES" sz="1400" dirty="0"/>
                    </a:p>
                  </a:txBody>
                  <a:tcPr marT="45733" marB="45733"/>
                </a:tc>
                <a:tc>
                  <a:txBody>
                    <a:bodyPr/>
                    <a:lstStyle/>
                    <a:p>
                      <a:pPr algn="ctr"/>
                      <a:r>
                        <a:rPr lang="es-MX" sz="1400" dirty="0" smtClean="0"/>
                        <a:t>CUALIDADES Y/O CAPACIDADES A DESARROLLAR</a:t>
                      </a:r>
                      <a:endParaRPr lang="es-ES" sz="1400" dirty="0"/>
                    </a:p>
                  </a:txBody>
                  <a:tcPr marT="45733" marB="45733"/>
                </a:tc>
                <a:tc>
                  <a:txBody>
                    <a:bodyPr/>
                    <a:lstStyle/>
                    <a:p>
                      <a:pPr algn="ctr"/>
                      <a:r>
                        <a:rPr lang="es-MX" sz="1400" dirty="0" smtClean="0"/>
                        <a:t>ACTIVIDAD DE APRENDIZAJE </a:t>
                      </a:r>
                      <a:endParaRPr lang="es-ES" sz="1400" dirty="0"/>
                    </a:p>
                  </a:txBody>
                  <a:tcPr marT="45733" marB="45733"/>
                </a:tc>
              </a:tr>
              <a:tr h="914661">
                <a:tc>
                  <a:txBody>
                    <a:bodyPr/>
                    <a:lstStyle/>
                    <a:p>
                      <a:pPr algn="ctr"/>
                      <a:r>
                        <a:rPr lang="es-MX" sz="1800" dirty="0" smtClean="0"/>
                        <a:t>Preescolar</a:t>
                      </a:r>
                    </a:p>
                    <a:p>
                      <a:pPr algn="ctr"/>
                      <a:r>
                        <a:rPr lang="es-MX" sz="1800" dirty="0" smtClean="0"/>
                        <a:t>Primaria</a:t>
                      </a:r>
                    </a:p>
                    <a:p>
                      <a:pPr algn="ctr"/>
                      <a:r>
                        <a:rPr lang="es-MX" sz="1800" dirty="0" smtClean="0"/>
                        <a:t>Secundaria</a:t>
                      </a:r>
                      <a:endParaRPr lang="es-ES" sz="1800" dirty="0">
                        <a:latin typeface="Arial Narrow" pitchFamily="34" charset="0"/>
                      </a:endParaRPr>
                    </a:p>
                  </a:txBody>
                  <a:tcPr marT="45733" marB="45733"/>
                </a:tc>
                <a:tc>
                  <a:txBody>
                    <a:bodyPr/>
                    <a:lstStyle/>
                    <a:p>
                      <a:endParaRPr lang="es-ES" sz="1800" dirty="0"/>
                    </a:p>
                  </a:txBody>
                  <a:tcPr marT="45733" marB="45733"/>
                </a:tc>
                <a:tc>
                  <a:txBody>
                    <a:bodyPr/>
                    <a:lstStyle/>
                    <a:p>
                      <a:endParaRPr lang="es-ES" sz="1800" dirty="0"/>
                    </a:p>
                  </a:txBody>
                  <a:tcPr marT="45733" marB="45733"/>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23555"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23556"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23557"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23558"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23559"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23560"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23561"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23562" name="11 Título"/>
          <p:cNvSpPr>
            <a:spLocks noGrp="1"/>
          </p:cNvSpPr>
          <p:nvPr>
            <p:ph type="title" idx="4294967295"/>
          </p:nvPr>
        </p:nvSpPr>
        <p:spPr>
          <a:xfrm>
            <a:off x="0" y="1123950"/>
            <a:ext cx="8229600" cy="587375"/>
          </a:xfrm>
        </p:spPr>
        <p:txBody>
          <a:bodyPr/>
          <a:lstStyle/>
          <a:p>
            <a:pPr algn="r" eaLnBrk="1" hangingPunct="1"/>
            <a:r>
              <a:rPr lang="es-MX" sz="2800" b="1" smtClean="0"/>
              <a:t>Actividad</a:t>
            </a:r>
          </a:p>
        </p:txBody>
      </p:sp>
      <p:graphicFrame>
        <p:nvGraphicFramePr>
          <p:cNvPr id="14" name="13 Tabla"/>
          <p:cNvGraphicFramePr>
            <a:graphicFrameLocks noGrp="1"/>
          </p:cNvGraphicFramePr>
          <p:nvPr/>
        </p:nvGraphicFramePr>
        <p:xfrm>
          <a:off x="985838" y="2611438"/>
          <a:ext cx="7624762" cy="3400425"/>
        </p:xfrm>
        <a:graphic>
          <a:graphicData uri="http://schemas.openxmlformats.org/drawingml/2006/table">
            <a:tbl>
              <a:tblPr firstRow="1" bandRow="1">
                <a:tableStyleId>{5C22544A-7EE6-4342-B048-85BDC9FD1C3A}</a:tableStyleId>
              </a:tblPr>
              <a:tblGrid>
                <a:gridCol w="3812381"/>
                <a:gridCol w="3812381"/>
              </a:tblGrid>
              <a:tr h="3400425">
                <a:tc>
                  <a:txBody>
                    <a:bodyPr/>
                    <a:lstStyle/>
                    <a:p>
                      <a:pPr algn="just">
                        <a:lnSpc>
                          <a:spcPct val="115000"/>
                        </a:lnSpc>
                        <a:spcAft>
                          <a:spcPts val="0"/>
                        </a:spcAft>
                      </a:pPr>
                      <a:r>
                        <a:rPr kumimoji="0" lang="es-MX" sz="1400" b="1" i="0" u="none" strike="noStrike" kern="1200" cap="none" normalizeH="0" baseline="0" dirty="0" smtClean="0">
                          <a:ln>
                            <a:noFill/>
                          </a:ln>
                          <a:solidFill>
                            <a:schemeClr val="tx1"/>
                          </a:solidFill>
                          <a:effectLst/>
                          <a:latin typeface="Helvetica Neue" charset="0"/>
                          <a:ea typeface="+mn-ea"/>
                          <a:cs typeface="Times New Roman" pitchFamily="18" charset="0"/>
                        </a:rPr>
                        <a:t>Cualidades y capacidades para: </a:t>
                      </a:r>
                    </a:p>
                    <a:p>
                      <a:pPr algn="just">
                        <a:lnSpc>
                          <a:spcPct val="115000"/>
                        </a:lnSpc>
                        <a:spcAft>
                          <a:spcPts val="0"/>
                        </a:spcAft>
                      </a:pPr>
                      <a:endParaRPr kumimoji="0" lang="es-ES" sz="1400" b="0" i="0" u="none" strike="noStrike" kern="1200" cap="none" normalizeH="0" baseline="0" dirty="0" smtClean="0">
                        <a:ln>
                          <a:noFill/>
                        </a:ln>
                        <a:solidFill>
                          <a:schemeClr val="tx1"/>
                        </a:solidFill>
                        <a:effectLst/>
                        <a:latin typeface="Helvetica Neue" charset="0"/>
                        <a:ea typeface="+mn-ea"/>
                        <a:cs typeface="Times New Roman" pitchFamily="18" charset="0"/>
                      </a:endParaRPr>
                    </a:p>
                    <a:p>
                      <a:pPr marL="342900" lvl="0" indent="-342900" algn="just">
                        <a:lnSpc>
                          <a:spcPct val="115000"/>
                        </a:lnSpc>
                        <a:spcAft>
                          <a:spcPts val="0"/>
                        </a:spcAft>
                        <a:buFont typeface="Calibri"/>
                        <a:buChar char="-"/>
                      </a:pPr>
                      <a:r>
                        <a:rPr kumimoji="0" lang="es-MX" sz="1200" b="0" i="0" u="none" strike="noStrike" kern="1200" cap="none" normalizeH="0" baseline="0" dirty="0" smtClean="0">
                          <a:ln>
                            <a:noFill/>
                          </a:ln>
                          <a:solidFill>
                            <a:schemeClr val="tx1"/>
                          </a:solidFill>
                          <a:effectLst/>
                          <a:latin typeface="Helvetica Neue" charset="0"/>
                          <a:ea typeface="+mn-ea"/>
                          <a:cs typeface="Times New Roman" pitchFamily="18" charset="0"/>
                        </a:rPr>
                        <a:t>Aprender por sí mismo utilizando la enseñanza de una competencia exterior.</a:t>
                      </a:r>
                      <a:endParaRPr kumimoji="0" lang="es-ES" sz="1200" b="0" i="0" u="none" strike="noStrike" kern="1200" cap="none" normalizeH="0" baseline="0" dirty="0" smtClean="0">
                        <a:ln>
                          <a:noFill/>
                        </a:ln>
                        <a:solidFill>
                          <a:schemeClr val="tx1"/>
                        </a:solidFill>
                        <a:effectLst/>
                        <a:latin typeface="Helvetica Neue" charset="0"/>
                        <a:ea typeface="+mn-ea"/>
                        <a:cs typeface="Times New Roman" pitchFamily="18" charset="0"/>
                      </a:endParaRPr>
                    </a:p>
                    <a:p>
                      <a:pPr marL="342900" lvl="0" indent="-342900" algn="just">
                        <a:lnSpc>
                          <a:spcPct val="115000"/>
                        </a:lnSpc>
                        <a:spcAft>
                          <a:spcPts val="0"/>
                        </a:spcAft>
                        <a:buFont typeface="Calibri"/>
                        <a:buChar char="-"/>
                      </a:pPr>
                      <a:r>
                        <a:rPr kumimoji="0" lang="es-MX" sz="1200" b="0" i="0" u="none" strike="noStrike" kern="1200" cap="none" normalizeH="0" baseline="0" dirty="0" smtClean="0">
                          <a:ln>
                            <a:noFill/>
                          </a:ln>
                          <a:solidFill>
                            <a:schemeClr val="tx1"/>
                          </a:solidFill>
                          <a:effectLst/>
                          <a:latin typeface="Helvetica Neue" charset="0"/>
                          <a:ea typeface="+mn-ea"/>
                          <a:cs typeface="Times New Roman" pitchFamily="18" charset="0"/>
                        </a:rPr>
                        <a:t>Distinguir entre lo importante y lo secundario.</a:t>
                      </a:r>
                      <a:endParaRPr kumimoji="0" lang="es-ES" sz="1200" b="0" i="0" u="none" strike="noStrike" kern="1200" cap="none" normalizeH="0" baseline="0" dirty="0" smtClean="0">
                        <a:ln>
                          <a:noFill/>
                        </a:ln>
                        <a:solidFill>
                          <a:schemeClr val="tx1"/>
                        </a:solidFill>
                        <a:effectLst/>
                        <a:latin typeface="Helvetica Neue" charset="0"/>
                        <a:ea typeface="+mn-ea"/>
                        <a:cs typeface="Times New Roman" pitchFamily="18" charset="0"/>
                      </a:endParaRPr>
                    </a:p>
                    <a:p>
                      <a:pPr marL="342900" lvl="0" indent="-342900" algn="just">
                        <a:lnSpc>
                          <a:spcPct val="115000"/>
                        </a:lnSpc>
                        <a:spcAft>
                          <a:spcPts val="0"/>
                        </a:spcAft>
                        <a:buFont typeface="Calibri"/>
                        <a:buChar char="-"/>
                      </a:pPr>
                      <a:r>
                        <a:rPr kumimoji="0" lang="es-MX" sz="1200" b="0" i="0" u="none" strike="noStrike" kern="1200" cap="none" normalizeH="0" baseline="0" dirty="0" smtClean="0">
                          <a:ln>
                            <a:noFill/>
                          </a:ln>
                          <a:solidFill>
                            <a:schemeClr val="tx1"/>
                          </a:solidFill>
                          <a:effectLst/>
                          <a:latin typeface="Helvetica Neue" charset="0"/>
                          <a:ea typeface="+mn-ea"/>
                          <a:cs typeface="Times New Roman" pitchFamily="18" charset="0"/>
                        </a:rPr>
                        <a:t>Combinar la simplicidad de un problema y su respectiva complejidad, teniendo en cuenta diversidad, interferencias e incertidumbres</a:t>
                      </a:r>
                      <a:endParaRPr kumimoji="0" lang="es-ES" sz="1200" b="0" i="0" u="none" strike="noStrike" kern="1200" cap="none" normalizeH="0" baseline="0" dirty="0" smtClean="0">
                        <a:ln>
                          <a:noFill/>
                        </a:ln>
                        <a:solidFill>
                          <a:schemeClr val="tx1"/>
                        </a:solidFill>
                        <a:effectLst/>
                        <a:latin typeface="Helvetica Neue" charset="0"/>
                        <a:ea typeface="+mn-ea"/>
                        <a:cs typeface="Times New Roman" pitchFamily="18" charset="0"/>
                      </a:endParaRPr>
                    </a:p>
                    <a:p>
                      <a:pPr marL="342900" marR="0" lvl="0" indent="-342900" algn="just" defTabSz="457200" rtl="0" eaLnBrk="1" fontAlgn="auto" latinLnBrk="0" hangingPunct="1">
                        <a:lnSpc>
                          <a:spcPct val="115000"/>
                        </a:lnSpc>
                        <a:spcBef>
                          <a:spcPts val="0"/>
                        </a:spcBef>
                        <a:spcAft>
                          <a:spcPts val="0"/>
                        </a:spcAft>
                        <a:buClrTx/>
                        <a:buSzTx/>
                        <a:buFont typeface="Calibri"/>
                        <a:buChar char="-"/>
                        <a:tabLst/>
                        <a:defRPr/>
                      </a:pPr>
                      <a:r>
                        <a:rPr kumimoji="0" lang="es-MX" sz="1200" b="0" i="0" u="none" strike="noStrike" kern="1200" cap="none" normalizeH="0" baseline="0" dirty="0" smtClean="0">
                          <a:ln>
                            <a:noFill/>
                          </a:ln>
                          <a:solidFill>
                            <a:schemeClr val="tx1"/>
                          </a:solidFill>
                          <a:effectLst/>
                          <a:latin typeface="Helvetica Neue" charset="0"/>
                          <a:ea typeface="+mn-ea"/>
                          <a:cs typeface="Times New Roman" pitchFamily="18" charset="0"/>
                        </a:rPr>
                        <a:t>Reconsiderar su percepción y su concepción de la situación.</a:t>
                      </a:r>
                      <a:endParaRPr kumimoji="0" lang="es-ES" sz="1200" b="0" i="0" u="none" strike="noStrike" kern="1200" cap="none" normalizeH="0" baseline="0" dirty="0" smtClean="0">
                        <a:ln>
                          <a:noFill/>
                        </a:ln>
                        <a:solidFill>
                          <a:schemeClr val="tx1"/>
                        </a:solidFill>
                        <a:effectLst/>
                        <a:latin typeface="Helvetica Neue" charset="0"/>
                        <a:ea typeface="+mn-ea"/>
                        <a:cs typeface="Times New Roman" pitchFamily="18" charset="0"/>
                      </a:endParaRPr>
                    </a:p>
                    <a:p>
                      <a:pPr marL="342900" marR="0" lvl="0" indent="-342900" algn="just" defTabSz="457200" rtl="0" eaLnBrk="1" fontAlgn="auto" latinLnBrk="0" hangingPunct="1">
                        <a:lnSpc>
                          <a:spcPct val="115000"/>
                        </a:lnSpc>
                        <a:spcBef>
                          <a:spcPts val="0"/>
                        </a:spcBef>
                        <a:spcAft>
                          <a:spcPts val="0"/>
                        </a:spcAft>
                        <a:buClrTx/>
                        <a:buSzTx/>
                        <a:buFont typeface="Calibri"/>
                        <a:buChar char="-"/>
                        <a:tabLst/>
                        <a:defRPr/>
                      </a:pPr>
                      <a:r>
                        <a:rPr kumimoji="0" lang="es-MX" sz="1200" b="0" i="0" u="none" strike="noStrike" kern="1200" cap="none" normalizeH="0" baseline="0" dirty="0" smtClean="0">
                          <a:ln>
                            <a:noFill/>
                          </a:ln>
                          <a:solidFill>
                            <a:schemeClr val="tx1"/>
                          </a:solidFill>
                          <a:effectLst/>
                          <a:latin typeface="Helvetica Neue" charset="0"/>
                          <a:ea typeface="+mn-ea"/>
                          <a:cs typeface="Times New Roman" pitchFamily="18" charset="0"/>
                        </a:rPr>
                        <a:t> Utilizar el azar para hacer descubrimientos y la aptitud para demostrar perspicacia frente a las situaciones inesperadas</a:t>
                      </a:r>
                    </a:p>
                  </a:txBody>
                  <a:tcPr marL="68577" marR="68577" marT="0" marB="0">
                    <a:solidFill>
                      <a:schemeClr val="bg1">
                        <a:lumMod val="95000"/>
                      </a:schemeClr>
                    </a:solidFill>
                  </a:tcPr>
                </a:tc>
                <a:tc>
                  <a:txBody>
                    <a:bodyPr/>
                    <a:lstStyle/>
                    <a:p>
                      <a:pPr marL="342900" lvl="0" indent="-342900" algn="just">
                        <a:lnSpc>
                          <a:spcPct val="115000"/>
                        </a:lnSpc>
                        <a:spcAft>
                          <a:spcPts val="0"/>
                        </a:spcAft>
                        <a:buFont typeface="Calibri"/>
                        <a:buChar char="-"/>
                      </a:pPr>
                      <a:endParaRPr kumimoji="0" lang="es-MX" sz="1400" b="0" i="0" u="none" strike="noStrike" kern="1200" cap="none" normalizeH="0" baseline="0" dirty="0" smtClean="0">
                        <a:ln>
                          <a:noFill/>
                        </a:ln>
                        <a:solidFill>
                          <a:schemeClr val="tx1"/>
                        </a:solidFill>
                        <a:effectLst/>
                        <a:latin typeface="Helvetica Neue" charset="0"/>
                        <a:ea typeface="+mn-ea"/>
                        <a:cs typeface="Times New Roman" pitchFamily="18" charset="0"/>
                      </a:endParaRPr>
                    </a:p>
                    <a:p>
                      <a:pPr marL="342900" lvl="0" indent="-342900" algn="just">
                        <a:lnSpc>
                          <a:spcPct val="115000"/>
                        </a:lnSpc>
                        <a:spcAft>
                          <a:spcPts val="0"/>
                        </a:spcAft>
                        <a:buFont typeface="Calibri"/>
                        <a:buChar char="-"/>
                      </a:pPr>
                      <a:r>
                        <a:rPr kumimoji="0" lang="es-MX" sz="1200" b="0" i="0" u="none" strike="noStrike" kern="1200" cap="none" normalizeH="0" baseline="0" dirty="0" smtClean="0">
                          <a:ln>
                            <a:noFill/>
                          </a:ln>
                          <a:solidFill>
                            <a:schemeClr val="tx1"/>
                          </a:solidFill>
                          <a:effectLst/>
                          <a:latin typeface="Helvetica Neue" charset="0"/>
                          <a:ea typeface="+mn-ea"/>
                          <a:cs typeface="Times New Roman" pitchFamily="18" charset="0"/>
                        </a:rPr>
                        <a:t>Reconstruir una configuración global, un acontecimiento o un fenómeno a partir de indicios fragmentarios.</a:t>
                      </a:r>
                      <a:endParaRPr kumimoji="0" lang="es-ES" sz="1200" b="0" i="0" u="none" strike="noStrike" kern="1200" cap="none" normalizeH="0" baseline="0" dirty="0" smtClean="0">
                        <a:ln>
                          <a:noFill/>
                        </a:ln>
                        <a:solidFill>
                          <a:schemeClr val="tx1"/>
                        </a:solidFill>
                        <a:effectLst/>
                        <a:latin typeface="Helvetica Neue" charset="0"/>
                        <a:ea typeface="+mn-ea"/>
                        <a:cs typeface="Times New Roman" pitchFamily="18" charset="0"/>
                      </a:endParaRPr>
                    </a:p>
                    <a:p>
                      <a:pPr marL="342900" lvl="0" indent="-342900" algn="just">
                        <a:lnSpc>
                          <a:spcPct val="115000"/>
                        </a:lnSpc>
                        <a:spcAft>
                          <a:spcPts val="0"/>
                        </a:spcAft>
                        <a:buFont typeface="Calibri"/>
                        <a:buChar char="-"/>
                      </a:pPr>
                      <a:r>
                        <a:rPr kumimoji="0" lang="es-MX" sz="1200" b="0" i="0" u="none" strike="noStrike" kern="1200" cap="none" normalizeH="0" baseline="0" dirty="0" smtClean="0">
                          <a:ln>
                            <a:noFill/>
                          </a:ln>
                          <a:solidFill>
                            <a:schemeClr val="tx1"/>
                          </a:solidFill>
                          <a:effectLst/>
                          <a:latin typeface="Helvetica Neue" charset="0"/>
                          <a:ea typeface="+mn-ea"/>
                          <a:cs typeface="Times New Roman" pitchFamily="18" charset="0"/>
                        </a:rPr>
                        <a:t>Sopesar el futuro considerando las posibilidades y elaborar escenarios eventuales teniendo en cuenta las incertidumbres que surgen de lo imprevisible. Esta cualidad invita a estimular la imaginación.</a:t>
                      </a:r>
                      <a:endParaRPr kumimoji="0" lang="es-ES" sz="1200" b="0" i="0" u="none" strike="noStrike" kern="1200" cap="none" normalizeH="0" baseline="0" dirty="0" smtClean="0">
                        <a:ln>
                          <a:noFill/>
                        </a:ln>
                        <a:solidFill>
                          <a:schemeClr val="tx1"/>
                        </a:solidFill>
                        <a:effectLst/>
                        <a:latin typeface="Helvetica Neue" charset="0"/>
                        <a:ea typeface="+mn-ea"/>
                        <a:cs typeface="Times New Roman" pitchFamily="18" charset="0"/>
                      </a:endParaRPr>
                    </a:p>
                    <a:p>
                      <a:pPr marL="342900" lvl="0" indent="-342900" algn="just">
                        <a:lnSpc>
                          <a:spcPct val="115000"/>
                        </a:lnSpc>
                        <a:spcAft>
                          <a:spcPts val="0"/>
                        </a:spcAft>
                        <a:buFont typeface="Calibri"/>
                        <a:buChar char="-"/>
                      </a:pPr>
                      <a:r>
                        <a:rPr kumimoji="0" lang="es-MX" sz="1200" b="0" i="0" u="none" strike="noStrike" kern="1200" cap="none" normalizeH="0" baseline="0" dirty="0" smtClean="0">
                          <a:ln>
                            <a:noFill/>
                          </a:ln>
                          <a:solidFill>
                            <a:schemeClr val="tx1"/>
                          </a:solidFill>
                          <a:effectLst/>
                          <a:latin typeface="Helvetica Neue" charset="0"/>
                          <a:ea typeface="+mn-ea"/>
                          <a:cs typeface="Times New Roman" pitchFamily="18" charset="0"/>
                        </a:rPr>
                        <a:t>Enriquecer, desarrollar y modificar la estrategia en función de las informaciones recibidas y de la experiencia adquirida.</a:t>
                      </a:r>
                      <a:endParaRPr kumimoji="0" lang="es-ES" sz="1200" b="0" i="0" u="none" strike="noStrike" kern="1200" cap="none" normalizeH="0" baseline="0" dirty="0" smtClean="0">
                        <a:ln>
                          <a:noFill/>
                        </a:ln>
                        <a:solidFill>
                          <a:schemeClr val="tx1"/>
                        </a:solidFill>
                        <a:effectLst/>
                        <a:latin typeface="Helvetica Neue" charset="0"/>
                        <a:ea typeface="+mn-ea"/>
                        <a:cs typeface="Times New Roman" pitchFamily="18" charset="0"/>
                      </a:endParaRPr>
                    </a:p>
                    <a:p>
                      <a:pPr marL="342900" lvl="0" indent="-342900" algn="just">
                        <a:lnSpc>
                          <a:spcPct val="115000"/>
                        </a:lnSpc>
                        <a:spcAft>
                          <a:spcPts val="0"/>
                        </a:spcAft>
                        <a:buFont typeface="Calibri"/>
                        <a:buChar char="-"/>
                      </a:pPr>
                      <a:r>
                        <a:rPr kumimoji="0" lang="es-MX" sz="1200" b="0" i="0" u="none" strike="noStrike" kern="1200" cap="none" normalizeH="0" baseline="0" dirty="0" smtClean="0">
                          <a:ln>
                            <a:noFill/>
                          </a:ln>
                          <a:solidFill>
                            <a:schemeClr val="tx1"/>
                          </a:solidFill>
                          <a:effectLst/>
                          <a:latin typeface="Helvetica Neue" charset="0"/>
                          <a:ea typeface="+mn-ea"/>
                          <a:cs typeface="Times New Roman" pitchFamily="18" charset="0"/>
                        </a:rPr>
                        <a:t>Afrontar situaciones nuevas e innovar.</a:t>
                      </a:r>
                    </a:p>
                    <a:p>
                      <a:pPr marL="342900" lvl="0" indent="-342900" algn="just">
                        <a:lnSpc>
                          <a:spcPct val="115000"/>
                        </a:lnSpc>
                        <a:spcAft>
                          <a:spcPts val="0"/>
                        </a:spcAft>
                        <a:buFont typeface="Calibri"/>
                        <a:buNone/>
                      </a:pPr>
                      <a:endParaRPr kumimoji="0" lang="es-MX" sz="1200" b="0" i="0" u="none" strike="noStrike" kern="1200" cap="none" normalizeH="0" baseline="0" dirty="0" smtClean="0">
                        <a:ln>
                          <a:noFill/>
                        </a:ln>
                        <a:solidFill>
                          <a:schemeClr val="tx1"/>
                        </a:solidFill>
                        <a:effectLst/>
                        <a:latin typeface="Helvetica Neue" charset="0"/>
                        <a:ea typeface="+mn-ea"/>
                        <a:cs typeface="Times New Roman" pitchFamily="18" charset="0"/>
                      </a:endParaRPr>
                    </a:p>
                    <a:p>
                      <a:pPr marL="342900" lvl="0" indent="-342900" algn="just">
                        <a:lnSpc>
                          <a:spcPct val="115000"/>
                        </a:lnSpc>
                        <a:spcAft>
                          <a:spcPts val="0"/>
                        </a:spcAft>
                        <a:buFont typeface="Calibri"/>
                        <a:buChar char="-"/>
                      </a:pPr>
                      <a:endParaRPr kumimoji="0" lang="es-MX" sz="1200" b="0" i="0" u="none" strike="noStrike" kern="1200" cap="none" normalizeH="0" baseline="0" dirty="0" smtClean="0">
                        <a:ln>
                          <a:noFill/>
                        </a:ln>
                        <a:solidFill>
                          <a:schemeClr val="tx1"/>
                        </a:solidFill>
                        <a:effectLst/>
                        <a:latin typeface="Helvetica Neue" charset="0"/>
                        <a:ea typeface="+mn-ea"/>
                        <a:cs typeface="Times New Roman" pitchFamily="18" charset="0"/>
                      </a:endParaRPr>
                    </a:p>
                    <a:p>
                      <a:pPr marL="342900" lvl="0" indent="-342900" algn="r">
                        <a:lnSpc>
                          <a:spcPct val="115000"/>
                        </a:lnSpc>
                        <a:spcAft>
                          <a:spcPts val="0"/>
                        </a:spcAft>
                        <a:buFont typeface="Calibri"/>
                        <a:buNone/>
                      </a:pPr>
                      <a:r>
                        <a:rPr kumimoji="0" lang="es-MX" sz="1200" b="0" i="0" u="none" strike="noStrike" kern="1200" cap="none" normalizeH="0" baseline="0" dirty="0" smtClean="0">
                          <a:ln>
                            <a:noFill/>
                          </a:ln>
                          <a:solidFill>
                            <a:schemeClr val="tx1"/>
                          </a:solidFill>
                          <a:effectLst/>
                          <a:latin typeface="Helvetica Neue" charset="0"/>
                          <a:ea typeface="+mn-ea"/>
                          <a:cs typeface="Times New Roman" pitchFamily="18" charset="0"/>
                        </a:rPr>
                        <a:t>Edgar Morín, 1986;179</a:t>
                      </a:r>
                    </a:p>
                  </a:txBody>
                  <a:tcPr marL="68577" marR="68577" marT="0" marB="0">
                    <a:solidFill>
                      <a:schemeClr val="bg1">
                        <a:lumMod val="95000"/>
                      </a:schemeClr>
                    </a:solidFill>
                  </a:tcPr>
                </a:tc>
              </a:tr>
            </a:tbl>
          </a:graphicData>
        </a:graphic>
      </p:graphicFrame>
      <p:sp>
        <p:nvSpPr>
          <p:cNvPr id="23571" name="11 Rectángulo"/>
          <p:cNvSpPr>
            <a:spLocks noChangeArrowheads="1"/>
          </p:cNvSpPr>
          <p:nvPr/>
        </p:nvSpPr>
        <p:spPr bwMode="auto">
          <a:xfrm>
            <a:off x="1062038" y="1711325"/>
            <a:ext cx="7548562" cy="646113"/>
          </a:xfrm>
          <a:prstGeom prst="rect">
            <a:avLst/>
          </a:prstGeom>
          <a:noFill/>
          <a:ln w="9525">
            <a:noFill/>
            <a:miter lim="800000"/>
            <a:headEnd/>
            <a:tailEnd/>
          </a:ln>
        </p:spPr>
        <p:txBody>
          <a:bodyPr>
            <a:spAutoFit/>
          </a:bodyPr>
          <a:lstStyle/>
          <a:p>
            <a:pPr algn="just">
              <a:buFont typeface="Arial" pitchFamily="34" charset="0"/>
              <a:buChar char="•"/>
            </a:pPr>
            <a:r>
              <a:rPr lang="es-MX"/>
              <a:t> Revisen la lista de “Cualidades y capacidades” y seleccionen aquellas que mejor correspondan al aprendizaje  esperado.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24579"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24580"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24581"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24582"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24583"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24584"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24585"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24586" name="11 Título"/>
          <p:cNvSpPr>
            <a:spLocks noGrp="1"/>
          </p:cNvSpPr>
          <p:nvPr>
            <p:ph type="title" idx="4294967295"/>
          </p:nvPr>
        </p:nvSpPr>
        <p:spPr>
          <a:xfrm>
            <a:off x="0" y="1123950"/>
            <a:ext cx="8229600" cy="587375"/>
          </a:xfrm>
        </p:spPr>
        <p:txBody>
          <a:bodyPr/>
          <a:lstStyle/>
          <a:p>
            <a:pPr algn="r" eaLnBrk="1" hangingPunct="1"/>
            <a:r>
              <a:rPr lang="es-MX" sz="2800" b="1" smtClean="0"/>
              <a:t>Actividad</a:t>
            </a:r>
          </a:p>
        </p:txBody>
      </p:sp>
      <p:sp>
        <p:nvSpPr>
          <p:cNvPr id="24587" name="12 Marcador de contenido"/>
          <p:cNvSpPr>
            <a:spLocks noGrp="1"/>
          </p:cNvSpPr>
          <p:nvPr>
            <p:ph idx="4294967295"/>
          </p:nvPr>
        </p:nvSpPr>
        <p:spPr>
          <a:xfrm>
            <a:off x="0" y="1711325"/>
            <a:ext cx="7375525" cy="4003675"/>
          </a:xfrm>
        </p:spPr>
        <p:txBody>
          <a:bodyPr>
            <a:normAutofit lnSpcReduction="10000"/>
          </a:bodyPr>
          <a:lstStyle/>
          <a:p>
            <a:pPr algn="just" eaLnBrk="1" hangingPunct="1"/>
            <a:endParaRPr lang="es-MX" sz="2400" smtClean="0"/>
          </a:p>
          <a:p>
            <a:pPr algn="just" eaLnBrk="1" hangingPunct="1"/>
            <a:r>
              <a:rPr lang="es-MX" sz="1800" smtClean="0"/>
              <a:t>Registren,  en la tercera columna alguna actividad que cotidianamente realizan en el aula y que atienda a la relación de las columnas uno y dos, consideren que las actividades deben procurar el planteamiento de desafíos intelectuales para los estudiantes.</a:t>
            </a:r>
          </a:p>
          <a:p>
            <a:pPr algn="just" eaLnBrk="1" hangingPunct="1"/>
            <a:endParaRPr lang="es-MX" sz="2000" smtClean="0"/>
          </a:p>
          <a:p>
            <a:pPr algn="just" eaLnBrk="1" hangingPunct="1">
              <a:buFont typeface="Arial" pitchFamily="34" charset="0"/>
              <a:buNone/>
            </a:pPr>
            <a:endParaRPr lang="es-MX" sz="2000" smtClean="0"/>
          </a:p>
          <a:p>
            <a:pPr algn="just" eaLnBrk="1" hangingPunct="1"/>
            <a:endParaRPr lang="es-MX" sz="2000" smtClean="0"/>
          </a:p>
          <a:p>
            <a:pPr algn="just" eaLnBrk="1" hangingPunct="1"/>
            <a:endParaRPr lang="es-MX" sz="2000" smtClean="0"/>
          </a:p>
          <a:p>
            <a:pPr algn="just" eaLnBrk="1" hangingPunct="1"/>
            <a:endParaRPr lang="es-MX" sz="2000" smtClean="0"/>
          </a:p>
          <a:p>
            <a:pPr algn="just" eaLnBrk="1" hangingPunct="1"/>
            <a:endParaRPr lang="es-MX" sz="2000" smtClean="0"/>
          </a:p>
          <a:p>
            <a:pPr algn="just" eaLnBrk="1" hangingPunct="1">
              <a:buFont typeface="Arial" pitchFamily="34" charset="0"/>
              <a:buNone/>
            </a:pPr>
            <a:r>
              <a:rPr lang="es-MX" sz="1800" smtClean="0"/>
              <a:t>	</a:t>
            </a:r>
            <a:endParaRPr lang="es-MX" sz="1800" i="1" smtClean="0"/>
          </a:p>
        </p:txBody>
      </p:sp>
      <p:graphicFrame>
        <p:nvGraphicFramePr>
          <p:cNvPr id="13" name="12 Tabla"/>
          <p:cNvGraphicFramePr>
            <a:graphicFrameLocks noGrp="1"/>
          </p:cNvGraphicFramePr>
          <p:nvPr>
            <p:extLst>
              <p:ext uri="{D42A27DB-BD31-4B8C-83A1-F6EECF244321}">
                <p14:modId xmlns:p14="http://schemas.microsoft.com/office/powerpoint/2010/main" val="2488579452"/>
              </p:ext>
            </p:extLst>
          </p:nvPr>
        </p:nvGraphicFramePr>
        <p:xfrm>
          <a:off x="971550" y="3489325"/>
          <a:ext cx="6096000" cy="2225675"/>
        </p:xfrm>
        <a:graphic>
          <a:graphicData uri="http://schemas.openxmlformats.org/drawingml/2006/table">
            <a:tbl>
              <a:tblPr firstRow="1" bandRow="1">
                <a:tableStyleId>{8799B23B-EC83-4686-B30A-512413B5E67A}</a:tableStyleId>
              </a:tblPr>
              <a:tblGrid>
                <a:gridCol w="2032000"/>
                <a:gridCol w="2032000"/>
                <a:gridCol w="2032000"/>
              </a:tblGrid>
              <a:tr h="579285">
                <a:tc gridSpan="3">
                  <a:txBody>
                    <a:bodyPr/>
                    <a:lstStyle/>
                    <a:p>
                      <a:pPr algn="ctr"/>
                      <a:r>
                        <a:rPr lang="es-MX" sz="1600" dirty="0" smtClean="0"/>
                        <a:t>ACERCAMIENTO AL DESARROLLO DEL PENSAMIENTO COMPLEJO EN LA EDUCACIÓN BÁSICA</a:t>
                      </a:r>
                      <a:endParaRPr lang="es-ES" sz="1600" dirty="0"/>
                    </a:p>
                  </a:txBody>
                  <a:tcPr marT="45733" marB="45733"/>
                </a:tc>
                <a:tc hMerge="1">
                  <a:txBody>
                    <a:bodyPr/>
                    <a:lstStyle/>
                    <a:p>
                      <a:endParaRPr lang="es-ES" dirty="0"/>
                    </a:p>
                  </a:txBody>
                  <a:tcPr/>
                </a:tc>
                <a:tc hMerge="1">
                  <a:txBody>
                    <a:bodyPr/>
                    <a:lstStyle/>
                    <a:p>
                      <a:endParaRPr lang="es-ES" dirty="0"/>
                    </a:p>
                  </a:txBody>
                  <a:tcPr/>
                </a:tc>
              </a:tr>
              <a:tr h="731729">
                <a:tc>
                  <a:txBody>
                    <a:bodyPr/>
                    <a:lstStyle/>
                    <a:p>
                      <a:pPr algn="ctr"/>
                      <a:r>
                        <a:rPr lang="es-MX" sz="1400" dirty="0" smtClean="0"/>
                        <a:t>APRENDIZAJES ESPERADOS</a:t>
                      </a:r>
                      <a:endParaRPr lang="es-ES" sz="1400" dirty="0"/>
                    </a:p>
                  </a:txBody>
                  <a:tcPr marT="45733" marB="45733"/>
                </a:tc>
                <a:tc>
                  <a:txBody>
                    <a:bodyPr/>
                    <a:lstStyle/>
                    <a:p>
                      <a:pPr algn="ctr"/>
                      <a:r>
                        <a:rPr lang="es-MX" sz="1400" dirty="0" smtClean="0"/>
                        <a:t>CUALIDADES Y/O CAPACIDADES A DESARROLLAR</a:t>
                      </a:r>
                      <a:endParaRPr lang="es-ES" sz="1400" dirty="0"/>
                    </a:p>
                  </a:txBody>
                  <a:tcPr marT="45733" marB="45733"/>
                </a:tc>
                <a:tc>
                  <a:txBody>
                    <a:bodyPr/>
                    <a:lstStyle/>
                    <a:p>
                      <a:pPr algn="ctr"/>
                      <a:r>
                        <a:rPr lang="es-MX" sz="1400" dirty="0" smtClean="0"/>
                        <a:t>ACTIVIDAD DE APRENDIZAJE </a:t>
                      </a:r>
                      <a:endParaRPr lang="es-ES" sz="1400" dirty="0"/>
                    </a:p>
                  </a:txBody>
                  <a:tcPr marT="45733" marB="45733"/>
                </a:tc>
              </a:tr>
              <a:tr h="914661">
                <a:tc>
                  <a:txBody>
                    <a:bodyPr/>
                    <a:lstStyle/>
                    <a:p>
                      <a:pPr algn="ctr"/>
                      <a:r>
                        <a:rPr lang="es-MX" sz="1800" dirty="0" smtClean="0"/>
                        <a:t>Preescolar</a:t>
                      </a:r>
                    </a:p>
                    <a:p>
                      <a:pPr algn="ctr"/>
                      <a:r>
                        <a:rPr lang="es-MX" sz="1800" dirty="0" smtClean="0"/>
                        <a:t>Primaria</a:t>
                      </a:r>
                    </a:p>
                    <a:p>
                      <a:pPr algn="ctr"/>
                      <a:r>
                        <a:rPr lang="es-MX" sz="1800" dirty="0" smtClean="0"/>
                        <a:t>Secundaria</a:t>
                      </a:r>
                      <a:endParaRPr lang="es-ES" sz="1800" dirty="0">
                        <a:latin typeface="Arial Narrow" pitchFamily="34" charset="0"/>
                      </a:endParaRPr>
                    </a:p>
                  </a:txBody>
                  <a:tcPr marT="45733" marB="45733"/>
                </a:tc>
                <a:tc>
                  <a:txBody>
                    <a:bodyPr/>
                    <a:lstStyle/>
                    <a:p>
                      <a:endParaRPr lang="es-ES" sz="1800" dirty="0"/>
                    </a:p>
                  </a:txBody>
                  <a:tcPr marT="45733" marB="45733"/>
                </a:tc>
                <a:tc>
                  <a:txBody>
                    <a:bodyPr/>
                    <a:lstStyle/>
                    <a:p>
                      <a:endParaRPr lang="es-ES" sz="1800" dirty="0"/>
                    </a:p>
                  </a:txBody>
                  <a:tcPr marT="45733" marB="45733"/>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25603"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25604"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25605"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25606"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25607"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25608"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25609"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25610" name="11 Título"/>
          <p:cNvSpPr>
            <a:spLocks noGrp="1"/>
          </p:cNvSpPr>
          <p:nvPr>
            <p:ph type="title" idx="4294967295"/>
          </p:nvPr>
        </p:nvSpPr>
        <p:spPr>
          <a:xfrm>
            <a:off x="0" y="1123950"/>
            <a:ext cx="8229600" cy="587375"/>
          </a:xfrm>
        </p:spPr>
        <p:txBody>
          <a:bodyPr/>
          <a:lstStyle/>
          <a:p>
            <a:pPr algn="r" eaLnBrk="1" hangingPunct="1"/>
            <a:r>
              <a:rPr lang="es-MX" sz="2800" b="1" smtClean="0"/>
              <a:t>Actividad</a:t>
            </a:r>
          </a:p>
        </p:txBody>
      </p:sp>
      <p:sp>
        <p:nvSpPr>
          <p:cNvPr id="25611" name="12 Marcador de contenido"/>
          <p:cNvSpPr>
            <a:spLocks noGrp="1"/>
          </p:cNvSpPr>
          <p:nvPr>
            <p:ph idx="4294967295"/>
          </p:nvPr>
        </p:nvSpPr>
        <p:spPr>
          <a:xfrm>
            <a:off x="0" y="2295525"/>
            <a:ext cx="7375525" cy="3181350"/>
          </a:xfrm>
        </p:spPr>
        <p:txBody>
          <a:bodyPr>
            <a:normAutofit fontScale="77500" lnSpcReduction="20000"/>
          </a:bodyPr>
          <a:lstStyle/>
          <a:p>
            <a:pPr algn="just" eaLnBrk="1" hangingPunct="1"/>
            <a:endParaRPr lang="es-MX" sz="2400" smtClean="0"/>
          </a:p>
          <a:p>
            <a:pPr algn="just" eaLnBrk="1" hangingPunct="1"/>
            <a:r>
              <a:rPr lang="es-MX" sz="2000" smtClean="0"/>
              <a:t>Expongan el resultado obtenido del análisis de cada uno de los niveles educativos. Reflexionen sobre el proceso y desarrollo gradual del pensamiento complejo en los tres niveles educativos.</a:t>
            </a:r>
          </a:p>
          <a:p>
            <a:pPr algn="just" eaLnBrk="1" hangingPunct="1">
              <a:buFont typeface="Arial" pitchFamily="34" charset="0"/>
              <a:buNone/>
            </a:pPr>
            <a:endParaRPr lang="es-MX" sz="2000" smtClean="0"/>
          </a:p>
          <a:p>
            <a:pPr algn="just" eaLnBrk="1" hangingPunct="1"/>
            <a:r>
              <a:rPr lang="es-MX" sz="2000" smtClean="0"/>
              <a:t>Recuperen las aportaciones de todos los equipos a fin de contar con una visión articulada de la Educación Básica.</a:t>
            </a:r>
          </a:p>
          <a:p>
            <a:pPr algn="just" eaLnBrk="1" hangingPunct="1">
              <a:buFont typeface="Arial" pitchFamily="34" charset="0"/>
              <a:buNone/>
            </a:pPr>
            <a:endParaRPr lang="es-MX" sz="2000" smtClean="0"/>
          </a:p>
          <a:p>
            <a:pPr algn="just" eaLnBrk="1" hangingPunct="1"/>
            <a:endParaRPr lang="es-MX" sz="2000" smtClean="0"/>
          </a:p>
          <a:p>
            <a:pPr algn="just" eaLnBrk="1" hangingPunct="1"/>
            <a:endParaRPr lang="es-MX" sz="2000" smtClean="0"/>
          </a:p>
          <a:p>
            <a:pPr algn="just" eaLnBrk="1" hangingPunct="1"/>
            <a:endParaRPr lang="es-MX" sz="2000" smtClean="0"/>
          </a:p>
          <a:p>
            <a:pPr algn="just" eaLnBrk="1" hangingPunct="1"/>
            <a:endParaRPr lang="es-MX" sz="2000" smtClean="0"/>
          </a:p>
          <a:p>
            <a:pPr algn="just" eaLnBrk="1" hangingPunct="1">
              <a:buFont typeface="Arial" pitchFamily="34" charset="0"/>
              <a:buNone/>
            </a:pPr>
            <a:r>
              <a:rPr lang="es-MX" sz="1800" smtClean="0"/>
              <a:t>	</a:t>
            </a:r>
            <a:endParaRPr lang="es-MX" sz="1800" i="1"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26627"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26628"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26629"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26630"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26631"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26632"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26633"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26634" name="12 Marcador de contenido"/>
          <p:cNvSpPr>
            <a:spLocks noGrp="1"/>
          </p:cNvSpPr>
          <p:nvPr>
            <p:ph idx="4294967295"/>
          </p:nvPr>
        </p:nvSpPr>
        <p:spPr>
          <a:xfrm>
            <a:off x="0" y="2295525"/>
            <a:ext cx="5467350" cy="3241675"/>
          </a:xfrm>
        </p:spPr>
        <p:txBody>
          <a:bodyPr>
            <a:normAutofit fontScale="70000" lnSpcReduction="20000"/>
          </a:bodyPr>
          <a:lstStyle/>
          <a:p>
            <a:pPr algn="just" eaLnBrk="1" hangingPunct="1">
              <a:buFont typeface="Arial" pitchFamily="34" charset="0"/>
              <a:buNone/>
            </a:pPr>
            <a:r>
              <a:rPr lang="es-ES" sz="2000" smtClean="0"/>
              <a:t>	El desarrollo del pensamiento complejo en la escuela no se lleva a cabo de un día para otro, ni en un ciclo escolar completo, es necesario que se trabaje con paciencia y cuidado, siempre dando ejemplos adecuados que se relacionen con el contexto y la realidad, con un grado de complejidad acorde con el nivel educativo. </a:t>
            </a:r>
          </a:p>
          <a:p>
            <a:pPr algn="just" eaLnBrk="1" hangingPunct="1">
              <a:buFont typeface="Arial" pitchFamily="34" charset="0"/>
              <a:buNone/>
            </a:pPr>
            <a:endParaRPr lang="es-ES" sz="2000" smtClean="0"/>
          </a:p>
          <a:p>
            <a:pPr algn="just" eaLnBrk="1" hangingPunct="1">
              <a:buFont typeface="Arial" pitchFamily="34" charset="0"/>
              <a:buNone/>
            </a:pPr>
            <a:r>
              <a:rPr lang="es-ES" sz="2000" smtClean="0"/>
              <a:t>	</a:t>
            </a:r>
            <a:r>
              <a:rPr lang="es-MX" sz="2000" smtClean="0"/>
              <a:t>La complejidad no busca complicar lo simple. </a:t>
            </a:r>
            <a:endParaRPr lang="es-ES" sz="3600" smtClean="0"/>
          </a:p>
          <a:p>
            <a:pPr algn="just" eaLnBrk="1" hangingPunct="1">
              <a:buFont typeface="Arial" pitchFamily="34" charset="0"/>
              <a:buNone/>
            </a:pPr>
            <a:endParaRPr lang="es-ES" sz="2000" smtClean="0"/>
          </a:p>
          <a:p>
            <a:pPr algn="just" eaLnBrk="1" hangingPunct="1">
              <a:buFont typeface="Arial" pitchFamily="34" charset="0"/>
              <a:buNone/>
            </a:pPr>
            <a:endParaRPr lang="es-ES" sz="2000" smtClean="0"/>
          </a:p>
          <a:p>
            <a:pPr algn="just" eaLnBrk="1" hangingPunct="1"/>
            <a:endParaRPr lang="es-MX" sz="2000" smtClean="0"/>
          </a:p>
          <a:p>
            <a:pPr algn="just" eaLnBrk="1" hangingPunct="1"/>
            <a:endParaRPr lang="es-MX" sz="2000" smtClean="0"/>
          </a:p>
          <a:p>
            <a:pPr algn="just" eaLnBrk="1" hangingPunct="1"/>
            <a:endParaRPr lang="es-MX" sz="2000" smtClean="0"/>
          </a:p>
          <a:p>
            <a:pPr algn="just" eaLnBrk="1" hangingPunct="1"/>
            <a:endParaRPr lang="es-MX" sz="2000" smtClean="0"/>
          </a:p>
          <a:p>
            <a:pPr algn="just" eaLnBrk="1" hangingPunct="1">
              <a:buFont typeface="Arial" pitchFamily="34" charset="0"/>
              <a:buNone/>
            </a:pPr>
            <a:r>
              <a:rPr lang="es-MX" sz="1800" smtClean="0"/>
              <a:t>	</a:t>
            </a:r>
            <a:endParaRPr lang="es-MX" sz="1800" i="1"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27651"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27652"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27653"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27654"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27655"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27656"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27657"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27658" name="11 Título"/>
          <p:cNvSpPr>
            <a:spLocks noGrp="1"/>
          </p:cNvSpPr>
          <p:nvPr>
            <p:ph type="title" idx="4294967295"/>
          </p:nvPr>
        </p:nvSpPr>
        <p:spPr>
          <a:xfrm>
            <a:off x="0" y="1123950"/>
            <a:ext cx="8229600" cy="587375"/>
          </a:xfrm>
        </p:spPr>
        <p:txBody>
          <a:bodyPr>
            <a:normAutofit fontScale="90000"/>
          </a:bodyPr>
          <a:lstStyle/>
          <a:p>
            <a:pPr eaLnBrk="1" hangingPunct="1"/>
            <a:r>
              <a:rPr lang="es-MX" sz="2800" b="1" smtClean="0"/>
              <a:t>III. La escuela como espacio de transformación de la práctica docente</a:t>
            </a:r>
          </a:p>
        </p:txBody>
      </p:sp>
      <p:sp>
        <p:nvSpPr>
          <p:cNvPr id="27659" name="12 Marcador de contenido"/>
          <p:cNvSpPr>
            <a:spLocks noGrp="1"/>
          </p:cNvSpPr>
          <p:nvPr>
            <p:ph idx="4294967295"/>
          </p:nvPr>
        </p:nvSpPr>
        <p:spPr>
          <a:xfrm>
            <a:off x="0" y="2143125"/>
            <a:ext cx="8153400" cy="3687763"/>
          </a:xfrm>
        </p:spPr>
        <p:txBody>
          <a:bodyPr>
            <a:normAutofit fontScale="92500" lnSpcReduction="10000"/>
          </a:bodyPr>
          <a:lstStyle/>
          <a:p>
            <a:pPr algn="just" eaLnBrk="1" hangingPunct="1">
              <a:buFont typeface="Arial" pitchFamily="34" charset="0"/>
              <a:buNone/>
            </a:pPr>
            <a:r>
              <a:rPr lang="es-MX" sz="2000" i="1" smtClean="0"/>
              <a:t>Ideas fuerza…</a:t>
            </a:r>
          </a:p>
          <a:p>
            <a:pPr algn="just" eaLnBrk="1" hangingPunct="1">
              <a:buFont typeface="Wingdings" pitchFamily="2" charset="2"/>
              <a:buChar char="ü"/>
            </a:pPr>
            <a:r>
              <a:rPr lang="es-MX" sz="2000" smtClean="0"/>
              <a:t>Las sociedades contemporáneas encierran realidades complejas, es urgente aprender a vivir y a convivir.</a:t>
            </a:r>
          </a:p>
          <a:p>
            <a:pPr algn="just" eaLnBrk="1" hangingPunct="1">
              <a:buFont typeface="Wingdings" pitchFamily="2" charset="2"/>
              <a:buChar char="ü"/>
            </a:pPr>
            <a:r>
              <a:rPr lang="es-MX" sz="2000" smtClean="0"/>
              <a:t>La RIEB plantea construir una escuela que se configure como un espacio de oportunidades […]</a:t>
            </a:r>
          </a:p>
          <a:p>
            <a:pPr algn="just" eaLnBrk="1" hangingPunct="1">
              <a:buFont typeface="Wingdings" pitchFamily="2" charset="2"/>
              <a:buChar char="ü"/>
            </a:pPr>
            <a:r>
              <a:rPr lang="es-MX" sz="2000" smtClean="0"/>
              <a:t>A partir de las condiciones que ofrece la escuela, se propicia o fortalece  la colaboración como un proceso que ayuda a entender la complejidad del contexto escolar.</a:t>
            </a:r>
          </a:p>
          <a:p>
            <a:pPr algn="just" eaLnBrk="1" hangingPunct="1">
              <a:buFont typeface="Wingdings" pitchFamily="2" charset="2"/>
              <a:buChar char="ü"/>
            </a:pPr>
            <a:r>
              <a:rPr lang="es-MX" sz="2000" smtClean="0"/>
              <a:t>El proceso de reflexión basado en la participación, se logra mediante el diálogo profesional y la interacción social.</a:t>
            </a:r>
          </a:p>
          <a:p>
            <a:pPr algn="just" eaLnBrk="1" hangingPunct="1">
              <a:buFont typeface="Wingdings" pitchFamily="2" charset="2"/>
              <a:buChar char="ü"/>
            </a:pPr>
            <a:r>
              <a:rPr lang="es-MX" sz="2000" smtClean="0"/>
              <a:t>El trabajo colaborativo es uno de los elementos necesarios para la transformación de la escuela.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28675"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28676"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28677"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28678"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28679"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28680"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28681"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28682" name="11 Título"/>
          <p:cNvSpPr>
            <a:spLocks noGrp="1"/>
          </p:cNvSpPr>
          <p:nvPr>
            <p:ph type="title" idx="4294967295"/>
          </p:nvPr>
        </p:nvSpPr>
        <p:spPr>
          <a:xfrm>
            <a:off x="0" y="1123950"/>
            <a:ext cx="8229600" cy="587375"/>
          </a:xfrm>
        </p:spPr>
        <p:txBody>
          <a:bodyPr/>
          <a:lstStyle/>
          <a:p>
            <a:pPr algn="r" eaLnBrk="1" hangingPunct="1"/>
            <a:r>
              <a:rPr lang="es-MX" sz="2800" b="1" smtClean="0"/>
              <a:t>Actividad</a:t>
            </a:r>
          </a:p>
        </p:txBody>
      </p:sp>
      <p:sp>
        <p:nvSpPr>
          <p:cNvPr id="28683" name="12 Marcador de contenido"/>
          <p:cNvSpPr>
            <a:spLocks noGrp="1"/>
          </p:cNvSpPr>
          <p:nvPr>
            <p:ph idx="4294967295"/>
          </p:nvPr>
        </p:nvSpPr>
        <p:spPr>
          <a:xfrm>
            <a:off x="0" y="1858963"/>
            <a:ext cx="8153400" cy="4418012"/>
          </a:xfrm>
        </p:spPr>
        <p:txBody>
          <a:bodyPr/>
          <a:lstStyle/>
          <a:p>
            <a:pPr algn="just" eaLnBrk="1" hangingPunct="1"/>
            <a:endParaRPr lang="es-MX" sz="2400" smtClean="0"/>
          </a:p>
          <a:p>
            <a:pPr algn="just" eaLnBrk="1" hangingPunct="1"/>
            <a:r>
              <a:rPr lang="es-MX" sz="2400" smtClean="0"/>
              <a:t>Organicen cinco equipos, lean el siguiente recuadro e intercambien sus puntos de vista. </a:t>
            </a:r>
          </a:p>
          <a:p>
            <a:pPr algn="just" eaLnBrk="1" hangingPunct="1">
              <a:buFont typeface="Arial" pitchFamily="34" charset="0"/>
              <a:buNone/>
            </a:pPr>
            <a:r>
              <a:rPr lang="es-MX" sz="1800" smtClean="0"/>
              <a:t>	</a:t>
            </a:r>
          </a:p>
          <a:p>
            <a:pPr algn="just" eaLnBrk="1" hangingPunct="1">
              <a:buFont typeface="Arial" pitchFamily="34" charset="0"/>
              <a:buNone/>
            </a:pPr>
            <a:r>
              <a:rPr lang="es-MX" sz="1800" smtClean="0"/>
              <a:t>	</a:t>
            </a:r>
          </a:p>
          <a:p>
            <a:pPr algn="just" eaLnBrk="1" hangingPunct="1">
              <a:buFont typeface="Arial" pitchFamily="34" charset="0"/>
              <a:buNone/>
            </a:pPr>
            <a:r>
              <a:rPr lang="es-MX" sz="1800" smtClean="0"/>
              <a:t>	Posiblemente usted ha escuchado algunos comentarios como los siguientes: </a:t>
            </a:r>
            <a:r>
              <a:rPr lang="es-MX" sz="1800" i="1" smtClean="0"/>
              <a:t>“¿Para qué modificar algo que funciona relativamente bien?”, “En mi escuela todos trabajan de manera colaborativa, sin tener en cuenta la Reforma”, “¿Qué cambios plantea la Reforma, vale la pena el esfuerzo o será otra moda más?” ,“Ya sabemos que nuestra escuela es así, no podemos cambiarla”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29699"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29700"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29701"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29702"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29703"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29704"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29705"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29706" name="11 Título"/>
          <p:cNvSpPr>
            <a:spLocks noGrp="1"/>
          </p:cNvSpPr>
          <p:nvPr>
            <p:ph type="title" idx="4294967295"/>
          </p:nvPr>
        </p:nvSpPr>
        <p:spPr>
          <a:xfrm>
            <a:off x="0" y="1123950"/>
            <a:ext cx="8229600" cy="587375"/>
          </a:xfrm>
        </p:spPr>
        <p:txBody>
          <a:bodyPr/>
          <a:lstStyle/>
          <a:p>
            <a:pPr algn="r" eaLnBrk="1" hangingPunct="1"/>
            <a:r>
              <a:rPr lang="es-MX" sz="2800" b="1" smtClean="0"/>
              <a:t>Actividad</a:t>
            </a:r>
          </a:p>
        </p:txBody>
      </p:sp>
      <p:sp>
        <p:nvSpPr>
          <p:cNvPr id="29707" name="12 Marcador de contenido"/>
          <p:cNvSpPr>
            <a:spLocks noGrp="1"/>
          </p:cNvSpPr>
          <p:nvPr>
            <p:ph idx="4294967295"/>
          </p:nvPr>
        </p:nvSpPr>
        <p:spPr>
          <a:xfrm>
            <a:off x="0" y="1711325"/>
            <a:ext cx="8153400" cy="4565650"/>
          </a:xfrm>
        </p:spPr>
        <p:txBody>
          <a:bodyPr/>
          <a:lstStyle/>
          <a:p>
            <a:pPr eaLnBrk="1" hangingPunct="1"/>
            <a:endParaRPr lang="es-MX" sz="2000" smtClean="0"/>
          </a:p>
          <a:p>
            <a:pPr eaLnBrk="1" hangingPunct="1"/>
            <a:r>
              <a:rPr lang="es-MX" sz="2000" smtClean="0"/>
              <a:t>De los siguientes roles, definan la posición que asumirían ante dichos comentarios y distribuyan éstos entre los equipos :</a:t>
            </a:r>
          </a:p>
          <a:p>
            <a:pPr eaLnBrk="1" hangingPunct="1">
              <a:buFont typeface="Arial" pitchFamily="34" charset="0"/>
              <a:buNone/>
            </a:pPr>
            <a:r>
              <a:rPr lang="es-MX" sz="2000" smtClean="0">
                <a:latin typeface="Arial" pitchFamily="34" charset="0"/>
                <a:cs typeface="Arial" pitchFamily="34" charset="0"/>
              </a:rPr>
              <a:t>	</a:t>
            </a:r>
            <a:r>
              <a:rPr lang="es-MX" sz="1400" smtClean="0">
                <a:latin typeface="Arial" pitchFamily="34" charset="0"/>
                <a:cs typeface="Arial" pitchFamily="34" charset="0"/>
              </a:rPr>
              <a:t>Equipo 1. Maestro (a)  que promueve cambios para la mejora de su escuela, sin conocer a fondo la reforma.</a:t>
            </a:r>
          </a:p>
          <a:p>
            <a:pPr eaLnBrk="1" hangingPunct="1">
              <a:buFont typeface="Arial" pitchFamily="34" charset="0"/>
              <a:buNone/>
            </a:pPr>
            <a:endParaRPr lang="es-MX" sz="1400" smtClean="0">
              <a:latin typeface="Arial" pitchFamily="34" charset="0"/>
              <a:cs typeface="Arial" pitchFamily="34" charset="0"/>
            </a:endParaRPr>
          </a:p>
          <a:p>
            <a:pPr eaLnBrk="1" hangingPunct="1">
              <a:buFont typeface="Arial" pitchFamily="34" charset="0"/>
              <a:buNone/>
            </a:pPr>
            <a:r>
              <a:rPr lang="es-MX" sz="1400" smtClean="0">
                <a:latin typeface="Arial" pitchFamily="34" charset="0"/>
                <a:cs typeface="Arial" pitchFamily="34" charset="0"/>
              </a:rPr>
              <a:t>	Equipo 2. Directora (o) con más de 20 años de servicio y con resistencia a los cambios.</a:t>
            </a:r>
          </a:p>
          <a:p>
            <a:pPr eaLnBrk="1" hangingPunct="1">
              <a:buFont typeface="Arial" pitchFamily="34" charset="0"/>
              <a:buNone/>
            </a:pPr>
            <a:endParaRPr lang="es-MX" sz="1400" smtClean="0">
              <a:latin typeface="Arial" pitchFamily="34" charset="0"/>
              <a:cs typeface="Arial" pitchFamily="34" charset="0"/>
            </a:endParaRPr>
          </a:p>
          <a:p>
            <a:pPr eaLnBrk="1" hangingPunct="1">
              <a:buFont typeface="Arial" pitchFamily="34" charset="0"/>
              <a:buNone/>
            </a:pPr>
            <a:r>
              <a:rPr lang="es-MX" sz="1400" smtClean="0">
                <a:latin typeface="Arial" pitchFamily="34" charset="0"/>
                <a:cs typeface="Arial" pitchFamily="34" charset="0"/>
              </a:rPr>
              <a:t>	Equipo 3. Maestra (o) de nuevo ingreso que ha participado en procesos de formación respecto a la Reforma.</a:t>
            </a:r>
          </a:p>
          <a:p>
            <a:pPr eaLnBrk="1" hangingPunct="1">
              <a:buFont typeface="Arial" pitchFamily="34" charset="0"/>
              <a:buNone/>
            </a:pPr>
            <a:endParaRPr lang="es-MX" sz="1400" smtClean="0">
              <a:latin typeface="Arial" pitchFamily="34" charset="0"/>
              <a:cs typeface="Arial" pitchFamily="34" charset="0"/>
            </a:endParaRPr>
          </a:p>
          <a:p>
            <a:pPr eaLnBrk="1" hangingPunct="1">
              <a:buFont typeface="Arial" pitchFamily="34" charset="0"/>
              <a:buNone/>
            </a:pPr>
            <a:r>
              <a:rPr lang="es-MX" sz="1400" smtClean="0">
                <a:latin typeface="Arial" pitchFamily="34" charset="0"/>
                <a:cs typeface="Arial" pitchFamily="34" charset="0"/>
              </a:rPr>
              <a:t>	Equipo 4. Director (a)  que trabaja bajo un sistema de colaboración e identifica las fortalezas con las que cuenta su escuela y su personal docente. </a:t>
            </a:r>
          </a:p>
          <a:p>
            <a:pPr eaLnBrk="1" hangingPunct="1">
              <a:buFont typeface="Arial" pitchFamily="34" charset="0"/>
              <a:buNone/>
            </a:pPr>
            <a:endParaRPr lang="es-MX" sz="1400" smtClean="0">
              <a:latin typeface="Arial" pitchFamily="34" charset="0"/>
              <a:cs typeface="Arial" pitchFamily="34" charset="0"/>
            </a:endParaRPr>
          </a:p>
          <a:p>
            <a:pPr eaLnBrk="1" hangingPunct="1">
              <a:buFont typeface="Arial" pitchFamily="34" charset="0"/>
              <a:buNone/>
            </a:pPr>
            <a:r>
              <a:rPr lang="es-MX" sz="1400" smtClean="0">
                <a:latin typeface="Arial" pitchFamily="34" charset="0"/>
                <a:cs typeface="Arial" pitchFamily="34" charset="0"/>
              </a:rPr>
              <a:t>	Equipos 5. Organiza un panel de discusión, que se encargará de definir el guión con base en preguntas generadoras.</a:t>
            </a:r>
            <a:endParaRPr lang="es-MX" sz="1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3075"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3076"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3077"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3078"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3079"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3080"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3081"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13" name="12 Título"/>
          <p:cNvSpPr>
            <a:spLocks noGrp="1"/>
          </p:cNvSpPr>
          <p:nvPr>
            <p:ph type="title"/>
          </p:nvPr>
        </p:nvSpPr>
        <p:spPr>
          <a:xfrm>
            <a:off x="352425" y="1139825"/>
            <a:ext cx="8229600" cy="555625"/>
          </a:xfrm>
        </p:spPr>
        <p:txBody>
          <a:bodyPr rtlCol="0">
            <a:normAutofit fontScale="90000"/>
          </a:bodyPr>
          <a:lstStyle/>
          <a:p>
            <a:pPr eaLnBrk="1" fontAlgn="auto" hangingPunct="1">
              <a:spcAft>
                <a:spcPts val="0"/>
              </a:spcAft>
              <a:defRPr/>
            </a:pPr>
            <a:r>
              <a:rPr lang="es-MX" b="1" dirty="0" smtClean="0"/>
              <a:t>Contenido</a:t>
            </a:r>
            <a:endParaRPr lang="es-MX" b="1" dirty="0"/>
          </a:p>
        </p:txBody>
      </p:sp>
      <p:sp>
        <p:nvSpPr>
          <p:cNvPr id="14" name="13 Marcador de contenido"/>
          <p:cNvSpPr>
            <a:spLocks noGrp="1"/>
          </p:cNvSpPr>
          <p:nvPr>
            <p:ph idx="1"/>
          </p:nvPr>
        </p:nvSpPr>
        <p:spPr>
          <a:xfrm>
            <a:off x="457200" y="1920875"/>
            <a:ext cx="4778375" cy="3687763"/>
          </a:xfrm>
        </p:spPr>
        <p:txBody>
          <a:bodyPr rtlCol="0">
            <a:normAutofit fontScale="85000" lnSpcReduction="20000"/>
          </a:bodyPr>
          <a:lstStyle/>
          <a:p>
            <a:pPr eaLnBrk="1" fontAlgn="auto" hangingPunct="1">
              <a:spcAft>
                <a:spcPts val="0"/>
              </a:spcAft>
              <a:buFont typeface="Arial"/>
              <a:buChar char="•"/>
              <a:defRPr/>
            </a:pPr>
            <a:endParaRPr lang="es-MX" sz="2800" dirty="0" smtClean="0"/>
          </a:p>
          <a:p>
            <a:pPr eaLnBrk="1" fontAlgn="auto" hangingPunct="1">
              <a:spcAft>
                <a:spcPts val="0"/>
              </a:spcAft>
              <a:buFont typeface="Arial"/>
              <a:buChar char="•"/>
              <a:defRPr/>
            </a:pPr>
            <a:r>
              <a:rPr lang="es-MX" sz="2800" dirty="0" smtClean="0"/>
              <a:t>La reflexión de la práctica docente. Elementos para su revisión</a:t>
            </a:r>
          </a:p>
          <a:p>
            <a:pPr eaLnBrk="1" fontAlgn="auto" hangingPunct="1">
              <a:spcAft>
                <a:spcPts val="0"/>
              </a:spcAft>
              <a:buFont typeface="Arial"/>
              <a:buChar char="•"/>
              <a:defRPr/>
            </a:pPr>
            <a:r>
              <a:rPr lang="es-MX" sz="2800" dirty="0" smtClean="0"/>
              <a:t>Desarrollo del pensamiento crítico y pensamiento complejo, e importancia del trabajo colaborativo</a:t>
            </a:r>
          </a:p>
          <a:p>
            <a:pPr eaLnBrk="1" fontAlgn="auto" hangingPunct="1">
              <a:spcAft>
                <a:spcPts val="0"/>
              </a:spcAft>
              <a:buFont typeface="Arial"/>
              <a:buChar char="•"/>
              <a:defRPr/>
            </a:pPr>
            <a:r>
              <a:rPr lang="es-MX" sz="2800" dirty="0" smtClean="0"/>
              <a:t>La escuela como espacio para la transformación de la práctica docente</a:t>
            </a:r>
            <a:endParaRPr lang="es-MX" sz="2800" dirty="0"/>
          </a:p>
        </p:txBody>
      </p:sp>
      <p:sp>
        <p:nvSpPr>
          <p:cNvPr id="15" name="14 Rectángulo redondeado"/>
          <p:cNvSpPr/>
          <p:nvPr/>
        </p:nvSpPr>
        <p:spPr>
          <a:xfrm>
            <a:off x="5446752" y="2326640"/>
            <a:ext cx="3044283" cy="2529840"/>
          </a:xfrm>
          <a:prstGeom prst="roundRect">
            <a:avLst/>
          </a:prstGeom>
          <a:ln>
            <a:noFill/>
          </a:ln>
          <a:effectLst>
            <a:glow rad="228600">
              <a:schemeClr val="accent2">
                <a:satMod val="175000"/>
                <a:alpha val="40000"/>
              </a:schemeClr>
            </a:glow>
            <a:outerShdw blurRad="184150" dist="241300" dir="11520000" sx="110000" sy="110000" algn="ctr">
              <a:srgbClr val="000000">
                <a:alpha val="18000"/>
              </a:srgbClr>
            </a:outerShdw>
            <a:softEdge rad="317500"/>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s-MX" i="1" dirty="0"/>
              <a:t>“Para articular y organizar los conocimientos y así reconocer los problemas del </a:t>
            </a:r>
            <a:r>
              <a:rPr lang="es-MX" i="1" spc="100" dirty="0"/>
              <a:t>mundo</a:t>
            </a:r>
            <a:r>
              <a:rPr lang="es-MX" i="1" dirty="0"/>
              <a:t>, es necesaria una reforma del pensamiento”</a:t>
            </a:r>
          </a:p>
          <a:p>
            <a:pPr algn="ctr" fontAlgn="auto">
              <a:spcBef>
                <a:spcPts val="0"/>
              </a:spcBef>
              <a:spcAft>
                <a:spcPts val="0"/>
              </a:spcAft>
              <a:defRPr/>
            </a:pPr>
            <a:r>
              <a:rPr lang="es-MX" i="1" dirty="0"/>
              <a:t>(Edgar Morín, 1999)</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30723"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30724"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30725"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30726"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30727"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30728"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30729"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30730" name="11 Título"/>
          <p:cNvSpPr>
            <a:spLocks noGrp="1"/>
          </p:cNvSpPr>
          <p:nvPr>
            <p:ph type="title" idx="4294967295"/>
          </p:nvPr>
        </p:nvSpPr>
        <p:spPr>
          <a:xfrm>
            <a:off x="0" y="1123950"/>
            <a:ext cx="8229600" cy="587375"/>
          </a:xfrm>
        </p:spPr>
        <p:txBody>
          <a:bodyPr/>
          <a:lstStyle/>
          <a:p>
            <a:pPr algn="r" eaLnBrk="1" hangingPunct="1"/>
            <a:r>
              <a:rPr lang="es-MX" sz="2800" b="1" smtClean="0"/>
              <a:t>Actividad</a:t>
            </a:r>
          </a:p>
        </p:txBody>
      </p:sp>
      <p:sp>
        <p:nvSpPr>
          <p:cNvPr id="30731" name="12 Marcador de contenido"/>
          <p:cNvSpPr>
            <a:spLocks noGrp="1"/>
          </p:cNvSpPr>
          <p:nvPr>
            <p:ph idx="4294967295"/>
          </p:nvPr>
        </p:nvSpPr>
        <p:spPr>
          <a:xfrm>
            <a:off x="0" y="1711325"/>
            <a:ext cx="8153400" cy="4565650"/>
          </a:xfrm>
        </p:spPr>
        <p:txBody>
          <a:bodyPr/>
          <a:lstStyle/>
          <a:p>
            <a:pPr eaLnBrk="1" hangingPunct="1">
              <a:defRPr/>
            </a:pPr>
            <a:endParaRPr lang="es-MX" sz="2000" dirty="0" smtClean="0"/>
          </a:p>
          <a:p>
            <a:pPr algn="just" eaLnBrk="1" hangingPunct="1">
              <a:defRPr/>
            </a:pPr>
            <a:r>
              <a:rPr lang="es-MX" sz="2000" dirty="0" smtClean="0"/>
              <a:t>Cada equipo designa un integrante que los represente en el panel, quien se encargará de defender los argumentos preparados por su equipo, con no mas de dos intervenciones. </a:t>
            </a:r>
          </a:p>
          <a:p>
            <a:pPr marL="0" indent="0" algn="just" eaLnBrk="1" hangingPunct="1">
              <a:buFont typeface="Arial" pitchFamily="34" charset="0"/>
              <a:buNone/>
              <a:defRPr/>
            </a:pPr>
            <a:endParaRPr lang="es-MX" sz="2000" dirty="0" smtClean="0"/>
          </a:p>
          <a:p>
            <a:pPr algn="just" eaLnBrk="1" hangingPunct="1">
              <a:defRPr/>
            </a:pPr>
            <a:r>
              <a:rPr lang="es-MX" sz="2000" dirty="0" smtClean="0"/>
              <a:t>El moderador, como representante del equipo 5, dará una introducción sobre lo que se discutirá en el panel, llevará las participaciones hasta dar una conclusión general de lo expuesto.</a:t>
            </a:r>
          </a:p>
          <a:p>
            <a:pPr marL="0" indent="0" algn="just" eaLnBrk="1" hangingPunct="1">
              <a:buFont typeface="Arial" pitchFamily="34" charset="0"/>
              <a:buNone/>
              <a:defRPr/>
            </a:pPr>
            <a:endParaRPr lang="es-MX" sz="2000" dirty="0" smtClean="0"/>
          </a:p>
          <a:p>
            <a:pPr algn="just" eaLnBrk="1" hangingPunct="1">
              <a:defRPr/>
            </a:pPr>
            <a:r>
              <a:rPr lang="es-MX" sz="2000" dirty="0" smtClean="0"/>
              <a:t>Al finalizar la actividad y de manera individual elaboren un escrito con sus conclusiones en relación a lo abordado.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31747"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31748"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31749"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31750"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31751"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31752"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31753"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31754" name="11 Título"/>
          <p:cNvSpPr>
            <a:spLocks noGrp="1"/>
          </p:cNvSpPr>
          <p:nvPr>
            <p:ph type="title" idx="4294967295"/>
          </p:nvPr>
        </p:nvSpPr>
        <p:spPr>
          <a:xfrm>
            <a:off x="0" y="1123950"/>
            <a:ext cx="8229600" cy="587375"/>
          </a:xfrm>
        </p:spPr>
        <p:txBody>
          <a:bodyPr/>
          <a:lstStyle/>
          <a:p>
            <a:pPr algn="r" eaLnBrk="1" hangingPunct="1"/>
            <a:r>
              <a:rPr lang="es-MX" sz="2800" b="1" smtClean="0"/>
              <a:t>Para reflexionar…</a:t>
            </a:r>
          </a:p>
        </p:txBody>
      </p:sp>
      <p:sp>
        <p:nvSpPr>
          <p:cNvPr id="31755" name="12 Marcador de contenido"/>
          <p:cNvSpPr>
            <a:spLocks noGrp="1"/>
          </p:cNvSpPr>
          <p:nvPr>
            <p:ph idx="4294967295"/>
          </p:nvPr>
        </p:nvSpPr>
        <p:spPr>
          <a:xfrm>
            <a:off x="0" y="1711325"/>
            <a:ext cx="8153400" cy="4364038"/>
          </a:xfrm>
        </p:spPr>
        <p:txBody>
          <a:bodyPr/>
          <a:lstStyle/>
          <a:p>
            <a:pPr algn="just" eaLnBrk="1" hangingPunct="1">
              <a:buFont typeface="Arial" pitchFamily="34" charset="0"/>
              <a:buNone/>
            </a:pPr>
            <a:r>
              <a:rPr lang="es-MX" sz="2000" smtClean="0"/>
              <a:t>	</a:t>
            </a:r>
          </a:p>
          <a:p>
            <a:pPr algn="just" eaLnBrk="1" hangingPunct="1">
              <a:buFont typeface="Arial" pitchFamily="34" charset="0"/>
              <a:buNone/>
            </a:pPr>
            <a:r>
              <a:rPr lang="es-MX" sz="2000" smtClean="0"/>
              <a:t>	</a:t>
            </a:r>
          </a:p>
          <a:p>
            <a:pPr algn="just" eaLnBrk="1" hangingPunct="1">
              <a:buFont typeface="Arial" pitchFamily="34" charset="0"/>
              <a:buNone/>
            </a:pPr>
            <a:r>
              <a:rPr lang="es-MX" sz="2000" smtClean="0"/>
              <a:t> 	El reto de una nueva práctica educativa, esta fundamentada en la reflexión y el análisis del pensamiento complejo que permite crear ambientes de aprendizaje para movilizar saberes, intercambiar experiencias y miradas desde un trabajo colaborativo. </a:t>
            </a:r>
          </a:p>
          <a:p>
            <a:pPr algn="just" eaLnBrk="1" hangingPunct="1">
              <a:buFont typeface="Arial" pitchFamily="34" charset="0"/>
              <a:buNone/>
            </a:pPr>
            <a:r>
              <a:rPr lang="es-MX" sz="2000" smtClean="0"/>
              <a:t>		</a:t>
            </a:r>
          </a:p>
          <a:p>
            <a:pPr algn="just" eaLnBrk="1" hangingPunct="1">
              <a:buFont typeface="Arial" pitchFamily="34" charset="0"/>
              <a:buNone/>
            </a:pPr>
            <a:endParaRPr lang="es-MX" sz="20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1935163"/>
            <a:ext cx="8229600" cy="4389437"/>
          </a:xfrm>
        </p:spPr>
        <p:txBody>
          <a:bodyPr/>
          <a:lstStyle/>
          <a:p>
            <a:endParaRPr lang="es-MX" dirty="0" smtClean="0"/>
          </a:p>
          <a:p>
            <a:pPr algn="ctr"/>
            <a:r>
              <a:rPr lang="es-MX" dirty="0" smtClean="0"/>
              <a:t>GRACIAS.</a:t>
            </a:r>
          </a:p>
          <a:p>
            <a:pPr algn="ctr"/>
            <a:endParaRPr lang="es-MX" dirty="0" smtClean="0"/>
          </a:p>
          <a:p>
            <a:pPr algn="ctr"/>
            <a:r>
              <a:rPr lang="es-MX" dirty="0" smtClean="0"/>
              <a:t>LES DESEAMOS UN </a:t>
            </a:r>
            <a:r>
              <a:rPr lang="es-MX" smtClean="0"/>
              <a:t>BONITO DIA</a:t>
            </a:r>
            <a:r>
              <a:rPr lang="es-MX"/>
              <a:t>.</a:t>
            </a:r>
            <a:endParaRPr lang="es-MX"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4099"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4100"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4101"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4102"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4103"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4104"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4105"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4106" name="11 Título"/>
          <p:cNvSpPr>
            <a:spLocks noGrp="1"/>
          </p:cNvSpPr>
          <p:nvPr>
            <p:ph type="title"/>
          </p:nvPr>
        </p:nvSpPr>
        <p:spPr>
          <a:xfrm>
            <a:off x="457200" y="1123950"/>
            <a:ext cx="8229600" cy="587375"/>
          </a:xfrm>
        </p:spPr>
        <p:txBody>
          <a:bodyPr/>
          <a:lstStyle/>
          <a:p>
            <a:pPr eaLnBrk="1" hangingPunct="1"/>
            <a:r>
              <a:rPr lang="es-MX" sz="3200" b="1" smtClean="0"/>
              <a:t>Competencia a desarrollar por el docente</a:t>
            </a:r>
          </a:p>
        </p:txBody>
      </p:sp>
      <p:sp>
        <p:nvSpPr>
          <p:cNvPr id="4107" name="12 Marcador de contenido"/>
          <p:cNvSpPr>
            <a:spLocks noGrp="1"/>
          </p:cNvSpPr>
          <p:nvPr>
            <p:ph idx="1"/>
          </p:nvPr>
        </p:nvSpPr>
        <p:spPr>
          <a:xfrm>
            <a:off x="457200" y="2143125"/>
            <a:ext cx="3789363" cy="3638550"/>
          </a:xfrm>
        </p:spPr>
        <p:txBody>
          <a:bodyPr/>
          <a:lstStyle/>
          <a:p>
            <a:pPr eaLnBrk="1" hangingPunct="1"/>
            <a:r>
              <a:rPr lang="es-MX" sz="2800" smtClean="0"/>
              <a:t>Transformar su ejercicio profesional a partir del análisis de su práctica de manera reflexiva y el enfoque del pensamiento complejo</a:t>
            </a:r>
          </a:p>
        </p:txBody>
      </p:sp>
      <p:pic>
        <p:nvPicPr>
          <p:cNvPr id="4108" name="Picture 12" descr="C:\Documents and Settings\Diana\Mis documentos\taller Merida\Presentaciones grupo 8 Mèrida\fotos mèrida2-6-2-10\DSC01184.JPG"/>
          <p:cNvPicPr>
            <a:picLocks noChangeAspect="1" noChangeArrowheads="1"/>
          </p:cNvPicPr>
          <p:nvPr/>
        </p:nvPicPr>
        <p:blipFill>
          <a:blip r:embed="rId8"/>
          <a:srcRect/>
          <a:stretch>
            <a:fillRect/>
          </a:stretch>
        </p:blipFill>
        <p:spPr bwMode="auto">
          <a:xfrm>
            <a:off x="4629150" y="2325688"/>
            <a:ext cx="3529013" cy="264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5123"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5124"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5125"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5126"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5127"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5128"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5129" name="11 Rectángulo"/>
          <p:cNvSpPr>
            <a:spLocks noChangeArrowheads="1"/>
          </p:cNvSpPr>
          <p:nvPr/>
        </p:nvSpPr>
        <p:spPr bwMode="auto">
          <a:xfrm>
            <a:off x="185738" y="231775"/>
            <a:ext cx="4572000" cy="646113"/>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5130" name="12 Título"/>
          <p:cNvSpPr>
            <a:spLocks noGrp="1"/>
          </p:cNvSpPr>
          <p:nvPr>
            <p:ph type="title"/>
          </p:nvPr>
        </p:nvSpPr>
        <p:spPr>
          <a:xfrm>
            <a:off x="457200" y="1217613"/>
            <a:ext cx="4460875" cy="401637"/>
          </a:xfrm>
        </p:spPr>
        <p:txBody>
          <a:bodyPr>
            <a:normAutofit fontScale="90000"/>
          </a:bodyPr>
          <a:lstStyle/>
          <a:p>
            <a:pPr algn="l" eaLnBrk="1" hangingPunct="1"/>
            <a:r>
              <a:rPr lang="es-MX" sz="4000" i="1" smtClean="0"/>
              <a:t>Punto de partida…</a:t>
            </a:r>
          </a:p>
        </p:txBody>
      </p:sp>
      <p:sp>
        <p:nvSpPr>
          <p:cNvPr id="5131" name="13 Marcador de contenido"/>
          <p:cNvSpPr>
            <a:spLocks noGrp="1"/>
          </p:cNvSpPr>
          <p:nvPr>
            <p:ph idx="1"/>
          </p:nvPr>
        </p:nvSpPr>
        <p:spPr>
          <a:xfrm>
            <a:off x="4386263" y="2124075"/>
            <a:ext cx="4300537" cy="3636963"/>
          </a:xfrm>
        </p:spPr>
        <p:txBody>
          <a:bodyPr/>
          <a:lstStyle/>
          <a:p>
            <a:pPr algn="just" eaLnBrk="1" hangingPunct="1">
              <a:buFont typeface="Arial" pitchFamily="34" charset="0"/>
              <a:buNone/>
            </a:pPr>
            <a:r>
              <a:rPr lang="es-MX" sz="2400" smtClean="0"/>
              <a:t>	La reflexión de la práctica docente y el análisis del pensamiento complejo, que permita a los docentes crear ambientes de aprendizaje para movilizar saberes, intercambiar experiencias y miradas desde un trabajo colaborativo</a:t>
            </a:r>
          </a:p>
        </p:txBody>
      </p:sp>
      <p:pic>
        <p:nvPicPr>
          <p:cNvPr id="5132" name="Picture 12" descr="C:\Documents and Settings\Diana\Mis documentos\Mis imágenes\Fotos curso básico 2010\DSCF2126.JPG"/>
          <p:cNvPicPr>
            <a:picLocks noChangeAspect="1" noChangeArrowheads="1"/>
          </p:cNvPicPr>
          <p:nvPr/>
        </p:nvPicPr>
        <p:blipFill>
          <a:blip r:embed="rId8"/>
          <a:srcRect/>
          <a:stretch>
            <a:fillRect/>
          </a:stretch>
        </p:blipFill>
        <p:spPr bwMode="auto">
          <a:xfrm>
            <a:off x="-5845175" y="-8539163"/>
            <a:ext cx="5519737" cy="4140200"/>
          </a:xfrm>
          <a:prstGeom prst="rect">
            <a:avLst/>
          </a:prstGeom>
          <a:noFill/>
          <a:ln w="9525">
            <a:noFill/>
            <a:miter lim="800000"/>
            <a:headEnd/>
            <a:tailEnd/>
          </a:ln>
        </p:spPr>
      </p:pic>
      <p:pic>
        <p:nvPicPr>
          <p:cNvPr id="5133" name="Picture 13" descr="C:\Documents and Settings\Diana\Mis documentos\Mis imágenes\Fotos curso básico 2010\DSCF2126.JPG"/>
          <p:cNvPicPr>
            <a:picLocks noChangeAspect="1" noChangeArrowheads="1"/>
          </p:cNvPicPr>
          <p:nvPr/>
        </p:nvPicPr>
        <p:blipFill>
          <a:blip r:embed="rId8"/>
          <a:srcRect/>
          <a:stretch>
            <a:fillRect/>
          </a:stretch>
        </p:blipFill>
        <p:spPr bwMode="auto">
          <a:xfrm>
            <a:off x="990600" y="2528888"/>
            <a:ext cx="3124200"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6147"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6148"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6149"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6150"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6151"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6152"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6153"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6154" name="11 Título"/>
          <p:cNvSpPr>
            <a:spLocks noGrp="1"/>
          </p:cNvSpPr>
          <p:nvPr>
            <p:ph type="title"/>
          </p:nvPr>
        </p:nvSpPr>
        <p:spPr>
          <a:xfrm>
            <a:off x="514350" y="1106488"/>
            <a:ext cx="8229600" cy="550862"/>
          </a:xfrm>
        </p:spPr>
        <p:txBody>
          <a:bodyPr>
            <a:normAutofit fontScale="90000"/>
          </a:bodyPr>
          <a:lstStyle/>
          <a:p>
            <a:pPr eaLnBrk="1" hangingPunct="1"/>
            <a:r>
              <a:rPr lang="es-MX" sz="2800" b="1" smtClean="0"/>
              <a:t>I. La reflexión de la práctica docente. </a:t>
            </a:r>
            <a:br>
              <a:rPr lang="es-MX" sz="2800" b="1" smtClean="0"/>
            </a:br>
            <a:r>
              <a:rPr lang="es-MX" sz="2800" b="1" smtClean="0"/>
              <a:t>Elementos para su revisión</a:t>
            </a:r>
          </a:p>
        </p:txBody>
      </p:sp>
      <p:sp>
        <p:nvSpPr>
          <p:cNvPr id="6155" name="12 Marcador de contenido"/>
          <p:cNvSpPr>
            <a:spLocks noGrp="1"/>
          </p:cNvSpPr>
          <p:nvPr>
            <p:ph idx="1"/>
          </p:nvPr>
        </p:nvSpPr>
        <p:spPr>
          <a:xfrm>
            <a:off x="457200" y="1971675"/>
            <a:ext cx="8229600" cy="4154488"/>
          </a:xfrm>
        </p:spPr>
        <p:txBody>
          <a:bodyPr/>
          <a:lstStyle/>
          <a:p>
            <a:pPr algn="just" eaLnBrk="1" hangingPunct="1">
              <a:buFont typeface="Arial" pitchFamily="34" charset="0"/>
              <a:buNone/>
            </a:pPr>
            <a:r>
              <a:rPr lang="es-MX" sz="2400" i="1" smtClean="0"/>
              <a:t>Ideas fuerza:</a:t>
            </a:r>
          </a:p>
          <a:p>
            <a:pPr algn="just" eaLnBrk="1" hangingPunct="1">
              <a:buFont typeface="Arial" pitchFamily="34" charset="0"/>
              <a:buNone/>
            </a:pPr>
            <a:endParaRPr lang="es-MX" sz="2000" i="1" smtClean="0"/>
          </a:p>
          <a:p>
            <a:pPr algn="just" eaLnBrk="1" hangingPunct="1">
              <a:buFont typeface="Wingdings" pitchFamily="2" charset="2"/>
              <a:buChar char="ü"/>
            </a:pPr>
            <a:r>
              <a:rPr lang="es-MX" sz="2000" smtClean="0"/>
              <a:t> La realidad que se vive en la escuela es diversa y las competencias que deben desarrollar los docentes, dependen sí de lo que establece el currículum, 	pero en gran medida de lo que ocurre en la escuela.</a:t>
            </a:r>
          </a:p>
          <a:p>
            <a:pPr algn="just" eaLnBrk="1" hangingPunct="1">
              <a:buFont typeface="Wingdings" pitchFamily="2" charset="2"/>
              <a:buChar char="ü"/>
            </a:pPr>
            <a:r>
              <a:rPr lang="es-MX" sz="2000" smtClean="0"/>
              <a:t>Lograr que el docente cuestione lo que realiza en su cotidianeidad, que plante preguntas que le permitan reconocer aquello que caracteriza su quehacer diario.</a:t>
            </a:r>
          </a:p>
          <a:p>
            <a:pPr algn="just" eaLnBrk="1" hangingPunct="1">
              <a:buFont typeface="Wingdings" pitchFamily="2" charset="2"/>
              <a:buChar char="ü"/>
            </a:pPr>
            <a:r>
              <a:rPr lang="es-MX" sz="2000" smtClean="0"/>
              <a:t>La práctica docente no es un acto que sucede de manera aislada, ésta se transforma de acuerdo con el desarrollo del pensamiento de diversas corrientes pedagógicas y de las necesidades de la sociedad.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7171"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7172"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7173"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7174"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7175"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7176"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7177"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7178" name="11 Título"/>
          <p:cNvSpPr>
            <a:spLocks noGrp="1"/>
          </p:cNvSpPr>
          <p:nvPr>
            <p:ph type="title" idx="4294967295"/>
          </p:nvPr>
        </p:nvSpPr>
        <p:spPr>
          <a:xfrm>
            <a:off x="914400" y="1106488"/>
            <a:ext cx="8229600" cy="550862"/>
          </a:xfrm>
        </p:spPr>
        <p:txBody>
          <a:bodyPr/>
          <a:lstStyle/>
          <a:p>
            <a:pPr algn="r" eaLnBrk="1" hangingPunct="1"/>
            <a:r>
              <a:rPr lang="es-MX" sz="3200" b="1" smtClean="0"/>
              <a:t>Actividad</a:t>
            </a:r>
          </a:p>
        </p:txBody>
      </p:sp>
      <p:sp>
        <p:nvSpPr>
          <p:cNvPr id="7179" name="12 Marcador de contenido"/>
          <p:cNvSpPr>
            <a:spLocks noGrp="1"/>
          </p:cNvSpPr>
          <p:nvPr>
            <p:ph idx="4294967295"/>
          </p:nvPr>
        </p:nvSpPr>
        <p:spPr>
          <a:xfrm>
            <a:off x="0" y="1971675"/>
            <a:ext cx="8229600" cy="4154488"/>
          </a:xfrm>
        </p:spPr>
        <p:txBody>
          <a:bodyPr/>
          <a:lstStyle/>
          <a:p>
            <a:pPr algn="just" eaLnBrk="1" hangingPunct="1"/>
            <a:r>
              <a:rPr lang="es-MX" sz="2800" smtClean="0"/>
              <a:t>Elabore un texto breve que describa su práctica docente. Oriente su escrito con los planteamientos de la lectura anterior.</a:t>
            </a:r>
          </a:p>
        </p:txBody>
      </p:sp>
      <p:sp>
        <p:nvSpPr>
          <p:cNvPr id="7180" name="Rectangle 13"/>
          <p:cNvSpPr>
            <a:spLocks noChangeArrowheads="1"/>
          </p:cNvSpPr>
          <p:nvPr/>
        </p:nvSpPr>
        <p:spPr bwMode="auto">
          <a:xfrm>
            <a:off x="1452563" y="3505200"/>
            <a:ext cx="6435725" cy="2781300"/>
          </a:xfrm>
          <a:prstGeom prst="rect">
            <a:avLst/>
          </a:prstGeom>
          <a:noFill/>
          <a:ln w="9525">
            <a:noFill/>
            <a:miter lim="800000"/>
            <a:headEnd/>
            <a:tailEnd/>
          </a:ln>
        </p:spPr>
        <p:txBody>
          <a:bodyPr anchor="ctr">
            <a:spAutoFit/>
          </a:bodyPr>
          <a:lstStyle/>
          <a:p>
            <a:pPr algn="just"/>
            <a:r>
              <a:rPr lang="es-MX" sz="1600"/>
              <a:t>Es importante que el docente a lo largo de todo el ciclo escolar se cuestione constantemente sobre su actuar, con preguntas como: ¿Cuál es mi papel como docente en la sociedad actual?, ¿qué tan significativa es mi práctica para el alumnado?, ¿adapto los contenidos y su contexto para desarrollar un aprendizaje significativo?, ¿hago partícipes a las y los alumnos de su propio aprendizaje o sólo soy yo el rector de ello?, ¿considero los cambios que implica el nuevo currículum o desisto y continúo haciendo mi práctica desde lo que yo conozco?, ¿busco fortalecer mi práctica docente?, ¿comparto con otros docentes mis inquietudes y expectativas?</a:t>
            </a:r>
            <a:r>
              <a:rPr lang="en-US" sz="160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8195"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8196"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8197"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8198"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8199"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8200"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8201"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8202" name="11 Título"/>
          <p:cNvSpPr>
            <a:spLocks noGrp="1"/>
          </p:cNvSpPr>
          <p:nvPr>
            <p:ph type="title" idx="4294967295"/>
          </p:nvPr>
        </p:nvSpPr>
        <p:spPr>
          <a:xfrm>
            <a:off x="914400" y="1106488"/>
            <a:ext cx="8229600" cy="550862"/>
          </a:xfrm>
        </p:spPr>
        <p:txBody>
          <a:bodyPr/>
          <a:lstStyle/>
          <a:p>
            <a:pPr algn="r" eaLnBrk="1" hangingPunct="1"/>
            <a:r>
              <a:rPr lang="es-MX" sz="2800" b="1" smtClean="0"/>
              <a:t>Actividad</a:t>
            </a:r>
          </a:p>
        </p:txBody>
      </p:sp>
      <p:sp>
        <p:nvSpPr>
          <p:cNvPr id="8203" name="12 Marcador de contenido"/>
          <p:cNvSpPr>
            <a:spLocks noGrp="1"/>
          </p:cNvSpPr>
          <p:nvPr>
            <p:ph idx="4294967295"/>
          </p:nvPr>
        </p:nvSpPr>
        <p:spPr>
          <a:xfrm>
            <a:off x="0" y="1971675"/>
            <a:ext cx="8229600" cy="4154488"/>
          </a:xfrm>
        </p:spPr>
        <p:txBody>
          <a:bodyPr/>
          <a:lstStyle/>
          <a:p>
            <a:pPr eaLnBrk="1" hangingPunct="1"/>
            <a:r>
              <a:rPr lang="es-MX" sz="2400" smtClean="0"/>
              <a:t>Organicen equipos y revisen su texto que elaboraron en función de las siguientes preguntas:</a:t>
            </a:r>
          </a:p>
          <a:p>
            <a:pPr eaLnBrk="1" hangingPunct="1">
              <a:buFont typeface="Arial" pitchFamily="34" charset="0"/>
              <a:buNone/>
            </a:pPr>
            <a:endParaRPr lang="es-MX" sz="2400" smtClean="0"/>
          </a:p>
          <a:p>
            <a:pPr lvl="2" eaLnBrk="1" hangingPunct="1">
              <a:buFont typeface="Wingdings" pitchFamily="2" charset="2"/>
              <a:buChar char="ü"/>
            </a:pPr>
            <a:r>
              <a:rPr lang="es-MX" sz="2000" smtClean="0"/>
              <a:t>¿Qué rasgos forman parte de mi práctica?</a:t>
            </a:r>
          </a:p>
          <a:p>
            <a:pPr lvl="2" eaLnBrk="1" hangingPunct="1">
              <a:buFont typeface="Wingdings" pitchFamily="2" charset="2"/>
              <a:buChar char="ü"/>
            </a:pPr>
            <a:r>
              <a:rPr lang="es-MX" sz="2000" smtClean="0"/>
              <a:t>¿Qué condiciones me han permitido desarrollarlas?</a:t>
            </a:r>
          </a:p>
          <a:p>
            <a:pPr lvl="2" eaLnBrk="1" hangingPunct="1">
              <a:buFont typeface="Wingdings" pitchFamily="2" charset="2"/>
              <a:buChar char="ü"/>
            </a:pPr>
            <a:r>
              <a:rPr lang="es-MX" sz="2000" smtClean="0"/>
              <a:t>¿Qué tengo que hacer para contar con estos rasgos?</a:t>
            </a:r>
          </a:p>
          <a:p>
            <a:pPr lvl="2" eaLnBrk="1" hangingPunct="1">
              <a:buFont typeface="Wingdings" pitchFamily="2" charset="2"/>
              <a:buChar char="ü"/>
            </a:pPr>
            <a:r>
              <a:rPr lang="es-MX" sz="2000" smtClean="0"/>
              <a:t>¿Qué acciones llevo a cabo sin cuestionar?</a:t>
            </a:r>
          </a:p>
          <a:p>
            <a:pPr eaLnBrk="1" hangingPunct="1">
              <a:buFont typeface="Wingdings" pitchFamily="2" charset="2"/>
              <a:buChar char="ü"/>
            </a:pPr>
            <a:endParaRPr lang="es-MX" sz="20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n 6" descr="Logo-SEB.png"/>
          <p:cNvPicPr>
            <a:picLocks noChangeAspect="1"/>
          </p:cNvPicPr>
          <p:nvPr/>
        </p:nvPicPr>
        <p:blipFill>
          <a:blip r:embed="rId2"/>
          <a:srcRect/>
          <a:stretch>
            <a:fillRect/>
          </a:stretch>
        </p:blipFill>
        <p:spPr bwMode="auto">
          <a:xfrm>
            <a:off x="4629150" y="6330950"/>
            <a:ext cx="606425" cy="374650"/>
          </a:xfrm>
          <a:prstGeom prst="rect">
            <a:avLst/>
          </a:prstGeom>
          <a:noFill/>
          <a:ln w="9525">
            <a:noFill/>
            <a:miter lim="800000"/>
            <a:headEnd/>
            <a:tailEnd/>
          </a:ln>
        </p:spPr>
      </p:pic>
      <p:pic>
        <p:nvPicPr>
          <p:cNvPr id="9219" name="Imagen 7" descr="Logo DGFCMS.png"/>
          <p:cNvPicPr>
            <a:picLocks noChangeAspect="1"/>
          </p:cNvPicPr>
          <p:nvPr/>
        </p:nvPicPr>
        <p:blipFill>
          <a:blip r:embed="rId3"/>
          <a:srcRect/>
          <a:stretch>
            <a:fillRect/>
          </a:stretch>
        </p:blipFill>
        <p:spPr bwMode="auto">
          <a:xfrm>
            <a:off x="6394450" y="6416675"/>
            <a:ext cx="1058863" cy="282575"/>
          </a:xfrm>
          <a:prstGeom prst="rect">
            <a:avLst/>
          </a:prstGeom>
          <a:noFill/>
          <a:ln w="9525">
            <a:noFill/>
            <a:miter lim="800000"/>
            <a:headEnd/>
            <a:tailEnd/>
          </a:ln>
        </p:spPr>
      </p:pic>
      <p:pic>
        <p:nvPicPr>
          <p:cNvPr id="9220" name="Imagen 27" descr="Logo Competencias.png"/>
          <p:cNvPicPr>
            <a:picLocks noChangeAspect="1"/>
          </p:cNvPicPr>
          <p:nvPr/>
        </p:nvPicPr>
        <p:blipFill>
          <a:blip r:embed="rId4"/>
          <a:srcRect/>
          <a:stretch>
            <a:fillRect/>
          </a:stretch>
        </p:blipFill>
        <p:spPr bwMode="auto">
          <a:xfrm>
            <a:off x="7643813" y="6323013"/>
            <a:ext cx="1141412" cy="425450"/>
          </a:xfrm>
          <a:prstGeom prst="rect">
            <a:avLst/>
          </a:prstGeom>
          <a:noFill/>
          <a:ln w="9525">
            <a:noFill/>
            <a:miter lim="800000"/>
            <a:headEnd/>
            <a:tailEnd/>
          </a:ln>
        </p:spPr>
      </p:pic>
      <p:pic>
        <p:nvPicPr>
          <p:cNvPr id="9221" name="Imagen 8" descr="LogoSNTE texto abajo.png"/>
          <p:cNvPicPr>
            <a:picLocks noChangeAspect="1"/>
          </p:cNvPicPr>
          <p:nvPr/>
        </p:nvPicPr>
        <p:blipFill>
          <a:blip r:embed="rId5"/>
          <a:srcRect/>
          <a:stretch>
            <a:fillRect/>
          </a:stretch>
        </p:blipFill>
        <p:spPr bwMode="auto">
          <a:xfrm>
            <a:off x="5446713" y="6323013"/>
            <a:ext cx="796925" cy="395287"/>
          </a:xfrm>
          <a:prstGeom prst="rect">
            <a:avLst/>
          </a:prstGeom>
          <a:noFill/>
          <a:ln w="9525">
            <a:noFill/>
            <a:miter lim="800000"/>
            <a:headEnd/>
            <a:tailEnd/>
          </a:ln>
        </p:spPr>
      </p:pic>
      <p:pic>
        <p:nvPicPr>
          <p:cNvPr id="9222" name="Imagen 10" descr="Franja CB 2012.png"/>
          <p:cNvPicPr>
            <a:picLocks noChangeAspect="1"/>
          </p:cNvPicPr>
          <p:nvPr/>
        </p:nvPicPr>
        <p:blipFill>
          <a:blip r:embed="rId6"/>
          <a:srcRect/>
          <a:stretch>
            <a:fillRect/>
          </a:stretch>
        </p:blipFill>
        <p:spPr bwMode="auto">
          <a:xfrm>
            <a:off x="0" y="0"/>
            <a:ext cx="9144000" cy="831850"/>
          </a:xfrm>
          <a:prstGeom prst="rect">
            <a:avLst/>
          </a:prstGeom>
          <a:noFill/>
          <a:ln w="9525">
            <a:noFill/>
            <a:miter lim="800000"/>
            <a:headEnd/>
            <a:tailEnd/>
          </a:ln>
        </p:spPr>
      </p:pic>
      <p:pic>
        <p:nvPicPr>
          <p:cNvPr id="9223" name="Imagen 9" descr="Logo SEP.png"/>
          <p:cNvPicPr>
            <a:picLocks noChangeAspect="1"/>
          </p:cNvPicPr>
          <p:nvPr/>
        </p:nvPicPr>
        <p:blipFill>
          <a:blip r:embed="rId7"/>
          <a:srcRect/>
          <a:stretch>
            <a:fillRect/>
          </a:stretch>
        </p:blipFill>
        <p:spPr bwMode="auto">
          <a:xfrm>
            <a:off x="3438525" y="6276975"/>
            <a:ext cx="1028700" cy="441325"/>
          </a:xfrm>
          <a:prstGeom prst="rect">
            <a:avLst/>
          </a:prstGeom>
          <a:noFill/>
          <a:ln w="9525">
            <a:noFill/>
            <a:miter lim="800000"/>
            <a:headEnd/>
            <a:tailEnd/>
          </a:ln>
        </p:spPr>
      </p:pic>
      <p:sp>
        <p:nvSpPr>
          <p:cNvPr id="9224" name="CuadroTexto 1"/>
          <p:cNvSpPr txBox="1">
            <a:spLocks noChangeArrowheads="1"/>
          </p:cNvSpPr>
          <p:nvPr/>
        </p:nvSpPr>
        <p:spPr bwMode="auto">
          <a:xfrm>
            <a:off x="185738" y="185738"/>
            <a:ext cx="4443412" cy="646112"/>
          </a:xfrm>
          <a:prstGeom prst="rect">
            <a:avLst/>
          </a:prstGeom>
          <a:noFill/>
          <a:ln w="9525">
            <a:noFill/>
            <a:miter lim="800000"/>
            <a:headEnd/>
            <a:tailEnd/>
          </a:ln>
        </p:spPr>
        <p:txBody>
          <a:bodyPr>
            <a:spAutoFit/>
          </a:bodyPr>
          <a:lstStyle/>
          <a:p>
            <a:r>
              <a:rPr lang="es-ES">
                <a:solidFill>
                  <a:schemeClr val="bg1"/>
                </a:solidFill>
                <a:latin typeface="Calibri" pitchFamily="34" charset="0"/>
              </a:rPr>
              <a:t>Tema 1. Retos para una nueva práctica educativa</a:t>
            </a:r>
          </a:p>
        </p:txBody>
      </p:sp>
      <p:sp>
        <p:nvSpPr>
          <p:cNvPr id="9225" name="CuadroTexto 2"/>
          <p:cNvSpPr txBox="1">
            <a:spLocks noChangeArrowheads="1"/>
          </p:cNvSpPr>
          <p:nvPr/>
        </p:nvSpPr>
        <p:spPr bwMode="auto">
          <a:xfrm>
            <a:off x="5446713" y="555625"/>
            <a:ext cx="3163887" cy="307975"/>
          </a:xfrm>
          <a:prstGeom prst="rect">
            <a:avLst/>
          </a:prstGeom>
          <a:noFill/>
          <a:ln w="9525">
            <a:noFill/>
            <a:miter lim="800000"/>
            <a:headEnd/>
            <a:tailEnd/>
          </a:ln>
        </p:spPr>
        <p:txBody>
          <a:bodyPr>
            <a:spAutoFit/>
          </a:bodyPr>
          <a:lstStyle/>
          <a:p>
            <a:pPr algn="ctr"/>
            <a:r>
              <a:rPr lang="es-ES" sz="1400">
                <a:solidFill>
                  <a:srgbClr val="FFFFFF"/>
                </a:solidFill>
                <a:latin typeface="Calibri" pitchFamily="34" charset="0"/>
              </a:rPr>
              <a:t>La transformación de la práctica docente</a:t>
            </a:r>
          </a:p>
        </p:txBody>
      </p:sp>
      <p:sp>
        <p:nvSpPr>
          <p:cNvPr id="9226" name="11 Título"/>
          <p:cNvSpPr>
            <a:spLocks noGrp="1"/>
          </p:cNvSpPr>
          <p:nvPr>
            <p:ph type="title" idx="4294967295"/>
          </p:nvPr>
        </p:nvSpPr>
        <p:spPr>
          <a:xfrm>
            <a:off x="914400" y="1106488"/>
            <a:ext cx="8229600" cy="550862"/>
          </a:xfrm>
        </p:spPr>
        <p:txBody>
          <a:bodyPr/>
          <a:lstStyle/>
          <a:p>
            <a:pPr eaLnBrk="1" hangingPunct="1"/>
            <a:r>
              <a:rPr lang="es-MX" sz="2800" b="1" smtClean="0"/>
              <a:t>¿Por qué escribir sobre la práctica?</a:t>
            </a:r>
          </a:p>
        </p:txBody>
      </p:sp>
      <p:graphicFrame>
        <p:nvGraphicFramePr>
          <p:cNvPr id="19485" name="Group 29"/>
          <p:cNvGraphicFramePr>
            <a:graphicFrameLocks noGrp="1"/>
          </p:cNvGraphicFramePr>
          <p:nvPr/>
        </p:nvGraphicFramePr>
        <p:xfrm>
          <a:off x="1046163" y="1990725"/>
          <a:ext cx="7564437" cy="3718486"/>
        </p:xfrm>
        <a:graphic>
          <a:graphicData uri="http://schemas.openxmlformats.org/drawingml/2006/table">
            <a:tbl>
              <a:tblPr/>
              <a:tblGrid>
                <a:gridCol w="7564437"/>
              </a:tblGrid>
              <a:tr h="371792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4572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Helvetica Neue" charset="0"/>
                          <a:cs typeface="Times New Roman" pitchFamily="18" charset="0"/>
                        </a:rPr>
                        <a:t>Porque la </a:t>
                      </a:r>
                      <a:r>
                        <a:rPr kumimoji="0" lang="es-MX" sz="1400" b="1" i="0" u="none" strike="noStrike" cap="none" normalizeH="0" baseline="0" dirty="0" smtClean="0">
                          <a:ln>
                            <a:noFill/>
                          </a:ln>
                          <a:solidFill>
                            <a:schemeClr val="tx1"/>
                          </a:solidFill>
                          <a:effectLst/>
                          <a:latin typeface="Helvetica Neue" charset="0"/>
                          <a:cs typeface="Times New Roman" pitchFamily="18" charset="0"/>
                        </a:rPr>
                        <a:t>experiencia no se cierra en ella misma</a:t>
                      </a:r>
                      <a:r>
                        <a:rPr kumimoji="0" lang="es-MX" sz="1400" b="0" i="0" u="none" strike="noStrike" cap="none" normalizeH="0" baseline="0" dirty="0" smtClean="0">
                          <a:ln>
                            <a:noFill/>
                          </a:ln>
                          <a:solidFill>
                            <a:schemeClr val="tx1"/>
                          </a:solidFill>
                          <a:effectLst/>
                          <a:latin typeface="Helvetica Neue" charset="0"/>
                          <a:cs typeface="Times New Roman" pitchFamily="18" charset="0"/>
                        </a:rPr>
                        <a:t>; los efectos producidos, tanto en los maestros de la escuela como en algunos de los que nos comprometimos en su realizaci</a:t>
                      </a:r>
                      <a:r>
                        <a:rPr kumimoji="0" lang="es-MX" sz="1400" b="0" i="0" u="none" strike="noStrike" cap="none" normalizeH="0" baseline="0" dirty="0" smtClean="0">
                          <a:ln>
                            <a:noFill/>
                          </a:ln>
                          <a:solidFill>
                            <a:schemeClr val="tx1"/>
                          </a:solidFill>
                          <a:effectLst/>
                          <a:latin typeface="Calibri"/>
                          <a:cs typeface="Times New Roman" pitchFamily="18" charset="0"/>
                        </a:rPr>
                        <a:t>ó</a:t>
                      </a:r>
                      <a:r>
                        <a:rPr kumimoji="0" lang="es-MX" sz="1400" b="0" i="0" u="none" strike="noStrike" cap="none" normalizeH="0" baseline="0" dirty="0" smtClean="0">
                          <a:ln>
                            <a:noFill/>
                          </a:ln>
                          <a:solidFill>
                            <a:schemeClr val="tx1"/>
                          </a:solidFill>
                          <a:effectLst/>
                          <a:latin typeface="Helvetica Neue" charset="0"/>
                          <a:cs typeface="Times New Roman" pitchFamily="18" charset="0"/>
                        </a:rPr>
                        <a:t>n, se</a:t>
                      </a:r>
                      <a:r>
                        <a:rPr kumimoji="0" lang="es-MX" sz="1400" b="0" i="0" u="none" strike="noStrike" cap="none" normalizeH="0" baseline="0" dirty="0" smtClean="0">
                          <a:ln>
                            <a:noFill/>
                          </a:ln>
                          <a:solidFill>
                            <a:schemeClr val="tx1"/>
                          </a:solidFill>
                          <a:effectLst/>
                          <a:latin typeface="Calibri"/>
                          <a:cs typeface="Times New Roman" pitchFamily="18" charset="0"/>
                        </a:rPr>
                        <a:t>ñ</a:t>
                      </a:r>
                      <a:r>
                        <a:rPr kumimoji="0" lang="es-MX" sz="1400" b="0" i="0" u="none" strike="noStrike" cap="none" normalizeH="0" baseline="0" dirty="0" smtClean="0">
                          <a:ln>
                            <a:noFill/>
                          </a:ln>
                          <a:solidFill>
                            <a:schemeClr val="tx1"/>
                          </a:solidFill>
                          <a:effectLst/>
                          <a:latin typeface="Helvetica Neue" charset="0"/>
                          <a:cs typeface="Times New Roman" pitchFamily="18" charset="0"/>
                        </a:rPr>
                        <a:t>alan una </a:t>
                      </a:r>
                      <a:r>
                        <a:rPr kumimoji="0" lang="es-MX" sz="1400" b="1" i="0" u="none" strike="noStrike" cap="none" normalizeH="0" baseline="0" dirty="0" smtClean="0">
                          <a:ln>
                            <a:noFill/>
                          </a:ln>
                          <a:solidFill>
                            <a:schemeClr val="tx1"/>
                          </a:solidFill>
                          <a:effectLst/>
                          <a:latin typeface="Helvetica Neue" charset="0"/>
                          <a:cs typeface="Times New Roman" pitchFamily="18" charset="0"/>
                        </a:rPr>
                        <a:t>transformaci</a:t>
                      </a:r>
                      <a:r>
                        <a:rPr kumimoji="0" lang="es-MX" sz="1400" b="1" i="0" u="none" strike="noStrike" cap="none" normalizeH="0" baseline="0" dirty="0" smtClean="0">
                          <a:ln>
                            <a:noFill/>
                          </a:ln>
                          <a:solidFill>
                            <a:schemeClr val="tx1"/>
                          </a:solidFill>
                          <a:effectLst/>
                          <a:latin typeface="Calibri"/>
                          <a:cs typeface="Times New Roman" pitchFamily="18" charset="0"/>
                        </a:rPr>
                        <a:t>ó</a:t>
                      </a:r>
                      <a:r>
                        <a:rPr kumimoji="0" lang="es-MX" sz="1400" b="1" i="0" u="none" strike="noStrike" cap="none" normalizeH="0" baseline="0" dirty="0" smtClean="0">
                          <a:ln>
                            <a:noFill/>
                          </a:ln>
                          <a:solidFill>
                            <a:schemeClr val="tx1"/>
                          </a:solidFill>
                          <a:effectLst/>
                          <a:latin typeface="Helvetica Neue" charset="0"/>
                          <a:cs typeface="Times New Roman" pitchFamily="18" charset="0"/>
                        </a:rPr>
                        <a:t>n real de nuestra pr</a:t>
                      </a:r>
                      <a:r>
                        <a:rPr kumimoji="0" lang="es-MX" sz="1400" b="1" i="0" u="none" strike="noStrike" cap="none" normalizeH="0" baseline="0" dirty="0" smtClean="0">
                          <a:ln>
                            <a:noFill/>
                          </a:ln>
                          <a:solidFill>
                            <a:schemeClr val="tx1"/>
                          </a:solidFill>
                          <a:effectLst/>
                          <a:latin typeface="Calibri"/>
                          <a:cs typeface="Times New Roman" pitchFamily="18" charset="0"/>
                        </a:rPr>
                        <a:t>á</a:t>
                      </a:r>
                      <a:r>
                        <a:rPr kumimoji="0" lang="es-MX" sz="1400" b="1" i="0" u="none" strike="noStrike" cap="none" normalizeH="0" baseline="0" dirty="0" smtClean="0">
                          <a:ln>
                            <a:noFill/>
                          </a:ln>
                          <a:solidFill>
                            <a:schemeClr val="tx1"/>
                          </a:solidFill>
                          <a:effectLst/>
                          <a:latin typeface="Helvetica Neue" charset="0"/>
                          <a:cs typeface="Times New Roman" pitchFamily="18" charset="0"/>
                        </a:rPr>
                        <a:t>ctica como docentes (en concreto: hacemos cosas diferentes de las que hac</a:t>
                      </a:r>
                      <a:r>
                        <a:rPr kumimoji="0" lang="es-MX" sz="1400" b="1" i="0" u="none" strike="noStrike" cap="none" normalizeH="0" baseline="0" dirty="0" smtClean="0">
                          <a:ln>
                            <a:noFill/>
                          </a:ln>
                          <a:solidFill>
                            <a:schemeClr val="tx1"/>
                          </a:solidFill>
                          <a:effectLst/>
                          <a:latin typeface="Calibri"/>
                          <a:cs typeface="Times New Roman" pitchFamily="18" charset="0"/>
                        </a:rPr>
                        <a:t>í</a:t>
                      </a:r>
                      <a:r>
                        <a:rPr kumimoji="0" lang="es-MX" sz="1400" b="1" i="0" u="none" strike="noStrike" cap="none" normalizeH="0" baseline="0" dirty="0" smtClean="0">
                          <a:ln>
                            <a:noFill/>
                          </a:ln>
                          <a:solidFill>
                            <a:schemeClr val="tx1"/>
                          </a:solidFill>
                          <a:effectLst/>
                          <a:latin typeface="Helvetica Neue" charset="0"/>
                          <a:cs typeface="Times New Roman" pitchFamily="18" charset="0"/>
                        </a:rPr>
                        <a:t>amos antes y podemos decir por qu</a:t>
                      </a:r>
                      <a:r>
                        <a:rPr kumimoji="0" lang="es-MX" sz="1400" b="1" i="0" u="none" strike="noStrike" cap="none" normalizeH="0" baseline="0" dirty="0" smtClean="0">
                          <a:ln>
                            <a:noFill/>
                          </a:ln>
                          <a:solidFill>
                            <a:schemeClr val="tx1"/>
                          </a:solidFill>
                          <a:effectLst/>
                          <a:latin typeface="Calibri"/>
                          <a:cs typeface="Times New Roman" pitchFamily="18" charset="0"/>
                        </a:rPr>
                        <a:t>é</a:t>
                      </a:r>
                      <a:r>
                        <a:rPr kumimoji="0" lang="es-MX" sz="1400" b="0" i="0" u="none" strike="noStrike" cap="none" normalizeH="0" baseline="0" dirty="0" smtClean="0">
                          <a:ln>
                            <a:noFill/>
                          </a:ln>
                          <a:solidFill>
                            <a:schemeClr val="tx1"/>
                          </a:solidFill>
                          <a:effectLst/>
                          <a:latin typeface="Helvetica Neue"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457200" rtl="0" eaLnBrk="0" fontAlgn="base" latinLnBrk="0" hangingPunct="0">
                        <a:lnSpc>
                          <a:spcPct val="100000"/>
                        </a:lnSpc>
                        <a:spcBef>
                          <a:spcPct val="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Helvetica Neue" charset="0"/>
                        <a:cs typeface="Times New Roman" pitchFamily="18" charset="0"/>
                      </a:endParaRPr>
                    </a:p>
                    <a:p>
                      <a:pPr marL="0" marR="0" lvl="0" indent="0" algn="just" defTabSz="4572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Helvetica Neue" charset="0"/>
                          <a:cs typeface="Times New Roman" pitchFamily="18" charset="0"/>
                        </a:rPr>
                        <a:t>De ah</a:t>
                      </a:r>
                      <a:r>
                        <a:rPr kumimoji="0" lang="es-MX" sz="1400" b="0" i="0" u="none" strike="noStrike" cap="none" normalizeH="0" baseline="0" dirty="0" smtClean="0">
                          <a:ln>
                            <a:noFill/>
                          </a:ln>
                          <a:solidFill>
                            <a:schemeClr val="tx1"/>
                          </a:solidFill>
                          <a:effectLst/>
                          <a:latin typeface="Calibri"/>
                          <a:cs typeface="Times New Roman" pitchFamily="18" charset="0"/>
                        </a:rPr>
                        <a:t>í</a:t>
                      </a:r>
                      <a:r>
                        <a:rPr kumimoji="0" lang="es-MX" sz="1400" b="0" i="0" u="none" strike="noStrike" cap="none" normalizeH="0" baseline="0" dirty="0" smtClean="0">
                          <a:ln>
                            <a:noFill/>
                          </a:ln>
                          <a:solidFill>
                            <a:schemeClr val="tx1"/>
                          </a:solidFill>
                          <a:effectLst/>
                          <a:latin typeface="Helvetica Neue" charset="0"/>
                          <a:cs typeface="Times New Roman" pitchFamily="18" charset="0"/>
                        </a:rPr>
                        <a:t> que, a pesar de las grandes dificultades que estuvieron presentes, vale la pena pensar que la </a:t>
                      </a:r>
                      <a:r>
                        <a:rPr kumimoji="0" lang="es-MX" sz="1400" b="1" i="0" u="none" strike="noStrike" cap="none" normalizeH="0" baseline="0" dirty="0" smtClean="0">
                          <a:ln>
                            <a:noFill/>
                          </a:ln>
                          <a:solidFill>
                            <a:schemeClr val="tx1"/>
                          </a:solidFill>
                          <a:effectLst/>
                          <a:latin typeface="Helvetica Neue" charset="0"/>
                          <a:cs typeface="Times New Roman" pitchFamily="18" charset="0"/>
                        </a:rPr>
                        <a:t>experiencia constituy</a:t>
                      </a:r>
                      <a:r>
                        <a:rPr kumimoji="0" lang="es-MX" sz="1400" b="1" i="0" u="none" strike="noStrike" cap="none" normalizeH="0" baseline="0" dirty="0" smtClean="0">
                          <a:ln>
                            <a:noFill/>
                          </a:ln>
                          <a:solidFill>
                            <a:schemeClr val="tx1"/>
                          </a:solidFill>
                          <a:effectLst/>
                          <a:latin typeface="Calibri"/>
                          <a:cs typeface="Times New Roman" pitchFamily="18" charset="0"/>
                        </a:rPr>
                        <a:t>ó</a:t>
                      </a:r>
                      <a:r>
                        <a:rPr kumimoji="0" lang="es-MX" sz="1400" b="1" i="0" u="none" strike="noStrike" cap="none" normalizeH="0" baseline="0" dirty="0" smtClean="0">
                          <a:ln>
                            <a:noFill/>
                          </a:ln>
                          <a:solidFill>
                            <a:schemeClr val="tx1"/>
                          </a:solidFill>
                          <a:effectLst/>
                          <a:latin typeface="Helvetica Neue" charset="0"/>
                          <a:cs typeface="Times New Roman" pitchFamily="18" charset="0"/>
                        </a:rPr>
                        <a:t> un modo de acci</a:t>
                      </a:r>
                      <a:r>
                        <a:rPr kumimoji="0" lang="es-MX" sz="1400" b="1" i="0" u="none" strike="noStrike" cap="none" normalizeH="0" baseline="0" dirty="0" smtClean="0">
                          <a:ln>
                            <a:noFill/>
                          </a:ln>
                          <a:solidFill>
                            <a:schemeClr val="tx1"/>
                          </a:solidFill>
                          <a:effectLst/>
                          <a:latin typeface="Calibri"/>
                          <a:cs typeface="Times New Roman" pitchFamily="18" charset="0"/>
                        </a:rPr>
                        <a:t>ó</a:t>
                      </a:r>
                      <a:r>
                        <a:rPr kumimoji="0" lang="es-MX" sz="1400" b="1" i="0" u="none" strike="noStrike" cap="none" normalizeH="0" baseline="0" dirty="0" smtClean="0">
                          <a:ln>
                            <a:noFill/>
                          </a:ln>
                          <a:solidFill>
                            <a:schemeClr val="tx1"/>
                          </a:solidFill>
                          <a:effectLst/>
                          <a:latin typeface="Helvetica Neue" charset="0"/>
                          <a:cs typeface="Times New Roman" pitchFamily="18" charset="0"/>
                        </a:rPr>
                        <a:t>n y reflexi</a:t>
                      </a:r>
                      <a:r>
                        <a:rPr kumimoji="0" lang="es-MX" sz="1400" b="1" i="0" u="none" strike="noStrike" cap="none" normalizeH="0" baseline="0" dirty="0" smtClean="0">
                          <a:ln>
                            <a:noFill/>
                          </a:ln>
                          <a:solidFill>
                            <a:schemeClr val="tx1"/>
                          </a:solidFill>
                          <a:effectLst/>
                          <a:latin typeface="Calibri"/>
                          <a:cs typeface="Times New Roman" pitchFamily="18" charset="0"/>
                        </a:rPr>
                        <a:t>ó</a:t>
                      </a:r>
                      <a:r>
                        <a:rPr kumimoji="0" lang="es-MX" sz="1400" b="1" i="0" u="none" strike="noStrike" cap="none" normalizeH="0" baseline="0" dirty="0" smtClean="0">
                          <a:ln>
                            <a:noFill/>
                          </a:ln>
                          <a:solidFill>
                            <a:schemeClr val="tx1"/>
                          </a:solidFill>
                          <a:effectLst/>
                          <a:latin typeface="Helvetica Neue" charset="0"/>
                          <a:cs typeface="Times New Roman" pitchFamily="18" charset="0"/>
                        </a:rPr>
                        <a:t>n sobre la formaci</a:t>
                      </a:r>
                      <a:r>
                        <a:rPr kumimoji="0" lang="es-MX" sz="1400" b="1" i="0" u="none" strike="noStrike" cap="none" normalizeH="0" baseline="0" dirty="0" smtClean="0">
                          <a:ln>
                            <a:noFill/>
                          </a:ln>
                          <a:solidFill>
                            <a:schemeClr val="tx1"/>
                          </a:solidFill>
                          <a:effectLst/>
                          <a:latin typeface="Calibri"/>
                          <a:cs typeface="Times New Roman" pitchFamily="18" charset="0"/>
                        </a:rPr>
                        <a:t>ó</a:t>
                      </a:r>
                      <a:r>
                        <a:rPr kumimoji="0" lang="es-MX" sz="1400" b="1" i="0" u="none" strike="noStrike" cap="none" normalizeH="0" baseline="0" dirty="0" smtClean="0">
                          <a:ln>
                            <a:noFill/>
                          </a:ln>
                          <a:solidFill>
                            <a:schemeClr val="tx1"/>
                          </a:solidFill>
                          <a:effectLst/>
                          <a:latin typeface="Helvetica Neue" charset="0"/>
                          <a:cs typeface="Times New Roman" pitchFamily="18" charset="0"/>
                        </a:rPr>
                        <a:t>n de maestros</a:t>
                      </a:r>
                      <a:r>
                        <a:rPr kumimoji="0" lang="es-MX" sz="1400" b="0" i="0" u="none" strike="noStrike" cap="none" normalizeH="0" baseline="0" dirty="0" smtClean="0">
                          <a:ln>
                            <a:noFill/>
                          </a:ln>
                          <a:solidFill>
                            <a:schemeClr val="tx1"/>
                          </a:solidFill>
                          <a:effectLst/>
                          <a:latin typeface="Helvetica Neue" charset="0"/>
                          <a:cs typeface="Times New Roman" pitchFamily="18" charset="0"/>
                        </a:rPr>
                        <a:t>, la que puede presentarse a otros </a:t>
                      </a:r>
                      <a:r>
                        <a:rPr kumimoji="0" lang="es-MX" sz="1400" b="1" i="0" u="none" strike="noStrike" cap="none" normalizeH="0" baseline="0" dirty="0" smtClean="0">
                          <a:ln>
                            <a:noFill/>
                          </a:ln>
                          <a:solidFill>
                            <a:schemeClr val="tx1"/>
                          </a:solidFill>
                          <a:effectLst/>
                          <a:latin typeface="Helvetica Neue" charset="0"/>
                          <a:cs typeface="Times New Roman" pitchFamily="18" charset="0"/>
                        </a:rPr>
                        <a:t>como propuesta, como invitaci</a:t>
                      </a:r>
                      <a:r>
                        <a:rPr kumimoji="0" lang="es-MX" sz="1400" b="1" i="0" u="none" strike="noStrike" cap="none" normalizeH="0" baseline="0" dirty="0" smtClean="0">
                          <a:ln>
                            <a:noFill/>
                          </a:ln>
                          <a:solidFill>
                            <a:schemeClr val="tx1"/>
                          </a:solidFill>
                          <a:effectLst/>
                          <a:latin typeface="Calibri"/>
                          <a:cs typeface="Times New Roman" pitchFamily="18" charset="0"/>
                        </a:rPr>
                        <a:t>ó</a:t>
                      </a:r>
                      <a:r>
                        <a:rPr kumimoji="0" lang="es-MX" sz="1400" b="1" i="0" u="none" strike="noStrike" cap="none" normalizeH="0" baseline="0" dirty="0" smtClean="0">
                          <a:ln>
                            <a:noFill/>
                          </a:ln>
                          <a:solidFill>
                            <a:schemeClr val="tx1"/>
                          </a:solidFill>
                          <a:effectLst/>
                          <a:latin typeface="Helvetica Neue" charset="0"/>
                          <a:cs typeface="Times New Roman" pitchFamily="18" charset="0"/>
                        </a:rPr>
                        <a:t>n para tomar en cuenta que transitar un camino semejante puede ser viable y enriquecedor.</a:t>
                      </a:r>
                      <a:r>
                        <a:rPr kumimoji="0" lang="es-MX" sz="1400" b="0" i="0" u="none" strike="noStrike" cap="none" normalizeH="0" baseline="0" dirty="0" smtClean="0">
                          <a:ln>
                            <a:noFill/>
                          </a:ln>
                          <a:solidFill>
                            <a:schemeClr val="tx1"/>
                          </a:solidFill>
                          <a:effectLst/>
                          <a:latin typeface="Helvetica Neue" charset="0"/>
                          <a:cs typeface="Times New Roman" pitchFamily="18" charset="0"/>
                        </a:rPr>
                        <a:t>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457200" rtl="0" eaLnBrk="0" fontAlgn="base" latinLnBrk="0" hangingPunct="0">
                        <a:lnSpc>
                          <a:spcPct val="100000"/>
                        </a:lnSpc>
                        <a:spcBef>
                          <a:spcPct val="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Helvetica Neue" charset="0"/>
                        <a:cs typeface="Times New Roman" pitchFamily="18" charset="0"/>
                      </a:endParaRPr>
                    </a:p>
                    <a:p>
                      <a:pPr marL="0" marR="0" lvl="0" indent="0" algn="just" defTabSz="4572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Helvetica Neue" charset="0"/>
                          <a:cs typeface="Times New Roman" pitchFamily="18" charset="0"/>
                        </a:rPr>
                        <a:t>Expresar el saber a trav</a:t>
                      </a:r>
                      <a:r>
                        <a:rPr kumimoji="0" lang="es-MX" sz="1400" b="0" i="0" u="none" strike="noStrike" cap="none" normalizeH="0" baseline="0" dirty="0" smtClean="0">
                          <a:ln>
                            <a:noFill/>
                          </a:ln>
                          <a:solidFill>
                            <a:schemeClr val="tx1"/>
                          </a:solidFill>
                          <a:effectLst/>
                          <a:latin typeface="Calibri"/>
                          <a:cs typeface="Times New Roman" pitchFamily="18" charset="0"/>
                        </a:rPr>
                        <a:t>é</a:t>
                      </a:r>
                      <a:r>
                        <a:rPr kumimoji="0" lang="es-MX" sz="1400" b="0" i="0" u="none" strike="noStrike" cap="none" normalizeH="0" baseline="0" dirty="0" smtClean="0">
                          <a:ln>
                            <a:noFill/>
                          </a:ln>
                          <a:solidFill>
                            <a:schemeClr val="tx1"/>
                          </a:solidFill>
                          <a:effectLst/>
                          <a:latin typeface="Helvetica Neue" charset="0"/>
                          <a:cs typeface="Times New Roman" pitchFamily="18" charset="0"/>
                        </a:rPr>
                        <a:t>s de la escritura permite </a:t>
                      </a:r>
                      <a:r>
                        <a:rPr kumimoji="0" lang="es-MX" sz="1400" b="1" i="0" u="none" strike="noStrike" cap="none" normalizeH="0" baseline="0" dirty="0" smtClean="0">
                          <a:ln>
                            <a:noFill/>
                          </a:ln>
                          <a:solidFill>
                            <a:schemeClr val="tx1"/>
                          </a:solidFill>
                          <a:effectLst/>
                          <a:latin typeface="Helvetica Neue" charset="0"/>
                          <a:cs typeface="Times New Roman" pitchFamily="18" charset="0"/>
                        </a:rPr>
                        <a:t>explicitar las teor</a:t>
                      </a:r>
                      <a:r>
                        <a:rPr kumimoji="0" lang="es-MX" sz="1400" b="1" i="0" u="none" strike="noStrike" cap="none" normalizeH="0" baseline="0" dirty="0" smtClean="0">
                          <a:ln>
                            <a:noFill/>
                          </a:ln>
                          <a:solidFill>
                            <a:schemeClr val="tx1"/>
                          </a:solidFill>
                          <a:effectLst/>
                          <a:latin typeface="Calibri"/>
                          <a:cs typeface="Times New Roman" pitchFamily="18" charset="0"/>
                        </a:rPr>
                        <a:t>í</a:t>
                      </a:r>
                      <a:r>
                        <a:rPr kumimoji="0" lang="es-MX" sz="1400" b="1" i="0" u="none" strike="noStrike" cap="none" normalizeH="0" baseline="0" dirty="0" smtClean="0">
                          <a:ln>
                            <a:noFill/>
                          </a:ln>
                          <a:solidFill>
                            <a:schemeClr val="tx1"/>
                          </a:solidFill>
                          <a:effectLst/>
                          <a:latin typeface="Helvetica Neue" charset="0"/>
                          <a:cs typeface="Times New Roman" pitchFamily="18" charset="0"/>
                        </a:rPr>
                        <a:t>as impl</a:t>
                      </a:r>
                      <a:r>
                        <a:rPr kumimoji="0" lang="es-MX" sz="1400" b="1" i="0" u="none" strike="noStrike" cap="none" normalizeH="0" baseline="0" dirty="0" smtClean="0">
                          <a:ln>
                            <a:noFill/>
                          </a:ln>
                          <a:solidFill>
                            <a:schemeClr val="tx1"/>
                          </a:solidFill>
                          <a:effectLst/>
                          <a:latin typeface="Calibri"/>
                          <a:cs typeface="Times New Roman" pitchFamily="18" charset="0"/>
                        </a:rPr>
                        <a:t>í</a:t>
                      </a:r>
                      <a:r>
                        <a:rPr kumimoji="0" lang="es-MX" sz="1400" b="1" i="0" u="none" strike="noStrike" cap="none" normalizeH="0" baseline="0" dirty="0" smtClean="0">
                          <a:ln>
                            <a:noFill/>
                          </a:ln>
                          <a:solidFill>
                            <a:schemeClr val="tx1"/>
                          </a:solidFill>
                          <a:effectLst/>
                          <a:latin typeface="Helvetica Neue" charset="0"/>
                          <a:cs typeface="Times New Roman" pitchFamily="18" charset="0"/>
                        </a:rPr>
                        <a:t>citas que otorgan sentido a las pr</a:t>
                      </a:r>
                      <a:r>
                        <a:rPr kumimoji="0" lang="es-MX" sz="1400" b="1" i="0" u="none" strike="noStrike" cap="none" normalizeH="0" baseline="0" dirty="0" smtClean="0">
                          <a:ln>
                            <a:noFill/>
                          </a:ln>
                          <a:solidFill>
                            <a:schemeClr val="tx1"/>
                          </a:solidFill>
                          <a:effectLst/>
                          <a:latin typeface="Calibri"/>
                          <a:cs typeface="Times New Roman" pitchFamily="18" charset="0"/>
                        </a:rPr>
                        <a:t>á</a:t>
                      </a:r>
                      <a:r>
                        <a:rPr kumimoji="0" lang="es-MX" sz="1400" b="1" i="0" u="none" strike="noStrike" cap="none" normalizeH="0" baseline="0" dirty="0" smtClean="0">
                          <a:ln>
                            <a:noFill/>
                          </a:ln>
                          <a:solidFill>
                            <a:schemeClr val="tx1"/>
                          </a:solidFill>
                          <a:effectLst/>
                          <a:latin typeface="Helvetica Neue" charset="0"/>
                          <a:cs typeface="Times New Roman" pitchFamily="18" charset="0"/>
                        </a:rPr>
                        <a:t>cticas escolares</a:t>
                      </a:r>
                      <a:r>
                        <a:rPr kumimoji="0" lang="es-MX" sz="1400" b="0" i="0" u="none" strike="noStrike" cap="none" normalizeH="0" baseline="0" dirty="0" smtClean="0">
                          <a:ln>
                            <a:noFill/>
                          </a:ln>
                          <a:solidFill>
                            <a:schemeClr val="tx1"/>
                          </a:solidFill>
                          <a:effectLst/>
                          <a:latin typeface="Helvetica Neue" charset="0"/>
                          <a:cs typeface="Times New Roman" pitchFamily="18" charset="0"/>
                        </a:rPr>
                        <a:t>, posibilita </a:t>
                      </a:r>
                      <a:r>
                        <a:rPr kumimoji="0" lang="es-MX" sz="1400" b="1" i="0" u="none" strike="noStrike" cap="none" normalizeH="0" baseline="0" dirty="0" smtClean="0">
                          <a:ln>
                            <a:noFill/>
                          </a:ln>
                          <a:solidFill>
                            <a:schemeClr val="tx1"/>
                          </a:solidFill>
                          <a:effectLst/>
                          <a:latin typeface="Helvetica Neue" charset="0"/>
                          <a:cs typeface="Times New Roman" pitchFamily="18" charset="0"/>
                        </a:rPr>
                        <a:t>socializar las particularidades de la profesi</a:t>
                      </a:r>
                      <a:r>
                        <a:rPr kumimoji="0" lang="es-MX" sz="1400" b="1" i="0" u="none" strike="noStrike" cap="none" normalizeH="0" baseline="0" dirty="0" smtClean="0">
                          <a:ln>
                            <a:noFill/>
                          </a:ln>
                          <a:solidFill>
                            <a:schemeClr val="tx1"/>
                          </a:solidFill>
                          <a:effectLst/>
                          <a:latin typeface="Calibri"/>
                          <a:cs typeface="Times New Roman" pitchFamily="18" charset="0"/>
                        </a:rPr>
                        <a:t>ó</a:t>
                      </a:r>
                      <a:r>
                        <a:rPr kumimoji="0" lang="es-MX" sz="1400" b="1" i="0" u="none" strike="noStrike" cap="none" normalizeH="0" baseline="0" dirty="0" smtClean="0">
                          <a:ln>
                            <a:noFill/>
                          </a:ln>
                          <a:solidFill>
                            <a:schemeClr val="tx1"/>
                          </a:solidFill>
                          <a:effectLst/>
                          <a:latin typeface="Helvetica Neue" charset="0"/>
                          <a:cs typeface="Times New Roman" pitchFamily="18" charset="0"/>
                        </a:rPr>
                        <a:t>n</a:t>
                      </a:r>
                      <a:r>
                        <a:rPr kumimoji="0" lang="es-MX" sz="1400" b="0" i="0" u="none" strike="noStrike" cap="none" normalizeH="0" baseline="0" dirty="0" smtClean="0">
                          <a:ln>
                            <a:noFill/>
                          </a:ln>
                          <a:solidFill>
                            <a:schemeClr val="tx1"/>
                          </a:solidFill>
                          <a:effectLst/>
                          <a:latin typeface="Helvetica Neue" charset="0"/>
                          <a:cs typeface="Times New Roman" pitchFamily="18" charset="0"/>
                        </a:rPr>
                        <a:t>, lleva al docente a </a:t>
                      </a:r>
                      <a:r>
                        <a:rPr kumimoji="0" lang="es-MX" sz="1400" b="1" i="0" u="none" strike="noStrike" cap="none" normalizeH="0" baseline="0" dirty="0" smtClean="0">
                          <a:ln>
                            <a:noFill/>
                          </a:ln>
                          <a:solidFill>
                            <a:schemeClr val="tx1"/>
                          </a:solidFill>
                          <a:effectLst/>
                          <a:latin typeface="Helvetica Neue" charset="0"/>
                          <a:cs typeface="Times New Roman" pitchFamily="18" charset="0"/>
                        </a:rPr>
                        <a:t>tomar conciencia de las competencias adquiridas en su trayectoria profesional.</a:t>
                      </a:r>
                      <a:r>
                        <a:rPr kumimoji="0" lang="es-MX" sz="1400" b="0" i="0" u="none" strike="noStrike" cap="none" normalizeH="0" baseline="0" dirty="0" smtClean="0">
                          <a:ln>
                            <a:noFill/>
                          </a:ln>
                          <a:solidFill>
                            <a:schemeClr val="tx1"/>
                          </a:solidFill>
                          <a:effectLst/>
                          <a:latin typeface="Helvetica Neue" charset="0"/>
                          <a:cs typeface="Times New Roman" pitchFamily="18" charset="0"/>
                        </a:rPr>
                        <a:t> [</a:t>
                      </a:r>
                      <a:r>
                        <a:rPr kumimoji="0" lang="es-MX" sz="1400" b="0" i="0" u="none" strike="noStrike" cap="none" normalizeH="0" baseline="0" dirty="0" smtClean="0">
                          <a:ln>
                            <a:noFill/>
                          </a:ln>
                          <a:solidFill>
                            <a:schemeClr val="tx1"/>
                          </a:solidFill>
                          <a:effectLst/>
                          <a:latin typeface="Calibri"/>
                          <a:cs typeface="Times New Roman" pitchFamily="18" charset="0"/>
                        </a:rPr>
                        <a:t>…</a:t>
                      </a:r>
                      <a:r>
                        <a:rPr kumimoji="0" lang="es-MX" sz="1400" b="0" i="0" u="none" strike="noStrike" cap="none" normalizeH="0" baseline="0" dirty="0" smtClean="0">
                          <a:ln>
                            <a:noFill/>
                          </a:ln>
                          <a:solidFill>
                            <a:schemeClr val="tx1"/>
                          </a:solidFill>
                          <a:effectLst/>
                          <a:latin typeface="Helvetica Neue" charset="0"/>
                          <a:cs typeface="Times New Roman" pitchFamily="18" charset="0"/>
                        </a:rPr>
                        <a:t>] </a:t>
                      </a:r>
                      <a:r>
                        <a:rPr kumimoji="0" lang="es-MX" sz="1400" b="1" i="0" u="none" strike="noStrike" cap="none" normalizeH="0" baseline="0" dirty="0" smtClean="0">
                          <a:ln>
                            <a:noFill/>
                          </a:ln>
                          <a:solidFill>
                            <a:schemeClr val="tx1"/>
                          </a:solidFill>
                          <a:effectLst/>
                          <a:latin typeface="Helvetica Neue" charset="0"/>
                          <a:cs typeface="Times New Roman" pitchFamily="18" charset="0"/>
                        </a:rPr>
                        <a:t>descubrir en la escritura una herramienta </a:t>
                      </a:r>
                      <a:r>
                        <a:rPr kumimoji="0" lang="es-MX" sz="1400" b="1" i="0" u="none" strike="noStrike" cap="none" normalizeH="0" baseline="0" dirty="0" smtClean="0">
                          <a:ln>
                            <a:noFill/>
                          </a:ln>
                          <a:solidFill>
                            <a:schemeClr val="tx1"/>
                          </a:solidFill>
                          <a:effectLst/>
                          <a:latin typeface="Calibri"/>
                          <a:cs typeface="Times New Roman" pitchFamily="18" charset="0"/>
                        </a:rPr>
                        <a:t>ú</a:t>
                      </a:r>
                      <a:r>
                        <a:rPr kumimoji="0" lang="es-MX" sz="1400" b="1" i="0" u="none" strike="noStrike" cap="none" normalizeH="0" baseline="0" dirty="0" smtClean="0">
                          <a:ln>
                            <a:noFill/>
                          </a:ln>
                          <a:solidFill>
                            <a:schemeClr val="tx1"/>
                          </a:solidFill>
                          <a:effectLst/>
                          <a:latin typeface="Helvetica Neue" charset="0"/>
                          <a:cs typeface="Times New Roman" pitchFamily="18" charset="0"/>
                        </a:rPr>
                        <a:t>til para la construcci</a:t>
                      </a:r>
                      <a:r>
                        <a:rPr kumimoji="0" lang="es-MX" sz="1400" b="1" i="0" u="none" strike="noStrike" cap="none" normalizeH="0" baseline="0" dirty="0" smtClean="0">
                          <a:ln>
                            <a:noFill/>
                          </a:ln>
                          <a:solidFill>
                            <a:schemeClr val="tx1"/>
                          </a:solidFill>
                          <a:effectLst/>
                          <a:latin typeface="Calibri"/>
                          <a:cs typeface="Times New Roman" pitchFamily="18" charset="0"/>
                        </a:rPr>
                        <a:t>ó</a:t>
                      </a:r>
                      <a:r>
                        <a:rPr kumimoji="0" lang="es-MX" sz="1400" b="1" i="0" u="none" strike="noStrike" cap="none" normalizeH="0" baseline="0" dirty="0" smtClean="0">
                          <a:ln>
                            <a:noFill/>
                          </a:ln>
                          <a:solidFill>
                            <a:schemeClr val="tx1"/>
                          </a:solidFill>
                          <a:effectLst/>
                          <a:latin typeface="Helvetica Neue" charset="0"/>
                          <a:cs typeface="Times New Roman" pitchFamily="18" charset="0"/>
                        </a:rPr>
                        <a:t>n de una mirada diferente</a:t>
                      </a:r>
                      <a:r>
                        <a:rPr kumimoji="0" lang="es-MX" sz="1400" b="0" i="0" u="none" strike="noStrike" cap="none" normalizeH="0" baseline="0" dirty="0" smtClean="0">
                          <a:ln>
                            <a:noFill/>
                          </a:ln>
                          <a:solidFill>
                            <a:schemeClr val="tx1"/>
                          </a:solidFill>
                          <a:effectLst/>
                          <a:latin typeface="Helvetica Neue" charset="0"/>
                          <a:cs typeface="Times New Roman" pitchFamily="18" charset="0"/>
                        </a:rPr>
                        <a:t>, de un </a:t>
                      </a:r>
                      <a:r>
                        <a:rPr kumimoji="0" lang="es-MX" sz="1400" b="1" i="0" u="none" strike="noStrike" cap="none" normalizeH="0" baseline="0" dirty="0" smtClean="0">
                          <a:ln>
                            <a:noFill/>
                          </a:ln>
                          <a:solidFill>
                            <a:schemeClr val="tx1"/>
                          </a:solidFill>
                          <a:effectLst/>
                          <a:latin typeface="Helvetica Neue" charset="0"/>
                          <a:cs typeface="Times New Roman" pitchFamily="18" charset="0"/>
                        </a:rPr>
                        <a:t>camino seguro en la b</a:t>
                      </a:r>
                      <a:r>
                        <a:rPr kumimoji="0" lang="es-MX" sz="1400" b="1" i="0" u="none" strike="noStrike" cap="none" normalizeH="0" baseline="0" dirty="0" smtClean="0">
                          <a:ln>
                            <a:noFill/>
                          </a:ln>
                          <a:solidFill>
                            <a:schemeClr val="tx1"/>
                          </a:solidFill>
                          <a:effectLst/>
                          <a:latin typeface="Calibri"/>
                          <a:cs typeface="Times New Roman" pitchFamily="18" charset="0"/>
                        </a:rPr>
                        <a:t>ú</a:t>
                      </a:r>
                      <a:r>
                        <a:rPr kumimoji="0" lang="es-MX" sz="1400" b="1" i="0" u="none" strike="noStrike" cap="none" normalizeH="0" baseline="0" dirty="0" smtClean="0">
                          <a:ln>
                            <a:noFill/>
                          </a:ln>
                          <a:solidFill>
                            <a:schemeClr val="tx1"/>
                          </a:solidFill>
                          <a:effectLst/>
                          <a:latin typeface="Helvetica Neue" charset="0"/>
                          <a:cs typeface="Times New Roman" pitchFamily="18" charset="0"/>
                        </a:rPr>
                        <a:t>squeda de una identidad profesional basada en la reflexi</a:t>
                      </a:r>
                      <a:r>
                        <a:rPr kumimoji="0" lang="es-MX" sz="1400" b="1" i="0" u="none" strike="noStrike" cap="none" normalizeH="0" baseline="0" dirty="0" smtClean="0">
                          <a:ln>
                            <a:noFill/>
                          </a:ln>
                          <a:solidFill>
                            <a:schemeClr val="tx1"/>
                          </a:solidFill>
                          <a:effectLst/>
                          <a:latin typeface="Calibri"/>
                          <a:cs typeface="Times New Roman" pitchFamily="18" charset="0"/>
                        </a:rPr>
                        <a:t>ó</a:t>
                      </a:r>
                      <a:r>
                        <a:rPr kumimoji="0" lang="es-MX" sz="1400" b="1" i="0" u="none" strike="noStrike" cap="none" normalizeH="0" baseline="0" dirty="0" smtClean="0">
                          <a:ln>
                            <a:noFill/>
                          </a:ln>
                          <a:solidFill>
                            <a:schemeClr val="tx1"/>
                          </a:solidFill>
                          <a:effectLst/>
                          <a:latin typeface="Helvetica Neue" charset="0"/>
                          <a:cs typeface="Times New Roman" pitchFamily="18" charset="0"/>
                        </a:rPr>
                        <a:t>n</a:t>
                      </a:r>
                      <a:r>
                        <a:rPr kumimoji="0" lang="es-MX" sz="1400" b="0" i="0" u="none" strike="noStrike" cap="none" normalizeH="0" baseline="0" dirty="0" smtClean="0">
                          <a:ln>
                            <a:noFill/>
                          </a:ln>
                          <a:solidFill>
                            <a:schemeClr val="tx1"/>
                          </a:solidFill>
                          <a:effectLst/>
                          <a:latin typeface="Helvetica Neue" charset="0"/>
                          <a:cs typeface="Times New Roman" pitchFamily="18" charset="0"/>
                        </a:rPr>
                        <a:t> (Cant</a:t>
                      </a:r>
                      <a:r>
                        <a:rPr kumimoji="0" lang="es-MX" sz="1400" b="0" i="0" u="none" strike="noStrike" cap="none" normalizeH="0" baseline="0" dirty="0" smtClean="0">
                          <a:ln>
                            <a:noFill/>
                          </a:ln>
                          <a:solidFill>
                            <a:schemeClr val="tx1"/>
                          </a:solidFill>
                          <a:effectLst/>
                          <a:latin typeface="Calibri"/>
                          <a:cs typeface="Times New Roman" pitchFamily="18" charset="0"/>
                        </a:rPr>
                        <a:t>ó</a:t>
                      </a:r>
                      <a:r>
                        <a:rPr kumimoji="0" lang="es-MX" sz="1400" b="0" i="0" u="none" strike="noStrike" cap="none" normalizeH="0" baseline="0" dirty="0" smtClean="0">
                          <a:ln>
                            <a:noFill/>
                          </a:ln>
                          <a:solidFill>
                            <a:schemeClr val="tx1"/>
                          </a:solidFill>
                          <a:effectLst/>
                          <a:latin typeface="Helvetica Neue" charset="0"/>
                          <a:cs typeface="Times New Roman" pitchFamily="18" charset="0"/>
                        </a:rPr>
                        <a:t>n, 1997: 135)</a:t>
                      </a:r>
                      <a:endParaRPr kumimoji="0" lang="es-MX" sz="1400" b="0" i="0" u="none" strike="noStrike" cap="none" normalizeH="0" baseline="0" dirty="0" smtClean="0">
                        <a:ln>
                          <a:noFill/>
                        </a:ln>
                        <a:solidFill>
                          <a:schemeClr val="tx1"/>
                        </a:solidFill>
                        <a:effectLst/>
                        <a:latin typeface="Calibri" pitchFamily="34" charset="0"/>
                      </a:endParaRPr>
                    </a:p>
                  </a:txBody>
                  <a:tcPr marT="45683" marB="45683" horzOverflow="overflow">
                    <a:lnL cap="flat">
                      <a:noFill/>
                    </a:lnL>
                    <a:lnR cap="flat">
                      <a:noFill/>
                    </a:lnR>
                    <a:lnT cap="flat">
                      <a:noFill/>
                    </a:lnT>
                    <a:lnB cap="flat">
                      <a:noFill/>
                    </a:lnB>
                    <a:lnTlToBr>
                      <a:noFill/>
                    </a:lnTlToBr>
                    <a:lnBlToTr>
                      <a:noFill/>
                    </a:lnBlToTr>
                    <a:solidFill>
                      <a:srgbClr val="ECECEC"/>
                    </a:solidFill>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1377</TotalTime>
  <Words>2612</Words>
  <Application>Microsoft Office PowerPoint</Application>
  <PresentationFormat>Presentación en pantalla (4:3)</PresentationFormat>
  <Paragraphs>328</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Flujo</vt:lpstr>
      <vt:lpstr>Presentación de PowerPoint</vt:lpstr>
      <vt:lpstr>VEAMOS PRIMERO NUESTRA REALIDAD</vt:lpstr>
      <vt:lpstr>Contenido</vt:lpstr>
      <vt:lpstr>Competencia a desarrollar por el docente</vt:lpstr>
      <vt:lpstr>Punto de partida…</vt:lpstr>
      <vt:lpstr>I. La reflexión de la práctica docente.  Elementos para su revisión</vt:lpstr>
      <vt:lpstr>Actividad</vt:lpstr>
      <vt:lpstr>Actividad</vt:lpstr>
      <vt:lpstr>¿Por qué escribir sobre la práctica?</vt:lpstr>
      <vt:lpstr>Actividad</vt:lpstr>
      <vt:lpstr>Actividad</vt:lpstr>
      <vt:lpstr>Actividad </vt:lpstr>
      <vt:lpstr>Actividad</vt:lpstr>
      <vt:lpstr>II. Desarrollo del pensamiento crítico y pensamiento complejo e importancia del trabajo colaborativo</vt:lpstr>
      <vt:lpstr>Para reflexionar…</vt:lpstr>
      <vt:lpstr>Presentación de PowerPoint</vt:lpstr>
      <vt:lpstr>Actividad</vt:lpstr>
      <vt:lpstr>Actividad</vt:lpstr>
      <vt:lpstr>Presentación de PowerPoint</vt:lpstr>
      <vt:lpstr>Presentación de PowerPoint</vt:lpstr>
      <vt:lpstr>Presentación de PowerPoint</vt:lpstr>
      <vt:lpstr>Actividad</vt:lpstr>
      <vt:lpstr>Actividad</vt:lpstr>
      <vt:lpstr>Actividad</vt:lpstr>
      <vt:lpstr>Actividad</vt:lpstr>
      <vt:lpstr>Presentación de PowerPoint</vt:lpstr>
      <vt:lpstr>III. La escuela como espacio de transformación de la práctica docente</vt:lpstr>
      <vt:lpstr>Actividad</vt:lpstr>
      <vt:lpstr>Actividad</vt:lpstr>
      <vt:lpstr>Actividad</vt:lpstr>
      <vt:lpstr>Para reflexionar…</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Ricardo Muciño Mendoza</dc:creator>
  <cp:lastModifiedBy>Win7</cp:lastModifiedBy>
  <cp:revision>115</cp:revision>
  <dcterms:created xsi:type="dcterms:W3CDTF">2012-06-22T21:43:47Z</dcterms:created>
  <dcterms:modified xsi:type="dcterms:W3CDTF">2012-07-10T01:53:52Z</dcterms:modified>
</cp:coreProperties>
</file>