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6"/>
  </p:notesMasterIdLst>
  <p:sldIdLst>
    <p:sldId id="256" r:id="rId2"/>
    <p:sldId id="495" r:id="rId3"/>
    <p:sldId id="463" r:id="rId4"/>
    <p:sldId id="500" r:id="rId5"/>
    <p:sldId id="469" r:id="rId6"/>
    <p:sldId id="473" r:id="rId7"/>
    <p:sldId id="492" r:id="rId8"/>
    <p:sldId id="474" r:id="rId9"/>
    <p:sldId id="491" r:id="rId10"/>
    <p:sldId id="470" r:id="rId11"/>
    <p:sldId id="475" r:id="rId12"/>
    <p:sldId id="482" r:id="rId13"/>
    <p:sldId id="483" r:id="rId14"/>
    <p:sldId id="496" r:id="rId15"/>
    <p:sldId id="498" r:id="rId16"/>
    <p:sldId id="501" r:id="rId17"/>
    <p:sldId id="471" r:id="rId18"/>
    <p:sldId id="490" r:id="rId19"/>
    <p:sldId id="488" r:id="rId20"/>
    <p:sldId id="497" r:id="rId21"/>
    <p:sldId id="472" r:id="rId22"/>
    <p:sldId id="484" r:id="rId23"/>
    <p:sldId id="499" r:id="rId24"/>
    <p:sldId id="476" r:id="rId25"/>
    <p:sldId id="485" r:id="rId26"/>
    <p:sldId id="478" r:id="rId27"/>
    <p:sldId id="494" r:id="rId28"/>
    <p:sldId id="257" r:id="rId29"/>
    <p:sldId id="404" r:id="rId30"/>
    <p:sldId id="467" r:id="rId31"/>
    <p:sldId id="486" r:id="rId32"/>
    <p:sldId id="487" r:id="rId33"/>
    <p:sldId id="493" r:id="rId34"/>
    <p:sldId id="4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ACE1FA-B50D-494B-B7F9-62165799E189}">
          <p14:sldIdLst>
            <p14:sldId id="256"/>
            <p14:sldId id="495"/>
            <p14:sldId id="463"/>
            <p14:sldId id="500"/>
            <p14:sldId id="469"/>
            <p14:sldId id="473"/>
            <p14:sldId id="492"/>
            <p14:sldId id="474"/>
            <p14:sldId id="491"/>
            <p14:sldId id="470"/>
            <p14:sldId id="475"/>
            <p14:sldId id="482"/>
            <p14:sldId id="483"/>
            <p14:sldId id="496"/>
            <p14:sldId id="498"/>
            <p14:sldId id="501"/>
            <p14:sldId id="471"/>
            <p14:sldId id="490"/>
            <p14:sldId id="488"/>
            <p14:sldId id="497"/>
            <p14:sldId id="472"/>
            <p14:sldId id="484"/>
            <p14:sldId id="499"/>
            <p14:sldId id="476"/>
            <p14:sldId id="485"/>
            <p14:sldId id="478"/>
            <p14:sldId id="494"/>
            <p14:sldId id="257"/>
            <p14:sldId id="404"/>
            <p14:sldId id="467"/>
            <p14:sldId id="486"/>
            <p14:sldId id="487"/>
            <p14:sldId id="493"/>
            <p14:sldId id="489"/>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rego1@gmail.com" initials="v"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78105" autoAdjust="0"/>
  </p:normalViewPr>
  <p:slideViewPr>
    <p:cSldViewPr snapToGrid="0">
      <p:cViewPr>
        <p:scale>
          <a:sx n="97" d="100"/>
          <a:sy n="97" d="100"/>
        </p:scale>
        <p:origin x="-50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1T11:25:36.447" idx="5">
    <p:pos x="10" y="10"/>
    <p:text>Recommend using one consistent font - I count at least three. The one I personally find easiest to read on screen is Arial (slide 2); followed by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11T11:25:32.003" idx="4">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11T10:57:29.217" idx="1">
    <p:pos x="10" y="10"/>
    <p:text>the highlighted yellow text with white font is hard to read on my screen; maybe make it like the previous slide with the black text</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6-11T10:59:13.436" idx="2">
    <p:pos x="10" y="10"/>
    <p:text>again, hard to read the highlighted text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6-11T11:16:14.306" idx="3">
    <p:pos x="10" y="10"/>
    <p:text>recommend finding a way to reduce the text &amp; characters  on this slide; one way is to not use semicolons at the end of each point, instead of (1) format use 1.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2D858-A476-4CCA-BC25-CCDBE1FEC7A5}" type="datetimeFigureOut">
              <a:rPr lang="en-US" smtClean="0"/>
              <a:t>7/16/2020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9338E-74F4-4346-B792-1E1E00E7FDF5}" type="slidenum">
              <a:rPr lang="en-US" smtClean="0"/>
              <a:t>‹#›</a:t>
            </a:fld>
            <a:endParaRPr lang="en-US"/>
          </a:p>
        </p:txBody>
      </p:sp>
    </p:spTree>
    <p:extLst>
      <p:ext uri="{BB962C8B-B14F-4D97-AF65-F5344CB8AC3E}">
        <p14:creationId xmlns:p14="http://schemas.microsoft.com/office/powerpoint/2010/main" val="95619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1</a:t>
            </a:fld>
            <a:endParaRPr lang="en-US"/>
          </a:p>
        </p:txBody>
      </p:sp>
    </p:spTree>
    <p:extLst>
      <p:ext uri="{BB962C8B-B14F-4D97-AF65-F5344CB8AC3E}">
        <p14:creationId xmlns:p14="http://schemas.microsoft.com/office/powerpoint/2010/main" val="103342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11</a:t>
            </a:fld>
            <a:endParaRPr lang="en-US"/>
          </a:p>
        </p:txBody>
      </p:sp>
    </p:spTree>
    <p:extLst>
      <p:ext uri="{BB962C8B-B14F-4D97-AF65-F5344CB8AC3E}">
        <p14:creationId xmlns:p14="http://schemas.microsoft.com/office/powerpoint/2010/main" val="169088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12</a:t>
            </a:fld>
            <a:endParaRPr lang="en-US"/>
          </a:p>
        </p:txBody>
      </p:sp>
    </p:spTree>
    <p:extLst>
      <p:ext uri="{BB962C8B-B14F-4D97-AF65-F5344CB8AC3E}">
        <p14:creationId xmlns:p14="http://schemas.microsoft.com/office/powerpoint/2010/main" val="355546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13</a:t>
            </a:fld>
            <a:endParaRPr lang="en-US"/>
          </a:p>
        </p:txBody>
      </p:sp>
    </p:spTree>
    <p:extLst>
      <p:ext uri="{BB962C8B-B14F-4D97-AF65-F5344CB8AC3E}">
        <p14:creationId xmlns:p14="http://schemas.microsoft.com/office/powerpoint/2010/main" val="3105717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14</a:t>
            </a:fld>
            <a:endParaRPr lang="en-US"/>
          </a:p>
        </p:txBody>
      </p:sp>
    </p:spTree>
    <p:extLst>
      <p:ext uri="{BB962C8B-B14F-4D97-AF65-F5344CB8AC3E}">
        <p14:creationId xmlns:p14="http://schemas.microsoft.com/office/powerpoint/2010/main" val="279894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17</a:t>
            </a:fld>
            <a:endParaRPr lang="en-US"/>
          </a:p>
        </p:txBody>
      </p:sp>
    </p:spTree>
    <p:extLst>
      <p:ext uri="{BB962C8B-B14F-4D97-AF65-F5344CB8AC3E}">
        <p14:creationId xmlns:p14="http://schemas.microsoft.com/office/powerpoint/2010/main" val="237756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18</a:t>
            </a:fld>
            <a:endParaRPr lang="en-US"/>
          </a:p>
        </p:txBody>
      </p:sp>
    </p:spTree>
    <p:extLst>
      <p:ext uri="{BB962C8B-B14F-4D97-AF65-F5344CB8AC3E}">
        <p14:creationId xmlns:p14="http://schemas.microsoft.com/office/powerpoint/2010/main" val="2850569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19</a:t>
            </a:fld>
            <a:endParaRPr lang="en-US"/>
          </a:p>
        </p:txBody>
      </p:sp>
    </p:spTree>
    <p:extLst>
      <p:ext uri="{BB962C8B-B14F-4D97-AF65-F5344CB8AC3E}">
        <p14:creationId xmlns:p14="http://schemas.microsoft.com/office/powerpoint/2010/main" val="310105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C9338E-74F4-4346-B792-1E1E00E7FDF5}" type="slidenum">
              <a:rPr lang="en-US" smtClean="0"/>
              <a:t>21</a:t>
            </a:fld>
            <a:endParaRPr lang="en-US"/>
          </a:p>
        </p:txBody>
      </p:sp>
    </p:spTree>
    <p:extLst>
      <p:ext uri="{BB962C8B-B14F-4D97-AF65-F5344CB8AC3E}">
        <p14:creationId xmlns:p14="http://schemas.microsoft.com/office/powerpoint/2010/main" val="612380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C9338E-74F4-4346-B792-1E1E00E7FDF5}" type="slidenum">
              <a:rPr lang="en-US" smtClean="0"/>
              <a:t>22</a:t>
            </a:fld>
            <a:endParaRPr lang="en-US"/>
          </a:p>
        </p:txBody>
      </p:sp>
    </p:spTree>
    <p:extLst>
      <p:ext uri="{BB962C8B-B14F-4D97-AF65-F5344CB8AC3E}">
        <p14:creationId xmlns:p14="http://schemas.microsoft.com/office/powerpoint/2010/main" val="98292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24</a:t>
            </a:fld>
            <a:endParaRPr lang="en-US"/>
          </a:p>
        </p:txBody>
      </p:sp>
    </p:spTree>
    <p:extLst>
      <p:ext uri="{BB962C8B-B14F-4D97-AF65-F5344CB8AC3E}">
        <p14:creationId xmlns:p14="http://schemas.microsoft.com/office/powerpoint/2010/main" val="394057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5CB7C6-1211-4B23-BED6-34D1780AFDA1}" type="slidenum">
              <a:rPr lang="en-CA" altLang="en-US" smtClean="0"/>
              <a:pPr/>
              <a:t>3</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26</a:t>
            </a:fld>
            <a:endParaRPr lang="en-US"/>
          </a:p>
        </p:txBody>
      </p:sp>
    </p:spTree>
    <p:extLst>
      <p:ext uri="{BB962C8B-B14F-4D97-AF65-F5344CB8AC3E}">
        <p14:creationId xmlns:p14="http://schemas.microsoft.com/office/powerpoint/2010/main" val="138569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27</a:t>
            </a:fld>
            <a:endParaRPr lang="en-US"/>
          </a:p>
        </p:txBody>
      </p:sp>
    </p:spTree>
    <p:extLst>
      <p:ext uri="{BB962C8B-B14F-4D97-AF65-F5344CB8AC3E}">
        <p14:creationId xmlns:p14="http://schemas.microsoft.com/office/powerpoint/2010/main" val="591368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52B250-D3ED-4D10-8A56-FEDBE2474D71}" type="slidenum">
              <a:rPr lang="en-CA" altLang="en-US" smtClean="0"/>
              <a:pPr>
                <a:spcBef>
                  <a:spcPct val="0"/>
                </a:spcBef>
              </a:pPr>
              <a:t>28</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6A6065-4AFA-4C9E-8FD8-65BF2F6111B6}" type="slidenum">
              <a:rPr lang="en-CA" altLang="en-US" smtClean="0"/>
              <a:pPr/>
              <a:t>29</a:t>
            </a:fld>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546DDD-C9C0-4BF3-84A2-8DE7E0A2C694}" type="slidenum">
              <a:rPr lang="en-CA" altLang="en-US" smtClean="0"/>
              <a:pPr/>
              <a:t>30</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32</a:t>
            </a:fld>
            <a:endParaRPr lang="en-US"/>
          </a:p>
        </p:txBody>
      </p:sp>
    </p:spTree>
    <p:extLst>
      <p:ext uri="{BB962C8B-B14F-4D97-AF65-F5344CB8AC3E}">
        <p14:creationId xmlns:p14="http://schemas.microsoft.com/office/powerpoint/2010/main" val="249121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4</a:t>
            </a:fld>
            <a:endParaRPr lang="en-US"/>
          </a:p>
        </p:txBody>
      </p:sp>
    </p:spTree>
    <p:extLst>
      <p:ext uri="{BB962C8B-B14F-4D97-AF65-F5344CB8AC3E}">
        <p14:creationId xmlns:p14="http://schemas.microsoft.com/office/powerpoint/2010/main" val="145844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5</a:t>
            </a:fld>
            <a:endParaRPr lang="en-US"/>
          </a:p>
        </p:txBody>
      </p:sp>
    </p:spTree>
    <p:extLst>
      <p:ext uri="{BB962C8B-B14F-4D97-AF65-F5344CB8AC3E}">
        <p14:creationId xmlns:p14="http://schemas.microsoft.com/office/powerpoint/2010/main" val="4078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6</a:t>
            </a:fld>
            <a:endParaRPr lang="en-US"/>
          </a:p>
        </p:txBody>
      </p:sp>
    </p:spTree>
    <p:extLst>
      <p:ext uri="{BB962C8B-B14F-4D97-AF65-F5344CB8AC3E}">
        <p14:creationId xmlns:p14="http://schemas.microsoft.com/office/powerpoint/2010/main" val="163910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7</a:t>
            </a:fld>
            <a:endParaRPr lang="en-US"/>
          </a:p>
        </p:txBody>
      </p:sp>
    </p:spTree>
    <p:extLst>
      <p:ext uri="{BB962C8B-B14F-4D97-AF65-F5344CB8AC3E}">
        <p14:creationId xmlns:p14="http://schemas.microsoft.com/office/powerpoint/2010/main" val="10179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8</a:t>
            </a:fld>
            <a:endParaRPr lang="en-US"/>
          </a:p>
        </p:txBody>
      </p:sp>
    </p:spTree>
    <p:extLst>
      <p:ext uri="{BB962C8B-B14F-4D97-AF65-F5344CB8AC3E}">
        <p14:creationId xmlns:p14="http://schemas.microsoft.com/office/powerpoint/2010/main" val="429446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C9338E-74F4-4346-B792-1E1E00E7FDF5}" type="slidenum">
              <a:rPr lang="en-US" smtClean="0"/>
              <a:t>9</a:t>
            </a:fld>
            <a:endParaRPr lang="en-US" dirty="0"/>
          </a:p>
        </p:txBody>
      </p:sp>
    </p:spTree>
    <p:extLst>
      <p:ext uri="{BB962C8B-B14F-4D97-AF65-F5344CB8AC3E}">
        <p14:creationId xmlns:p14="http://schemas.microsoft.com/office/powerpoint/2010/main" val="240555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3C9338E-74F4-4346-B792-1E1E00E7FDF5}" type="slidenum">
              <a:rPr lang="en-US" smtClean="0"/>
              <a:t>10</a:t>
            </a:fld>
            <a:endParaRPr lang="en-US"/>
          </a:p>
        </p:txBody>
      </p:sp>
    </p:spTree>
    <p:extLst>
      <p:ext uri="{BB962C8B-B14F-4D97-AF65-F5344CB8AC3E}">
        <p14:creationId xmlns:p14="http://schemas.microsoft.com/office/powerpoint/2010/main" val="2253247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4A66E-F6BD-47DD-978B-DED8496815BD}"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409103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54A66E-F6BD-47DD-978B-DED8496815BD}"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133573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54A66E-F6BD-47DD-978B-DED8496815BD}"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296010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54A66E-F6BD-47DD-978B-DED8496815BD}"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F473069-66AC-46DE-9206-F08D995484C6}"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0417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54A66E-F6BD-47DD-978B-DED8496815BD}"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291743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254A66E-F6BD-47DD-978B-DED8496815BD}"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385125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254A66E-F6BD-47DD-978B-DED8496815BD}"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184677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A66E-F6BD-47DD-978B-DED8496815BD}"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109407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254A66E-F6BD-47DD-978B-DED8496815BD}" type="datetimeFigureOut">
              <a:rPr lang="en-US" smtClean="0"/>
              <a:t>7/16/2020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F473069-66AC-46DE-9206-F08D995484C6}" type="slidenum">
              <a:rPr lang="en-US" smtClean="0"/>
              <a:t>‹#›</a:t>
            </a:fld>
            <a:endParaRPr lang="en-US"/>
          </a:p>
        </p:txBody>
      </p:sp>
    </p:spTree>
    <p:extLst>
      <p:ext uri="{BB962C8B-B14F-4D97-AF65-F5344CB8AC3E}">
        <p14:creationId xmlns:p14="http://schemas.microsoft.com/office/powerpoint/2010/main" val="322682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A66E-F6BD-47DD-978B-DED8496815BD}"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403576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54A66E-F6BD-47DD-978B-DED8496815BD}"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149479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4A66E-F6BD-47DD-978B-DED8496815BD}"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248785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4A66E-F6BD-47DD-978B-DED8496815BD}"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368989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54A66E-F6BD-47DD-978B-DED8496815BD}"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14877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254A66E-F6BD-47DD-978B-DED8496815BD}"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44220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54A66E-F6BD-47DD-978B-DED8496815BD}"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375196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54A66E-F6BD-47DD-978B-DED8496815BD}"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73069-66AC-46DE-9206-F08D995484C6}" type="slidenum">
              <a:rPr lang="en-US" smtClean="0"/>
              <a:t>‹#›</a:t>
            </a:fld>
            <a:endParaRPr lang="en-US"/>
          </a:p>
        </p:txBody>
      </p:sp>
    </p:spTree>
    <p:extLst>
      <p:ext uri="{BB962C8B-B14F-4D97-AF65-F5344CB8AC3E}">
        <p14:creationId xmlns:p14="http://schemas.microsoft.com/office/powerpoint/2010/main" val="262188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54A66E-F6BD-47DD-978B-DED8496815BD}" type="datetimeFigureOut">
              <a:rPr lang="en-US" smtClean="0"/>
              <a:t>7/16/2020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F473069-66AC-46DE-9206-F08D995484C6}" type="slidenum">
              <a:rPr lang="en-US" smtClean="0"/>
              <a:t>‹#›</a:t>
            </a:fld>
            <a:endParaRPr lang="en-US"/>
          </a:p>
        </p:txBody>
      </p:sp>
    </p:spTree>
    <p:extLst>
      <p:ext uri="{BB962C8B-B14F-4D97-AF65-F5344CB8AC3E}">
        <p14:creationId xmlns:p14="http://schemas.microsoft.com/office/powerpoint/2010/main" val="279436650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unab@mail.ubc.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hyperlink" Target="mailto:virginia.rego1@gmail.com" TargetMode="Externa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unsplash.com/s/photos/writing?utm_source=unsplash&amp;utm_medium=referral&amp;utm_content=creditCopyText" TargetMode="External"/><Relationship Id="rId4" Type="http://schemas.openxmlformats.org/officeDocument/2006/relationships/hyperlink" Target="https://unsplash.com/@kellysikkema?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virginia.rego1@gmail.com" TargetMode="External"/><Relationship Id="rId2" Type="http://schemas.openxmlformats.org/officeDocument/2006/relationships/hyperlink" Target="mailto:shaunab@mail.ubc.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hyperlink" Target="https://unsplash.com/s/photos/writing?utm_source=unsplash&amp;utm_medium=referral&amp;utm_content=creditCopyText" TargetMode="External"/><Relationship Id="rId4" Type="http://schemas.openxmlformats.org/officeDocument/2006/relationships/hyperlink" Target="https://unsplash.com/@kellysikkema?utm_source=unsplash&amp;utm_medium=referral&amp;utm_content=creditCopyTex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hdl.handle.net/2429/1695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opus.uleth.ca/bitstream/handle/10133/895/Godfrey_Tracy.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B0257-DA27-422B-B114-77729BEC179E}"/>
              </a:ext>
            </a:extLst>
          </p:cNvPr>
          <p:cNvSpPr>
            <a:spLocks noGrp="1"/>
          </p:cNvSpPr>
          <p:nvPr>
            <p:ph type="ctrTitle"/>
          </p:nvPr>
        </p:nvSpPr>
        <p:spPr>
          <a:xfrm>
            <a:off x="680322" y="569343"/>
            <a:ext cx="8144134" cy="3537436"/>
          </a:xfrm>
        </p:spPr>
        <p:txBody>
          <a:bodyPr/>
          <a:lstStyle/>
          <a:p>
            <a:pPr algn="ctr"/>
            <a:r>
              <a:rPr lang="en-US" dirty="0">
                <a:latin typeface="Arial" panose="020B0604020202020204" pitchFamily="34" charset="0"/>
                <a:cs typeface="Arial" panose="020B0604020202020204" pitchFamily="34" charset="0"/>
              </a:rPr>
              <a:t>AUTOBIOGRAPHY &amp; AUTOETHNOGRAPHY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CASAE Webinar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June 16, 2020</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p:txBody>
      </p:sp>
      <p:sp>
        <p:nvSpPr>
          <p:cNvPr id="3" name="Subtitle 2">
            <a:extLst>
              <a:ext uri="{FF2B5EF4-FFF2-40B4-BE49-F238E27FC236}">
                <a16:creationId xmlns:a16="http://schemas.microsoft.com/office/drawing/2014/main" xmlns="" id="{41CEBCB6-9109-41F2-8F66-C4FE105B86CB}"/>
              </a:ext>
            </a:extLst>
          </p:cNvPr>
          <p:cNvSpPr>
            <a:spLocks noGrp="1"/>
          </p:cNvSpPr>
          <p:nvPr>
            <p:ph type="subTitle" idx="1"/>
          </p:nvPr>
        </p:nvSpPr>
        <p:spPr>
          <a:xfrm>
            <a:off x="680321" y="4394039"/>
            <a:ext cx="10689293" cy="2463961"/>
          </a:xfrm>
        </p:spPr>
        <p:txBody>
          <a:bodyPr>
            <a:noAutofit/>
          </a:bodyPr>
          <a:lstStyle/>
          <a:p>
            <a:r>
              <a:rPr lang="en-US" sz="3200" dirty="0">
                <a:latin typeface="Arial" panose="020B0604020202020204" pitchFamily="34" charset="0"/>
                <a:cs typeface="Arial" panose="020B0604020202020204" pitchFamily="34" charset="0"/>
              </a:rPr>
              <a:t>Shauna Butterwick </a:t>
            </a:r>
            <a:r>
              <a:rPr lang="en-US" sz="3200" dirty="0">
                <a:latin typeface="Arial" panose="020B0604020202020204" pitchFamily="34" charset="0"/>
                <a:cs typeface="Arial" panose="020B0604020202020204" pitchFamily="34" charset="0"/>
                <a:hlinkClick r:id="rId3"/>
              </a:rPr>
              <a:t>shaunab@mail.ubc.ca</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Virginia Rego: </a:t>
            </a:r>
            <a:r>
              <a:rPr lang="it-IT" sz="3200" dirty="0">
                <a:latin typeface="Arial" panose="020B0604020202020204" pitchFamily="34" charset="0"/>
                <a:cs typeface="Arial" panose="020B0604020202020204" pitchFamily="34" charset="0"/>
                <a:hlinkClick r:id="rId4"/>
              </a:rPr>
              <a:t>virginia.rego1@gmail.com</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Gina Buchanan: ghk.buchanan@gmail.com</a:t>
            </a:r>
          </a:p>
        </p:txBody>
      </p:sp>
    </p:spTree>
    <p:extLst>
      <p:ext uri="{BB962C8B-B14F-4D97-AF65-F5344CB8AC3E}">
        <p14:creationId xmlns:p14="http://schemas.microsoft.com/office/powerpoint/2010/main" val="61884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6ED60-556E-4A04-84DB-2CFB82B26DF2}"/>
              </a:ext>
            </a:extLst>
          </p:cNvPr>
          <p:cNvSpPr>
            <a:spLocks noGrp="1"/>
          </p:cNvSpPr>
          <p:nvPr>
            <p:ph type="title"/>
          </p:nvPr>
        </p:nvSpPr>
        <p:spPr>
          <a:xfrm>
            <a:off x="534666" y="802362"/>
            <a:ext cx="9905171" cy="982671"/>
          </a:xfrm>
        </p:spPr>
        <p:txBody>
          <a:bodyPr/>
          <a:lstStyle/>
          <a:p>
            <a:r>
              <a:rPr lang="en-US" dirty="0">
                <a:latin typeface="Arial" panose="020B0604020202020204" pitchFamily="34" charset="0"/>
                <a:cs typeface="Arial" panose="020B0604020202020204" pitchFamily="34" charset="0"/>
              </a:rPr>
              <a:t>Defining Autobiography</a:t>
            </a:r>
          </a:p>
        </p:txBody>
      </p:sp>
      <p:sp>
        <p:nvSpPr>
          <p:cNvPr id="3" name="Content Placeholder 2">
            <a:extLst>
              <a:ext uri="{FF2B5EF4-FFF2-40B4-BE49-F238E27FC236}">
                <a16:creationId xmlns:a16="http://schemas.microsoft.com/office/drawing/2014/main" xmlns="" id="{23E32DD2-1A74-4AA9-A97E-DD6A0481B8A3}"/>
              </a:ext>
            </a:extLst>
          </p:cNvPr>
          <p:cNvSpPr>
            <a:spLocks noGrp="1"/>
          </p:cNvSpPr>
          <p:nvPr>
            <p:ph idx="1"/>
          </p:nvPr>
        </p:nvSpPr>
        <p:spPr>
          <a:xfrm>
            <a:off x="561051" y="2071829"/>
            <a:ext cx="9613861" cy="4554053"/>
          </a:xfrm>
        </p:spPr>
        <p:txBody>
          <a:bodyPr>
            <a:normAutofit/>
          </a:bodyPr>
          <a:lstStyle/>
          <a:p>
            <a:pPr marL="0" indent="0" algn="ctr">
              <a:buNone/>
            </a:pPr>
            <a:r>
              <a:rPr lang="en-US" sz="2800" dirty="0">
                <a:latin typeface="Arial" panose="020B0604020202020204" pitchFamily="34" charset="0"/>
                <a:cs typeface="Arial" panose="020B0604020202020204" pitchFamily="34" charset="0"/>
              </a:rPr>
              <a:t>“…the ‘research text’ is the story, complete (but open) in itself, largely free of academic jargon and abstracted theory. The authors privilege stories over analysis, allowing and encouraging alternative readings and multiple interpretations. They ask their readers to feel the truth of their stories and to become co-participants, engaging the story line morally, emotionally and aesthetically and intellectually.” </a:t>
            </a:r>
          </a:p>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(Ellis &amp; </a:t>
            </a:r>
            <a:r>
              <a:rPr lang="en-US" sz="2800" dirty="0" err="1">
                <a:latin typeface="Arial" panose="020B0604020202020204" pitchFamily="34" charset="0"/>
                <a:cs typeface="Arial" panose="020B0604020202020204" pitchFamily="34" charset="0"/>
              </a:rPr>
              <a:t>Bochner</a:t>
            </a:r>
            <a:r>
              <a:rPr lang="en-US" sz="2800" dirty="0">
                <a:latin typeface="Arial" panose="020B0604020202020204" pitchFamily="34" charset="0"/>
                <a:cs typeface="Arial" panose="020B0604020202020204" pitchFamily="34" charset="0"/>
              </a:rPr>
              <a:t>, 2000, p. 745)</a:t>
            </a: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7456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058A5-E8CB-4BB7-9E3E-1F55C9438BF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More definitions</a:t>
            </a:r>
          </a:p>
        </p:txBody>
      </p:sp>
      <p:sp>
        <p:nvSpPr>
          <p:cNvPr id="3" name="Content Placeholder 2">
            <a:extLst>
              <a:ext uri="{FF2B5EF4-FFF2-40B4-BE49-F238E27FC236}">
                <a16:creationId xmlns:a16="http://schemas.microsoft.com/office/drawing/2014/main" xmlns="" id="{6CAB91B2-18EE-4FCB-B13D-D32DDEAEDC85}"/>
              </a:ext>
            </a:extLst>
          </p:cNvPr>
          <p:cNvSpPr>
            <a:spLocks noGrp="1"/>
          </p:cNvSpPr>
          <p:nvPr>
            <p:ph idx="1"/>
          </p:nvPr>
        </p:nvSpPr>
        <p:spPr/>
        <p:txBody>
          <a:bodyPr>
            <a:noAutofit/>
          </a:bodyPr>
          <a:lstStyle/>
          <a:p>
            <a:pPr marL="0" indent="0" algn="ctr">
              <a:buNone/>
            </a:pPr>
            <a:r>
              <a:rPr lang="en-US" sz="4000" dirty="0">
                <a:latin typeface="Arial" panose="020B0604020202020204" pitchFamily="34" charset="0"/>
                <a:cs typeface="Arial" panose="020B0604020202020204" pitchFamily="34" charset="0"/>
              </a:rPr>
              <a:t>[Autoethnography] “self-consciously explore[s] the interplay of the introspective, personally engaged self with cultural descriptions mediated through language, history and ethnographic explanation.” </a:t>
            </a:r>
          </a:p>
          <a:p>
            <a:pPr marL="0" indent="0" algn="ctr">
              <a:buNone/>
            </a:pPr>
            <a:r>
              <a:rPr lang="en-US" sz="4000" dirty="0">
                <a:latin typeface="Arial" panose="020B0604020202020204" pitchFamily="34" charset="0"/>
                <a:cs typeface="Arial" panose="020B0604020202020204" pitchFamily="34" charset="0"/>
              </a:rPr>
              <a:t> (Ellis &amp; </a:t>
            </a:r>
            <a:r>
              <a:rPr lang="en-US" sz="4000" dirty="0" err="1">
                <a:latin typeface="Arial" panose="020B0604020202020204" pitchFamily="34" charset="0"/>
                <a:cs typeface="Arial" panose="020B0604020202020204" pitchFamily="34" charset="0"/>
              </a:rPr>
              <a:t>Bochner</a:t>
            </a:r>
            <a:r>
              <a:rPr lang="en-US" sz="4000" dirty="0">
                <a:latin typeface="Arial" panose="020B0604020202020204" pitchFamily="34" charset="0"/>
                <a:cs typeface="Arial" panose="020B0604020202020204" pitchFamily="34" charset="0"/>
              </a:rPr>
              <a:t>, 2000, p. 742) </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endParaRPr lang="en-US" sz="4000" dirty="0"/>
          </a:p>
        </p:txBody>
      </p:sp>
    </p:spTree>
    <p:extLst>
      <p:ext uri="{BB962C8B-B14F-4D97-AF65-F5344CB8AC3E}">
        <p14:creationId xmlns:p14="http://schemas.microsoft.com/office/powerpoint/2010/main" val="194578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DE376-AFD1-49BD-B777-A08159E74BB6}"/>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Autoethnography</a:t>
            </a:r>
          </a:p>
        </p:txBody>
      </p:sp>
      <p:sp>
        <p:nvSpPr>
          <p:cNvPr id="3" name="Content Placeholder 2">
            <a:extLst>
              <a:ext uri="{FF2B5EF4-FFF2-40B4-BE49-F238E27FC236}">
                <a16:creationId xmlns:a16="http://schemas.microsoft.com/office/drawing/2014/main" xmlns="" id="{1354BD59-92C7-4EC4-8635-9611D5D91270}"/>
              </a:ext>
            </a:extLst>
          </p:cNvPr>
          <p:cNvSpPr>
            <a:spLocks noGrp="1"/>
          </p:cNvSpPr>
          <p:nvPr>
            <p:ph idx="1"/>
          </p:nvPr>
        </p:nvSpPr>
        <p:spPr>
          <a:xfrm>
            <a:off x="680321" y="2336873"/>
            <a:ext cx="9613861" cy="9180676"/>
          </a:xfrm>
        </p:spPr>
        <p:txBody>
          <a:bodyPr>
            <a:noAutofit/>
          </a:bodyPr>
          <a:lstStyle/>
          <a:p>
            <a:pPr marL="0" indent="0" algn="ctr">
              <a:buNone/>
            </a:pPr>
            <a:r>
              <a:rPr lang="en-US" sz="3200" dirty="0">
                <a:latin typeface="Arial" panose="020B0604020202020204" pitchFamily="34" charset="0"/>
                <a:cs typeface="Arial" panose="020B0604020202020204" pitchFamily="34" charset="0"/>
              </a:rPr>
              <a:t>Autoethnography is an ethnographic inquiry that utilizes the </a:t>
            </a:r>
            <a:r>
              <a:rPr lang="en-US" sz="3200" u="sng" dirty="0">
                <a:latin typeface="Arial" panose="020B0604020202020204" pitchFamily="34" charset="0"/>
                <a:cs typeface="Arial" panose="020B0604020202020204" pitchFamily="34" charset="0"/>
              </a:rPr>
              <a:t>autobiographic materials </a:t>
            </a:r>
            <a:r>
              <a:rPr lang="en-US" sz="3200" dirty="0">
                <a:latin typeface="Arial" panose="020B0604020202020204" pitchFamily="34" charset="0"/>
                <a:cs typeface="Arial" panose="020B0604020202020204" pitchFamily="34" charset="0"/>
              </a:rPr>
              <a:t>of the researcher as the primary data.  Differing from other self-narrative writings such as autobiography and memoir, autoethnography </a:t>
            </a:r>
            <a:r>
              <a:rPr lang="en-US" sz="3200" u="sng" dirty="0">
                <a:latin typeface="Arial" panose="020B0604020202020204" pitchFamily="34" charset="0"/>
                <a:cs typeface="Arial" panose="020B0604020202020204" pitchFamily="34" charset="0"/>
              </a:rPr>
              <a:t>emphasizes cultural analysis </a:t>
            </a:r>
            <a:r>
              <a:rPr lang="en-US" sz="3200" dirty="0">
                <a:latin typeface="Arial" panose="020B0604020202020204" pitchFamily="34" charset="0"/>
                <a:cs typeface="Arial" panose="020B0604020202020204" pitchFamily="34" charset="0"/>
              </a:rPr>
              <a:t>and interpretation of the researcher’s behaviors, thoughts, and experiences in </a:t>
            </a:r>
            <a:r>
              <a:rPr lang="en-US" sz="3200" u="sng" dirty="0">
                <a:latin typeface="Arial" panose="020B0604020202020204" pitchFamily="34" charset="0"/>
                <a:cs typeface="Arial" panose="020B0604020202020204" pitchFamily="34" charset="0"/>
              </a:rPr>
              <a:t>relation to others in society</a:t>
            </a:r>
            <a:r>
              <a:rPr lang="en-US" sz="3200" dirty="0">
                <a:latin typeface="Arial" panose="020B0604020202020204" pitchFamily="34" charset="0"/>
                <a:cs typeface="Arial" panose="020B0604020202020204" pitchFamily="34" charset="0"/>
              </a:rPr>
              <a:t>. </a:t>
            </a:r>
          </a:p>
          <a:p>
            <a:pPr marL="0" indent="0" algn="ctr">
              <a:buNone/>
            </a:pPr>
            <a:r>
              <a:rPr lang="en-US" sz="3200" dirty="0">
                <a:latin typeface="Arial" panose="020B0604020202020204" pitchFamily="34" charset="0"/>
                <a:cs typeface="Arial" panose="020B0604020202020204" pitchFamily="34" charset="0"/>
              </a:rPr>
              <a:t>(Chang, 2007)</a:t>
            </a:r>
          </a:p>
        </p:txBody>
      </p:sp>
    </p:spTree>
    <p:extLst>
      <p:ext uri="{BB962C8B-B14F-4D97-AF65-F5344CB8AC3E}">
        <p14:creationId xmlns:p14="http://schemas.microsoft.com/office/powerpoint/2010/main" val="40841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22C0B-3A7C-4988-821C-6712BE16C62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Benefits</a:t>
            </a:r>
          </a:p>
        </p:txBody>
      </p:sp>
      <p:sp>
        <p:nvSpPr>
          <p:cNvPr id="3" name="Content Placeholder 2">
            <a:extLst>
              <a:ext uri="{FF2B5EF4-FFF2-40B4-BE49-F238E27FC236}">
                <a16:creationId xmlns:a16="http://schemas.microsoft.com/office/drawing/2014/main" xmlns="" id="{94362186-EBDD-40E5-A6D4-416895E40FE7}"/>
              </a:ext>
            </a:extLst>
          </p:cNvPr>
          <p:cNvSpPr>
            <a:spLocks noGrp="1"/>
          </p:cNvSpPr>
          <p:nvPr>
            <p:ph idx="1"/>
          </p:nvPr>
        </p:nvSpPr>
        <p:spPr/>
        <p:txBody>
          <a:bodyPr>
            <a:noAutofit/>
          </a:bodyPr>
          <a:lstStyle/>
          <a:p>
            <a:pPr marL="457200" indent="-457200">
              <a:buAutoNum type="arabicParenBoth"/>
            </a:pPr>
            <a:r>
              <a:rPr lang="en-US" sz="3200" dirty="0">
                <a:latin typeface="Arial" panose="020B0604020202020204" pitchFamily="34" charset="0"/>
                <a:cs typeface="Arial" panose="020B0604020202020204" pitchFamily="34" charset="0"/>
              </a:rPr>
              <a:t> accessible &amp; friendly approach for researchers and readers </a:t>
            </a:r>
          </a:p>
          <a:p>
            <a:pPr marL="457200" indent="-457200">
              <a:buAutoNum type="arabicParenBoth"/>
            </a:pPr>
            <a:r>
              <a:rPr lang="en-US" sz="3200" dirty="0">
                <a:latin typeface="Arial" panose="020B0604020202020204" pitchFamily="34" charset="0"/>
                <a:cs typeface="Arial" panose="020B0604020202020204" pitchFamily="34" charset="0"/>
              </a:rPr>
              <a:t> enhances understanding of self &amp; others</a:t>
            </a:r>
          </a:p>
          <a:p>
            <a:pPr marL="457200" indent="-457200">
              <a:buAutoNum type="arabicParenBoth"/>
            </a:pPr>
            <a:r>
              <a:rPr lang="en-US" sz="3200" dirty="0">
                <a:latin typeface="Arial" panose="020B0604020202020204" pitchFamily="34" charset="0"/>
                <a:cs typeface="Arial" panose="020B0604020202020204" pitchFamily="34" charset="0"/>
              </a:rPr>
              <a:t> transformative potential for self &amp; others </a:t>
            </a:r>
          </a:p>
          <a:p>
            <a:pPr marL="457200" indent="-457200">
              <a:buAutoNum type="arabicParenBoth"/>
            </a:pPr>
            <a:r>
              <a:rPr lang="en-US" sz="3200" dirty="0">
                <a:latin typeface="Arial" panose="020B0604020202020204" pitchFamily="34" charset="0"/>
                <a:cs typeface="Arial" panose="020B0604020202020204" pitchFamily="34" charset="0"/>
              </a:rPr>
              <a:t> potential for building coalition (</a:t>
            </a:r>
            <a:r>
              <a:rPr lang="en-US" sz="3200" dirty="0" err="1">
                <a:latin typeface="Arial" panose="020B0604020202020204" pitchFamily="34" charset="0"/>
                <a:cs typeface="Arial" panose="020B0604020202020204" pitchFamily="34" charset="0"/>
              </a:rPr>
              <a:t>esp</a:t>
            </a:r>
            <a:r>
              <a:rPr lang="en-US" sz="3200" dirty="0">
                <a:latin typeface="Arial" panose="020B0604020202020204" pitchFamily="34" charset="0"/>
                <a:cs typeface="Arial" panose="020B0604020202020204" pitchFamily="34" charset="0"/>
              </a:rPr>
              <a:t> across difference)</a:t>
            </a:r>
          </a:p>
          <a:p>
            <a:pPr marL="0" indent="0">
              <a:buNone/>
            </a:pPr>
            <a:endParaRPr lang="en-US" sz="3200" dirty="0"/>
          </a:p>
          <a:p>
            <a:pPr marL="0" indent="0" algn="ctr">
              <a:buNone/>
            </a:pPr>
            <a:r>
              <a:rPr lang="en-US" sz="3200" dirty="0"/>
              <a:t>Chang, 2007</a:t>
            </a:r>
          </a:p>
        </p:txBody>
      </p:sp>
    </p:spTree>
    <p:extLst>
      <p:ext uri="{BB962C8B-B14F-4D97-AF65-F5344CB8AC3E}">
        <p14:creationId xmlns:p14="http://schemas.microsoft.com/office/powerpoint/2010/main" val="292229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0217B-962A-4C5F-A457-65BB7D5D1CA0}"/>
              </a:ext>
            </a:extLst>
          </p:cNvPr>
          <p:cNvSpPr>
            <a:spLocks noGrp="1"/>
          </p:cNvSpPr>
          <p:nvPr>
            <p:ph type="title"/>
          </p:nvPr>
        </p:nvSpPr>
        <p:spPr/>
        <p:txBody>
          <a:bodyPr/>
          <a:lstStyle/>
          <a:p>
            <a:r>
              <a:rPr lang="en-US" dirty="0"/>
              <a:t>Concerns about autobiographical research:</a:t>
            </a:r>
            <a:br>
              <a:rPr lang="en-US" dirty="0"/>
            </a:br>
            <a:endParaRPr lang="en-US" dirty="0"/>
          </a:p>
        </p:txBody>
      </p:sp>
      <p:sp>
        <p:nvSpPr>
          <p:cNvPr id="3" name="Content Placeholder 2">
            <a:extLst>
              <a:ext uri="{FF2B5EF4-FFF2-40B4-BE49-F238E27FC236}">
                <a16:creationId xmlns:a16="http://schemas.microsoft.com/office/drawing/2014/main" xmlns="" id="{B727ABA8-7DF0-42DD-9F8B-F4782C749CA0}"/>
              </a:ext>
            </a:extLst>
          </p:cNvPr>
          <p:cNvSpPr>
            <a:spLocks noGrp="1"/>
          </p:cNvSpPr>
          <p:nvPr>
            <p:ph idx="1"/>
          </p:nvPr>
        </p:nvSpPr>
        <p:spPr/>
        <p:txBody>
          <a:bodyPr>
            <a:normAutofit fontScale="70000" lnSpcReduction="20000"/>
          </a:bodyPr>
          <a:lstStyle/>
          <a:p>
            <a:pPr marL="0" indent="0">
              <a:buNone/>
            </a:pPr>
            <a:r>
              <a:rPr lang="en-US" dirty="0"/>
              <a:t>Isn’t it a selfish and </a:t>
            </a:r>
            <a:r>
              <a:rPr lang="en-US" dirty="0" err="1"/>
              <a:t>narcicistic</a:t>
            </a:r>
            <a:r>
              <a:rPr lang="en-US" dirty="0"/>
              <a:t> pursuit? </a:t>
            </a:r>
          </a:p>
          <a:p>
            <a:pPr marL="457200" lvl="1" indent="0">
              <a:buNone/>
            </a:pPr>
            <a:r>
              <a:rPr lang="en-US" dirty="0"/>
              <a:t>Telling your own story requires that you focus on yourself, however, in the process of narrating it for others to read, it becomes something that is selfless. Vulnerability &amp; truth are required. As Pelias notes (2016) “[it] is simultaneously the most selfish and selfless thing I do”.</a:t>
            </a:r>
          </a:p>
          <a:p>
            <a:pPr marL="0" indent="0">
              <a:buNone/>
            </a:pPr>
            <a:r>
              <a:rPr lang="en-US" dirty="0"/>
              <a:t>How can we tell our own story when others’ stories are always part of our own story?  </a:t>
            </a:r>
          </a:p>
          <a:p>
            <a:pPr marL="457200" lvl="1" indent="0">
              <a:buNone/>
            </a:pPr>
            <a:r>
              <a:rPr lang="en-US" dirty="0"/>
              <a:t>We live in relation to and in relationship with others and so our stories implicate others. Our interpretation of events however is our own and so it’s important to make that point clear. As Virginia Rego notes in her dissertation “I do not claim this dissertation to be an account of facts and events. Instead it is the inside story of an average person experiencing mental </a:t>
            </a:r>
            <a:r>
              <a:rPr lang="en-US" dirty="0" err="1"/>
              <a:t>il’ness</a:t>
            </a:r>
            <a:r>
              <a:rPr lang="en-US" dirty="0"/>
              <a:t>” (Rego, 2017, p.4). And Gina Buchanan comments: “I think it is first important to realize that our “own’ story is not only our story … but a story of me through which the stories of others are woven. Sometimes the threads of their stories are visible, but not always, and yet they are there woven into the fabric of mine.  And thus, we have to be very careful about how it is that we choose to tell our story. </a:t>
            </a:r>
          </a:p>
          <a:p>
            <a:pPr marL="0" indent="0">
              <a:buNone/>
            </a:pPr>
            <a:r>
              <a:rPr lang="en-US" dirty="0"/>
              <a:t>What about matters of bias? </a:t>
            </a:r>
          </a:p>
          <a:p>
            <a:pPr marL="457200" lvl="1" indent="0">
              <a:buNone/>
            </a:pPr>
            <a:r>
              <a:rPr lang="en-US" dirty="0"/>
              <a:t>Bias is a term often associated with being unaware of how one’s position and social location or </a:t>
            </a:r>
            <a:r>
              <a:rPr lang="en-US" dirty="0" err="1"/>
              <a:t>geneology</a:t>
            </a:r>
            <a:r>
              <a:rPr lang="en-US" dirty="0"/>
              <a:t> has shaped how we experience &amp; understand the world. In self-inquiry research, exploring one’s worldview is precisely the purpose but it also requires that we explore &amp; narrate how that perspective came into being. The narrative of this kind of research should illustrate the effort to narrate the immediacy of our experiences and the process of exploring how the meaning of those events came into being.</a:t>
            </a:r>
          </a:p>
        </p:txBody>
      </p:sp>
    </p:spTree>
    <p:extLst>
      <p:ext uri="{BB962C8B-B14F-4D97-AF65-F5344CB8AC3E}">
        <p14:creationId xmlns:p14="http://schemas.microsoft.com/office/powerpoint/2010/main" val="2911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EB756-3016-4265-8BB9-30C1CBDAF05C}"/>
              </a:ext>
            </a:extLst>
          </p:cNvPr>
          <p:cNvSpPr>
            <a:spLocks noGrp="1"/>
          </p:cNvSpPr>
          <p:nvPr>
            <p:ph type="title"/>
          </p:nvPr>
        </p:nvSpPr>
        <p:spPr/>
        <p:txBody>
          <a:bodyPr/>
          <a:lstStyle/>
          <a:p>
            <a:r>
              <a:rPr lang="en-US" dirty="0"/>
              <a:t>More questions about this approach….</a:t>
            </a:r>
          </a:p>
        </p:txBody>
      </p:sp>
      <p:sp>
        <p:nvSpPr>
          <p:cNvPr id="3" name="Content Placeholder 2">
            <a:extLst>
              <a:ext uri="{FF2B5EF4-FFF2-40B4-BE49-F238E27FC236}">
                <a16:creationId xmlns:a16="http://schemas.microsoft.com/office/drawing/2014/main" xmlns="" id="{8A54C575-8749-40FC-9BF3-803819C58534}"/>
              </a:ext>
            </a:extLst>
          </p:cNvPr>
          <p:cNvSpPr>
            <a:spLocks noGrp="1"/>
          </p:cNvSpPr>
          <p:nvPr>
            <p:ph idx="1"/>
          </p:nvPr>
        </p:nvSpPr>
        <p:spPr/>
        <p:txBody>
          <a:bodyPr>
            <a:normAutofit fontScale="85000" lnSpcReduction="20000"/>
          </a:bodyPr>
          <a:lstStyle/>
          <a:p>
            <a:pPr marL="0" indent="0">
              <a:buNone/>
            </a:pPr>
            <a:r>
              <a:rPr lang="en-US" dirty="0"/>
              <a:t>How can you find supportive &amp; informed committee members? </a:t>
            </a:r>
          </a:p>
          <a:p>
            <a:pPr marL="457200" lvl="1" indent="0">
              <a:buNone/>
            </a:pPr>
            <a:r>
              <a:rPr lang="en-US" dirty="0"/>
              <a:t>Listen to faculty &amp; assess their openness and experience with this approach. Talk to them to see if they are supportive. Not all academics support nor understand this approach. Ask your peers for advice &amp; suggestions.</a:t>
            </a:r>
          </a:p>
          <a:p>
            <a:pPr marL="0" indent="0">
              <a:buNone/>
            </a:pPr>
            <a:r>
              <a:rPr lang="en-US" dirty="0"/>
              <a:t>How do you structure such a self-inquiry? </a:t>
            </a:r>
          </a:p>
          <a:p>
            <a:pPr marL="457200" lvl="1" indent="0">
              <a:buNone/>
            </a:pPr>
            <a:r>
              <a:rPr lang="en-US" dirty="0"/>
              <a:t>The shape or structure of a thesis or dissertation emerges. Because writing </a:t>
            </a:r>
            <a:r>
              <a:rPr lang="en-US" i="1" dirty="0"/>
              <a:t>is </a:t>
            </a:r>
            <a:r>
              <a:rPr lang="en-US" dirty="0"/>
              <a:t>the methodology, how your story is put together cannot be predetermined. There is a lot of experimenting to create a structure that can work, that can hold your account in a good way. Read other examples and note their shape and structure. But it’s not about copying these examples. Read them for inspiration and to see the wide variety of dissertation &amp; theses shapes.</a:t>
            </a:r>
          </a:p>
          <a:p>
            <a:pPr marL="0" indent="0">
              <a:buNone/>
            </a:pPr>
            <a:r>
              <a:rPr lang="en-US" dirty="0"/>
              <a:t>Do you have to tell your whole life story? </a:t>
            </a:r>
          </a:p>
          <a:p>
            <a:pPr marL="457200" lvl="1" indent="0">
              <a:buNone/>
            </a:pPr>
            <a:r>
              <a:rPr lang="en-US" dirty="0"/>
              <a:t>Absolutely not. It’s a matter of beginning with a question or curiosity that you want to explore how you might respond. Not all of your experiences are about that focus so you need to be selective. </a:t>
            </a:r>
          </a:p>
          <a:p>
            <a:endParaRPr lang="en-US" dirty="0"/>
          </a:p>
        </p:txBody>
      </p:sp>
    </p:spTree>
    <p:extLst>
      <p:ext uri="{BB962C8B-B14F-4D97-AF65-F5344CB8AC3E}">
        <p14:creationId xmlns:p14="http://schemas.microsoft.com/office/powerpoint/2010/main" val="105090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2B5F1-26C9-4CD5-81AE-A0B107DFB4A2}"/>
              </a:ext>
            </a:extLst>
          </p:cNvPr>
          <p:cNvSpPr>
            <a:spLocks noGrp="1"/>
          </p:cNvSpPr>
          <p:nvPr>
            <p:ph type="title"/>
          </p:nvPr>
        </p:nvSpPr>
        <p:spPr/>
        <p:txBody>
          <a:bodyPr/>
          <a:lstStyle/>
          <a:p>
            <a:r>
              <a:rPr lang="en-US" dirty="0"/>
              <a:t>What about the emotional dimension of this approach?</a:t>
            </a:r>
          </a:p>
        </p:txBody>
      </p:sp>
      <p:sp>
        <p:nvSpPr>
          <p:cNvPr id="3" name="Content Placeholder 2">
            <a:extLst>
              <a:ext uri="{FF2B5EF4-FFF2-40B4-BE49-F238E27FC236}">
                <a16:creationId xmlns:a16="http://schemas.microsoft.com/office/drawing/2014/main" xmlns="" id="{08659584-4D2F-4038-A766-D51E0B347917}"/>
              </a:ext>
            </a:extLst>
          </p:cNvPr>
          <p:cNvSpPr>
            <a:spLocks noGrp="1"/>
          </p:cNvSpPr>
          <p:nvPr>
            <p:ph idx="1"/>
          </p:nvPr>
        </p:nvSpPr>
        <p:spPr/>
        <p:txBody>
          <a:bodyPr>
            <a:normAutofit fontScale="92500" lnSpcReduction="20000"/>
          </a:bodyPr>
          <a:lstStyle/>
          <a:p>
            <a:pPr marL="457200" lvl="1" indent="0">
              <a:buNone/>
            </a:pPr>
            <a:r>
              <a:rPr lang="en-US" dirty="0"/>
              <a:t>Gina experienced “ … sadness, grief, resentment, anger. Through these difficulties I leaned on the strength,  support and wisdom of my supervisor, the support and encouragement of my best friend. I returned over and over … and over to my intention, my commitment to myself and my determination to model for my daughters. There is the reality of trying, falling, sliding, failing, and beginning again that is so often a part of meaningful change and growth. … And there were also joyful exciting wondrous happy moments. Exquisite moments.”</a:t>
            </a:r>
          </a:p>
          <a:p>
            <a:pPr marL="0" indent="0">
              <a:buNone/>
            </a:pPr>
            <a:endParaRPr lang="en-US" dirty="0"/>
          </a:p>
          <a:p>
            <a:pPr marL="457200" lvl="1" indent="0">
              <a:buNone/>
            </a:pPr>
            <a:r>
              <a:rPr lang="en-US" dirty="0"/>
              <a:t>And Virginia found that “the emotions … experienced while writing my dissertation were manageable due in part to having a strong support network. This network cannot be understated, and while it may look different for everyone in terms of members or how they provide support, clues as to what those may be are often found in the acknowledgment or dedication pages. Outside of my support network, I also dealt with my emotions through the practice of meditation. </a:t>
            </a:r>
          </a:p>
          <a:p>
            <a:endParaRPr lang="en-US" dirty="0"/>
          </a:p>
        </p:txBody>
      </p:sp>
    </p:spTree>
    <p:extLst>
      <p:ext uri="{BB962C8B-B14F-4D97-AF65-F5344CB8AC3E}">
        <p14:creationId xmlns:p14="http://schemas.microsoft.com/office/powerpoint/2010/main" val="19768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2DEC4-21A5-41EF-902A-E0037EABB25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Sourcing &amp; Creating Field Texts (Stories)</a:t>
            </a:r>
          </a:p>
        </p:txBody>
      </p:sp>
      <p:sp>
        <p:nvSpPr>
          <p:cNvPr id="3" name="Content Placeholder 2">
            <a:extLst>
              <a:ext uri="{FF2B5EF4-FFF2-40B4-BE49-F238E27FC236}">
                <a16:creationId xmlns:a16="http://schemas.microsoft.com/office/drawing/2014/main" xmlns="" id="{998BBE58-94DF-4FFB-A259-E41F06E7F622}"/>
              </a:ext>
            </a:extLst>
          </p:cNvPr>
          <p:cNvSpPr>
            <a:spLocks noGrp="1"/>
          </p:cNvSpPr>
          <p:nvPr>
            <p:ph idx="1"/>
          </p:nvPr>
        </p:nvSpPr>
        <p:spPr>
          <a:xfrm>
            <a:off x="680321" y="2505456"/>
            <a:ext cx="9613861" cy="3599316"/>
          </a:xfrm>
        </p:spPr>
        <p:txBody>
          <a:bodyPr>
            <a:normAutofit/>
          </a:bodyPr>
          <a:lstStyle/>
          <a:p>
            <a:pPr marL="0" indent="0">
              <a:buNone/>
            </a:pPr>
            <a:r>
              <a:rPr lang="en-US" dirty="0"/>
              <a:t>(1) Create visual tools e.g. free drawings of significant places, ‘</a:t>
            </a:r>
            <a:r>
              <a:rPr lang="en-US" dirty="0" err="1"/>
              <a:t>kinsgrams</a:t>
            </a:r>
            <a:r>
              <a:rPr lang="en-US" dirty="0"/>
              <a:t>,’ ‘</a:t>
            </a:r>
            <a:r>
              <a:rPr lang="en-US" dirty="0" err="1"/>
              <a:t>culturegrams</a:t>
            </a:r>
            <a:r>
              <a:rPr lang="en-US" dirty="0"/>
              <a:t>; </a:t>
            </a:r>
          </a:p>
          <a:p>
            <a:pPr marL="0" indent="0">
              <a:buNone/>
            </a:pPr>
            <a:r>
              <a:rPr lang="en-US" dirty="0"/>
              <a:t>(2) Inventory people, artifacts, familial &amp; societal values &amp; proverbs</a:t>
            </a:r>
          </a:p>
          <a:p>
            <a:pPr marL="0" indent="0">
              <a:buNone/>
            </a:pPr>
            <a:r>
              <a:rPr lang="en-US" dirty="0"/>
              <a:t>(3) Inventory mentors, cross-cultural experiences, and favorite/disliked activities; </a:t>
            </a:r>
          </a:p>
          <a:p>
            <a:pPr marL="0" indent="0">
              <a:buNone/>
            </a:pPr>
            <a:r>
              <a:rPr lang="en-US" dirty="0"/>
              <a:t>(3) chronicle your educational history, typical day &amp; week, &amp; annual life cycle; </a:t>
            </a:r>
          </a:p>
          <a:p>
            <a:pPr marL="0" indent="0">
              <a:buNone/>
            </a:pPr>
            <a:r>
              <a:rPr lang="en-US" dirty="0"/>
              <a:t>(4) read &amp; respond to other autoethnographies &amp; self-narratives; </a:t>
            </a:r>
          </a:p>
          <a:p>
            <a:pPr marL="0" indent="0">
              <a:buNone/>
            </a:pPr>
            <a:endParaRPr lang="en-US" dirty="0"/>
          </a:p>
        </p:txBody>
      </p:sp>
    </p:spTree>
    <p:extLst>
      <p:ext uri="{BB962C8B-B14F-4D97-AF65-F5344CB8AC3E}">
        <p14:creationId xmlns:p14="http://schemas.microsoft.com/office/powerpoint/2010/main" val="335590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038EE-71FC-400D-9A27-60DE377AD43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Sourcing other field texts (cont’d_:</a:t>
            </a:r>
          </a:p>
        </p:txBody>
      </p:sp>
      <p:sp>
        <p:nvSpPr>
          <p:cNvPr id="3" name="Content Placeholder 2">
            <a:extLst>
              <a:ext uri="{FF2B5EF4-FFF2-40B4-BE49-F238E27FC236}">
                <a16:creationId xmlns:a16="http://schemas.microsoft.com/office/drawing/2014/main" xmlns="" id="{7D18DEC9-0795-40DE-B09A-B88472233001}"/>
              </a:ext>
            </a:extLst>
          </p:cNvPr>
          <p:cNvSpPr>
            <a:spLocks noGrp="1"/>
          </p:cNvSpPr>
          <p:nvPr>
            <p:ph sz="half" idx="1"/>
          </p:nvPr>
        </p:nvSpPr>
        <p:spPr/>
        <p:txBody>
          <a:bodyPr>
            <a:normAutofit fontScale="92500" lnSpcReduction="10000"/>
          </a:bodyPr>
          <a:lstStyle/>
          <a:p>
            <a:r>
              <a:rPr lang="en-US" dirty="0"/>
              <a:t>Stories about others</a:t>
            </a:r>
          </a:p>
          <a:p>
            <a:r>
              <a:rPr lang="en-US" dirty="0"/>
              <a:t>Poems</a:t>
            </a:r>
          </a:p>
          <a:p>
            <a:r>
              <a:rPr lang="en-US" dirty="0"/>
              <a:t>Journals</a:t>
            </a:r>
          </a:p>
          <a:p>
            <a:r>
              <a:rPr lang="en-US" dirty="0"/>
              <a:t>Letters &amp; conversations</a:t>
            </a:r>
          </a:p>
          <a:p>
            <a:r>
              <a:rPr lang="en-US" dirty="0"/>
              <a:t>Interviews with significant others</a:t>
            </a:r>
          </a:p>
          <a:p>
            <a:r>
              <a:rPr lang="en-US" dirty="0"/>
              <a:t>Family stories</a:t>
            </a:r>
          </a:p>
          <a:p>
            <a:r>
              <a:rPr lang="en-US" dirty="0"/>
              <a:t>Documents &amp; photographs</a:t>
            </a:r>
          </a:p>
          <a:p>
            <a:pPr marL="0" indent="0">
              <a:buNone/>
            </a:pPr>
            <a:r>
              <a:rPr lang="en-US" dirty="0"/>
              <a:t>(</a:t>
            </a:r>
            <a:r>
              <a:rPr lang="en-US" dirty="0" err="1"/>
              <a:t>Clandenin</a:t>
            </a:r>
            <a:r>
              <a:rPr lang="en-US" dirty="0"/>
              <a:t> &amp; Connelly, 2000, p. 101)</a:t>
            </a:r>
          </a:p>
          <a:p>
            <a:endParaRPr lang="en-US" dirty="0"/>
          </a:p>
        </p:txBody>
      </p:sp>
      <p:pic>
        <p:nvPicPr>
          <p:cNvPr id="11" name="Content Placeholder 10">
            <a:extLst>
              <a:ext uri="{FF2B5EF4-FFF2-40B4-BE49-F238E27FC236}">
                <a16:creationId xmlns:a16="http://schemas.microsoft.com/office/drawing/2014/main" xmlns="" id="{E645893D-6232-456E-A4C9-1F72460AD6F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445" t="4788" r="4202" b="11215"/>
          <a:stretch/>
        </p:blipFill>
        <p:spPr>
          <a:xfrm>
            <a:off x="5487251" y="1545050"/>
            <a:ext cx="4934310" cy="3767900"/>
          </a:xfrm>
        </p:spPr>
      </p:pic>
      <p:pic>
        <p:nvPicPr>
          <p:cNvPr id="13" name="Picture 12">
            <a:extLst>
              <a:ext uri="{FF2B5EF4-FFF2-40B4-BE49-F238E27FC236}">
                <a16:creationId xmlns:a16="http://schemas.microsoft.com/office/drawing/2014/main" xmlns="" id="{5E5867A1-8580-446E-B402-8FC8FB3AC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0155" y="3673801"/>
            <a:ext cx="4934310" cy="2700068"/>
          </a:xfrm>
          <a:prstGeom prst="rect">
            <a:avLst/>
          </a:prstGeom>
        </p:spPr>
      </p:pic>
      <p:sp>
        <p:nvSpPr>
          <p:cNvPr id="5" name="TextBox 4">
            <a:extLst>
              <a:ext uri="{FF2B5EF4-FFF2-40B4-BE49-F238E27FC236}">
                <a16:creationId xmlns:a16="http://schemas.microsoft.com/office/drawing/2014/main" xmlns="" id="{42044CDA-B2B0-4325-8818-B8F67D015CF2}"/>
              </a:ext>
            </a:extLst>
          </p:cNvPr>
          <p:cNvSpPr txBox="1"/>
          <p:nvPr/>
        </p:nvSpPr>
        <p:spPr>
          <a:xfrm>
            <a:off x="5934974" y="6556075"/>
            <a:ext cx="4019909" cy="369332"/>
          </a:xfrm>
          <a:prstGeom prst="rect">
            <a:avLst/>
          </a:prstGeom>
          <a:noFill/>
        </p:spPr>
        <p:txBody>
          <a:bodyPr wrap="square" rtlCol="0">
            <a:spAutoFit/>
          </a:bodyPr>
          <a:lstStyle/>
          <a:p>
            <a:r>
              <a:rPr lang="en-US" dirty="0"/>
              <a:t>Photos: Shauna Butterwick</a:t>
            </a:r>
          </a:p>
        </p:txBody>
      </p:sp>
    </p:spTree>
    <p:extLst>
      <p:ext uri="{BB962C8B-B14F-4D97-AF65-F5344CB8AC3E}">
        <p14:creationId xmlns:p14="http://schemas.microsoft.com/office/powerpoint/2010/main" val="3052369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EE397-A52B-481E-A265-5E62D81A892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Writing </a:t>
            </a:r>
            <a:r>
              <a:rPr lang="en-US" u="sng" dirty="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the methodology</a:t>
            </a:r>
          </a:p>
        </p:txBody>
      </p:sp>
      <p:sp>
        <p:nvSpPr>
          <p:cNvPr id="3" name="Content Placeholder 2">
            <a:extLst>
              <a:ext uri="{FF2B5EF4-FFF2-40B4-BE49-F238E27FC236}">
                <a16:creationId xmlns:a16="http://schemas.microsoft.com/office/drawing/2014/main" xmlns="" id="{B8BC7505-7308-4489-8CC5-4EE0C893CC84}"/>
              </a:ext>
            </a:extLst>
          </p:cNvPr>
          <p:cNvSpPr>
            <a:spLocks noGrp="1"/>
          </p:cNvSpPr>
          <p:nvPr>
            <p:ph sz="half" idx="1"/>
          </p:nvPr>
        </p:nvSpPr>
        <p:spPr>
          <a:xfrm>
            <a:off x="680320" y="2336872"/>
            <a:ext cx="4698358" cy="4391731"/>
          </a:xfrm>
        </p:spPr>
        <p:txBody>
          <a:bodyPr>
            <a:normAutofit fontScale="85000" lnSpcReduction="20000"/>
          </a:bodyPr>
          <a:lstStyle/>
          <a:p>
            <a:pPr marL="0" indent="0" algn="ctr">
              <a:buNone/>
            </a:pPr>
            <a:r>
              <a:rPr lang="en-US" sz="4400" dirty="0">
                <a:latin typeface="Arial" panose="020B0604020202020204" pitchFamily="34" charset="0"/>
                <a:cs typeface="Arial" panose="020B0604020202020204" pitchFamily="34" charset="0"/>
              </a:rPr>
              <a:t>…writing is not just a mopping-up activity at the end of a research project. Writing is also a way of knowing—a method of discovery and analysis (Richardson, 2000, p. 923). </a:t>
            </a:r>
          </a:p>
          <a:p>
            <a:endParaRPr lang="en-US" dirty="0"/>
          </a:p>
          <a:p>
            <a:endParaRPr lang="en-US" dirty="0"/>
          </a:p>
        </p:txBody>
      </p:sp>
      <p:pic>
        <p:nvPicPr>
          <p:cNvPr id="5" name="Picture 2" descr="white printer paper beside pens">
            <a:extLst>
              <a:ext uri="{FF2B5EF4-FFF2-40B4-BE49-F238E27FC236}">
                <a16:creationId xmlns:a16="http://schemas.microsoft.com/office/drawing/2014/main" xmlns="" id="{51707522-094A-4DE6-BC6B-007D388A3FD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1564" t="9918" r="3915" b="14891"/>
          <a:stretch/>
        </p:blipFill>
        <p:spPr bwMode="auto">
          <a:xfrm>
            <a:off x="6137169" y="2693849"/>
            <a:ext cx="3972989" cy="270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293E4D44-CADF-4EBF-8B1F-B1F192858027}"/>
              </a:ext>
            </a:extLst>
          </p:cNvPr>
          <p:cNvSpPr/>
          <p:nvPr/>
        </p:nvSpPr>
        <p:spPr>
          <a:xfrm>
            <a:off x="6096000" y="5751523"/>
            <a:ext cx="3879588" cy="369332"/>
          </a:xfrm>
          <a:prstGeom prst="rect">
            <a:avLst/>
          </a:prstGeom>
        </p:spPr>
        <p:txBody>
          <a:bodyPr wrap="none">
            <a:spAutoFit/>
          </a:bodyPr>
          <a:lstStyle/>
          <a:p>
            <a:pPr>
              <a:spcBef>
                <a:spcPct val="0"/>
              </a:spcBef>
              <a:buClrTx/>
              <a:buFontTx/>
              <a:buNone/>
            </a:pPr>
            <a:r>
              <a:rPr lang="fi-FI" altLang="en-US" dirty="0"/>
              <a:t>Photo by </a:t>
            </a:r>
            <a:r>
              <a:rPr lang="fi-FI" altLang="en-US" dirty="0">
                <a:hlinkClick r:id="rId4"/>
              </a:rPr>
              <a:t>Kelly Sikkema</a:t>
            </a:r>
            <a:r>
              <a:rPr lang="fi-FI" altLang="en-US" dirty="0"/>
              <a:t> on </a:t>
            </a:r>
            <a:r>
              <a:rPr lang="fi-FI" altLang="en-US" dirty="0">
                <a:hlinkClick r:id="rId5"/>
              </a:rPr>
              <a:t>Unsplash</a:t>
            </a:r>
            <a:endParaRPr lang="en-US" altLang="en-US" dirty="0"/>
          </a:p>
        </p:txBody>
      </p:sp>
    </p:spTree>
    <p:extLst>
      <p:ext uri="{BB962C8B-B14F-4D97-AF65-F5344CB8AC3E}">
        <p14:creationId xmlns:p14="http://schemas.microsoft.com/office/powerpoint/2010/main" val="32375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1E2D15-137A-4A98-9F14-3AB2194A2092}"/>
              </a:ext>
            </a:extLst>
          </p:cNvPr>
          <p:cNvSpPr>
            <a:spLocks noGrp="1"/>
          </p:cNvSpPr>
          <p:nvPr>
            <p:ph type="title"/>
          </p:nvPr>
        </p:nvSpPr>
        <p:spPr/>
        <p:txBody>
          <a:bodyPr>
            <a:normAutofit fontScale="90000"/>
          </a:bodyPr>
          <a:lstStyle/>
          <a:p>
            <a:r>
              <a:rPr lang="en-US" dirty="0"/>
              <a:t>Thanks for participating everyone &amp; thanks to Jose for hosting &amp; organizing. Stay safe, stay well, </a:t>
            </a:r>
            <a:r>
              <a:rPr lang="en-US"/>
              <a:t>stay engaged </a:t>
            </a:r>
            <a:endParaRPr lang="en-US" dirty="0"/>
          </a:p>
        </p:txBody>
      </p:sp>
      <p:sp>
        <p:nvSpPr>
          <p:cNvPr id="3" name="Content Placeholder 2">
            <a:extLst>
              <a:ext uri="{FF2B5EF4-FFF2-40B4-BE49-F238E27FC236}">
                <a16:creationId xmlns:a16="http://schemas.microsoft.com/office/drawing/2014/main" xmlns="" id="{A09F84D0-A639-4FB5-8A10-B74D7BC7FA8B}"/>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Please be in touch if you want more information or to chat: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Shauna Butterwick </a:t>
            </a:r>
            <a:r>
              <a:rPr lang="en-US" dirty="0">
                <a:latin typeface="Arial" panose="020B0604020202020204" pitchFamily="34" charset="0"/>
                <a:cs typeface="Arial" panose="020B0604020202020204" pitchFamily="34" charset="0"/>
                <a:hlinkClick r:id="rId2"/>
              </a:rPr>
              <a:t>shaunab@mail.ubc.ca</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Virginia Rego: </a:t>
            </a:r>
            <a:r>
              <a:rPr lang="it-IT" dirty="0">
                <a:latin typeface="Arial" panose="020B0604020202020204" pitchFamily="34" charset="0"/>
                <a:cs typeface="Arial" panose="020B0604020202020204" pitchFamily="34" charset="0"/>
                <a:hlinkClick r:id="rId3"/>
              </a:rPr>
              <a:t>virginia.rego1@gmail.com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Gina Buchanan: ghk.buchanan@gmail.com</a:t>
            </a:r>
          </a:p>
          <a:p>
            <a:endParaRPr lang="en-US" dirty="0"/>
          </a:p>
        </p:txBody>
      </p:sp>
    </p:spTree>
    <p:extLst>
      <p:ext uri="{BB962C8B-B14F-4D97-AF65-F5344CB8AC3E}">
        <p14:creationId xmlns:p14="http://schemas.microsoft.com/office/powerpoint/2010/main" val="36262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5DF0F-E718-44B7-A650-EDC0170A03CB}"/>
              </a:ext>
            </a:extLst>
          </p:cNvPr>
          <p:cNvSpPr>
            <a:spLocks noGrp="1"/>
          </p:cNvSpPr>
          <p:nvPr>
            <p:ph type="title"/>
          </p:nvPr>
        </p:nvSpPr>
        <p:spPr/>
        <p:txBody>
          <a:bodyPr/>
          <a:lstStyle/>
          <a:p>
            <a:r>
              <a:rPr lang="en-US" dirty="0"/>
              <a:t>Some books on writing that can help….</a:t>
            </a:r>
          </a:p>
        </p:txBody>
      </p:sp>
      <p:sp>
        <p:nvSpPr>
          <p:cNvPr id="3" name="Content Placeholder 2">
            <a:extLst>
              <a:ext uri="{FF2B5EF4-FFF2-40B4-BE49-F238E27FC236}">
                <a16:creationId xmlns:a16="http://schemas.microsoft.com/office/drawing/2014/main" xmlns="" id="{C855A611-0AB6-4706-B43D-8B4A6D8A3D72}"/>
              </a:ext>
            </a:extLst>
          </p:cNvPr>
          <p:cNvSpPr>
            <a:spLocks noGrp="1"/>
          </p:cNvSpPr>
          <p:nvPr>
            <p:ph idx="1"/>
          </p:nvPr>
        </p:nvSpPr>
        <p:spPr/>
        <p:txBody>
          <a:bodyPr>
            <a:normAutofit/>
          </a:bodyPr>
          <a:lstStyle/>
          <a:p>
            <a:r>
              <a:rPr lang="en-US" dirty="0"/>
              <a:t>Natalie Goldberg: Writing Down the Bones, The True Secret of Writing, Old Friend From Far Away: The Practice of Writing Memoir</a:t>
            </a:r>
          </a:p>
          <a:p>
            <a:r>
              <a:rPr lang="en-US" dirty="0"/>
              <a:t>Julia Cameron: The Right to Write: An Invitation and Initiation into the Writing Life</a:t>
            </a:r>
          </a:p>
          <a:p>
            <a:r>
              <a:rPr lang="en-US" dirty="0"/>
              <a:t>Anne Dillard: The Writing Life</a:t>
            </a:r>
          </a:p>
          <a:p>
            <a:r>
              <a:rPr lang="en-US" dirty="0"/>
              <a:t>Annie Lamott: Bird by Bird:  Some Instructions on Writing and on Life</a:t>
            </a:r>
          </a:p>
          <a:p>
            <a:r>
              <a:rPr lang="en-US" dirty="0"/>
              <a:t>Christina Baldwin: Making Sense of Our Lives Through the Power and Practice of Story</a:t>
            </a:r>
          </a:p>
        </p:txBody>
      </p:sp>
    </p:spTree>
    <p:extLst>
      <p:ext uri="{BB962C8B-B14F-4D97-AF65-F5344CB8AC3E}">
        <p14:creationId xmlns:p14="http://schemas.microsoft.com/office/powerpoint/2010/main" val="209151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C9984-84F2-49E7-926E-E3F67E36D822}"/>
              </a:ext>
            </a:extLst>
          </p:cNvPr>
          <p:cNvSpPr>
            <a:spLocks noGrp="1"/>
          </p:cNvSpPr>
          <p:nvPr>
            <p:ph type="title"/>
          </p:nvPr>
        </p:nvSpPr>
        <p:spPr/>
        <p:txBody>
          <a:bodyPr/>
          <a:lstStyle/>
          <a:p>
            <a:r>
              <a:rPr lang="en-US" dirty="0"/>
              <a:t>Ethical Concerns &amp; Risks</a:t>
            </a:r>
          </a:p>
        </p:txBody>
      </p:sp>
      <p:sp>
        <p:nvSpPr>
          <p:cNvPr id="3" name="Content Placeholder 2">
            <a:extLst>
              <a:ext uri="{FF2B5EF4-FFF2-40B4-BE49-F238E27FC236}">
                <a16:creationId xmlns:a16="http://schemas.microsoft.com/office/drawing/2014/main" xmlns="" id="{38E1FE14-4CC6-4D28-A1B8-05D23DCA533A}"/>
              </a:ext>
            </a:extLst>
          </p:cNvPr>
          <p:cNvSpPr>
            <a:spLocks noGrp="1"/>
          </p:cNvSpPr>
          <p:nvPr>
            <p:ph sz="half" idx="1"/>
          </p:nvPr>
        </p:nvSpPr>
        <p:spPr>
          <a:xfrm>
            <a:off x="680320" y="2336872"/>
            <a:ext cx="4698358" cy="4270961"/>
          </a:xfrm>
        </p:spPr>
        <p:txBody>
          <a:bodyPr>
            <a:normAutofit fontScale="92500" lnSpcReduction="20000"/>
          </a:bodyPr>
          <a:lstStyle/>
          <a:p>
            <a:r>
              <a:rPr lang="en-US" sz="4300" dirty="0">
                <a:latin typeface="Arial" panose="020B0604020202020204" pitchFamily="34" charset="0"/>
                <a:cs typeface="Arial" panose="020B0604020202020204" pitchFamily="34" charset="0"/>
              </a:rPr>
              <a:t>Vulnerability &amp; exposure</a:t>
            </a:r>
          </a:p>
          <a:p>
            <a:r>
              <a:rPr lang="en-US" sz="4300" dirty="0">
                <a:latin typeface="Arial" panose="020B0604020202020204" pitchFamily="34" charset="0"/>
                <a:cs typeface="Arial" panose="020B0604020202020204" pitchFamily="34" charset="0"/>
              </a:rPr>
              <a:t>Judgement of others</a:t>
            </a:r>
          </a:p>
          <a:p>
            <a:r>
              <a:rPr lang="en-US" sz="4300" dirty="0">
                <a:latin typeface="Arial" panose="020B0604020202020204" pitchFamily="34" charset="0"/>
                <a:cs typeface="Arial" panose="020B0604020202020204" pitchFamily="34" charset="0"/>
              </a:rPr>
              <a:t>Process &amp; outcome unknown</a:t>
            </a:r>
          </a:p>
          <a:p>
            <a:r>
              <a:rPr lang="en-US" sz="4300" dirty="0">
                <a:latin typeface="Arial" panose="020B0604020202020204" pitchFamily="34" charset="0"/>
                <a:cs typeface="Arial" panose="020B0604020202020204" pitchFamily="34" charset="0"/>
              </a:rPr>
              <a:t>Others’ stories within your stories</a:t>
            </a:r>
          </a:p>
          <a:p>
            <a:endParaRPr lang="en-US" dirty="0"/>
          </a:p>
        </p:txBody>
      </p:sp>
      <p:sp>
        <p:nvSpPr>
          <p:cNvPr id="4" name="Content Placeholder 3">
            <a:extLst>
              <a:ext uri="{FF2B5EF4-FFF2-40B4-BE49-F238E27FC236}">
                <a16:creationId xmlns:a16="http://schemas.microsoft.com/office/drawing/2014/main" xmlns="" id="{D0A9E29D-3022-43FE-9034-02339607DF5E}"/>
              </a:ext>
            </a:extLst>
          </p:cNvPr>
          <p:cNvSpPr>
            <a:spLocks noGrp="1"/>
          </p:cNvSpPr>
          <p:nvPr>
            <p:ph sz="half" idx="2"/>
          </p:nvPr>
        </p:nvSpPr>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Gina:  </a:t>
            </a:r>
          </a:p>
          <a:p>
            <a:pPr marL="0" indent="0" algn="ctr">
              <a:buNone/>
            </a:pPr>
            <a:r>
              <a:rPr lang="en-US" sz="3800" dirty="0">
                <a:latin typeface="Arial" panose="020B0604020202020204" pitchFamily="34" charset="0"/>
                <a:cs typeface="Arial" panose="020B0604020202020204" pitchFamily="34" charset="0"/>
              </a:rPr>
              <a:t>I can see ahead but not around the curve  … what assumptions will be made about me from my story? What judgements? Will I be pitied, or scorned, or scoffed?”</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04458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69EAA-3904-43F8-ABFD-86CAB223048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Risks &amp; Benefits cont’d</a:t>
            </a:r>
          </a:p>
        </p:txBody>
      </p:sp>
      <p:sp>
        <p:nvSpPr>
          <p:cNvPr id="3" name="Content Placeholder 2">
            <a:extLst>
              <a:ext uri="{FF2B5EF4-FFF2-40B4-BE49-F238E27FC236}">
                <a16:creationId xmlns:a16="http://schemas.microsoft.com/office/drawing/2014/main" xmlns="" id="{5035EDD0-7BC0-4A3E-9C5B-70BAC3B51886}"/>
              </a:ext>
            </a:extLst>
          </p:cNvPr>
          <p:cNvSpPr>
            <a:spLocks noGrp="1"/>
          </p:cNvSpPr>
          <p:nvPr>
            <p:ph idx="1"/>
          </p:nvPr>
        </p:nvSpPr>
        <p:spPr/>
        <p:txBody>
          <a:bodyPr>
            <a:normAutofit fontScale="77500" lnSpcReduction="20000"/>
          </a:bodyPr>
          <a:lstStyle/>
          <a:p>
            <a:pPr marL="0" indent="0">
              <a:buNone/>
            </a:pPr>
            <a:r>
              <a:rPr lang="en-CA" sz="3600" dirty="0">
                <a:latin typeface="Arial" panose="020B0604020202020204" pitchFamily="34" charset="0"/>
                <a:cs typeface="Arial" panose="020B0604020202020204" pitchFamily="34" charset="0"/>
              </a:rPr>
              <a:t>[Autobiography requires] “ordinary courage,” the courage to speak from the heart “honestly and openly about who we are and our experiences, good and bad” (Brown, 2007, p. xxiv).</a:t>
            </a:r>
          </a:p>
          <a:p>
            <a:endParaRPr lang="en-CA" sz="3600" dirty="0">
              <a:latin typeface="Arial" panose="020B0604020202020204" pitchFamily="34" charset="0"/>
              <a:cs typeface="Arial" panose="020B0604020202020204" pitchFamily="34" charset="0"/>
            </a:endParaRPr>
          </a:p>
          <a:p>
            <a:pPr marL="0" indent="0">
              <a:buNone/>
            </a:pPr>
            <a:r>
              <a:rPr lang="en-CA" sz="3600" dirty="0">
                <a:latin typeface="Arial" panose="020B0604020202020204" pitchFamily="34" charset="0"/>
                <a:cs typeface="Arial" panose="020B0604020202020204" pitchFamily="34" charset="0"/>
              </a:rPr>
              <a:t>“I understand that my autobiographical writing will expose me, but I must take the risk if I am to truly understand how my lived experiences have contributed to my development as a teacher” (Godfrey, 2003, p. 15). </a:t>
            </a:r>
          </a:p>
          <a:p>
            <a:endParaRPr lang="en-CA" sz="36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24289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8F3C8-3F18-4F9D-B406-112BA60CE5D6}"/>
              </a:ext>
            </a:extLst>
          </p:cNvPr>
          <p:cNvSpPr>
            <a:spLocks noGrp="1"/>
          </p:cNvSpPr>
          <p:nvPr>
            <p:ph type="title"/>
          </p:nvPr>
        </p:nvSpPr>
        <p:spPr/>
        <p:txBody>
          <a:bodyPr/>
          <a:lstStyle/>
          <a:p>
            <a:r>
              <a:rPr lang="en-US" dirty="0"/>
              <a:t>Evaluating this approach: Issues of Validity </a:t>
            </a:r>
            <a:r>
              <a:rPr lang="en-US" dirty="0" err="1"/>
              <a:t>etc</a:t>
            </a:r>
            <a:endParaRPr lang="en-US" dirty="0"/>
          </a:p>
        </p:txBody>
      </p:sp>
      <p:sp>
        <p:nvSpPr>
          <p:cNvPr id="3" name="Content Placeholder 2">
            <a:extLst>
              <a:ext uri="{FF2B5EF4-FFF2-40B4-BE49-F238E27FC236}">
                <a16:creationId xmlns:a16="http://schemas.microsoft.com/office/drawing/2014/main" xmlns="" id="{0F6DC2AE-661F-4D59-A1CA-51EA0BF86FB6}"/>
              </a:ext>
            </a:extLst>
          </p:cNvPr>
          <p:cNvSpPr>
            <a:spLocks noGrp="1"/>
          </p:cNvSpPr>
          <p:nvPr>
            <p:ph idx="1"/>
          </p:nvPr>
        </p:nvSpPr>
        <p:spPr/>
        <p:txBody>
          <a:bodyPr>
            <a:normAutofit/>
          </a:bodyPr>
          <a:lstStyle/>
          <a:p>
            <a:r>
              <a:rPr lang="en-US" i="1" dirty="0"/>
              <a:t>Is the voice authentic and honest; does it ring true?</a:t>
            </a:r>
          </a:p>
          <a:p>
            <a:r>
              <a:rPr lang="en-US" i="1" dirty="0"/>
              <a:t>Does it enable connection and promote insight and interpretation?</a:t>
            </a:r>
            <a:endParaRPr lang="en-US" dirty="0"/>
          </a:p>
          <a:p>
            <a:r>
              <a:rPr lang="en-US" i="1" dirty="0"/>
              <a:t>Does the narrative attend carefully to persons in context or setting?</a:t>
            </a:r>
          </a:p>
          <a:p>
            <a:r>
              <a:rPr lang="en-US" i="1" dirty="0"/>
              <a:t>Is the motivation to deepen understanding and improve practice?</a:t>
            </a:r>
          </a:p>
          <a:p>
            <a:r>
              <a:rPr lang="en-US" i="1" dirty="0"/>
              <a:t>Does it offer fresh perspectives on established truths?</a:t>
            </a:r>
            <a:endParaRPr lang="en-US" dirty="0"/>
          </a:p>
          <a:p>
            <a:endParaRPr lang="en-US" dirty="0"/>
          </a:p>
          <a:p>
            <a:pPr marL="0" indent="0">
              <a:buNone/>
            </a:pPr>
            <a:r>
              <a:rPr lang="en-US" dirty="0"/>
              <a:t>Adapted from Bullough &amp; </a:t>
            </a:r>
            <a:r>
              <a:rPr lang="en-US" dirty="0" err="1"/>
              <a:t>Pinnegar</a:t>
            </a:r>
            <a:r>
              <a:rPr lang="en-US" dirty="0"/>
              <a:t> (2001, p. 14-18)</a:t>
            </a:r>
          </a:p>
        </p:txBody>
      </p:sp>
    </p:spTree>
    <p:extLst>
      <p:ext uri="{BB962C8B-B14F-4D97-AF65-F5344CB8AC3E}">
        <p14:creationId xmlns:p14="http://schemas.microsoft.com/office/powerpoint/2010/main" val="2525200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9D0841-5552-4CC5-A5BD-4C77996D1D6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Virginia &amp; Gina’s </a:t>
            </a:r>
            <a:r>
              <a:rPr lang="en-US" dirty="0" err="1">
                <a:latin typeface="Arial" panose="020B0604020202020204" pitchFamily="34" charset="0"/>
                <a:cs typeface="Arial" panose="020B0604020202020204" pitchFamily="34" charset="0"/>
              </a:rPr>
              <a:t>Experieinces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3959365-4E66-4ACD-A788-DD68A59A2384}"/>
              </a:ext>
            </a:extLst>
          </p:cNvPr>
          <p:cNvSpPr>
            <a:spLocks noGrp="1"/>
          </p:cNvSpPr>
          <p:nvPr>
            <p:ph sz="half" idx="1"/>
          </p:nvPr>
        </p:nvSpPr>
        <p:spPr/>
        <p:txBody>
          <a:bodyPr/>
          <a:lstStyle/>
          <a:p>
            <a:r>
              <a:rPr lang="en-US" dirty="0"/>
              <a:t>Virginia Rego</a:t>
            </a:r>
          </a:p>
        </p:txBody>
      </p:sp>
      <p:sp>
        <p:nvSpPr>
          <p:cNvPr id="4" name="Content Placeholder 3">
            <a:extLst>
              <a:ext uri="{FF2B5EF4-FFF2-40B4-BE49-F238E27FC236}">
                <a16:creationId xmlns:a16="http://schemas.microsoft.com/office/drawing/2014/main" xmlns="" id="{66BEB5E1-807F-43B0-87CE-E344CC3D0162}"/>
              </a:ext>
            </a:extLst>
          </p:cNvPr>
          <p:cNvSpPr>
            <a:spLocks noGrp="1"/>
          </p:cNvSpPr>
          <p:nvPr>
            <p:ph sz="half" idx="2"/>
          </p:nvPr>
        </p:nvSpPr>
        <p:spPr>
          <a:xfrm>
            <a:off x="5640428" y="2336873"/>
            <a:ext cx="4607449" cy="3599316"/>
          </a:xfrm>
        </p:spPr>
        <p:txBody>
          <a:bodyPr/>
          <a:lstStyle/>
          <a:p>
            <a:pPr marL="0" indent="0">
              <a:buNone/>
            </a:pPr>
            <a:r>
              <a:rPr lang="en-US" dirty="0">
                <a:latin typeface="Arial" panose="020B0604020202020204" pitchFamily="34" charset="0"/>
                <a:cs typeface="Arial" panose="020B0604020202020204" pitchFamily="34" charset="0"/>
              </a:rPr>
              <a:t>Gina Buchanan</a:t>
            </a:r>
          </a:p>
        </p:txBody>
      </p:sp>
      <p:pic>
        <p:nvPicPr>
          <p:cNvPr id="5" name="Picture 4">
            <a:extLst>
              <a:ext uri="{FF2B5EF4-FFF2-40B4-BE49-F238E27FC236}">
                <a16:creationId xmlns:a16="http://schemas.microsoft.com/office/drawing/2014/main" xmlns="" id="{985DD0C3-C57A-4CFF-9040-8243B6E88DEE}"/>
              </a:ext>
            </a:extLst>
          </p:cNvPr>
          <p:cNvPicPr>
            <a:picLocks noChangeAspect="1"/>
          </p:cNvPicPr>
          <p:nvPr/>
        </p:nvPicPr>
        <p:blipFill>
          <a:blip r:embed="rId3"/>
          <a:stretch>
            <a:fillRect/>
          </a:stretch>
        </p:blipFill>
        <p:spPr>
          <a:xfrm>
            <a:off x="5594123" y="2885302"/>
            <a:ext cx="3624943" cy="3972698"/>
          </a:xfrm>
          <a:prstGeom prst="rect">
            <a:avLst/>
          </a:prstGeom>
        </p:spPr>
      </p:pic>
      <p:pic>
        <p:nvPicPr>
          <p:cNvPr id="7" name="CDCF966E-5626-4303-A0F4-AEE4D0C137D6" descr="F4D264F0-4EE9-4F03-93E3-3881BA50F837@gv">
            <a:extLst>
              <a:ext uri="{FF2B5EF4-FFF2-40B4-BE49-F238E27FC236}">
                <a16:creationId xmlns:a16="http://schemas.microsoft.com/office/drawing/2014/main" xmlns="" id="{9923A1EC-DCD8-4422-9EF5-14B36B62E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56" y="2885302"/>
            <a:ext cx="3713865" cy="397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8BA6-30B8-4405-8404-B52C2528ED07}"/>
              </a:ext>
            </a:extLst>
          </p:cNvPr>
          <p:cNvSpPr>
            <a:spLocks noGrp="1"/>
          </p:cNvSpPr>
          <p:nvPr>
            <p:ph type="title"/>
          </p:nvPr>
        </p:nvSpPr>
        <p:spPr/>
        <p:txBody>
          <a:bodyPr/>
          <a:lstStyle/>
          <a:p>
            <a:r>
              <a:rPr lang="en-US" dirty="0"/>
              <a:t>A conversation with Virginia &amp; Gina</a:t>
            </a:r>
          </a:p>
        </p:txBody>
      </p:sp>
      <p:sp>
        <p:nvSpPr>
          <p:cNvPr id="3" name="Content Placeholder 2">
            <a:extLst>
              <a:ext uri="{FF2B5EF4-FFF2-40B4-BE49-F238E27FC236}">
                <a16:creationId xmlns:a16="http://schemas.microsoft.com/office/drawing/2014/main" xmlns="" id="{3C718453-198D-46F0-979E-1E45DC0CE8A5}"/>
              </a:ext>
            </a:extLst>
          </p:cNvPr>
          <p:cNvSpPr>
            <a:spLocks noGrp="1"/>
          </p:cNvSpPr>
          <p:nvPr>
            <p:ph idx="1"/>
          </p:nvPr>
        </p:nvSpPr>
        <p:spPr>
          <a:xfrm>
            <a:off x="680321" y="2336872"/>
            <a:ext cx="9613861" cy="4521128"/>
          </a:xfrm>
        </p:spPr>
        <p:txBody>
          <a:bodyPr>
            <a:normAutofit/>
          </a:bodyPr>
          <a:lstStyle/>
          <a:p>
            <a:pPr marL="1028700" marR="0" indent="-571500">
              <a:spcBef>
                <a:spcPts val="0"/>
              </a:spcBef>
              <a:spcAft>
                <a:spcPts val="0"/>
              </a:spcAft>
              <a:buFont typeface="Wingdings" panose="05000000000000000000" pitchFamily="2" charset="2"/>
              <a:buChar char="Ø"/>
            </a:pPr>
            <a:r>
              <a:rPr lang="en-US" sz="3600" dirty="0">
                <a:latin typeface="Calibri" panose="020F0502020204030204" pitchFamily="34" charset="0"/>
                <a:ea typeface="Calibri" panose="020F0502020204030204" pitchFamily="34" charset="0"/>
              </a:rPr>
              <a:t>How did you find your way to this methodology?</a:t>
            </a:r>
          </a:p>
          <a:p>
            <a:pPr marL="1028700" marR="0" indent="-571500">
              <a:spcBef>
                <a:spcPts val="0"/>
              </a:spcBef>
              <a:spcAft>
                <a:spcPts val="0"/>
              </a:spcAft>
              <a:buFont typeface="Wingdings" panose="05000000000000000000" pitchFamily="2" charset="2"/>
              <a:buChar char="Ø"/>
            </a:pPr>
            <a:r>
              <a:rPr lang="en-US" sz="3600" dirty="0">
                <a:latin typeface="Calibri" panose="020F0502020204030204" pitchFamily="34" charset="0"/>
                <a:ea typeface="Calibri" panose="020F0502020204030204" pitchFamily="34" charset="0"/>
              </a:rPr>
              <a:t>What process of writing did you use?</a:t>
            </a:r>
          </a:p>
          <a:p>
            <a:pPr marL="1028700" marR="0" indent="-571500">
              <a:spcBef>
                <a:spcPts val="0"/>
              </a:spcBef>
              <a:spcAft>
                <a:spcPts val="0"/>
              </a:spcAft>
              <a:buFont typeface="Wingdings" panose="05000000000000000000" pitchFamily="2" charset="2"/>
              <a:buChar char="Ø"/>
            </a:pPr>
            <a:r>
              <a:rPr lang="en-US" sz="3600" dirty="0">
                <a:latin typeface="Calibri" panose="020F0502020204030204" pitchFamily="34" charset="0"/>
                <a:ea typeface="Calibri" panose="020F0502020204030204" pitchFamily="34" charset="0"/>
              </a:rPr>
              <a:t>What was the impact of this research on your life &amp; practice; what were the risks you considered?</a:t>
            </a:r>
          </a:p>
          <a:p>
            <a:pPr marL="1028700" marR="0" indent="-571500">
              <a:spcBef>
                <a:spcPts val="0"/>
              </a:spcBef>
              <a:spcAft>
                <a:spcPts val="0"/>
              </a:spcAft>
              <a:buFont typeface="Wingdings" panose="05000000000000000000" pitchFamily="2" charset="2"/>
              <a:buChar char="Ø"/>
            </a:pPr>
            <a:r>
              <a:rPr lang="en-US" sz="3600" dirty="0">
                <a:latin typeface="Calibri" panose="020F0502020204030204" pitchFamily="34" charset="0"/>
                <a:ea typeface="Calibri" panose="020F0502020204030204" pitchFamily="34" charset="0"/>
              </a:rPr>
              <a:t>What advice would you give to others thinking of using this approach? </a:t>
            </a:r>
          </a:p>
          <a:p>
            <a:endParaRPr lang="en-US" dirty="0"/>
          </a:p>
        </p:txBody>
      </p:sp>
    </p:spTree>
    <p:extLst>
      <p:ext uri="{BB962C8B-B14F-4D97-AF65-F5344CB8AC3E}">
        <p14:creationId xmlns:p14="http://schemas.microsoft.com/office/powerpoint/2010/main" val="2653410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0AAA2-5A11-4342-B2BA-E01609879A9C}"/>
              </a:ext>
            </a:extLst>
          </p:cNvPr>
          <p:cNvSpPr>
            <a:spLocks noGrp="1"/>
          </p:cNvSpPr>
          <p:nvPr>
            <p:ph type="title"/>
          </p:nvPr>
        </p:nvSpPr>
        <p:spPr/>
        <p:txBody>
          <a:bodyPr/>
          <a:lstStyle/>
          <a:p>
            <a:pPr algn="ctr"/>
            <a:r>
              <a:rPr lang="en-US" dirty="0"/>
              <a:t>Virginia Rego</a:t>
            </a:r>
          </a:p>
        </p:txBody>
      </p:sp>
      <p:sp>
        <p:nvSpPr>
          <p:cNvPr id="3" name="Content Placeholder 2">
            <a:extLst>
              <a:ext uri="{FF2B5EF4-FFF2-40B4-BE49-F238E27FC236}">
                <a16:creationId xmlns:a16="http://schemas.microsoft.com/office/drawing/2014/main" xmlns="" id="{DA7D90EC-1647-49AB-9625-CC740BEB81C9}"/>
              </a:ext>
            </a:extLst>
          </p:cNvPr>
          <p:cNvSpPr>
            <a:spLocks noGrp="1"/>
          </p:cNvSpPr>
          <p:nvPr>
            <p:ph idx="1"/>
          </p:nvPr>
        </p:nvSpPr>
        <p:spPr>
          <a:xfrm>
            <a:off x="680321" y="2336872"/>
            <a:ext cx="9613861" cy="4521127"/>
          </a:xfrm>
        </p:spPr>
        <p:txBody>
          <a:bodyPr>
            <a:normAutofit lnSpcReduction="10000"/>
          </a:bodyPr>
          <a:lstStyle/>
          <a:p>
            <a:pPr marL="0" indent="0" algn="ctr">
              <a:buNone/>
            </a:pPr>
            <a:r>
              <a:rPr lang="en-US" sz="3000" b="1" i="1" dirty="0"/>
              <a:t>YOU ARE MY MIRROR: ONE TEACHER’S AUTOBIOGRAPHICAL NARRATIVE INQUIRY INTO MENTAL ILLNESS</a:t>
            </a:r>
          </a:p>
          <a:p>
            <a:endParaRPr lang="en-US" dirty="0"/>
          </a:p>
          <a:p>
            <a:pPr marL="0" indent="0" algn="ctr">
              <a:buNone/>
            </a:pPr>
            <a:r>
              <a:rPr lang="en-US" sz="3200" dirty="0"/>
              <a:t>“…this dissertation emerged as I, the researcher, examined my own context in relation to who I was as a researcher, and in particular, as an educational researcher, and specifically, as a teacher, and even more specifically, a teacher with mental illness. “</a:t>
            </a:r>
          </a:p>
        </p:txBody>
      </p:sp>
      <p:pic>
        <p:nvPicPr>
          <p:cNvPr id="4" name="CDCF966E-5626-4303-A0F4-AEE4D0C137D6" descr="F4D264F0-4EE9-4F03-93E3-3881BA50F837@gv">
            <a:extLst>
              <a:ext uri="{FF2B5EF4-FFF2-40B4-BE49-F238E27FC236}">
                <a16:creationId xmlns:a16="http://schemas.microsoft.com/office/drawing/2014/main" xmlns="" id="{0BC0FED7-1D86-4AD5-A36A-2AEA00DFD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686" y="150697"/>
            <a:ext cx="21370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956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057AF-5483-4FD2-BA00-5BC09AF26E7A}"/>
              </a:ext>
            </a:extLst>
          </p:cNvPr>
          <p:cNvSpPr>
            <a:spLocks noGrp="1"/>
          </p:cNvSpPr>
          <p:nvPr>
            <p:ph type="title" idx="4294967295"/>
          </p:nvPr>
        </p:nvSpPr>
        <p:spPr>
          <a:xfrm flipV="1">
            <a:off x="0" y="-655608"/>
            <a:ext cx="9613900" cy="655608"/>
          </a:xfrm>
        </p:spPr>
        <p:txBody>
          <a:bodyPr/>
          <a:lstStyle/>
          <a:p>
            <a:endParaRPr lang="en-US" dirty="0"/>
          </a:p>
        </p:txBody>
      </p:sp>
      <p:sp>
        <p:nvSpPr>
          <p:cNvPr id="3" name="Content Placeholder 2">
            <a:extLst>
              <a:ext uri="{FF2B5EF4-FFF2-40B4-BE49-F238E27FC236}">
                <a16:creationId xmlns:a16="http://schemas.microsoft.com/office/drawing/2014/main" xmlns="" id="{7760BFF5-CA46-401F-96EA-A39D5F9FCF1F}"/>
              </a:ext>
            </a:extLst>
          </p:cNvPr>
          <p:cNvSpPr>
            <a:spLocks noGrp="1"/>
          </p:cNvSpPr>
          <p:nvPr>
            <p:ph idx="4294967295"/>
          </p:nvPr>
        </p:nvSpPr>
        <p:spPr>
          <a:xfrm>
            <a:off x="0" y="0"/>
            <a:ext cx="12192000" cy="6858000"/>
          </a:xfrm>
        </p:spPr>
        <p:txBody>
          <a:bodyPr>
            <a:normAutofit fontScale="92500" lnSpcReduction="10000"/>
          </a:bodyPr>
          <a:lstStyle/>
          <a:p>
            <a:pPr marL="0" indent="0">
              <a:buNone/>
            </a:pPr>
            <a:r>
              <a:rPr lang="en-US" dirty="0"/>
              <a:t>Virginia’s Dissertation Table of Contents: </a:t>
            </a:r>
          </a:p>
          <a:p>
            <a:pPr marL="0" indent="0">
              <a:buNone/>
            </a:pPr>
            <a:r>
              <a:rPr lang="en-US" dirty="0"/>
              <a:t>1. Introduction</a:t>
            </a:r>
          </a:p>
          <a:p>
            <a:pPr marL="457200" lvl="1" indent="0">
              <a:buNone/>
            </a:pPr>
            <a:r>
              <a:rPr lang="en-US" dirty="0"/>
              <a:t>	Arriving at a methodology</a:t>
            </a:r>
          </a:p>
          <a:p>
            <a:pPr marL="457200" lvl="1" indent="0">
              <a:buNone/>
            </a:pPr>
            <a:r>
              <a:rPr lang="en-US" dirty="0"/>
              <a:t>	Accepting mental illness</a:t>
            </a:r>
          </a:p>
          <a:p>
            <a:pPr marL="0" indent="0">
              <a:buNone/>
            </a:pPr>
            <a:r>
              <a:rPr lang="en-US" dirty="0"/>
              <a:t>2. Attending to Attendance</a:t>
            </a:r>
          </a:p>
          <a:p>
            <a:pPr marL="0" indent="0">
              <a:buNone/>
            </a:pPr>
            <a:r>
              <a:rPr lang="en-US" dirty="0"/>
              <a:t>3. Broken Bones </a:t>
            </a:r>
          </a:p>
          <a:p>
            <a:pPr marL="0" indent="0">
              <a:buNone/>
            </a:pPr>
            <a:r>
              <a:rPr lang="en-US" dirty="0"/>
              <a:t>	Home</a:t>
            </a:r>
          </a:p>
          <a:p>
            <a:pPr marL="0" indent="0">
              <a:buNone/>
            </a:pPr>
            <a:r>
              <a:rPr lang="en-US" dirty="0"/>
              <a:t>	Kitchen table</a:t>
            </a:r>
          </a:p>
          <a:p>
            <a:pPr marL="0" indent="0">
              <a:buNone/>
            </a:pPr>
            <a:r>
              <a:rPr lang="en-US" dirty="0"/>
              <a:t>	Parental factors</a:t>
            </a:r>
          </a:p>
          <a:p>
            <a:pPr marL="0" indent="0">
              <a:buNone/>
            </a:pPr>
            <a:r>
              <a:rPr lang="en-US" dirty="0"/>
              <a:t>4. A Pleasure to have in class</a:t>
            </a:r>
          </a:p>
          <a:p>
            <a:pPr marL="0" indent="0">
              <a:buNone/>
            </a:pPr>
            <a:r>
              <a:rPr lang="en-US" dirty="0"/>
              <a:t>	Fixing </a:t>
            </a:r>
            <a:r>
              <a:rPr lang="en-US" dirty="0" err="1"/>
              <a:t>virginia</a:t>
            </a:r>
            <a:endParaRPr lang="en-US" dirty="0"/>
          </a:p>
          <a:p>
            <a:pPr marL="0" indent="0">
              <a:buNone/>
            </a:pPr>
            <a:r>
              <a:rPr lang="en-US" dirty="0"/>
              <a:t>	Please see me</a:t>
            </a:r>
          </a:p>
          <a:p>
            <a:pPr marL="0" indent="0">
              <a:buNone/>
            </a:pPr>
            <a:r>
              <a:rPr lang="en-US" dirty="0"/>
              <a:t>5. Hell </a:t>
            </a:r>
          </a:p>
          <a:p>
            <a:pPr marL="0" indent="0">
              <a:buNone/>
            </a:pPr>
            <a:r>
              <a:rPr lang="en-US" dirty="0"/>
              <a:t>	The invisible battle with bulimia</a:t>
            </a:r>
          </a:p>
          <a:p>
            <a:pPr marL="0" indent="0">
              <a:buNone/>
            </a:pPr>
            <a:r>
              <a:rPr lang="en-US" dirty="0"/>
              <a:t>	Script the crazy</a:t>
            </a:r>
          </a:p>
          <a:p>
            <a:pPr marL="0" indent="0">
              <a:buNone/>
            </a:pPr>
            <a:r>
              <a:rPr lang="en-US" dirty="0"/>
              <a:t>	Losing myself</a:t>
            </a:r>
          </a:p>
          <a:p>
            <a:pPr marL="0" indent="0">
              <a:buNone/>
            </a:pPr>
            <a:r>
              <a:rPr lang="en-US" dirty="0"/>
              <a:t>6. Conclusion &amp; implications</a:t>
            </a:r>
          </a:p>
        </p:txBody>
      </p:sp>
      <p:pic>
        <p:nvPicPr>
          <p:cNvPr id="9" name="Picture 8">
            <a:extLst>
              <a:ext uri="{FF2B5EF4-FFF2-40B4-BE49-F238E27FC236}">
                <a16:creationId xmlns:a16="http://schemas.microsoft.com/office/drawing/2014/main" xmlns="" id="{91A179A1-FA30-48BC-848B-C2AAD28AA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25" y="0"/>
            <a:ext cx="6696075" cy="6857999"/>
          </a:xfrm>
          <a:prstGeom prst="rect">
            <a:avLst/>
          </a:prstGeom>
        </p:spPr>
      </p:pic>
    </p:spTree>
    <p:extLst>
      <p:ext uri="{BB962C8B-B14F-4D97-AF65-F5344CB8AC3E}">
        <p14:creationId xmlns:p14="http://schemas.microsoft.com/office/powerpoint/2010/main" val="2356457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863976" y="898525"/>
            <a:ext cx="6346825" cy="4114800"/>
          </a:xfrm>
          <a:noFill/>
          <a:extLst>
            <a:ext uri="{909E8E84-426E-40DD-AFC4-6F175D3DCCD1}">
              <a14:hiddenFill xmlns:a14="http://schemas.microsoft.com/office/drawing/2010/main">
                <a:solidFill>
                  <a:srgbClr val="0000CC"/>
                </a:solidFill>
              </a14:hiddenFill>
            </a:ext>
          </a:extLst>
        </p:spPr>
        <p:txBody>
          <a:bodyPr/>
          <a:lstStyle/>
          <a:p>
            <a:pPr algn="l" eaLnBrk="1" hangingPunct="1"/>
            <a:r>
              <a:rPr lang="en-CA" altLang="en-US" sz="4800" b="1" i="1" dirty="0">
                <a:latin typeface="Arial" panose="020B0604020202020204" pitchFamily="34" charset="0"/>
                <a:cs typeface="Arial" panose="020B0604020202020204" pitchFamily="34" charset="0"/>
              </a:rPr>
              <a:t>Reflecting on my pedagogy: An accidental story</a:t>
            </a:r>
            <a:r>
              <a:rPr lang="en-CA" altLang="en-US" sz="4800" b="1" dirty="0">
                <a:latin typeface="Arial" panose="020B0604020202020204" pitchFamily="34" charset="0"/>
                <a:cs typeface="Arial" panose="020B0604020202020204" pitchFamily="34" charset="0"/>
              </a:rPr>
              <a:t/>
            </a:r>
            <a:br>
              <a:rPr lang="en-CA" altLang="en-US" sz="4800" b="1" dirty="0">
                <a:latin typeface="Arial" panose="020B0604020202020204" pitchFamily="34" charset="0"/>
                <a:cs typeface="Arial" panose="020B0604020202020204" pitchFamily="34" charset="0"/>
              </a:rPr>
            </a:br>
            <a:endParaRPr lang="en-CA" altLang="en-US" sz="4000" b="1" dirty="0">
              <a:latin typeface="Arial" panose="020B0604020202020204" pitchFamily="34" charset="0"/>
              <a:cs typeface="Arial" panose="020B0604020202020204" pitchFamily="34" charset="0"/>
            </a:endParaRPr>
          </a:p>
        </p:txBody>
      </p:sp>
      <p:sp>
        <p:nvSpPr>
          <p:cNvPr id="7171" name="Rectangle 3"/>
          <p:cNvSpPr>
            <a:spLocks noGrp="1" noChangeArrowheads="1"/>
          </p:cNvSpPr>
          <p:nvPr>
            <p:ph type="subTitle" idx="1"/>
          </p:nvPr>
        </p:nvSpPr>
        <p:spPr>
          <a:xfrm>
            <a:off x="3900419" y="4708166"/>
            <a:ext cx="5531491" cy="561975"/>
          </a:xfrm>
        </p:spPr>
        <p:txBody>
          <a:bodyPr>
            <a:normAutofit fontScale="25000" lnSpcReduction="20000"/>
          </a:bodyPr>
          <a:lstStyle/>
          <a:p>
            <a:pPr algn="l" eaLnBrk="1" hangingPunct="1"/>
            <a:r>
              <a:rPr lang="en-CA" altLang="en-US" sz="19200" b="1" dirty="0">
                <a:latin typeface="Arial" panose="020B0604020202020204" pitchFamily="34" charset="0"/>
                <a:cs typeface="Arial" panose="020B0604020202020204" pitchFamily="34" charset="0"/>
              </a:rPr>
              <a:t>Gina</a:t>
            </a:r>
            <a:r>
              <a:rPr lang="en-CA" altLang="en-US" sz="14800" b="1" dirty="0">
                <a:latin typeface="Arial" panose="020B0604020202020204" pitchFamily="34" charset="0"/>
                <a:cs typeface="Arial" panose="020B0604020202020204" pitchFamily="34" charset="0"/>
              </a:rPr>
              <a:t> </a:t>
            </a:r>
            <a:r>
              <a:rPr lang="en-CA" altLang="en-US" sz="19200" b="1" dirty="0">
                <a:latin typeface="Arial" panose="020B0604020202020204" pitchFamily="34" charset="0"/>
                <a:cs typeface="Arial" panose="020B0604020202020204" pitchFamily="34" charset="0"/>
              </a:rPr>
              <a:t>Buchanan</a:t>
            </a:r>
          </a:p>
          <a:p>
            <a:pPr eaLnBrk="1" hangingPunct="1"/>
            <a:r>
              <a:rPr lang="en-CA" altLang="en-US" dirty="0"/>
              <a:t>	</a:t>
            </a:r>
          </a:p>
        </p:txBody>
      </p:sp>
      <p:pic>
        <p:nvPicPr>
          <p:cNvPr id="4" name="Picture 3">
            <a:extLst>
              <a:ext uri="{FF2B5EF4-FFF2-40B4-BE49-F238E27FC236}">
                <a16:creationId xmlns:a16="http://schemas.microsoft.com/office/drawing/2014/main" xmlns="" id="{7E6D57E2-D4B4-46B4-8AED-4945E9B51CB9}"/>
              </a:ext>
            </a:extLst>
          </p:cNvPr>
          <p:cNvPicPr>
            <a:picLocks noChangeAspect="1"/>
          </p:cNvPicPr>
          <p:nvPr/>
        </p:nvPicPr>
        <p:blipFill>
          <a:blip r:embed="rId3"/>
          <a:stretch>
            <a:fillRect/>
          </a:stretch>
        </p:blipFill>
        <p:spPr>
          <a:xfrm>
            <a:off x="239033" y="245619"/>
            <a:ext cx="2753375" cy="3017520"/>
          </a:xfrm>
          <a:prstGeom prst="rect">
            <a:avLst/>
          </a:prstGeom>
        </p:spPr>
      </p:pic>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1524000" y="0"/>
            <a:ext cx="9144000" cy="45719"/>
          </a:xfrm>
          <a:solidFill>
            <a:schemeClr val="tx1"/>
          </a:solidFill>
        </p:spPr>
        <p:txBody>
          <a:bodyPr>
            <a:normAutofit fontScale="90000"/>
          </a:bodyPr>
          <a:lstStyle/>
          <a:p>
            <a:endParaRPr lang="en-US" altLang="en-US" dirty="0"/>
          </a:p>
        </p:txBody>
      </p:sp>
      <p:pic>
        <p:nvPicPr>
          <p:cNvPr id="11267" name="Picture 2" descr="http://www.premiumbeat.com/blog/wp-content/uploads/2013/01/question-mark.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60500"/>
            <a:ext cx="9144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1"/>
          <p:cNvSpPr txBox="1">
            <a:spLocks noChangeArrowheads="1"/>
          </p:cNvSpPr>
          <p:nvPr/>
        </p:nvSpPr>
        <p:spPr bwMode="auto">
          <a:xfrm>
            <a:off x="2156605" y="1029131"/>
            <a:ext cx="7035022" cy="495520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CC"/>
              </a:buClr>
              <a:buChar char="•"/>
              <a:defRPr sz="3200">
                <a:solidFill>
                  <a:schemeClr val="tx1"/>
                </a:solidFill>
                <a:latin typeface="Arial" panose="020B0604020202020204" pitchFamily="34" charset="0"/>
              </a:defRPr>
            </a:lvl1pPr>
            <a:lvl2pPr marL="742950" indent="-285750">
              <a:spcBef>
                <a:spcPct val="20000"/>
              </a:spcBef>
              <a:buClr>
                <a:srgbClr val="0000CC"/>
              </a:buClr>
              <a:buChar char="–"/>
              <a:defRPr sz="2800">
                <a:solidFill>
                  <a:schemeClr val="tx1"/>
                </a:solidFill>
                <a:latin typeface="Arial" panose="020B0604020202020204" pitchFamily="34" charset="0"/>
              </a:defRPr>
            </a:lvl2pPr>
            <a:lvl3pPr marL="1143000" indent="-228600">
              <a:spcBef>
                <a:spcPct val="20000"/>
              </a:spcBef>
              <a:buClr>
                <a:srgbClr val="0000CC"/>
              </a:buClr>
              <a:buChar char="•"/>
              <a:defRPr sz="2400">
                <a:solidFill>
                  <a:schemeClr val="tx1"/>
                </a:solidFill>
                <a:latin typeface="Arial" panose="020B0604020202020204" pitchFamily="34" charset="0"/>
              </a:defRPr>
            </a:lvl3pPr>
            <a:lvl4pPr marL="1600200" indent="-228600">
              <a:spcBef>
                <a:spcPct val="20000"/>
              </a:spcBef>
              <a:buClr>
                <a:srgbClr val="0000CC"/>
              </a:buClr>
              <a:buChar char="–"/>
              <a:defRPr sz="2000">
                <a:solidFill>
                  <a:schemeClr val="tx1"/>
                </a:solidFill>
                <a:latin typeface="Arial" panose="020B0604020202020204" pitchFamily="34" charset="0"/>
              </a:defRPr>
            </a:lvl4pPr>
            <a:lvl5pPr marL="2057400" indent="-228600">
              <a:spcBef>
                <a:spcPct val="20000"/>
              </a:spcBef>
              <a:buClr>
                <a:srgbClr val="0000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dirty="0">
              <a:solidFill>
                <a:schemeClr val="bg1"/>
              </a:solidFill>
            </a:endParaRPr>
          </a:p>
          <a:p>
            <a:pPr>
              <a:spcBef>
                <a:spcPct val="0"/>
              </a:spcBef>
              <a:buClrTx/>
              <a:buFontTx/>
              <a:buNone/>
            </a:pPr>
            <a:r>
              <a:rPr lang="en-US" altLang="en-US" sz="3600" dirty="0">
                <a:solidFill>
                  <a:schemeClr val="bg1"/>
                </a:solidFill>
              </a:rPr>
              <a:t>The purpose of Gina’s study:</a:t>
            </a:r>
          </a:p>
          <a:p>
            <a:pPr>
              <a:spcBef>
                <a:spcPct val="0"/>
              </a:spcBef>
              <a:buClrTx/>
              <a:buFontTx/>
              <a:buNone/>
            </a:pPr>
            <a:endParaRPr lang="en-US" altLang="en-US" sz="2800" dirty="0">
              <a:solidFill>
                <a:schemeClr val="bg1"/>
              </a:solidFill>
            </a:endParaRPr>
          </a:p>
          <a:p>
            <a:pPr>
              <a:spcBef>
                <a:spcPct val="0"/>
              </a:spcBef>
              <a:buClrTx/>
              <a:buFontTx/>
              <a:buNone/>
            </a:pPr>
            <a:r>
              <a:rPr lang="en-US" altLang="en-US" sz="3600" dirty="0">
                <a:solidFill>
                  <a:schemeClr val="bg1"/>
                </a:solidFill>
              </a:rPr>
              <a:t>To understand how the experiences of my life, and more specifically, my experiences of schooling, and of education, have informed who I am as a teacher, and how I teach.</a:t>
            </a:r>
          </a:p>
          <a:p>
            <a:pPr>
              <a:spcBef>
                <a:spcPct val="0"/>
              </a:spcBef>
              <a:buClrTx/>
              <a:buFontTx/>
              <a:buNone/>
            </a:pPr>
            <a:endParaRPr lang="en-US" altLang="en-US" sz="1800" dirty="0">
              <a:solidFill>
                <a:schemeClr val="bg1"/>
              </a:solidFill>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p:txBody>
          <a:bodyPr/>
          <a:lstStyle/>
          <a:p>
            <a:endParaRPr lang="en-US" altLang="en-US"/>
          </a:p>
        </p:txBody>
      </p:sp>
      <p:sp>
        <p:nvSpPr>
          <p:cNvPr id="50179" name="Content Placeholder 2"/>
          <p:cNvSpPr>
            <a:spLocks noGrp="1" noChangeArrowheads="1"/>
          </p:cNvSpPr>
          <p:nvPr>
            <p:ph idx="1"/>
          </p:nvPr>
        </p:nvSpPr>
        <p:spPr/>
        <p:txBody>
          <a:bodyPr/>
          <a:lstStyle/>
          <a:p>
            <a:endParaRPr lang="en-US" altLang="en-US"/>
          </a:p>
        </p:txBody>
      </p:sp>
      <p:pic>
        <p:nvPicPr>
          <p:cNvPr id="50180" name="Picture 2" descr="white printer paper beside p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1"/>
          <p:cNvSpPr txBox="1">
            <a:spLocks noChangeArrowheads="1"/>
          </p:cNvSpPr>
          <p:nvPr/>
        </p:nvSpPr>
        <p:spPr bwMode="auto">
          <a:xfrm flipH="1">
            <a:off x="836579" y="1600201"/>
            <a:ext cx="846306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CC"/>
              </a:buClr>
              <a:buChar char="•"/>
              <a:defRPr sz="3200">
                <a:solidFill>
                  <a:schemeClr val="tx1"/>
                </a:solidFill>
                <a:latin typeface="Arial" panose="020B0604020202020204" pitchFamily="34" charset="0"/>
              </a:defRPr>
            </a:lvl1pPr>
            <a:lvl2pPr marL="742950" indent="-285750">
              <a:spcBef>
                <a:spcPct val="20000"/>
              </a:spcBef>
              <a:buClr>
                <a:srgbClr val="0000CC"/>
              </a:buClr>
              <a:buChar char="–"/>
              <a:defRPr sz="2800">
                <a:solidFill>
                  <a:schemeClr val="tx1"/>
                </a:solidFill>
                <a:latin typeface="Arial" panose="020B0604020202020204" pitchFamily="34" charset="0"/>
              </a:defRPr>
            </a:lvl2pPr>
            <a:lvl3pPr marL="1143000" indent="-228600">
              <a:spcBef>
                <a:spcPct val="20000"/>
              </a:spcBef>
              <a:buClr>
                <a:srgbClr val="0000CC"/>
              </a:buClr>
              <a:buChar char="•"/>
              <a:defRPr sz="2400">
                <a:solidFill>
                  <a:schemeClr val="tx1"/>
                </a:solidFill>
                <a:latin typeface="Arial" panose="020B0604020202020204" pitchFamily="34" charset="0"/>
              </a:defRPr>
            </a:lvl3pPr>
            <a:lvl4pPr marL="1600200" indent="-228600">
              <a:spcBef>
                <a:spcPct val="20000"/>
              </a:spcBef>
              <a:buClr>
                <a:srgbClr val="0000CC"/>
              </a:buClr>
              <a:buChar char="–"/>
              <a:defRPr sz="2000">
                <a:solidFill>
                  <a:schemeClr val="tx1"/>
                </a:solidFill>
                <a:latin typeface="Arial" panose="020B0604020202020204" pitchFamily="34" charset="0"/>
              </a:defRPr>
            </a:lvl4pPr>
            <a:lvl5pPr marL="2057400" indent="-228600">
              <a:spcBef>
                <a:spcPct val="20000"/>
              </a:spcBef>
              <a:buClr>
                <a:srgbClr val="0000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9pPr>
          </a:lstStyle>
          <a:p>
            <a:pPr algn="ctr">
              <a:spcBef>
                <a:spcPct val="0"/>
              </a:spcBef>
              <a:buClrTx/>
              <a:buFontTx/>
              <a:buNone/>
            </a:pPr>
            <a:r>
              <a:rPr lang="en-US" sz="2800" dirty="0">
                <a:solidFill>
                  <a:schemeClr val="bg1"/>
                </a:solidFill>
                <a:cs typeface="Arial" panose="020B0604020202020204" pitchFamily="34" charset="0"/>
              </a:rPr>
              <a:t>Parker Palmer</a:t>
            </a:r>
            <a:endParaRPr lang="en-US" sz="2000" dirty="0">
              <a:solidFill>
                <a:schemeClr val="bg1"/>
              </a:solidFill>
              <a:cs typeface="Arial" panose="020B0604020202020204" pitchFamily="34" charset="0"/>
            </a:endParaRPr>
          </a:p>
          <a:p>
            <a:pPr>
              <a:spcBef>
                <a:spcPct val="0"/>
              </a:spcBef>
              <a:buClrTx/>
              <a:buFontTx/>
              <a:buNone/>
            </a:pPr>
            <a:endParaRPr lang="en-US" sz="2000" dirty="0">
              <a:solidFill>
                <a:schemeClr val="bg1"/>
              </a:solidFill>
              <a:cs typeface="Arial" panose="020B0604020202020204" pitchFamily="34" charset="0"/>
            </a:endParaRPr>
          </a:p>
          <a:p>
            <a:pPr>
              <a:spcBef>
                <a:spcPct val="0"/>
              </a:spcBef>
              <a:buClrTx/>
              <a:buFontTx/>
              <a:buNone/>
            </a:pPr>
            <a:r>
              <a:rPr lang="en-US" sz="2800" dirty="0">
                <a:solidFill>
                  <a:schemeClr val="bg1"/>
                </a:solidFill>
                <a:cs typeface="Arial" panose="020B0604020202020204" pitchFamily="34" charset="0"/>
              </a:rPr>
              <a:t>As educators  good teaching cannot be reduced to technique but is rooted in the identity, and integrity, of the teacher (2007, p. 10). </a:t>
            </a:r>
            <a:endParaRPr lang="en-US" altLang="en-US" sz="2800" dirty="0">
              <a:solidFill>
                <a:schemeClr val="bg1"/>
              </a:solidFill>
              <a:cs typeface="Arial" panose="020B0604020202020204" pitchFamily="34" charset="0"/>
            </a:endParaRPr>
          </a:p>
          <a:p>
            <a:pPr>
              <a:spcBef>
                <a:spcPct val="0"/>
              </a:spcBef>
              <a:buClrTx/>
              <a:buFontTx/>
              <a:buNone/>
            </a:pPr>
            <a:r>
              <a:rPr lang="en-US" altLang="en-US" sz="2800" dirty="0">
                <a:solidFill>
                  <a:schemeClr val="bg1"/>
                </a:solidFill>
                <a:cs typeface="Arial" panose="020B0604020202020204" pitchFamily="34" charset="0"/>
              </a:rPr>
              <a:t>	</a:t>
            </a:r>
          </a:p>
          <a:p>
            <a:pPr>
              <a:spcBef>
                <a:spcPct val="0"/>
              </a:spcBef>
              <a:buClrTx/>
              <a:buFontTx/>
              <a:buNone/>
            </a:pPr>
            <a:endParaRPr lang="en-US" altLang="en-US" sz="1800" dirty="0">
              <a:latin typeface="Papyrus" panose="03070502060502030205" pitchFamily="66" charset="0"/>
            </a:endParaRPr>
          </a:p>
          <a:p>
            <a:pPr>
              <a:spcBef>
                <a:spcPct val="0"/>
              </a:spcBef>
              <a:buClrTx/>
              <a:buFontTx/>
              <a:buNone/>
            </a:pPr>
            <a:endParaRPr lang="en-US" altLang="en-US" sz="1800" dirty="0">
              <a:latin typeface="Papyrus" panose="03070502060502030205" pitchFamily="66" charset="0"/>
            </a:endParaRPr>
          </a:p>
        </p:txBody>
      </p:sp>
      <p:sp>
        <p:nvSpPr>
          <p:cNvPr id="50182" name="TextBox 2"/>
          <p:cNvSpPr txBox="1">
            <a:spLocks noChangeArrowheads="1"/>
          </p:cNvSpPr>
          <p:nvPr/>
        </p:nvSpPr>
        <p:spPr bwMode="auto">
          <a:xfrm>
            <a:off x="5303838" y="5805489"/>
            <a:ext cx="5364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Char char="•"/>
              <a:defRPr sz="3200">
                <a:solidFill>
                  <a:schemeClr val="tx1"/>
                </a:solidFill>
                <a:latin typeface="Arial" panose="020B0604020202020204" pitchFamily="34" charset="0"/>
              </a:defRPr>
            </a:lvl1pPr>
            <a:lvl2pPr marL="742950" indent="-285750">
              <a:spcBef>
                <a:spcPct val="20000"/>
              </a:spcBef>
              <a:buClr>
                <a:srgbClr val="0000CC"/>
              </a:buClr>
              <a:buChar char="–"/>
              <a:defRPr sz="2800">
                <a:solidFill>
                  <a:schemeClr val="tx1"/>
                </a:solidFill>
                <a:latin typeface="Arial" panose="020B0604020202020204" pitchFamily="34" charset="0"/>
              </a:defRPr>
            </a:lvl2pPr>
            <a:lvl3pPr marL="1143000" indent="-228600">
              <a:spcBef>
                <a:spcPct val="20000"/>
              </a:spcBef>
              <a:buClr>
                <a:srgbClr val="0000CC"/>
              </a:buClr>
              <a:buChar char="•"/>
              <a:defRPr sz="2400">
                <a:solidFill>
                  <a:schemeClr val="tx1"/>
                </a:solidFill>
                <a:latin typeface="Arial" panose="020B0604020202020204" pitchFamily="34" charset="0"/>
              </a:defRPr>
            </a:lvl3pPr>
            <a:lvl4pPr marL="1600200" indent="-228600">
              <a:spcBef>
                <a:spcPct val="20000"/>
              </a:spcBef>
              <a:buClr>
                <a:srgbClr val="0000CC"/>
              </a:buClr>
              <a:buChar char="–"/>
              <a:defRPr sz="2000">
                <a:solidFill>
                  <a:schemeClr val="tx1"/>
                </a:solidFill>
                <a:latin typeface="Arial" panose="020B0604020202020204" pitchFamily="34" charset="0"/>
              </a:defRPr>
            </a:lvl4pPr>
            <a:lvl5pPr marL="2057400" indent="-228600">
              <a:spcBef>
                <a:spcPct val="20000"/>
              </a:spcBef>
              <a:buClr>
                <a:srgbClr val="0000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00CC"/>
              </a:buClr>
              <a:buChar char="»"/>
              <a:defRPr sz="2000">
                <a:solidFill>
                  <a:schemeClr val="tx1"/>
                </a:solidFill>
                <a:latin typeface="Arial" panose="020B0604020202020204" pitchFamily="34" charset="0"/>
              </a:defRPr>
            </a:lvl9pPr>
          </a:lstStyle>
          <a:p>
            <a:pPr>
              <a:spcBef>
                <a:spcPct val="0"/>
              </a:spcBef>
              <a:buClrTx/>
              <a:buFontTx/>
              <a:buNone/>
            </a:pPr>
            <a:r>
              <a:rPr lang="fi-FI" altLang="en-US" sz="1800" dirty="0"/>
              <a:t>Photo by </a:t>
            </a:r>
            <a:r>
              <a:rPr lang="fi-FI" altLang="en-US" sz="1800" dirty="0">
                <a:hlinkClick r:id="rId4"/>
              </a:rPr>
              <a:t>Kelly Sikkema</a:t>
            </a:r>
            <a:r>
              <a:rPr lang="fi-FI" altLang="en-US" sz="1800" dirty="0"/>
              <a:t> on </a:t>
            </a:r>
            <a:r>
              <a:rPr lang="fi-FI" altLang="en-US" sz="1800" dirty="0">
                <a:hlinkClick r:id="rId5"/>
              </a:rPr>
              <a:t>Unsplash</a:t>
            </a: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524000" y="1125539"/>
            <a:ext cx="9144000" cy="947737"/>
          </a:xfrm>
          <a:solidFill>
            <a:srgbClr val="000066"/>
          </a:solidFill>
        </p:spPr>
        <p:txBody>
          <a:bodyPr>
            <a:normAutofit/>
          </a:bodyPr>
          <a:lstStyle/>
          <a:p>
            <a:pPr marL="0" indent="0">
              <a:buNone/>
            </a:pPr>
            <a:r>
              <a:rPr lang="en-US" altLang="en-US" sz="2800" dirty="0"/>
              <a:t>Part One: The Forward</a:t>
            </a:r>
          </a:p>
        </p:txBody>
      </p:sp>
      <p:sp>
        <p:nvSpPr>
          <p:cNvPr id="7" name="Content Placeholder 2"/>
          <p:cNvSpPr txBox="1">
            <a:spLocks/>
          </p:cNvSpPr>
          <p:nvPr/>
        </p:nvSpPr>
        <p:spPr bwMode="auto">
          <a:xfrm rot="10800000" flipV="1">
            <a:off x="1524000" y="2073276"/>
            <a:ext cx="9144000" cy="1147763"/>
          </a:xfrm>
          <a:prstGeom prst="rect">
            <a:avLst/>
          </a:prstGeom>
          <a:solidFill>
            <a:srgbClr val="1A2F8A"/>
          </a:solidFill>
          <a:ln>
            <a:noFill/>
          </a:ln>
        </p:spPr>
        <p:txBody>
          <a:bodyPr/>
          <a:lst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800">
                <a:solidFill>
                  <a:schemeClr val="tx1"/>
                </a:solidFill>
                <a:latin typeface="+mn-lt"/>
              </a:defRPr>
            </a:lvl2pPr>
            <a:lvl3pPr marL="1143000" indent="-228600" algn="l" rtl="0" eaLnBrk="0" fontAlgn="base" hangingPunct="0">
              <a:spcBef>
                <a:spcPct val="20000"/>
              </a:spcBef>
              <a:spcAft>
                <a:spcPct val="0"/>
              </a:spcAft>
              <a:buClr>
                <a:srgbClr val="0000CC"/>
              </a:buClr>
              <a:buChar char="•"/>
              <a:defRPr sz="2400">
                <a:solidFill>
                  <a:schemeClr val="tx1"/>
                </a:solidFill>
                <a:latin typeface="+mn-lt"/>
              </a:defRPr>
            </a:lvl3pPr>
            <a:lvl4pPr marL="1600200" indent="-228600" algn="l" rtl="0" eaLnBrk="0" fontAlgn="base" hangingPunct="0">
              <a:spcBef>
                <a:spcPct val="20000"/>
              </a:spcBef>
              <a:spcAft>
                <a:spcPct val="0"/>
              </a:spcAft>
              <a:buClr>
                <a:srgbClr val="0000CC"/>
              </a:buClr>
              <a:buChar char="–"/>
              <a:defRPr sz="2000">
                <a:solidFill>
                  <a:schemeClr val="tx1"/>
                </a:solidFill>
                <a:latin typeface="+mn-lt"/>
              </a:defRPr>
            </a:lvl4pPr>
            <a:lvl5pPr marL="2057400" indent="-228600" algn="l" rtl="0" eaLnBrk="0" fontAlgn="base" hangingPunct="0">
              <a:spcBef>
                <a:spcPct val="20000"/>
              </a:spcBef>
              <a:spcAft>
                <a:spcPct val="0"/>
              </a:spcAft>
              <a:buClr>
                <a:srgbClr val="0000CC"/>
              </a:buClr>
              <a:buChar char="»"/>
              <a:defRPr sz="2000">
                <a:solidFill>
                  <a:schemeClr val="tx1"/>
                </a:solidFill>
                <a:latin typeface="+mn-lt"/>
              </a:defRPr>
            </a:lvl5pPr>
            <a:lvl6pPr marL="2514600" indent="-228600" algn="l" rtl="0" fontAlgn="base">
              <a:spcBef>
                <a:spcPct val="20000"/>
              </a:spcBef>
              <a:spcAft>
                <a:spcPct val="0"/>
              </a:spcAft>
              <a:buClr>
                <a:srgbClr val="0000CC"/>
              </a:buClr>
              <a:buChar char="»"/>
              <a:defRPr sz="2000">
                <a:solidFill>
                  <a:schemeClr val="tx1"/>
                </a:solidFill>
                <a:latin typeface="+mn-lt"/>
              </a:defRPr>
            </a:lvl6pPr>
            <a:lvl7pPr marL="2971800" indent="-228600" algn="l" rtl="0" fontAlgn="base">
              <a:spcBef>
                <a:spcPct val="20000"/>
              </a:spcBef>
              <a:spcAft>
                <a:spcPct val="0"/>
              </a:spcAft>
              <a:buClr>
                <a:srgbClr val="0000CC"/>
              </a:buClr>
              <a:buChar char="»"/>
              <a:defRPr sz="2000">
                <a:solidFill>
                  <a:schemeClr val="tx1"/>
                </a:solidFill>
                <a:latin typeface="+mn-lt"/>
              </a:defRPr>
            </a:lvl7pPr>
            <a:lvl8pPr marL="3429000" indent="-228600" algn="l" rtl="0" fontAlgn="base">
              <a:spcBef>
                <a:spcPct val="20000"/>
              </a:spcBef>
              <a:spcAft>
                <a:spcPct val="0"/>
              </a:spcAft>
              <a:buClr>
                <a:srgbClr val="0000CC"/>
              </a:buClr>
              <a:buChar char="»"/>
              <a:defRPr sz="2000">
                <a:solidFill>
                  <a:schemeClr val="tx1"/>
                </a:solidFill>
                <a:latin typeface="+mn-lt"/>
              </a:defRPr>
            </a:lvl8pPr>
            <a:lvl9pPr marL="3886200" indent="-228600" algn="l" rtl="0" fontAlgn="base">
              <a:spcBef>
                <a:spcPct val="20000"/>
              </a:spcBef>
              <a:spcAft>
                <a:spcPct val="0"/>
              </a:spcAft>
              <a:buClr>
                <a:srgbClr val="0000CC"/>
              </a:buClr>
              <a:buChar char="»"/>
              <a:defRPr sz="2000">
                <a:solidFill>
                  <a:schemeClr val="tx1"/>
                </a:solidFill>
                <a:latin typeface="+mn-lt"/>
              </a:defRPr>
            </a:lvl9pPr>
          </a:lstStyle>
          <a:p>
            <a:pPr marL="0" indent="0">
              <a:buNone/>
              <a:defRPr/>
            </a:pPr>
            <a:r>
              <a:rPr lang="en-US" kern="0" dirty="0">
                <a:latin typeface="Arial" panose="020B0604020202020204" pitchFamily="34" charset="0"/>
                <a:cs typeface="Arial" panose="020B0604020202020204" pitchFamily="34" charset="0"/>
              </a:rPr>
              <a:t>Part Two: Family and Schooling: </a:t>
            </a:r>
            <a:r>
              <a:rPr lang="en-US" sz="2800" kern="0" dirty="0">
                <a:latin typeface="Arial" panose="020B0604020202020204" pitchFamily="34" charset="0"/>
                <a:cs typeface="Arial" panose="020B0604020202020204" pitchFamily="34" charset="0"/>
              </a:rPr>
              <a:t>In search of belonging </a:t>
            </a:r>
          </a:p>
        </p:txBody>
      </p:sp>
      <p:sp>
        <p:nvSpPr>
          <p:cNvPr id="8" name="Content Placeholder 2"/>
          <p:cNvSpPr txBox="1">
            <a:spLocks/>
          </p:cNvSpPr>
          <p:nvPr/>
        </p:nvSpPr>
        <p:spPr bwMode="auto">
          <a:xfrm rot="10800000" flipV="1">
            <a:off x="1524000" y="3197225"/>
            <a:ext cx="9144000" cy="755650"/>
          </a:xfrm>
          <a:prstGeom prst="rect">
            <a:avLst/>
          </a:prstGeom>
          <a:solidFill>
            <a:srgbClr val="6161CB"/>
          </a:solidFill>
          <a:ln>
            <a:noFill/>
          </a:ln>
        </p:spPr>
        <p:txBody>
          <a:bodyPr/>
          <a:lst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800">
                <a:solidFill>
                  <a:schemeClr val="tx1"/>
                </a:solidFill>
                <a:latin typeface="+mn-lt"/>
              </a:defRPr>
            </a:lvl2pPr>
            <a:lvl3pPr marL="1143000" indent="-228600" algn="l" rtl="0" eaLnBrk="0" fontAlgn="base" hangingPunct="0">
              <a:spcBef>
                <a:spcPct val="20000"/>
              </a:spcBef>
              <a:spcAft>
                <a:spcPct val="0"/>
              </a:spcAft>
              <a:buClr>
                <a:srgbClr val="0000CC"/>
              </a:buClr>
              <a:buChar char="•"/>
              <a:defRPr sz="2400">
                <a:solidFill>
                  <a:schemeClr val="tx1"/>
                </a:solidFill>
                <a:latin typeface="+mn-lt"/>
              </a:defRPr>
            </a:lvl3pPr>
            <a:lvl4pPr marL="1600200" indent="-228600" algn="l" rtl="0" eaLnBrk="0" fontAlgn="base" hangingPunct="0">
              <a:spcBef>
                <a:spcPct val="20000"/>
              </a:spcBef>
              <a:spcAft>
                <a:spcPct val="0"/>
              </a:spcAft>
              <a:buClr>
                <a:srgbClr val="0000CC"/>
              </a:buClr>
              <a:buChar char="–"/>
              <a:defRPr sz="2000">
                <a:solidFill>
                  <a:schemeClr val="tx1"/>
                </a:solidFill>
                <a:latin typeface="+mn-lt"/>
              </a:defRPr>
            </a:lvl4pPr>
            <a:lvl5pPr marL="2057400" indent="-228600" algn="l" rtl="0" eaLnBrk="0" fontAlgn="base" hangingPunct="0">
              <a:spcBef>
                <a:spcPct val="20000"/>
              </a:spcBef>
              <a:spcAft>
                <a:spcPct val="0"/>
              </a:spcAft>
              <a:buClr>
                <a:srgbClr val="0000CC"/>
              </a:buClr>
              <a:buChar char="»"/>
              <a:defRPr sz="2000">
                <a:solidFill>
                  <a:schemeClr val="tx1"/>
                </a:solidFill>
                <a:latin typeface="+mn-lt"/>
              </a:defRPr>
            </a:lvl5pPr>
            <a:lvl6pPr marL="2514600" indent="-228600" algn="l" rtl="0" fontAlgn="base">
              <a:spcBef>
                <a:spcPct val="20000"/>
              </a:spcBef>
              <a:spcAft>
                <a:spcPct val="0"/>
              </a:spcAft>
              <a:buClr>
                <a:srgbClr val="0000CC"/>
              </a:buClr>
              <a:buChar char="»"/>
              <a:defRPr sz="2000">
                <a:solidFill>
                  <a:schemeClr val="tx1"/>
                </a:solidFill>
                <a:latin typeface="+mn-lt"/>
              </a:defRPr>
            </a:lvl6pPr>
            <a:lvl7pPr marL="2971800" indent="-228600" algn="l" rtl="0" fontAlgn="base">
              <a:spcBef>
                <a:spcPct val="20000"/>
              </a:spcBef>
              <a:spcAft>
                <a:spcPct val="0"/>
              </a:spcAft>
              <a:buClr>
                <a:srgbClr val="0000CC"/>
              </a:buClr>
              <a:buChar char="»"/>
              <a:defRPr sz="2000">
                <a:solidFill>
                  <a:schemeClr val="tx1"/>
                </a:solidFill>
                <a:latin typeface="+mn-lt"/>
              </a:defRPr>
            </a:lvl7pPr>
            <a:lvl8pPr marL="3429000" indent="-228600" algn="l" rtl="0" fontAlgn="base">
              <a:spcBef>
                <a:spcPct val="20000"/>
              </a:spcBef>
              <a:spcAft>
                <a:spcPct val="0"/>
              </a:spcAft>
              <a:buClr>
                <a:srgbClr val="0000CC"/>
              </a:buClr>
              <a:buChar char="»"/>
              <a:defRPr sz="2000">
                <a:solidFill>
                  <a:schemeClr val="tx1"/>
                </a:solidFill>
                <a:latin typeface="+mn-lt"/>
              </a:defRPr>
            </a:lvl8pPr>
            <a:lvl9pPr marL="3886200" indent="-228600" algn="l" rtl="0" fontAlgn="base">
              <a:spcBef>
                <a:spcPct val="20000"/>
              </a:spcBef>
              <a:spcAft>
                <a:spcPct val="0"/>
              </a:spcAft>
              <a:buClr>
                <a:srgbClr val="0000CC"/>
              </a:buClr>
              <a:buChar char="»"/>
              <a:defRPr sz="2000">
                <a:solidFill>
                  <a:schemeClr val="tx1"/>
                </a:solidFill>
                <a:latin typeface="+mn-lt"/>
              </a:defRPr>
            </a:lvl9pPr>
          </a:lstStyle>
          <a:p>
            <a:pPr marL="0" indent="0">
              <a:buNone/>
              <a:defRPr/>
            </a:pPr>
            <a:r>
              <a:rPr lang="en-US" kern="0" dirty="0"/>
              <a:t>Part Three: The Later Years: Education</a:t>
            </a:r>
          </a:p>
        </p:txBody>
      </p:sp>
      <p:sp>
        <p:nvSpPr>
          <p:cNvPr id="9" name="Content Placeholder 2"/>
          <p:cNvSpPr txBox="1">
            <a:spLocks/>
          </p:cNvSpPr>
          <p:nvPr/>
        </p:nvSpPr>
        <p:spPr bwMode="auto">
          <a:xfrm rot="10800000" flipV="1">
            <a:off x="1524000" y="3952875"/>
            <a:ext cx="9144000" cy="820738"/>
          </a:xfrm>
          <a:prstGeom prst="rect">
            <a:avLst/>
          </a:prstGeom>
          <a:solidFill>
            <a:schemeClr val="accent6">
              <a:lumMod val="40000"/>
              <a:lumOff val="60000"/>
            </a:schemeClr>
          </a:solidFill>
          <a:ln>
            <a:noFill/>
          </a:ln>
        </p:spPr>
        <p:txBody>
          <a:bodyPr/>
          <a:lst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800">
                <a:solidFill>
                  <a:schemeClr val="tx1"/>
                </a:solidFill>
                <a:latin typeface="+mn-lt"/>
              </a:defRPr>
            </a:lvl2pPr>
            <a:lvl3pPr marL="1143000" indent="-228600" algn="l" rtl="0" eaLnBrk="0" fontAlgn="base" hangingPunct="0">
              <a:spcBef>
                <a:spcPct val="20000"/>
              </a:spcBef>
              <a:spcAft>
                <a:spcPct val="0"/>
              </a:spcAft>
              <a:buClr>
                <a:srgbClr val="0000CC"/>
              </a:buClr>
              <a:buChar char="•"/>
              <a:defRPr sz="2400">
                <a:solidFill>
                  <a:schemeClr val="tx1"/>
                </a:solidFill>
                <a:latin typeface="+mn-lt"/>
              </a:defRPr>
            </a:lvl3pPr>
            <a:lvl4pPr marL="1600200" indent="-228600" algn="l" rtl="0" eaLnBrk="0" fontAlgn="base" hangingPunct="0">
              <a:spcBef>
                <a:spcPct val="20000"/>
              </a:spcBef>
              <a:spcAft>
                <a:spcPct val="0"/>
              </a:spcAft>
              <a:buClr>
                <a:srgbClr val="0000CC"/>
              </a:buClr>
              <a:buChar char="–"/>
              <a:defRPr sz="2000">
                <a:solidFill>
                  <a:schemeClr val="tx1"/>
                </a:solidFill>
                <a:latin typeface="+mn-lt"/>
              </a:defRPr>
            </a:lvl4pPr>
            <a:lvl5pPr marL="2057400" indent="-228600" algn="l" rtl="0" eaLnBrk="0" fontAlgn="base" hangingPunct="0">
              <a:spcBef>
                <a:spcPct val="20000"/>
              </a:spcBef>
              <a:spcAft>
                <a:spcPct val="0"/>
              </a:spcAft>
              <a:buClr>
                <a:srgbClr val="0000CC"/>
              </a:buClr>
              <a:buChar char="»"/>
              <a:defRPr sz="2000">
                <a:solidFill>
                  <a:schemeClr val="tx1"/>
                </a:solidFill>
                <a:latin typeface="+mn-lt"/>
              </a:defRPr>
            </a:lvl5pPr>
            <a:lvl6pPr marL="2514600" indent="-228600" algn="l" rtl="0" fontAlgn="base">
              <a:spcBef>
                <a:spcPct val="20000"/>
              </a:spcBef>
              <a:spcAft>
                <a:spcPct val="0"/>
              </a:spcAft>
              <a:buClr>
                <a:srgbClr val="0000CC"/>
              </a:buClr>
              <a:buChar char="»"/>
              <a:defRPr sz="2000">
                <a:solidFill>
                  <a:schemeClr val="tx1"/>
                </a:solidFill>
                <a:latin typeface="+mn-lt"/>
              </a:defRPr>
            </a:lvl6pPr>
            <a:lvl7pPr marL="2971800" indent="-228600" algn="l" rtl="0" fontAlgn="base">
              <a:spcBef>
                <a:spcPct val="20000"/>
              </a:spcBef>
              <a:spcAft>
                <a:spcPct val="0"/>
              </a:spcAft>
              <a:buClr>
                <a:srgbClr val="0000CC"/>
              </a:buClr>
              <a:buChar char="»"/>
              <a:defRPr sz="2000">
                <a:solidFill>
                  <a:schemeClr val="tx1"/>
                </a:solidFill>
                <a:latin typeface="+mn-lt"/>
              </a:defRPr>
            </a:lvl7pPr>
            <a:lvl8pPr marL="3429000" indent="-228600" algn="l" rtl="0" fontAlgn="base">
              <a:spcBef>
                <a:spcPct val="20000"/>
              </a:spcBef>
              <a:spcAft>
                <a:spcPct val="0"/>
              </a:spcAft>
              <a:buClr>
                <a:srgbClr val="0000CC"/>
              </a:buClr>
              <a:buChar char="»"/>
              <a:defRPr sz="2000">
                <a:solidFill>
                  <a:schemeClr val="tx1"/>
                </a:solidFill>
                <a:latin typeface="+mn-lt"/>
              </a:defRPr>
            </a:lvl8pPr>
            <a:lvl9pPr marL="3886200" indent="-228600" algn="l" rtl="0" fontAlgn="base">
              <a:spcBef>
                <a:spcPct val="20000"/>
              </a:spcBef>
              <a:spcAft>
                <a:spcPct val="0"/>
              </a:spcAft>
              <a:buClr>
                <a:srgbClr val="0000CC"/>
              </a:buClr>
              <a:buChar char="»"/>
              <a:defRPr sz="2000">
                <a:solidFill>
                  <a:schemeClr val="tx1"/>
                </a:solidFill>
                <a:latin typeface="+mn-lt"/>
              </a:defRPr>
            </a:lvl9pPr>
          </a:lstStyle>
          <a:p>
            <a:pPr marL="0" indent="0">
              <a:buNone/>
              <a:defRPr/>
            </a:pPr>
            <a:r>
              <a:rPr lang="en-US" kern="0" dirty="0">
                <a:solidFill>
                  <a:schemeClr val="bg1"/>
                </a:solidFill>
              </a:rPr>
              <a:t>Part Four: Just One Day</a:t>
            </a:r>
          </a:p>
        </p:txBody>
      </p:sp>
      <p:sp>
        <p:nvSpPr>
          <p:cNvPr id="10" name="Content Placeholder 2"/>
          <p:cNvSpPr txBox="1">
            <a:spLocks/>
          </p:cNvSpPr>
          <p:nvPr/>
        </p:nvSpPr>
        <p:spPr bwMode="auto">
          <a:xfrm>
            <a:off x="1524000" y="4737101"/>
            <a:ext cx="9144000" cy="923925"/>
          </a:xfrm>
          <a:prstGeom prst="rect">
            <a:avLst/>
          </a:prstGeom>
          <a:solidFill>
            <a:schemeClr val="accent6">
              <a:lumMod val="20000"/>
              <a:lumOff val="80000"/>
            </a:schemeClr>
          </a:solidFill>
          <a:ln>
            <a:noFill/>
          </a:ln>
        </p:spPr>
        <p:txBody>
          <a:bodyPr/>
          <a:lst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800">
                <a:solidFill>
                  <a:schemeClr val="tx1"/>
                </a:solidFill>
                <a:latin typeface="+mn-lt"/>
              </a:defRPr>
            </a:lvl2pPr>
            <a:lvl3pPr marL="1143000" indent="-228600" algn="l" rtl="0" eaLnBrk="0" fontAlgn="base" hangingPunct="0">
              <a:spcBef>
                <a:spcPct val="20000"/>
              </a:spcBef>
              <a:spcAft>
                <a:spcPct val="0"/>
              </a:spcAft>
              <a:buClr>
                <a:srgbClr val="0000CC"/>
              </a:buClr>
              <a:buChar char="•"/>
              <a:defRPr sz="2400">
                <a:solidFill>
                  <a:schemeClr val="tx1"/>
                </a:solidFill>
                <a:latin typeface="+mn-lt"/>
              </a:defRPr>
            </a:lvl3pPr>
            <a:lvl4pPr marL="1600200" indent="-228600" algn="l" rtl="0" eaLnBrk="0" fontAlgn="base" hangingPunct="0">
              <a:spcBef>
                <a:spcPct val="20000"/>
              </a:spcBef>
              <a:spcAft>
                <a:spcPct val="0"/>
              </a:spcAft>
              <a:buClr>
                <a:srgbClr val="0000CC"/>
              </a:buClr>
              <a:buChar char="–"/>
              <a:defRPr sz="2000">
                <a:solidFill>
                  <a:schemeClr val="tx1"/>
                </a:solidFill>
                <a:latin typeface="+mn-lt"/>
              </a:defRPr>
            </a:lvl4pPr>
            <a:lvl5pPr marL="2057400" indent="-228600" algn="l" rtl="0" eaLnBrk="0" fontAlgn="base" hangingPunct="0">
              <a:spcBef>
                <a:spcPct val="20000"/>
              </a:spcBef>
              <a:spcAft>
                <a:spcPct val="0"/>
              </a:spcAft>
              <a:buClr>
                <a:srgbClr val="0000CC"/>
              </a:buClr>
              <a:buChar char="»"/>
              <a:defRPr sz="2000">
                <a:solidFill>
                  <a:schemeClr val="tx1"/>
                </a:solidFill>
                <a:latin typeface="+mn-lt"/>
              </a:defRPr>
            </a:lvl5pPr>
            <a:lvl6pPr marL="2514600" indent="-228600" algn="l" rtl="0" fontAlgn="base">
              <a:spcBef>
                <a:spcPct val="20000"/>
              </a:spcBef>
              <a:spcAft>
                <a:spcPct val="0"/>
              </a:spcAft>
              <a:buClr>
                <a:srgbClr val="0000CC"/>
              </a:buClr>
              <a:buChar char="»"/>
              <a:defRPr sz="2000">
                <a:solidFill>
                  <a:schemeClr val="tx1"/>
                </a:solidFill>
                <a:latin typeface="+mn-lt"/>
              </a:defRPr>
            </a:lvl6pPr>
            <a:lvl7pPr marL="2971800" indent="-228600" algn="l" rtl="0" fontAlgn="base">
              <a:spcBef>
                <a:spcPct val="20000"/>
              </a:spcBef>
              <a:spcAft>
                <a:spcPct val="0"/>
              </a:spcAft>
              <a:buClr>
                <a:srgbClr val="0000CC"/>
              </a:buClr>
              <a:buChar char="»"/>
              <a:defRPr sz="2000">
                <a:solidFill>
                  <a:schemeClr val="tx1"/>
                </a:solidFill>
                <a:latin typeface="+mn-lt"/>
              </a:defRPr>
            </a:lvl7pPr>
            <a:lvl8pPr marL="3429000" indent="-228600" algn="l" rtl="0" fontAlgn="base">
              <a:spcBef>
                <a:spcPct val="20000"/>
              </a:spcBef>
              <a:spcAft>
                <a:spcPct val="0"/>
              </a:spcAft>
              <a:buClr>
                <a:srgbClr val="0000CC"/>
              </a:buClr>
              <a:buChar char="»"/>
              <a:defRPr sz="2000">
                <a:solidFill>
                  <a:schemeClr val="tx1"/>
                </a:solidFill>
                <a:latin typeface="+mn-lt"/>
              </a:defRPr>
            </a:lvl8pPr>
            <a:lvl9pPr marL="3886200" indent="-228600" algn="l" rtl="0" fontAlgn="base">
              <a:spcBef>
                <a:spcPct val="20000"/>
              </a:spcBef>
              <a:spcAft>
                <a:spcPct val="0"/>
              </a:spcAft>
              <a:buClr>
                <a:srgbClr val="0000CC"/>
              </a:buClr>
              <a:buChar char="»"/>
              <a:defRPr sz="2000">
                <a:solidFill>
                  <a:schemeClr val="tx1"/>
                </a:solidFill>
                <a:latin typeface="+mn-lt"/>
              </a:defRPr>
            </a:lvl9pPr>
          </a:lstStyle>
          <a:p>
            <a:pPr marL="0" indent="0">
              <a:buNone/>
              <a:defRPr/>
            </a:pPr>
            <a:r>
              <a:rPr lang="en-US" kern="0" dirty="0">
                <a:solidFill>
                  <a:schemeClr val="bg1"/>
                </a:solidFill>
              </a:rPr>
              <a:t>Part Five: A Legacy of Love: </a:t>
            </a:r>
            <a:r>
              <a:rPr lang="en-US" sz="2800" kern="0" dirty="0">
                <a:solidFill>
                  <a:schemeClr val="bg1"/>
                </a:solidFill>
              </a:rPr>
              <a:t>Foundations of Instruction</a:t>
            </a:r>
          </a:p>
        </p:txBody>
      </p:sp>
      <p:sp>
        <p:nvSpPr>
          <p:cNvPr id="11" name="Content Placeholder 2"/>
          <p:cNvSpPr txBox="1">
            <a:spLocks/>
          </p:cNvSpPr>
          <p:nvPr/>
        </p:nvSpPr>
        <p:spPr bwMode="auto">
          <a:xfrm rot="10800000" flipV="1">
            <a:off x="1524000" y="5661026"/>
            <a:ext cx="9144000" cy="652463"/>
          </a:xfrm>
          <a:prstGeom prst="rect">
            <a:avLst/>
          </a:prstGeom>
          <a:solidFill>
            <a:srgbClr val="DFDFF5"/>
          </a:solidFill>
          <a:ln>
            <a:noFill/>
          </a:ln>
        </p:spPr>
        <p:txBody>
          <a:bodyPr/>
          <a:lst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800">
                <a:solidFill>
                  <a:schemeClr val="tx1"/>
                </a:solidFill>
                <a:latin typeface="+mn-lt"/>
              </a:defRPr>
            </a:lvl2pPr>
            <a:lvl3pPr marL="1143000" indent="-228600" algn="l" rtl="0" eaLnBrk="0" fontAlgn="base" hangingPunct="0">
              <a:spcBef>
                <a:spcPct val="20000"/>
              </a:spcBef>
              <a:spcAft>
                <a:spcPct val="0"/>
              </a:spcAft>
              <a:buClr>
                <a:srgbClr val="0000CC"/>
              </a:buClr>
              <a:buChar char="•"/>
              <a:defRPr sz="2400">
                <a:solidFill>
                  <a:schemeClr val="tx1"/>
                </a:solidFill>
                <a:latin typeface="+mn-lt"/>
              </a:defRPr>
            </a:lvl3pPr>
            <a:lvl4pPr marL="1600200" indent="-228600" algn="l" rtl="0" eaLnBrk="0" fontAlgn="base" hangingPunct="0">
              <a:spcBef>
                <a:spcPct val="20000"/>
              </a:spcBef>
              <a:spcAft>
                <a:spcPct val="0"/>
              </a:spcAft>
              <a:buClr>
                <a:srgbClr val="0000CC"/>
              </a:buClr>
              <a:buChar char="–"/>
              <a:defRPr sz="2000">
                <a:solidFill>
                  <a:schemeClr val="tx1"/>
                </a:solidFill>
                <a:latin typeface="+mn-lt"/>
              </a:defRPr>
            </a:lvl4pPr>
            <a:lvl5pPr marL="2057400" indent="-228600" algn="l" rtl="0" eaLnBrk="0" fontAlgn="base" hangingPunct="0">
              <a:spcBef>
                <a:spcPct val="20000"/>
              </a:spcBef>
              <a:spcAft>
                <a:spcPct val="0"/>
              </a:spcAft>
              <a:buClr>
                <a:srgbClr val="0000CC"/>
              </a:buClr>
              <a:buChar char="»"/>
              <a:defRPr sz="2000">
                <a:solidFill>
                  <a:schemeClr val="tx1"/>
                </a:solidFill>
                <a:latin typeface="+mn-lt"/>
              </a:defRPr>
            </a:lvl5pPr>
            <a:lvl6pPr marL="2514600" indent="-228600" algn="l" rtl="0" fontAlgn="base">
              <a:spcBef>
                <a:spcPct val="20000"/>
              </a:spcBef>
              <a:spcAft>
                <a:spcPct val="0"/>
              </a:spcAft>
              <a:buClr>
                <a:srgbClr val="0000CC"/>
              </a:buClr>
              <a:buChar char="»"/>
              <a:defRPr sz="2000">
                <a:solidFill>
                  <a:schemeClr val="tx1"/>
                </a:solidFill>
                <a:latin typeface="+mn-lt"/>
              </a:defRPr>
            </a:lvl6pPr>
            <a:lvl7pPr marL="2971800" indent="-228600" algn="l" rtl="0" fontAlgn="base">
              <a:spcBef>
                <a:spcPct val="20000"/>
              </a:spcBef>
              <a:spcAft>
                <a:spcPct val="0"/>
              </a:spcAft>
              <a:buClr>
                <a:srgbClr val="0000CC"/>
              </a:buClr>
              <a:buChar char="»"/>
              <a:defRPr sz="2000">
                <a:solidFill>
                  <a:schemeClr val="tx1"/>
                </a:solidFill>
                <a:latin typeface="+mn-lt"/>
              </a:defRPr>
            </a:lvl7pPr>
            <a:lvl8pPr marL="3429000" indent="-228600" algn="l" rtl="0" fontAlgn="base">
              <a:spcBef>
                <a:spcPct val="20000"/>
              </a:spcBef>
              <a:spcAft>
                <a:spcPct val="0"/>
              </a:spcAft>
              <a:buClr>
                <a:srgbClr val="0000CC"/>
              </a:buClr>
              <a:buChar char="»"/>
              <a:defRPr sz="2000">
                <a:solidFill>
                  <a:schemeClr val="tx1"/>
                </a:solidFill>
                <a:latin typeface="+mn-lt"/>
              </a:defRPr>
            </a:lvl8pPr>
            <a:lvl9pPr marL="3886200" indent="-228600" algn="l" rtl="0" fontAlgn="base">
              <a:spcBef>
                <a:spcPct val="20000"/>
              </a:spcBef>
              <a:spcAft>
                <a:spcPct val="0"/>
              </a:spcAft>
              <a:buClr>
                <a:srgbClr val="0000CC"/>
              </a:buClr>
              <a:buChar char="»"/>
              <a:defRPr sz="2000">
                <a:solidFill>
                  <a:schemeClr val="tx1"/>
                </a:solidFill>
                <a:latin typeface="+mn-lt"/>
              </a:defRPr>
            </a:lvl9pPr>
          </a:lstStyle>
          <a:p>
            <a:pPr marL="0" indent="0">
              <a:buNone/>
              <a:defRPr/>
            </a:pPr>
            <a:r>
              <a:rPr lang="en-US" kern="0" dirty="0">
                <a:solidFill>
                  <a:schemeClr val="bg1"/>
                </a:solidFill>
              </a:rPr>
              <a:t>Part Six: The Pause</a:t>
            </a:r>
          </a:p>
        </p:txBody>
      </p:sp>
      <p:sp>
        <p:nvSpPr>
          <p:cNvPr id="3" name="Title 2">
            <a:extLst>
              <a:ext uri="{FF2B5EF4-FFF2-40B4-BE49-F238E27FC236}">
                <a16:creationId xmlns:a16="http://schemas.microsoft.com/office/drawing/2014/main" xmlns="" id="{364D5F3B-7938-46C1-93D7-6D1A54F262F6}"/>
              </a:ext>
            </a:extLst>
          </p:cNvPr>
          <p:cNvSpPr>
            <a:spLocks noGrp="1"/>
          </p:cNvSpPr>
          <p:nvPr>
            <p:ph type="title"/>
          </p:nvPr>
        </p:nvSpPr>
        <p:spPr>
          <a:xfrm>
            <a:off x="680321" y="79205"/>
            <a:ext cx="9613861" cy="947737"/>
          </a:xfrm>
        </p:spPr>
        <p:txBody>
          <a:bodyPr>
            <a:normAutofit/>
          </a:bodyPr>
          <a:lstStyle/>
          <a:p>
            <a:pPr algn="ctr"/>
            <a:r>
              <a:rPr lang="en-US" dirty="0"/>
              <a:t>Gina’s Dissertation 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51C30-1F65-42FF-B3FE-45F42348E8BF}"/>
              </a:ext>
            </a:extLst>
          </p:cNvPr>
          <p:cNvSpPr>
            <a:spLocks noGrp="1"/>
          </p:cNvSpPr>
          <p:nvPr>
            <p:ph type="title"/>
          </p:nvPr>
        </p:nvSpPr>
        <p:spPr/>
        <p:txBody>
          <a:bodyPr/>
          <a:lstStyle/>
          <a:p>
            <a:r>
              <a:rPr lang="en-US" dirty="0"/>
              <a:t>Questions and comments</a:t>
            </a:r>
          </a:p>
        </p:txBody>
      </p:sp>
      <p:sp>
        <p:nvSpPr>
          <p:cNvPr id="5" name="Content Placeholder 4">
            <a:extLst>
              <a:ext uri="{FF2B5EF4-FFF2-40B4-BE49-F238E27FC236}">
                <a16:creationId xmlns:a16="http://schemas.microsoft.com/office/drawing/2014/main" xmlns="" id="{2EBE3682-C1E7-42A5-AF84-3FD85723E862}"/>
              </a:ext>
            </a:extLst>
          </p:cNvPr>
          <p:cNvSpPr>
            <a:spLocks noGrp="1"/>
          </p:cNvSpPr>
          <p:nvPr>
            <p:ph idx="1"/>
          </p:nvPr>
        </p:nvSpPr>
        <p:spPr>
          <a:xfrm>
            <a:off x="680321" y="2336873"/>
            <a:ext cx="9613861" cy="3599316"/>
          </a:xfrm>
        </p:spPr>
        <p:txBody>
          <a:bodyPr/>
          <a:lstStyle/>
          <a:p>
            <a:r>
              <a:rPr lang="en-US" dirty="0"/>
              <a:t>Please post a comment or question in the chat room</a:t>
            </a:r>
          </a:p>
          <a:p>
            <a:endParaRPr lang="en-US" dirty="0"/>
          </a:p>
        </p:txBody>
      </p:sp>
      <p:pic>
        <p:nvPicPr>
          <p:cNvPr id="7" name="Graphic 6" descr="Head with gears">
            <a:extLst>
              <a:ext uri="{FF2B5EF4-FFF2-40B4-BE49-F238E27FC236}">
                <a16:creationId xmlns:a16="http://schemas.microsoft.com/office/drawing/2014/main" xmlns="" id="{3F7733C8-2D94-4FCE-932C-93D4B3F7A9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664724" y="2582051"/>
            <a:ext cx="3108960" cy="3108960"/>
          </a:xfrm>
          <a:prstGeom prst="rect">
            <a:avLst/>
          </a:prstGeom>
        </p:spPr>
      </p:pic>
      <p:pic>
        <p:nvPicPr>
          <p:cNvPr id="8" name="Graphic 7" descr="Head with gears">
            <a:extLst>
              <a:ext uri="{FF2B5EF4-FFF2-40B4-BE49-F238E27FC236}">
                <a16:creationId xmlns:a16="http://schemas.microsoft.com/office/drawing/2014/main" xmlns="" id="{72245010-907D-437C-BDA6-02D4F7440E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12707" y="2874199"/>
            <a:ext cx="3840480" cy="3840480"/>
          </a:xfrm>
          <a:prstGeom prst="rect">
            <a:avLst/>
          </a:prstGeom>
        </p:spPr>
      </p:pic>
      <p:pic>
        <p:nvPicPr>
          <p:cNvPr id="9" name="Graphic 8" descr="Head with gears">
            <a:extLst>
              <a:ext uri="{FF2B5EF4-FFF2-40B4-BE49-F238E27FC236}">
                <a16:creationId xmlns:a16="http://schemas.microsoft.com/office/drawing/2014/main" xmlns="" id="{D3172560-E798-467C-94C3-A994879CB7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79453" y="3329936"/>
            <a:ext cx="3108960" cy="3108960"/>
          </a:xfrm>
          <a:prstGeom prst="rect">
            <a:avLst/>
          </a:prstGeom>
        </p:spPr>
      </p:pic>
    </p:spTree>
    <p:extLst>
      <p:ext uri="{BB962C8B-B14F-4D97-AF65-F5344CB8AC3E}">
        <p14:creationId xmlns:p14="http://schemas.microsoft.com/office/powerpoint/2010/main" val="3045034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633FF-E9B8-41FD-9E98-FFF2F50D9A9B}"/>
              </a:ext>
            </a:extLst>
          </p:cNvPr>
          <p:cNvSpPr>
            <a:spLocks noGrp="1"/>
          </p:cNvSpPr>
          <p:nvPr>
            <p:ph type="title"/>
          </p:nvPr>
        </p:nvSpPr>
        <p:spPr/>
        <p:txBody>
          <a:bodyPr/>
          <a:lstStyle/>
          <a:p>
            <a:r>
              <a:rPr lang="en-US" dirty="0"/>
              <a:t>In closing: A few thoughts….</a:t>
            </a:r>
          </a:p>
        </p:txBody>
      </p:sp>
      <p:sp>
        <p:nvSpPr>
          <p:cNvPr id="3" name="Content Placeholder 2">
            <a:extLst>
              <a:ext uri="{FF2B5EF4-FFF2-40B4-BE49-F238E27FC236}">
                <a16:creationId xmlns:a16="http://schemas.microsoft.com/office/drawing/2014/main" xmlns="" id="{18B3ABE8-3235-40A6-8809-C89B204C1F41}"/>
              </a:ext>
            </a:extLst>
          </p:cNvPr>
          <p:cNvSpPr>
            <a:spLocks noGrp="1"/>
          </p:cNvSpPr>
          <p:nvPr>
            <p:ph sz="half" idx="1"/>
          </p:nvPr>
        </p:nvSpPr>
        <p:spPr/>
        <p:txBody>
          <a:bodyPr>
            <a:normAutofit/>
          </a:bodyPr>
          <a:lstStyle/>
          <a:p>
            <a:pPr marL="0" indent="0">
              <a:buNone/>
            </a:pPr>
            <a:r>
              <a:rPr lang="en-US" dirty="0"/>
              <a:t>Virginia</a:t>
            </a:r>
          </a:p>
          <a:p>
            <a:r>
              <a:rPr lang="en-US" dirty="0"/>
              <a:t>What’s your voice? There is only one you &amp; only you can tell this particular story. </a:t>
            </a:r>
          </a:p>
          <a:p>
            <a:r>
              <a:rPr lang="en-US" dirty="0"/>
              <a:t>Researchers “show up" in this methodology to a greater degree than other approaches.</a:t>
            </a:r>
          </a:p>
          <a:p>
            <a:r>
              <a:rPr lang="en-US" dirty="0"/>
              <a:t>So show up, but within your comfort zone; it is </a:t>
            </a:r>
            <a:r>
              <a:rPr lang="en-US" i="1" dirty="0"/>
              <a:t>your </a:t>
            </a:r>
            <a:r>
              <a:rPr lang="en-US" dirty="0"/>
              <a:t>story.</a:t>
            </a:r>
          </a:p>
          <a:p>
            <a:pPr marL="0" indent="0">
              <a:buNone/>
            </a:pPr>
            <a:endParaRPr lang="en-US" dirty="0"/>
          </a:p>
        </p:txBody>
      </p:sp>
      <p:sp>
        <p:nvSpPr>
          <p:cNvPr id="4" name="Content Placeholder 3">
            <a:extLst>
              <a:ext uri="{FF2B5EF4-FFF2-40B4-BE49-F238E27FC236}">
                <a16:creationId xmlns:a16="http://schemas.microsoft.com/office/drawing/2014/main" xmlns="" id="{A694047F-B00B-452F-B6F6-0FE554C7AEAE}"/>
              </a:ext>
            </a:extLst>
          </p:cNvPr>
          <p:cNvSpPr>
            <a:spLocks noGrp="1"/>
          </p:cNvSpPr>
          <p:nvPr>
            <p:ph sz="half" idx="2"/>
          </p:nvPr>
        </p:nvSpPr>
        <p:spPr/>
        <p:txBody>
          <a:bodyPr>
            <a:normAutofit/>
          </a:bodyPr>
          <a:lstStyle/>
          <a:p>
            <a:pPr marL="0" indent="0">
              <a:buNone/>
            </a:pPr>
            <a:r>
              <a:rPr lang="en-US" dirty="0"/>
              <a:t>Shauna</a:t>
            </a:r>
          </a:p>
          <a:p>
            <a:r>
              <a:rPr lang="en-US" dirty="0"/>
              <a:t>Your story is unique &amp; important and can help to illuminate the practice of AE.</a:t>
            </a:r>
          </a:p>
          <a:p>
            <a:r>
              <a:rPr lang="en-US" dirty="0"/>
              <a:t>Documenting who you are in relation to your research, must be part of the research.</a:t>
            </a:r>
          </a:p>
        </p:txBody>
      </p:sp>
    </p:spTree>
    <p:extLst>
      <p:ext uri="{BB962C8B-B14F-4D97-AF65-F5344CB8AC3E}">
        <p14:creationId xmlns:p14="http://schemas.microsoft.com/office/powerpoint/2010/main" val="251338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DBD962-25CF-48C3-9EAB-DC5A094D44AA}"/>
              </a:ext>
            </a:extLst>
          </p:cNvPr>
          <p:cNvSpPr>
            <a:spLocks noGrp="1"/>
          </p:cNvSpPr>
          <p:nvPr>
            <p:ph type="title"/>
          </p:nvPr>
        </p:nvSpPr>
        <p:spPr/>
        <p:txBody>
          <a:bodyPr/>
          <a:lstStyle/>
          <a:p>
            <a:r>
              <a:rPr lang="en-US" dirty="0"/>
              <a:t>Links to UBC Autobiographical Dissertations (a few)</a:t>
            </a:r>
          </a:p>
        </p:txBody>
      </p:sp>
      <p:sp>
        <p:nvSpPr>
          <p:cNvPr id="3" name="Content Placeholder 2">
            <a:extLst>
              <a:ext uri="{FF2B5EF4-FFF2-40B4-BE49-F238E27FC236}">
                <a16:creationId xmlns:a16="http://schemas.microsoft.com/office/drawing/2014/main" xmlns="" id="{7EB5ED50-4086-4CB6-AE12-58F82D83895E}"/>
              </a:ext>
            </a:extLst>
          </p:cNvPr>
          <p:cNvSpPr>
            <a:spLocks noGrp="1"/>
          </p:cNvSpPr>
          <p:nvPr>
            <p:ph idx="1"/>
          </p:nvPr>
        </p:nvSpPr>
        <p:spPr/>
        <p:txBody>
          <a:bodyPr>
            <a:normAutofit fontScale="77500" lnSpcReduction="20000"/>
          </a:bodyPr>
          <a:lstStyle/>
          <a:p>
            <a:r>
              <a:rPr lang="en-US" dirty="0"/>
              <a:t>Yvonne Brown: </a:t>
            </a:r>
            <a:r>
              <a:rPr lang="en-US" dirty="0">
                <a:hlinkClick r:id="rId2"/>
              </a:rPr>
              <a:t>http://hdl.handle.net/2429/16958</a:t>
            </a:r>
            <a:endParaRPr lang="en-US" dirty="0"/>
          </a:p>
          <a:p>
            <a:r>
              <a:rPr lang="en-US" dirty="0"/>
              <a:t>Valerie Lee Chapman: https://open.library.ubc.ca/cIRcle/collections/ubctheses/831/items/1.0055598</a:t>
            </a:r>
          </a:p>
          <a:p>
            <a:r>
              <a:rPr lang="en-US" dirty="0"/>
              <a:t>Nadine </a:t>
            </a:r>
            <a:r>
              <a:rPr lang="en-US" dirty="0" err="1"/>
              <a:t>Fabbi</a:t>
            </a:r>
            <a:r>
              <a:rPr lang="en-US" dirty="0"/>
              <a:t>: http://hdl.handle.net/2429/52691</a:t>
            </a:r>
          </a:p>
          <a:p>
            <a:r>
              <a:rPr lang="en-US" dirty="0"/>
              <a:t>Emi </a:t>
            </a:r>
            <a:r>
              <a:rPr lang="en-US" dirty="0" err="1"/>
              <a:t>Garzitto</a:t>
            </a:r>
            <a:r>
              <a:rPr lang="en-US" dirty="0"/>
              <a:t>:  https://open.library.ubc.ca/cIRcle/collections/ubctheses/831/items/1.0054762</a:t>
            </a:r>
          </a:p>
          <a:p>
            <a:r>
              <a:rPr lang="en-US" dirty="0"/>
              <a:t>Fiona Lee: https://open.library.ubc.ca/cIRcle/collections/ubctheses/24/items/1.0055845</a:t>
            </a:r>
          </a:p>
          <a:p>
            <a:r>
              <a:rPr lang="en-US" dirty="0"/>
              <a:t>Virginia Rego: http://hdl.handle.net/2429/62570</a:t>
            </a:r>
          </a:p>
          <a:p>
            <a:r>
              <a:rPr lang="en-US" dirty="0"/>
              <a:t>Peter Renner: http://hdl.handle.net/2429/13270</a:t>
            </a:r>
          </a:p>
          <a:p>
            <a:r>
              <a:rPr lang="en-US" dirty="0"/>
              <a:t>Cathy Robinson: http://hdl.handle.net/2429/52347</a:t>
            </a:r>
          </a:p>
          <a:p>
            <a:r>
              <a:rPr lang="en-US" dirty="0"/>
              <a:t>Trish </a:t>
            </a:r>
            <a:r>
              <a:rPr lang="en-US" dirty="0" err="1"/>
              <a:t>Rossborough</a:t>
            </a:r>
            <a:r>
              <a:rPr lang="en-US" dirty="0"/>
              <a:t>: http://hdl.handle.net/2429/42965</a:t>
            </a:r>
          </a:p>
        </p:txBody>
      </p:sp>
    </p:spTree>
    <p:extLst>
      <p:ext uri="{BB962C8B-B14F-4D97-AF65-F5344CB8AC3E}">
        <p14:creationId xmlns:p14="http://schemas.microsoft.com/office/powerpoint/2010/main" val="162126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88B79-776B-4E28-AB37-AE33C0935F65}"/>
              </a:ext>
            </a:extLst>
          </p:cNvPr>
          <p:cNvSpPr>
            <a:spLocks noGrp="1"/>
          </p:cNvSpPr>
          <p:nvPr>
            <p:ph type="title" idx="4294967295"/>
          </p:nvPr>
        </p:nvSpPr>
        <p:spPr>
          <a:xfrm>
            <a:off x="0" y="0"/>
            <a:ext cx="9613900" cy="845389"/>
          </a:xfrm>
        </p:spPr>
        <p:txBody>
          <a:bodyPr/>
          <a:lstStyle/>
          <a:p>
            <a:pPr algn="ctr"/>
            <a:r>
              <a:rPr lang="en-US" dirty="0">
                <a:latin typeface="Arial" panose="020B0604020202020204" pitchFamily="34" charset="0"/>
                <a:cs typeface="Arial" panose="020B0604020202020204" pitchFamily="34" charset="0"/>
              </a:rPr>
              <a:t>References in slides</a:t>
            </a:r>
          </a:p>
        </p:txBody>
      </p:sp>
      <p:sp>
        <p:nvSpPr>
          <p:cNvPr id="3" name="Content Placeholder 2">
            <a:extLst>
              <a:ext uri="{FF2B5EF4-FFF2-40B4-BE49-F238E27FC236}">
                <a16:creationId xmlns:a16="http://schemas.microsoft.com/office/drawing/2014/main" xmlns="" id="{F2DA5164-7DA0-4495-BB82-23FD6917F5A5}"/>
              </a:ext>
            </a:extLst>
          </p:cNvPr>
          <p:cNvSpPr>
            <a:spLocks noGrp="1"/>
          </p:cNvSpPr>
          <p:nvPr>
            <p:ph idx="4294967295"/>
          </p:nvPr>
        </p:nvSpPr>
        <p:spPr>
          <a:xfrm>
            <a:off x="0" y="707367"/>
            <a:ext cx="10506974" cy="6150634"/>
          </a:xfrm>
        </p:spPr>
        <p:txBody>
          <a:bodyPr>
            <a:normAutofit fontScale="55000" lnSpcReduction="20000"/>
          </a:bodyPr>
          <a:lstStyle/>
          <a:p>
            <a:pPr>
              <a:lnSpc>
                <a:spcPct val="120000"/>
              </a:lnSpc>
            </a:pPr>
            <a:r>
              <a:rPr lang="en-CA" dirty="0">
                <a:latin typeface="Arial" panose="020B0604020202020204" pitchFamily="34" charset="0"/>
                <a:cs typeface="Arial" panose="020B0604020202020204" pitchFamily="34" charset="0"/>
              </a:rPr>
              <a:t>Brown, B. (2007). </a:t>
            </a:r>
            <a:r>
              <a:rPr lang="en-CA" i="1" dirty="0">
                <a:latin typeface="Arial" panose="020B0604020202020204" pitchFamily="34" charset="0"/>
                <a:cs typeface="Arial" panose="020B0604020202020204" pitchFamily="34" charset="0"/>
              </a:rPr>
              <a:t>I thought it was just me: Making the journey from “what will people think?” to “I am enough.”</a:t>
            </a:r>
            <a:r>
              <a:rPr lang="en-CA" dirty="0">
                <a:latin typeface="Arial" panose="020B0604020202020204" pitchFamily="34" charset="0"/>
                <a:cs typeface="Arial" panose="020B0604020202020204" pitchFamily="34" charset="0"/>
              </a:rPr>
              <a:t> New York, NY: Gotham Books.</a:t>
            </a:r>
          </a:p>
          <a:p>
            <a:pPr>
              <a:lnSpc>
                <a:spcPct val="120000"/>
              </a:lnSpc>
            </a:pPr>
            <a:endParaRPr lang="en-CA" dirty="0">
              <a:latin typeface="Arial" panose="020B0604020202020204" pitchFamily="34" charset="0"/>
              <a:cs typeface="Arial" panose="020B0604020202020204" pitchFamily="34" charset="0"/>
            </a:endParaRPr>
          </a:p>
          <a:p>
            <a:r>
              <a:rPr lang="en-US" dirty="0"/>
              <a:t>Bullough, R. &amp; </a:t>
            </a:r>
            <a:r>
              <a:rPr lang="en-US" dirty="0" err="1"/>
              <a:t>Pinnegar</a:t>
            </a:r>
            <a:r>
              <a:rPr lang="en-US" dirty="0"/>
              <a:t>, S. (2001). Guidelines for quality in autobiographical forms of self-study research. </a:t>
            </a:r>
            <a:r>
              <a:rPr lang="en-US" i="1" dirty="0"/>
              <a:t>Educational Researcher</a:t>
            </a:r>
            <a:r>
              <a:rPr lang="en-US" dirty="0"/>
              <a:t>, 30 (3), 13-21</a:t>
            </a:r>
          </a:p>
          <a:p>
            <a:endParaRPr lang="en-US" dirty="0">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Chang, Hl (2007). Autoethnography: Raising cultural consciousness of self and others. In R. Jeffrey &amp; G. </a:t>
            </a:r>
            <a:r>
              <a:rPr lang="en-US" dirty="0" err="1">
                <a:latin typeface="Arial" panose="020B0604020202020204" pitchFamily="34" charset="0"/>
                <a:cs typeface="Arial" panose="020B0604020202020204" pitchFamily="34" charset="0"/>
              </a:rPr>
              <a:t>Troman</a:t>
            </a:r>
            <a:r>
              <a:rPr lang="en-US" dirty="0">
                <a:latin typeface="Arial" panose="020B0604020202020204" pitchFamily="34" charset="0"/>
                <a:cs typeface="Arial" panose="020B0604020202020204" pitchFamily="34" charset="0"/>
              </a:rPr>
              <a:t> (Eds). </a:t>
            </a:r>
            <a:r>
              <a:rPr lang="en-US" i="1" dirty="0">
                <a:latin typeface="Arial" panose="020B0604020202020204" pitchFamily="34" charset="0"/>
                <a:cs typeface="Arial" panose="020B0604020202020204" pitchFamily="34" charset="0"/>
              </a:rPr>
              <a:t>Methodological Developments in Ethnography </a:t>
            </a:r>
            <a:r>
              <a:rPr lang="en-US" dirty="0">
                <a:latin typeface="Arial" panose="020B0604020202020204" pitchFamily="34" charset="0"/>
                <a:cs typeface="Arial" panose="020B0604020202020204" pitchFamily="34" charset="0"/>
              </a:rPr>
              <a:t>(pp. 207-221). Emerald Group.	https://doi.org/10.1016/S1529-210X(06)12012-4Chang</a:t>
            </a:r>
          </a:p>
          <a:p>
            <a:endParaRPr lang="en-CA" dirty="0">
              <a:latin typeface="Arial" panose="020B0604020202020204" pitchFamily="34" charset="0"/>
              <a:cs typeface="Arial" panose="020B0604020202020204" pitchFamily="34" charset="0"/>
            </a:endParaRPr>
          </a:p>
          <a:p>
            <a:pPr>
              <a:lnSpc>
                <a:spcPct val="120000"/>
              </a:lnSpc>
            </a:pPr>
            <a:r>
              <a:rPr lang="en-US" dirty="0" err="1">
                <a:latin typeface="Arial" panose="020B0604020202020204" pitchFamily="34" charset="0"/>
                <a:cs typeface="Arial" panose="020B0604020202020204" pitchFamily="34" charset="0"/>
              </a:rPr>
              <a:t>Clandinin</a:t>
            </a:r>
            <a:r>
              <a:rPr lang="en-US" dirty="0">
                <a:latin typeface="Arial" panose="020B0604020202020204" pitchFamily="34" charset="0"/>
                <a:cs typeface="Arial" panose="020B0604020202020204" pitchFamily="34" charset="0"/>
              </a:rPr>
              <a:t>, D. J., &amp; Connelly, F. M. (2000). </a:t>
            </a:r>
            <a:r>
              <a:rPr lang="en-US" i="1" dirty="0">
                <a:latin typeface="Arial" panose="020B0604020202020204" pitchFamily="34" charset="0"/>
                <a:cs typeface="Arial" panose="020B0604020202020204" pitchFamily="34" charset="0"/>
              </a:rPr>
              <a:t>Narrative inquiry: Experience and story in qualitative research</a:t>
            </a:r>
            <a:r>
              <a:rPr lang="en-US" dirty="0">
                <a:latin typeface="Arial" panose="020B0604020202020204" pitchFamily="34" charset="0"/>
                <a:cs typeface="Arial" panose="020B0604020202020204" pitchFamily="34" charset="0"/>
              </a:rPr>
              <a:t>. San Francisco, CA: Jossey-Bass.</a:t>
            </a:r>
          </a:p>
          <a:p>
            <a:endParaRPr lang="en-US" dirty="0">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Ellis, C., &amp; </a:t>
            </a:r>
            <a:r>
              <a:rPr lang="en-US" dirty="0" err="1">
                <a:latin typeface="Arial" panose="020B0604020202020204" pitchFamily="34" charset="0"/>
                <a:cs typeface="Arial" panose="020B0604020202020204" pitchFamily="34" charset="0"/>
              </a:rPr>
              <a:t>Bochner</a:t>
            </a:r>
            <a:r>
              <a:rPr lang="en-US" dirty="0">
                <a:latin typeface="Arial" panose="020B0604020202020204" pitchFamily="34" charset="0"/>
                <a:cs typeface="Arial" panose="020B0604020202020204" pitchFamily="34" charset="0"/>
              </a:rPr>
              <a:t>, A. P. (2000). Autoethnography, personal narrative, and personal reflexivity. In  N. Denzin &amp; Y. Lincoln (Eds), </a:t>
            </a:r>
            <a:r>
              <a:rPr lang="en-US" i="1" dirty="0">
                <a:latin typeface="Arial" panose="020B0604020202020204" pitchFamily="34" charset="0"/>
                <a:cs typeface="Arial" panose="020B0604020202020204" pitchFamily="34" charset="0"/>
              </a:rPr>
              <a:t>Handbook of qualitative research</a:t>
            </a:r>
            <a:r>
              <a:rPr lang="en-US" dirty="0">
                <a:latin typeface="Arial" panose="020B0604020202020204" pitchFamily="34" charset="0"/>
                <a:cs typeface="Arial" panose="020B0604020202020204" pitchFamily="34" charset="0"/>
              </a:rPr>
              <a:t>, (2nd ed.). Thousand Oaks, CA: Sage.</a:t>
            </a:r>
          </a:p>
          <a:p>
            <a:endParaRPr lang="en-US" dirty="0">
              <a:latin typeface="Arial" panose="020B0604020202020204" pitchFamily="34" charset="0"/>
              <a:cs typeface="Arial" panose="020B0604020202020204" pitchFamily="34" charset="0"/>
            </a:endParaRPr>
          </a:p>
          <a:p>
            <a:pPr>
              <a:lnSpc>
                <a:spcPct val="120000"/>
              </a:lnSpc>
            </a:pPr>
            <a:r>
              <a:rPr lang="en-CA" dirty="0">
                <a:latin typeface="Arial" panose="020B0604020202020204" pitchFamily="34" charset="0"/>
                <a:cs typeface="Arial" panose="020B0604020202020204" pitchFamily="34" charset="0"/>
              </a:rPr>
              <a:t>Godfrey, T. (2003). </a:t>
            </a:r>
            <a:r>
              <a:rPr lang="en-CA" i="1" dirty="0">
                <a:latin typeface="Arial" panose="020B0604020202020204" pitchFamily="34" charset="0"/>
                <a:cs typeface="Arial" panose="020B0604020202020204" pitchFamily="34" charset="0"/>
              </a:rPr>
              <a:t>Writing in the critical spaces: Autobiographical narrative and reflective practice</a:t>
            </a:r>
            <a:r>
              <a:rPr lang="en-CA" dirty="0">
                <a:latin typeface="Arial" panose="020B0604020202020204" pitchFamily="34" charset="0"/>
                <a:cs typeface="Arial" panose="020B0604020202020204" pitchFamily="34" charset="0"/>
              </a:rPr>
              <a:t> (Master’s Theses and Projects, University of Lethbridge). Retrieved from 	</a:t>
            </a:r>
            <a:r>
              <a:rPr lang="en-CA"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https://opus.uleth.ca/bitstream/handle/10133/895/Godfrey_Tracy.pdf</a:t>
            </a:r>
            <a:endParaRPr lang="en-CA" dirty="0">
              <a:latin typeface="Arial" panose="020B0604020202020204" pitchFamily="34" charset="0"/>
              <a:cs typeface="Arial" panose="020B0604020202020204" pitchFamily="34" charset="0"/>
            </a:endParaRPr>
          </a:p>
          <a:p>
            <a:pPr>
              <a:lnSpc>
                <a:spcPct val="120000"/>
              </a:lnSpc>
            </a:pPr>
            <a:endParaRPr lang="en-CA" dirty="0">
              <a:latin typeface="Arial" panose="020B0604020202020204" pitchFamily="34" charset="0"/>
              <a:cs typeface="Arial" panose="020B0604020202020204" pitchFamily="34" charset="0"/>
            </a:endParaRPr>
          </a:p>
          <a:p>
            <a:pPr>
              <a:lnSpc>
                <a:spcPct val="120000"/>
              </a:lnSpc>
            </a:pPr>
            <a:r>
              <a:rPr lang="en-CA" dirty="0">
                <a:latin typeface="Arial" panose="020B0604020202020204" pitchFamily="34" charset="0"/>
                <a:cs typeface="Arial" panose="020B0604020202020204" pitchFamily="34" charset="0"/>
              </a:rPr>
              <a:t>Pelias, R. (2000). The critical life.</a:t>
            </a:r>
            <a:r>
              <a:rPr lang="en-CA" i="1" dirty="0">
                <a:latin typeface="Arial" panose="020B0604020202020204" pitchFamily="34" charset="0"/>
                <a:cs typeface="Arial" panose="020B0604020202020204" pitchFamily="34" charset="0"/>
              </a:rPr>
              <a:t> Communication Education</a:t>
            </a:r>
            <a:r>
              <a:rPr lang="en-CA" dirty="0">
                <a:latin typeface="Arial" panose="020B0604020202020204" pitchFamily="34" charset="0"/>
                <a:cs typeface="Arial" panose="020B0604020202020204" pitchFamily="34" charset="0"/>
              </a:rPr>
              <a:t>, 49, 220-228.</a:t>
            </a:r>
          </a:p>
          <a:p>
            <a:pPr>
              <a:lnSpc>
                <a:spcPct val="120000"/>
              </a:lnSpc>
            </a:pPr>
            <a:r>
              <a:rPr lang="en-US" dirty="0">
                <a:latin typeface="Arial" panose="020B0604020202020204" pitchFamily="34" charset="0"/>
                <a:cs typeface="Arial" panose="020B0604020202020204" pitchFamily="34" charset="0"/>
              </a:rPr>
              <a:t>Richardson, L. (2000) Writing – A method of inquiry. In N. Denzin &amp; Y L Lincoln (Eds.) </a:t>
            </a:r>
            <a:r>
              <a:rPr lang="en-US" i="1" dirty="0">
                <a:latin typeface="Arial" panose="020B0604020202020204" pitchFamily="34" charset="0"/>
                <a:cs typeface="Arial" panose="020B0604020202020204" pitchFamily="34" charset="0"/>
              </a:rPr>
              <a:t>Handbook of Qualitative Research, Second Edition </a:t>
            </a:r>
            <a:r>
              <a:rPr lang="en-US" dirty="0">
                <a:latin typeface="Arial" panose="020B0604020202020204" pitchFamily="34" charset="0"/>
                <a:cs typeface="Arial" panose="020B0604020202020204" pitchFamily="34" charset="0"/>
              </a:rPr>
              <a:t>(pp.923-945). Thousand Oaks, CA: Sage Publications. </a:t>
            </a:r>
          </a:p>
          <a:p>
            <a:endParaRPr lang="en-US" dirty="0"/>
          </a:p>
          <a:p>
            <a:endParaRPr lang="en-US" dirty="0"/>
          </a:p>
        </p:txBody>
      </p:sp>
    </p:spTree>
    <p:extLst>
      <p:ext uri="{BB962C8B-B14F-4D97-AF65-F5344CB8AC3E}">
        <p14:creationId xmlns:p14="http://schemas.microsoft.com/office/powerpoint/2010/main" val="352416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F2F67-353E-40BB-B63B-E9FC2E4505A1}"/>
              </a:ext>
            </a:extLst>
          </p:cNvPr>
          <p:cNvSpPr>
            <a:spLocks noGrp="1"/>
          </p:cNvSpPr>
          <p:nvPr>
            <p:ph type="title"/>
          </p:nvPr>
        </p:nvSpPr>
        <p:spPr/>
        <p:txBody>
          <a:bodyPr/>
          <a:lstStyle/>
          <a:p>
            <a:r>
              <a:rPr lang="en-US" dirty="0"/>
              <a:t>Autobiography as Resistance: Black &amp; Indigenous Lives Matter</a:t>
            </a:r>
          </a:p>
        </p:txBody>
      </p:sp>
      <p:sp>
        <p:nvSpPr>
          <p:cNvPr id="3" name="Content Placeholder 2">
            <a:extLst>
              <a:ext uri="{FF2B5EF4-FFF2-40B4-BE49-F238E27FC236}">
                <a16:creationId xmlns:a16="http://schemas.microsoft.com/office/drawing/2014/main" xmlns="" id="{EF2E6870-3A29-4718-8109-5D964F93E896}"/>
              </a:ext>
            </a:extLst>
          </p:cNvPr>
          <p:cNvSpPr>
            <a:spLocks noGrp="1"/>
          </p:cNvSpPr>
          <p:nvPr>
            <p:ph sz="half" idx="1"/>
          </p:nvPr>
        </p:nvSpPr>
        <p:spPr>
          <a:xfrm>
            <a:off x="680321" y="2336873"/>
            <a:ext cx="4698358" cy="3599316"/>
          </a:xfrm>
        </p:spPr>
        <p:txBody>
          <a:bodyPr>
            <a:normAutofit lnSpcReduction="10000"/>
          </a:bodyPr>
          <a:lstStyle/>
          <a:p>
            <a:r>
              <a:rPr lang="en-US" altLang="en-US" dirty="0">
                <a:latin typeface="Arial" panose="020B0604020202020204" pitchFamily="34" charset="0"/>
              </a:rPr>
              <a:t>The Autobiography of Malcolm X</a:t>
            </a:r>
          </a:p>
          <a:p>
            <a:r>
              <a:rPr lang="en-US" altLang="en-US" dirty="0">
                <a:latin typeface="Arial" panose="020B0604020202020204" pitchFamily="34" charset="0"/>
              </a:rPr>
              <a:t>I Know Why the Caged Brid Sings by Maya Angelou</a:t>
            </a:r>
          </a:p>
          <a:p>
            <a:r>
              <a:rPr lang="en-US" altLang="en-US" dirty="0">
                <a:latin typeface="Arial" panose="020B0604020202020204" pitchFamily="34" charset="0"/>
              </a:rPr>
              <a:t>Dreams my Father by Barack Obama</a:t>
            </a:r>
          </a:p>
          <a:p>
            <a:r>
              <a:rPr lang="en-US" altLang="en-US" dirty="0">
                <a:latin typeface="Arial" panose="020B0604020202020204" pitchFamily="34" charset="0"/>
              </a:rPr>
              <a:t>They Call Me Number One by Bev Sellars</a:t>
            </a:r>
          </a:p>
          <a:p>
            <a:r>
              <a:rPr lang="en-US" altLang="en-US" dirty="0">
                <a:latin typeface="Arial" panose="020B0604020202020204" pitchFamily="34" charset="0"/>
              </a:rPr>
              <a:t>Seven Fallen Feathers by Tanya </a:t>
            </a:r>
            <a:r>
              <a:rPr lang="en-US" altLang="en-US" dirty="0" err="1">
                <a:latin typeface="Arial" panose="020B0604020202020204" pitchFamily="34" charset="0"/>
              </a:rPr>
              <a:t>Talaga</a:t>
            </a:r>
            <a:r>
              <a:rPr lang="en-US" altLang="en-US" dirty="0">
                <a:latin typeface="Arial" panose="020B0604020202020204" pitchFamily="34" charset="0"/>
              </a:rPr>
              <a:t> </a:t>
            </a:r>
          </a:p>
          <a:p>
            <a:endParaRPr lang="en-US" dirty="0"/>
          </a:p>
        </p:txBody>
      </p:sp>
      <p:pic>
        <p:nvPicPr>
          <p:cNvPr id="6" name="Content Placeholder 5">
            <a:extLst>
              <a:ext uri="{FF2B5EF4-FFF2-40B4-BE49-F238E27FC236}">
                <a16:creationId xmlns:a16="http://schemas.microsoft.com/office/drawing/2014/main" xmlns="" id="{F25B2070-206D-4FCB-8EB8-8490B08BE89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94350" y="2569369"/>
            <a:ext cx="4700588" cy="3133725"/>
          </a:xfrm>
        </p:spPr>
      </p:pic>
      <p:sp>
        <p:nvSpPr>
          <p:cNvPr id="7" name="TextBox 6">
            <a:extLst>
              <a:ext uri="{FF2B5EF4-FFF2-40B4-BE49-F238E27FC236}">
                <a16:creationId xmlns:a16="http://schemas.microsoft.com/office/drawing/2014/main" xmlns="" id="{984095FD-E0A5-4D56-B568-3C8D7E995061}"/>
              </a:ext>
            </a:extLst>
          </p:cNvPr>
          <p:cNvSpPr txBox="1"/>
          <p:nvPr/>
        </p:nvSpPr>
        <p:spPr>
          <a:xfrm>
            <a:off x="6216770" y="5751523"/>
            <a:ext cx="2840966" cy="369332"/>
          </a:xfrm>
          <a:prstGeom prst="rect">
            <a:avLst/>
          </a:prstGeom>
          <a:noFill/>
        </p:spPr>
        <p:txBody>
          <a:bodyPr wrap="square" rtlCol="0">
            <a:spAutoFit/>
          </a:bodyPr>
          <a:lstStyle/>
          <a:p>
            <a:r>
              <a:rPr lang="en-US" dirty="0"/>
              <a:t>Photo: David Thomson</a:t>
            </a:r>
          </a:p>
        </p:txBody>
      </p:sp>
    </p:spTree>
    <p:extLst>
      <p:ext uri="{BB962C8B-B14F-4D97-AF65-F5344CB8AC3E}">
        <p14:creationId xmlns:p14="http://schemas.microsoft.com/office/powerpoint/2010/main" val="336502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0BB9E4E-1802-48DF-B08D-D565A77582B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Webinar Plan</a:t>
            </a:r>
          </a:p>
        </p:txBody>
      </p:sp>
      <p:sp>
        <p:nvSpPr>
          <p:cNvPr id="4" name="Content Placeholder 3">
            <a:extLst>
              <a:ext uri="{FF2B5EF4-FFF2-40B4-BE49-F238E27FC236}">
                <a16:creationId xmlns:a16="http://schemas.microsoft.com/office/drawing/2014/main" xmlns="" id="{2764B9EC-32DC-48B9-B63D-6D12C7193EA3}"/>
              </a:ext>
            </a:extLst>
          </p:cNvPr>
          <p:cNvSpPr>
            <a:spLocks noGrp="1"/>
          </p:cNvSpPr>
          <p:nvPr>
            <p:ph sz="half" idx="1"/>
          </p:nvPr>
        </p:nvSpPr>
        <p:spPr/>
        <p:txBody>
          <a:bodyPr>
            <a:normAutofit lnSpcReduction="10000"/>
          </a:bodyPr>
          <a:lstStyle/>
          <a:p>
            <a:r>
              <a:rPr lang="en-US" dirty="0">
                <a:latin typeface="Arial" panose="020B0604020202020204" pitchFamily="34" charset="0"/>
                <a:cs typeface="Arial" panose="020B0604020202020204" pitchFamily="34" charset="0"/>
              </a:rPr>
              <a:t>Introductions</a:t>
            </a:r>
          </a:p>
          <a:p>
            <a:r>
              <a:rPr lang="en-US" dirty="0">
                <a:latin typeface="Arial" panose="020B0604020202020204" pitchFamily="34" charset="0"/>
                <a:cs typeface="Arial" panose="020B0604020202020204" pitchFamily="34" charset="0"/>
              </a:rPr>
              <a:t>Questions</a:t>
            </a:r>
          </a:p>
          <a:p>
            <a:r>
              <a:rPr lang="en-US" dirty="0">
                <a:latin typeface="Arial" panose="020B0604020202020204" pitchFamily="34" charset="0"/>
                <a:cs typeface="Arial" panose="020B0604020202020204" pitchFamily="34" charset="0"/>
              </a:rPr>
              <a:t>Overview</a:t>
            </a:r>
          </a:p>
          <a:p>
            <a:r>
              <a:rPr lang="en-US" dirty="0">
                <a:latin typeface="Arial" panose="020B0604020202020204" pitchFamily="34" charset="0"/>
                <a:cs typeface="Arial" panose="020B0604020202020204" pitchFamily="34" charset="0"/>
              </a:rPr>
              <a:t>Questions</a:t>
            </a:r>
          </a:p>
          <a:p>
            <a:r>
              <a:rPr lang="en-US" dirty="0">
                <a:latin typeface="Arial" panose="020B0604020202020204" pitchFamily="34" charset="0"/>
                <a:cs typeface="Arial" panose="020B0604020202020204" pitchFamily="34" charset="0"/>
              </a:rPr>
              <a:t>Gina’s story</a:t>
            </a:r>
          </a:p>
          <a:p>
            <a:r>
              <a:rPr lang="en-US" dirty="0">
                <a:latin typeface="Arial" panose="020B0604020202020204" pitchFamily="34" charset="0"/>
                <a:cs typeface="Arial" panose="020B0604020202020204" pitchFamily="34" charset="0"/>
              </a:rPr>
              <a:t>Virginia’s story</a:t>
            </a:r>
          </a:p>
          <a:p>
            <a:r>
              <a:rPr lang="en-US" dirty="0">
                <a:latin typeface="Arial" panose="020B0604020202020204" pitchFamily="34" charset="0"/>
                <a:cs typeface="Arial" panose="020B0604020202020204" pitchFamily="34" charset="0"/>
              </a:rPr>
              <a:t>Questions &amp; Discussion</a:t>
            </a:r>
          </a:p>
          <a:p>
            <a:r>
              <a:rPr lang="en-US" dirty="0">
                <a:latin typeface="Arial" panose="020B0604020202020204" pitchFamily="34" charset="0"/>
                <a:cs typeface="Arial" panose="020B0604020202020204" pitchFamily="34" charset="0"/>
              </a:rPr>
              <a:t>Wrap Up</a:t>
            </a:r>
          </a:p>
        </p:txBody>
      </p:sp>
      <p:pic>
        <p:nvPicPr>
          <p:cNvPr id="12" name="Content Placeholder 11">
            <a:extLst>
              <a:ext uri="{FF2B5EF4-FFF2-40B4-BE49-F238E27FC236}">
                <a16:creationId xmlns:a16="http://schemas.microsoft.com/office/drawing/2014/main" xmlns="" id="{7DFE1B21-35FA-4B18-9CC3-606702D476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4350" y="2373511"/>
            <a:ext cx="4700588" cy="3525441"/>
          </a:xfrm>
        </p:spPr>
      </p:pic>
    </p:spTree>
    <p:extLst>
      <p:ext uri="{BB962C8B-B14F-4D97-AF65-F5344CB8AC3E}">
        <p14:creationId xmlns:p14="http://schemas.microsoft.com/office/powerpoint/2010/main" val="397849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03A59-C0CF-4C7C-A50E-9D3658129FF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your questions?</a:t>
            </a:r>
          </a:p>
        </p:txBody>
      </p:sp>
      <p:sp>
        <p:nvSpPr>
          <p:cNvPr id="7" name="Content Placeholder 6">
            <a:extLst>
              <a:ext uri="{FF2B5EF4-FFF2-40B4-BE49-F238E27FC236}">
                <a16:creationId xmlns:a16="http://schemas.microsoft.com/office/drawing/2014/main" xmlns="" id="{CFAE4067-F14C-4456-AD70-0577720C1D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8156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A1159-216C-4E50-AF84-36A07F6FEF42}"/>
              </a:ext>
            </a:extLst>
          </p:cNvPr>
          <p:cNvSpPr>
            <a:spLocks noGrp="1"/>
          </p:cNvSpPr>
          <p:nvPr>
            <p:ph type="title"/>
          </p:nvPr>
        </p:nvSpPr>
        <p:spPr/>
        <p:txBody>
          <a:bodyPr/>
          <a:lstStyle/>
          <a:p>
            <a:r>
              <a:rPr lang="en-US" dirty="0"/>
              <a:t>Autobiographical Dissertations in EDST</a:t>
            </a:r>
          </a:p>
        </p:txBody>
      </p:sp>
      <p:sp>
        <p:nvSpPr>
          <p:cNvPr id="3" name="Content Placeholder 2">
            <a:extLst>
              <a:ext uri="{FF2B5EF4-FFF2-40B4-BE49-F238E27FC236}">
                <a16:creationId xmlns:a16="http://schemas.microsoft.com/office/drawing/2014/main" xmlns="" id="{79F642A7-C75B-4DB2-A094-36E02C5B3488}"/>
              </a:ext>
            </a:extLst>
          </p:cNvPr>
          <p:cNvSpPr>
            <a:spLocks noGrp="1"/>
          </p:cNvSpPr>
          <p:nvPr>
            <p:ph idx="1"/>
          </p:nvPr>
        </p:nvSpPr>
        <p:spPr>
          <a:xfrm>
            <a:off x="663068" y="2354692"/>
            <a:ext cx="9613861" cy="4184131"/>
          </a:xfrm>
        </p:spPr>
        <p:txBody>
          <a:bodyPr>
            <a:normAutofit fontScale="62500" lnSpcReduction="20000"/>
          </a:bodyPr>
          <a:lstStyle/>
          <a:p>
            <a:pPr algn="ctr"/>
            <a:r>
              <a:rPr lang="en-US" sz="3800" dirty="0">
                <a:latin typeface="Arial" panose="020B0604020202020204" pitchFamily="34" charset="0"/>
                <a:cs typeface="Arial" panose="020B0604020202020204" pitchFamily="34" charset="0"/>
              </a:rPr>
              <a:t>What’s a mother? … who is my mother? … I use my body as a living archive from which to retrieve fragmentary details from inestimable amounts of data, stored in the conscious and  the unconscious. … I construct life stories that combine fictional and non-fictional elements. These stories attest to the truth-value of genetic, autobiographical, topographical, and archival memory as matrices within which to conduct narrative inquiry into one’s origin. It is my aim that reading these stories  students, teachers, educational and community leaders will appreciate the generative potential of repressed life memories. (p. ii)</a:t>
            </a:r>
          </a:p>
          <a:p>
            <a:endParaRPr lang="en-US" dirty="0"/>
          </a:p>
          <a:p>
            <a:endParaRPr lang="en-US" dirty="0"/>
          </a:p>
          <a:p>
            <a:endParaRPr lang="en-US" dirty="0"/>
          </a:p>
          <a:p>
            <a:endParaRPr lang="en-US" dirty="0"/>
          </a:p>
          <a:p>
            <a:r>
              <a:rPr lang="en-US" dirty="0" err="1">
                <a:latin typeface="Arial" panose="020B0604020202020204" pitchFamily="34" charset="0"/>
                <a:cs typeface="Arial" panose="020B0604020202020204" pitchFamily="34" charset="0"/>
              </a:rPr>
              <a:t>Yvonee</a:t>
            </a:r>
            <a:r>
              <a:rPr lang="en-US" dirty="0">
                <a:latin typeface="Arial" panose="020B0604020202020204" pitchFamily="34" charset="0"/>
                <a:cs typeface="Arial" panose="020B0604020202020204" pitchFamily="34" charset="0"/>
              </a:rPr>
              <a:t> Brown (2005) Bodies, memories and empire: Life stories About Growing Up in Jamaica 1943-1965</a:t>
            </a:r>
          </a:p>
        </p:txBody>
      </p:sp>
    </p:spTree>
    <p:extLst>
      <p:ext uri="{BB962C8B-B14F-4D97-AF65-F5344CB8AC3E}">
        <p14:creationId xmlns:p14="http://schemas.microsoft.com/office/powerpoint/2010/main" val="352608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A31EF11-CDC0-4E28-A310-76F1ACB8EEFC}"/>
              </a:ext>
            </a:extLst>
          </p:cNvPr>
          <p:cNvSpPr/>
          <p:nvPr/>
        </p:nvSpPr>
        <p:spPr>
          <a:xfrm>
            <a:off x="1984074" y="-4335466"/>
            <a:ext cx="8651623" cy="5355312"/>
          </a:xfrm>
          <a:prstGeom prst="rect">
            <a:avLst/>
          </a:prstGeom>
        </p:spPr>
        <p:txBody>
          <a:bodyPr wrap="square">
            <a:spAutoFit/>
          </a:bodyPr>
          <a:lstStyle/>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p:txBody>
      </p:sp>
      <p:sp>
        <p:nvSpPr>
          <p:cNvPr id="7" name="Title 6">
            <a:extLst>
              <a:ext uri="{FF2B5EF4-FFF2-40B4-BE49-F238E27FC236}">
                <a16:creationId xmlns:a16="http://schemas.microsoft.com/office/drawing/2014/main" xmlns="" id="{D0651968-B6A5-4F23-AA93-065C984812B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Graduates’ reflections on autobiography:</a:t>
            </a:r>
          </a:p>
        </p:txBody>
      </p:sp>
      <p:sp>
        <p:nvSpPr>
          <p:cNvPr id="8" name="Content Placeholder 7">
            <a:extLst>
              <a:ext uri="{FF2B5EF4-FFF2-40B4-BE49-F238E27FC236}">
                <a16:creationId xmlns:a16="http://schemas.microsoft.com/office/drawing/2014/main" xmlns="" id="{9A2D9D81-EA27-4DB4-B6C7-8A6F1AC6709B}"/>
              </a:ext>
            </a:extLst>
          </p:cNvPr>
          <p:cNvSpPr>
            <a:spLocks noGrp="1"/>
          </p:cNvSpPr>
          <p:nvPr>
            <p:ph idx="1"/>
          </p:nvPr>
        </p:nvSpPr>
        <p:spPr>
          <a:xfrm>
            <a:off x="680321" y="2336872"/>
            <a:ext cx="9613861" cy="4521127"/>
          </a:xfrm>
        </p:spPr>
        <p:txBody>
          <a:bodyPr>
            <a:normAutofit/>
          </a:bodyPr>
          <a:lstStyle/>
          <a:p>
            <a:pPr marL="0" indent="0" algn="ctr">
              <a:buNone/>
            </a:pPr>
            <a:r>
              <a:rPr lang="en-US" dirty="0">
                <a:solidFill>
                  <a:srgbClr val="000000"/>
                </a:solidFill>
                <a:latin typeface="Arial" panose="020B0604020202020204" pitchFamily="34" charset="0"/>
                <a:cs typeface="Arial" panose="020B0604020202020204" pitchFamily="34" charset="0"/>
              </a:rPr>
              <a:t>I gained a strong personal understanding of the importance of learning </a:t>
            </a:r>
            <a:r>
              <a:rPr lang="en-US" dirty="0" err="1">
                <a:solidFill>
                  <a:srgbClr val="000000"/>
                </a:solidFill>
                <a:latin typeface="Arial" panose="020B0604020202020204" pitchFamily="34" charset="0"/>
                <a:cs typeface="Arial" panose="020B0604020202020204" pitchFamily="34" charset="0"/>
              </a:rPr>
              <a:t>Kwak’wala</a:t>
            </a:r>
            <a:r>
              <a:rPr lang="en-US" dirty="0">
                <a:solidFill>
                  <a:srgbClr val="000000"/>
                </a:solidFill>
                <a:latin typeface="Arial" panose="020B0604020202020204" pitchFamily="34" charset="0"/>
                <a:cs typeface="Arial" panose="020B0604020202020204" pitchFamily="34" charset="0"/>
              </a:rPr>
              <a:t> within the context of relationship and real-life experiences, upholding my responsibility as a learner, and </a:t>
            </a:r>
            <a:r>
              <a:rPr lang="en-US" dirty="0" err="1">
                <a:solidFill>
                  <a:srgbClr val="000000"/>
                </a:solidFill>
                <a:latin typeface="Arial" panose="020B0604020202020204" pitchFamily="34" charset="0"/>
                <a:cs typeface="Arial" panose="020B0604020202020204" pitchFamily="34" charset="0"/>
              </a:rPr>
              <a:t>honouring</a:t>
            </a:r>
            <a:r>
              <a:rPr lang="en-US" dirty="0">
                <a:solidFill>
                  <a:srgbClr val="000000"/>
                </a:solidFill>
                <a:latin typeface="Arial" panose="020B0604020202020204" pitchFamily="34" charset="0"/>
                <a:cs typeface="Arial" panose="020B0604020202020204" pitchFamily="34" charset="0"/>
              </a:rPr>
              <a:t> the spirit of our language. (p. 230) </a:t>
            </a:r>
          </a:p>
          <a:p>
            <a:pPr marL="0" indent="0" algn="ctr">
              <a:buNone/>
            </a:pPr>
            <a:r>
              <a:rPr lang="en-US" dirty="0">
                <a:solidFill>
                  <a:srgbClr val="000000"/>
                </a:solidFill>
                <a:latin typeface="Arial" panose="020B0604020202020204" pitchFamily="34" charset="0"/>
                <a:cs typeface="Arial" panose="020B0604020202020204" pitchFamily="34" charset="0"/>
              </a:rPr>
              <a:t>Patricia </a:t>
            </a:r>
            <a:r>
              <a:rPr lang="en-US" dirty="0" err="1">
                <a:solidFill>
                  <a:srgbClr val="000000"/>
                </a:solidFill>
                <a:latin typeface="Arial" panose="020B0604020202020204" pitchFamily="34" charset="0"/>
                <a:cs typeface="Arial" panose="020B0604020202020204" pitchFamily="34" charset="0"/>
              </a:rPr>
              <a:t>Rosborough</a:t>
            </a:r>
            <a:r>
              <a:rPr lang="en-US" dirty="0">
                <a:solidFill>
                  <a:srgbClr val="000000"/>
                </a:solidFill>
                <a:latin typeface="Arial" panose="020B0604020202020204" pitchFamily="34" charset="0"/>
                <a:cs typeface="Arial" panose="020B0604020202020204" pitchFamily="34" charset="0"/>
              </a:rPr>
              <a:t> (2012) </a:t>
            </a:r>
            <a:r>
              <a:rPr lang="en-US" i="1" dirty="0" err="1">
                <a:solidFill>
                  <a:srgbClr val="000000"/>
                </a:solidFill>
                <a:latin typeface="Arial" panose="020B0604020202020204" pitchFamily="34" charset="0"/>
                <a:cs typeface="Arial" panose="020B0604020202020204" pitchFamily="34" charset="0"/>
              </a:rPr>
              <a:t>Angex̱tola</a:t>
            </a:r>
            <a:r>
              <a:rPr lang="en-US" i="1" dirty="0">
                <a:solidFill>
                  <a:srgbClr val="000000"/>
                </a:solidFill>
                <a:latin typeface="Arial" panose="020B0604020202020204" pitchFamily="34" charset="0"/>
                <a:cs typeface="Arial" panose="020B0604020202020204" pitchFamily="34" charset="0"/>
              </a:rPr>
              <a:t> Sewn-on-top: </a:t>
            </a:r>
            <a:r>
              <a:rPr lang="en-US" i="1" dirty="0" err="1">
                <a:solidFill>
                  <a:srgbClr val="000000"/>
                </a:solidFill>
                <a:latin typeface="Arial" panose="020B0604020202020204" pitchFamily="34" charset="0"/>
                <a:cs typeface="Arial" panose="020B0604020202020204" pitchFamily="34" charset="0"/>
              </a:rPr>
              <a:t>Kwak’wala</a:t>
            </a:r>
            <a:r>
              <a:rPr lang="en-US" i="1" dirty="0">
                <a:solidFill>
                  <a:srgbClr val="000000"/>
                </a:solidFill>
                <a:latin typeface="Arial" panose="020B0604020202020204" pitchFamily="34" charset="0"/>
                <a:cs typeface="Arial" panose="020B0604020202020204" pitchFamily="34" charset="0"/>
              </a:rPr>
              <a:t> revitalization and being Indigenous </a:t>
            </a:r>
          </a:p>
          <a:p>
            <a:endParaRPr lang="en-US" i="1" dirty="0">
              <a:solidFill>
                <a:srgbClr val="000000"/>
              </a:solidFill>
              <a:latin typeface="Times New Roman" panose="02020603050405020304" pitchFamily="18" charset="0"/>
            </a:endParaRPr>
          </a:p>
          <a:p>
            <a:pPr marL="0" indent="0" algn="ctr">
              <a:buNone/>
            </a:pPr>
            <a:r>
              <a:rPr lang="en-US" dirty="0">
                <a:solidFill>
                  <a:srgbClr val="000000"/>
                </a:solidFill>
                <a:latin typeface="Arial" panose="020B0604020202020204" pitchFamily="34" charset="0"/>
                <a:cs typeface="Arial" panose="020B0604020202020204" pitchFamily="34" charset="0"/>
              </a:rPr>
              <a:t>I’ve become more courageous perhaps, to stand up and state my belief</a:t>
            </a:r>
            <a:r>
              <a:rPr lang="en-US" i="1" dirty="0">
                <a:solidFill>
                  <a:srgbClr val="000000"/>
                </a:solidFill>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p. 204) </a:t>
            </a:r>
          </a:p>
          <a:p>
            <a:pPr marL="0" indent="0" algn="ctr">
              <a:buNone/>
            </a:pPr>
            <a:r>
              <a:rPr lang="en-US" dirty="0">
                <a:solidFill>
                  <a:srgbClr val="000000"/>
                </a:solidFill>
                <a:latin typeface="Arial" panose="020B0604020202020204" pitchFamily="34" charset="0"/>
                <a:cs typeface="Arial" panose="020B0604020202020204" pitchFamily="34" charset="0"/>
              </a:rPr>
              <a:t>Peter Renner (2001)  </a:t>
            </a:r>
            <a:r>
              <a:rPr lang="en-US" i="1" dirty="0">
                <a:solidFill>
                  <a:srgbClr val="000000"/>
                </a:solidFill>
                <a:latin typeface="Arial" panose="020B0604020202020204" pitchFamily="34" charset="0"/>
                <a:cs typeface="Arial" panose="020B0604020202020204" pitchFamily="34" charset="0"/>
              </a:rPr>
              <a:t>Vulnerable to possibilities: A journey of self-knowing through personal narrative </a:t>
            </a:r>
          </a:p>
          <a:p>
            <a:endParaRPr lang="en-US" dirty="0"/>
          </a:p>
        </p:txBody>
      </p:sp>
    </p:spTree>
    <p:extLst>
      <p:ext uri="{BB962C8B-B14F-4D97-AF65-F5344CB8AC3E}">
        <p14:creationId xmlns:p14="http://schemas.microsoft.com/office/powerpoint/2010/main" val="56103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6AA44-F69D-4314-A0D7-062D30D098D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Further comments from graduates</a:t>
            </a:r>
          </a:p>
        </p:txBody>
      </p:sp>
      <p:sp>
        <p:nvSpPr>
          <p:cNvPr id="3" name="Content Placeholder 2">
            <a:extLst>
              <a:ext uri="{FF2B5EF4-FFF2-40B4-BE49-F238E27FC236}">
                <a16:creationId xmlns:a16="http://schemas.microsoft.com/office/drawing/2014/main" xmlns="" id="{4EDD2555-9845-4408-A86F-8783A333B314}"/>
              </a:ext>
            </a:extLst>
          </p:cNvPr>
          <p:cNvSpPr>
            <a:spLocks noGrp="1"/>
          </p:cNvSpPr>
          <p:nvPr>
            <p:ph idx="1"/>
          </p:nvPr>
        </p:nvSpPr>
        <p:spPr>
          <a:xfrm>
            <a:off x="680321" y="1834166"/>
            <a:ext cx="9613861" cy="4102023"/>
          </a:xfrm>
        </p:spPr>
        <p:txBody>
          <a:bodyPr>
            <a:normAutofit fontScale="92500" lnSpcReduction="20000"/>
          </a:bodyPr>
          <a:lstStyle/>
          <a:p>
            <a:pPr marL="0" indent="0">
              <a:buNone/>
            </a:pPr>
            <a:endParaRPr lang="en-US" sz="3200" i="1" dirty="0">
              <a:solidFill>
                <a:srgbClr val="000000"/>
              </a:solidFill>
              <a:latin typeface="Arial" panose="020B0604020202020204" pitchFamily="34" charset="0"/>
              <a:cs typeface="Arial" panose="020B0604020202020204" pitchFamily="34" charset="0"/>
            </a:endParaRPr>
          </a:p>
          <a:p>
            <a:pPr marL="0" indent="0" algn="ctr">
              <a:buNone/>
            </a:pPr>
            <a:r>
              <a:rPr lang="en-US" sz="3200" dirty="0">
                <a:solidFill>
                  <a:srgbClr val="000000"/>
                </a:solidFill>
                <a:latin typeface="Arial" panose="020B0604020202020204" pitchFamily="34" charset="0"/>
                <a:cs typeface="Arial" panose="020B0604020202020204" pitchFamily="34" charset="0"/>
              </a:rPr>
              <a:t>Through this study, the value of a memoir was apparent as a way for nurses to reflect on their caring practice and to identify barriers to providing effective care. The memoir proved to be a catalyst for bringing additional resources to support nurses’ caring practice. (p. iii) </a:t>
            </a:r>
          </a:p>
          <a:p>
            <a:pPr marL="0" indent="0">
              <a:buNone/>
            </a:pPr>
            <a:endParaRPr lang="en-US" sz="3200" dirty="0">
              <a:solidFill>
                <a:srgbClr val="000000"/>
              </a:solidFill>
              <a:latin typeface="Arial" panose="020B0604020202020204" pitchFamily="34" charset="0"/>
              <a:cs typeface="Arial" panose="020B0604020202020204" pitchFamily="34" charset="0"/>
            </a:endParaRPr>
          </a:p>
          <a:p>
            <a:pPr marL="0" indent="0" algn="ctr">
              <a:buNone/>
            </a:pPr>
            <a:r>
              <a:rPr lang="en-US" sz="3200" dirty="0">
                <a:solidFill>
                  <a:srgbClr val="000000"/>
                </a:solidFill>
                <a:latin typeface="Arial" panose="020B0604020202020204" pitchFamily="34" charset="0"/>
                <a:cs typeface="Arial" panose="020B0604020202020204" pitchFamily="34" charset="0"/>
              </a:rPr>
              <a:t>Catherine Robinson (2015) </a:t>
            </a:r>
            <a:r>
              <a:rPr lang="en-US" sz="3200" i="1" dirty="0">
                <a:solidFill>
                  <a:srgbClr val="000000"/>
                </a:solidFill>
                <a:latin typeface="Arial" panose="020B0604020202020204" pitchFamily="34" charset="0"/>
                <a:cs typeface="Arial" panose="020B0604020202020204" pitchFamily="34" charset="0"/>
              </a:rPr>
              <a:t>Can memoir contribute to a more collaborative approach to treating eating disorders that respects and includes the family? </a:t>
            </a:r>
            <a:endParaRPr lang="en-US" sz="3200"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074082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3832</TotalTime>
  <Words>2419</Words>
  <Application>Microsoft Office PowerPoint</Application>
  <PresentationFormat>Custom</PresentationFormat>
  <Paragraphs>251</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Berlin</vt:lpstr>
      <vt:lpstr>AUTOBIOGRAPHY &amp; AUTOETHNOGRAPHY CASAE Webinar  June 16, 2020  </vt:lpstr>
      <vt:lpstr>Thanks for participating everyone &amp; thanks to Jose for hosting &amp; organizing. Stay safe, stay well, stay engaged </vt:lpstr>
      <vt:lpstr>PowerPoint Presentation</vt:lpstr>
      <vt:lpstr>Autobiography as Resistance: Black &amp; Indigenous Lives Matter</vt:lpstr>
      <vt:lpstr>Webinar Plan</vt:lpstr>
      <vt:lpstr>What are your questions?</vt:lpstr>
      <vt:lpstr>Autobiographical Dissertations in EDST</vt:lpstr>
      <vt:lpstr>Graduates’ reflections on autobiography:</vt:lpstr>
      <vt:lpstr>Further comments from graduates</vt:lpstr>
      <vt:lpstr>Defining Autobiography</vt:lpstr>
      <vt:lpstr>More definitions</vt:lpstr>
      <vt:lpstr>Autoethnography</vt:lpstr>
      <vt:lpstr>Benefits</vt:lpstr>
      <vt:lpstr>Concerns about autobiographical research: </vt:lpstr>
      <vt:lpstr>More questions about this approach….</vt:lpstr>
      <vt:lpstr>What about the emotional dimension of this approach?</vt:lpstr>
      <vt:lpstr>Sourcing &amp; Creating Field Texts (Stories)</vt:lpstr>
      <vt:lpstr>Sourcing other field texts (cont’d_:</vt:lpstr>
      <vt:lpstr>Writing is the methodology</vt:lpstr>
      <vt:lpstr>Some books on writing that can help….</vt:lpstr>
      <vt:lpstr>Ethical Concerns &amp; Risks</vt:lpstr>
      <vt:lpstr>Risks &amp; Benefits cont’d</vt:lpstr>
      <vt:lpstr>Evaluating this approach: Issues of Validity etc</vt:lpstr>
      <vt:lpstr>Virginia &amp; Gina’s Experieinces</vt:lpstr>
      <vt:lpstr>A conversation with Virginia &amp; Gina</vt:lpstr>
      <vt:lpstr>Virginia Rego</vt:lpstr>
      <vt:lpstr>PowerPoint Presentation</vt:lpstr>
      <vt:lpstr>Reflecting on my pedagogy: An accidental story </vt:lpstr>
      <vt:lpstr>PowerPoint Presentation</vt:lpstr>
      <vt:lpstr>Gina’s Dissertation Structure</vt:lpstr>
      <vt:lpstr>Questions and comments</vt:lpstr>
      <vt:lpstr>In closing: A few thoughts….</vt:lpstr>
      <vt:lpstr>Links to UBC Autobiographical Dissertations (a few)</vt:lpstr>
      <vt:lpstr>References in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Butterwick, Shauna</dc:creator>
  <cp:lastModifiedBy>Tim Howard</cp:lastModifiedBy>
  <cp:revision>75</cp:revision>
  <dcterms:created xsi:type="dcterms:W3CDTF">2020-06-08T19:50:06Z</dcterms:created>
  <dcterms:modified xsi:type="dcterms:W3CDTF">2020-07-16T15:46:00Z</dcterms:modified>
</cp:coreProperties>
</file>