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56" r:id="rId2"/>
    <p:sldId id="257" r:id="rId3"/>
    <p:sldId id="258" r:id="rId4"/>
    <p:sldId id="260" r:id="rId5"/>
    <p:sldId id="259" r:id="rId6"/>
    <p:sldId id="262" r:id="rId7"/>
    <p:sldId id="261"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7" d="100"/>
          <a:sy n="57" d="100"/>
        </p:scale>
        <p:origin x="522"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90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1994434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2881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2777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66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28088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7419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7004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12/6/2019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5174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12/6/2019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16672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4200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12/6/2019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448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hyperlink" Target="https://barbadasbase.blogspot.com/2017/02/frases-para-la-educacion-en-la-escuela.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E08F0-F486-4812-BA32-4E72270AF409}"/>
              </a:ext>
            </a:extLst>
          </p:cNvPr>
          <p:cNvSpPr>
            <a:spLocks noGrp="1"/>
          </p:cNvSpPr>
          <p:nvPr>
            <p:ph type="ctrTitle"/>
          </p:nvPr>
        </p:nvSpPr>
        <p:spPr>
          <a:xfrm>
            <a:off x="1507067" y="1563757"/>
            <a:ext cx="7766936" cy="2487079"/>
          </a:xfrm>
        </p:spPr>
        <p:txBody>
          <a:bodyPr>
            <a:normAutofit/>
          </a:bodyPr>
          <a:lstStyle/>
          <a:p>
            <a:r>
              <a:rPr lang="es-ES" sz="6000" dirty="0"/>
              <a:t>Historia, imaginarios y representaciones sobre infancia  </a:t>
            </a:r>
            <a:endParaRPr lang="es-CO" sz="6000" dirty="0"/>
          </a:p>
        </p:txBody>
      </p:sp>
      <p:sp>
        <p:nvSpPr>
          <p:cNvPr id="3" name="Subtítulo 2">
            <a:extLst>
              <a:ext uri="{FF2B5EF4-FFF2-40B4-BE49-F238E27FC236}">
                <a16:creationId xmlns:a16="http://schemas.microsoft.com/office/drawing/2014/main" id="{7604F2C6-9B14-4156-AC61-4042B40EC59B}"/>
              </a:ext>
            </a:extLst>
          </p:cNvPr>
          <p:cNvSpPr>
            <a:spLocks noGrp="1"/>
          </p:cNvSpPr>
          <p:nvPr>
            <p:ph type="subTitle" idx="1"/>
          </p:nvPr>
        </p:nvSpPr>
        <p:spPr/>
        <p:txBody>
          <a:bodyPr>
            <a:noAutofit/>
          </a:bodyPr>
          <a:lstStyle/>
          <a:p>
            <a:r>
              <a:rPr lang="es-ES" sz="1800" dirty="0"/>
              <a:t>Especialización en Infancia, Cultura y Desarrollo </a:t>
            </a:r>
          </a:p>
          <a:p>
            <a:r>
              <a:rPr lang="es-ES" sz="1800" dirty="0"/>
              <a:t>Paola Alexandra Aldana Avendaño</a:t>
            </a:r>
          </a:p>
          <a:p>
            <a:r>
              <a:rPr lang="es-ES" sz="1800" dirty="0"/>
              <a:t>Código 20191023001</a:t>
            </a:r>
            <a:endParaRPr lang="es-CO" sz="1800" dirty="0"/>
          </a:p>
        </p:txBody>
      </p:sp>
    </p:spTree>
    <p:extLst>
      <p:ext uri="{BB962C8B-B14F-4D97-AF65-F5344CB8AC3E}">
        <p14:creationId xmlns:p14="http://schemas.microsoft.com/office/powerpoint/2010/main" val="140499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221C4695-C008-47AF-BACB-A87F4B2816E5}"/>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artisticGlowEdges/>
                    </a14:imgEffect>
                  </a14:imgLayer>
                </a14:imgProps>
              </a:ext>
            </a:extLst>
          </a:blip>
          <a:srcRect l="32724" t="13732" r="32641" b="5228"/>
          <a:stretch/>
        </p:blipFill>
        <p:spPr>
          <a:xfrm>
            <a:off x="1457739" y="834887"/>
            <a:ext cx="3631095" cy="5261113"/>
          </a:xfrm>
          <a:prstGeom prst="rect">
            <a:avLst/>
          </a:prstGeom>
        </p:spPr>
      </p:pic>
      <p:sp>
        <p:nvSpPr>
          <p:cNvPr id="5" name="CuadroTexto 4">
            <a:extLst>
              <a:ext uri="{FF2B5EF4-FFF2-40B4-BE49-F238E27FC236}">
                <a16:creationId xmlns:a16="http://schemas.microsoft.com/office/drawing/2014/main" id="{851728D7-AF94-4878-9631-D708A1000F5D}"/>
              </a:ext>
            </a:extLst>
          </p:cNvPr>
          <p:cNvSpPr txBox="1"/>
          <p:nvPr/>
        </p:nvSpPr>
        <p:spPr>
          <a:xfrm>
            <a:off x="5314122" y="1656522"/>
            <a:ext cx="5314121" cy="3693319"/>
          </a:xfrm>
          <a:prstGeom prst="rect">
            <a:avLst/>
          </a:prstGeom>
          <a:noFill/>
        </p:spPr>
        <p:txBody>
          <a:bodyPr wrap="square" rtlCol="0">
            <a:spAutoFit/>
          </a:bodyPr>
          <a:lstStyle/>
          <a:p>
            <a:r>
              <a:rPr lang="es-ES" dirty="0"/>
              <a:t>Los imaginarios sociales se configuran como las diferentes posibilidades por las que el ser humano elabora conceptos, imágenes, sentimientos, creencias y significaciones; todo ello constituye conocimiento social, necesario para abarcar el mundo o los mundos de los sujetos como condición para la evolución humana.</a:t>
            </a:r>
          </a:p>
          <a:p>
            <a:endParaRPr lang="es-ES" dirty="0"/>
          </a:p>
          <a:p>
            <a:r>
              <a:rPr lang="es-ES" dirty="0"/>
              <a:t>En este proceso, la niñez aparece como una forma de existencia y la infancia como aquello que la singulariza, la sociedad y sus instituciones quienes atienden y determinan el flujo incesante por el cual se encarna tal experiencia dentro del conjunto social.  </a:t>
            </a:r>
            <a:endParaRPr lang="es-CO" dirty="0"/>
          </a:p>
        </p:txBody>
      </p:sp>
    </p:spTree>
    <p:extLst>
      <p:ext uri="{BB962C8B-B14F-4D97-AF65-F5344CB8AC3E}">
        <p14:creationId xmlns:p14="http://schemas.microsoft.com/office/powerpoint/2010/main" val="2082525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10A13E-FEE6-4DF7-8C0F-65968FAE1D07}"/>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GlowEdges/>
                    </a14:imgEffect>
                  </a14:imgLayer>
                </a14:imgProps>
              </a:ext>
            </a:extLst>
          </a:blip>
          <a:srcRect l="19457" t="13508" r="19674" b="7613"/>
          <a:stretch/>
        </p:blipFill>
        <p:spPr>
          <a:xfrm>
            <a:off x="5739489" y="1798978"/>
            <a:ext cx="5365833" cy="3909392"/>
          </a:xfrm>
          <a:prstGeom prst="rect">
            <a:avLst/>
          </a:prstGeom>
        </p:spPr>
      </p:pic>
      <p:sp>
        <p:nvSpPr>
          <p:cNvPr id="5" name="CuadroTexto 4">
            <a:extLst>
              <a:ext uri="{FF2B5EF4-FFF2-40B4-BE49-F238E27FC236}">
                <a16:creationId xmlns:a16="http://schemas.microsoft.com/office/drawing/2014/main" id="{1A5144ED-301B-447F-9059-D10B4847BE63}"/>
              </a:ext>
            </a:extLst>
          </p:cNvPr>
          <p:cNvSpPr txBox="1"/>
          <p:nvPr/>
        </p:nvSpPr>
        <p:spPr>
          <a:xfrm>
            <a:off x="1086678" y="1630016"/>
            <a:ext cx="4320209" cy="4247317"/>
          </a:xfrm>
          <a:prstGeom prst="rect">
            <a:avLst/>
          </a:prstGeom>
          <a:noFill/>
        </p:spPr>
        <p:txBody>
          <a:bodyPr wrap="square" rtlCol="0">
            <a:spAutoFit/>
          </a:bodyPr>
          <a:lstStyle/>
          <a:p>
            <a:r>
              <a:rPr lang="es-CO" dirty="0"/>
              <a:t>Es a través de las significaciones imaginarias que la sociedad establece “lo real”, las instituciones entonces como creaciones sociales median lo instituido con la psique de los sujetos, lo que las convierte en sistemas de representación que determinan y fijan identidades individuales y sociales, a través de lo ya preestablecido. Al respecto (Anzaldúa , 2012, pág. 32) mencionando a Castoriadis “la institución es la creación de sistemas simbólicos sancionados que establecen la regulación normativa, funciones y formas de pensar, representar, ser y actuar que regulan las relaciones y las prácticas sociales”. </a:t>
            </a:r>
          </a:p>
        </p:txBody>
      </p:sp>
    </p:spTree>
    <p:extLst>
      <p:ext uri="{BB962C8B-B14F-4D97-AF65-F5344CB8AC3E}">
        <p14:creationId xmlns:p14="http://schemas.microsoft.com/office/powerpoint/2010/main" val="19197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Imagen 5">
            <a:extLst>
              <a:ext uri="{FF2B5EF4-FFF2-40B4-BE49-F238E27FC236}">
                <a16:creationId xmlns:a16="http://schemas.microsoft.com/office/drawing/2014/main" id="{2E792C90-A8DE-4E9E-9732-8617952956BB}"/>
              </a:ext>
            </a:extLst>
          </p:cNvPr>
          <p:cNvPicPr>
            <a:picLocks noChangeAspect="1"/>
          </p:cNvPicPr>
          <p:nvPr/>
        </p:nvPicPr>
        <p:blipFill rotWithShape="1">
          <a:blip r:embed="rId2"/>
          <a:srcRect t="24242"/>
          <a:stretch/>
        </p:blipFill>
        <p:spPr>
          <a:xfrm>
            <a:off x="20" y="10"/>
            <a:ext cx="12191980" cy="6857990"/>
          </a:xfrm>
          <a:prstGeom prst="rect">
            <a:avLst/>
          </a:prstGeom>
        </p:spPr>
      </p:pic>
      <p:sp>
        <p:nvSpPr>
          <p:cNvPr id="7" name="CuadroTexto 6">
            <a:extLst>
              <a:ext uri="{FF2B5EF4-FFF2-40B4-BE49-F238E27FC236}">
                <a16:creationId xmlns:a16="http://schemas.microsoft.com/office/drawing/2014/main" id="{2FDF0DA2-B0DE-461B-B67C-F771CE86FAAB}"/>
              </a:ext>
            </a:extLst>
          </p:cNvPr>
          <p:cNvSpPr txBox="1"/>
          <p:nvPr/>
        </p:nvSpPr>
        <p:spPr>
          <a:xfrm>
            <a:off x="4332849" y="1125415"/>
            <a:ext cx="5373859" cy="2831544"/>
          </a:xfrm>
          <a:prstGeom prst="rect">
            <a:avLst/>
          </a:prstGeom>
          <a:noFill/>
        </p:spPr>
        <p:txBody>
          <a:bodyPr wrap="square" rtlCol="0">
            <a:spAutoFit/>
          </a:bodyPr>
          <a:lstStyle/>
          <a:p>
            <a:r>
              <a:rPr lang="es-CO" sz="2000" dirty="0"/>
              <a:t>La sociedad en su proceso de devenir, de auto alteración histórica, requiere para existir la instauración de instituciones a través de crear significaciones imaginarias, que instituyen un mundo de normas, valores, lenguaje </a:t>
            </a:r>
            <a:r>
              <a:rPr lang="es-CO" sz="2000" i="1" dirty="0"/>
              <a:t>formas de representar -decir social (legein)</a:t>
            </a:r>
            <a:r>
              <a:rPr lang="es-CO" sz="2000" dirty="0"/>
              <a:t> así como instrumentos, procedimientos y métodos de </a:t>
            </a:r>
            <a:r>
              <a:rPr lang="es-CO" sz="2000" i="1" dirty="0"/>
              <a:t>hacer social (teukhein) </a:t>
            </a:r>
            <a:r>
              <a:rPr lang="es-CO" sz="2000" dirty="0"/>
              <a:t>(Anzaldúa , 2012, pág. 51)</a:t>
            </a:r>
          </a:p>
          <a:p>
            <a:endParaRPr lang="es-CO" dirty="0"/>
          </a:p>
        </p:txBody>
      </p:sp>
    </p:spTree>
    <p:extLst>
      <p:ext uri="{BB962C8B-B14F-4D97-AF65-F5344CB8AC3E}">
        <p14:creationId xmlns:p14="http://schemas.microsoft.com/office/powerpoint/2010/main" val="219592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E87435E-B6A7-4A7F-8042-FC4D3606E38B}"/>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GlowEdges/>
                    </a14:imgEffect>
                  </a14:imgLayer>
                </a14:imgProps>
              </a:ext>
            </a:extLst>
          </a:blip>
          <a:srcRect l="33044" t="13703" r="33043" b="7032"/>
          <a:stretch/>
        </p:blipFill>
        <p:spPr>
          <a:xfrm>
            <a:off x="1391479" y="1443722"/>
            <a:ext cx="3578086" cy="4701973"/>
          </a:xfrm>
          <a:prstGeom prst="rect">
            <a:avLst/>
          </a:prstGeom>
        </p:spPr>
      </p:pic>
      <p:sp>
        <p:nvSpPr>
          <p:cNvPr id="5" name="CuadroTexto 4">
            <a:extLst>
              <a:ext uri="{FF2B5EF4-FFF2-40B4-BE49-F238E27FC236}">
                <a16:creationId xmlns:a16="http://schemas.microsoft.com/office/drawing/2014/main" id="{556F0007-5137-484F-8BE9-7E9D3019892D}"/>
              </a:ext>
            </a:extLst>
          </p:cNvPr>
          <p:cNvSpPr txBox="1"/>
          <p:nvPr/>
        </p:nvSpPr>
        <p:spPr>
          <a:xfrm>
            <a:off x="5287617" y="2385391"/>
            <a:ext cx="5155096" cy="3693319"/>
          </a:xfrm>
          <a:prstGeom prst="rect">
            <a:avLst/>
          </a:prstGeom>
          <a:noFill/>
        </p:spPr>
        <p:txBody>
          <a:bodyPr wrap="square" rtlCol="0">
            <a:spAutoFit/>
          </a:bodyPr>
          <a:lstStyle/>
          <a:p>
            <a:r>
              <a:rPr lang="es-ES" dirty="0"/>
              <a:t>(Pinilla, 2014), postula a LA ESCUELA como institución social legítima encargada de la trasmisión y reproducción del modelo social y de los valores que caracterizan a una sociedad, es decir se materializa en los imaginarios.</a:t>
            </a:r>
          </a:p>
          <a:p>
            <a:endParaRPr lang="es-ES" dirty="0"/>
          </a:p>
          <a:p>
            <a:r>
              <a:rPr lang="es-CO" dirty="0"/>
              <a:t>Desde esta perspectiva los imaginarios sociales operan como una entidad que entrelaza los diferentes mundos de la sociedad, manteniéndola unida pero también le otorga singularidad y la particulariza de otras, por la creación incesante e inacabada que lo sujetos realizan cotidianamente. </a:t>
            </a:r>
          </a:p>
          <a:p>
            <a:r>
              <a:rPr lang="es-ES" dirty="0"/>
              <a:t> </a:t>
            </a:r>
            <a:endParaRPr lang="es-CO" dirty="0"/>
          </a:p>
        </p:txBody>
      </p:sp>
      <p:pic>
        <p:nvPicPr>
          <p:cNvPr id="6" name="Marcador de contenido 3">
            <a:extLst>
              <a:ext uri="{FF2B5EF4-FFF2-40B4-BE49-F238E27FC236}">
                <a16:creationId xmlns:a16="http://schemas.microsoft.com/office/drawing/2014/main" id="{49772E88-85DE-4722-83E8-1E5B74613D7E}"/>
              </a:ext>
            </a:extLst>
          </p:cNvPr>
          <p:cNvPicPr>
            <a:picLocks noGrp="1" noChangeAspect="1"/>
          </p:cNvPicPr>
          <p:nvPr>
            <p:ph idx="1"/>
          </p:nvPr>
        </p:nvPicPr>
        <p:blipFill rotWithShape="1">
          <a:blip r:embed="rId4"/>
          <a:srcRect l="51873" t="20548" r="2120" b="49377"/>
          <a:stretch/>
        </p:blipFill>
        <p:spPr>
          <a:xfrm>
            <a:off x="3482671" y="779290"/>
            <a:ext cx="4113883" cy="1606101"/>
          </a:xfrm>
          <a:prstGeom prst="rect">
            <a:avLst/>
          </a:prstGeom>
        </p:spPr>
      </p:pic>
    </p:spTree>
    <p:extLst>
      <p:ext uri="{BB962C8B-B14F-4D97-AF65-F5344CB8AC3E}">
        <p14:creationId xmlns:p14="http://schemas.microsoft.com/office/powerpoint/2010/main" val="240435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2A715AA-03B0-4005-8A00-276E6FCF6F1F}"/>
              </a:ext>
            </a:extLst>
          </p:cNvPr>
          <p:cNvSpPr>
            <a:spLocks noGrp="1"/>
          </p:cNvSpPr>
          <p:nvPr>
            <p:ph idx="1"/>
          </p:nvPr>
        </p:nvSpPr>
        <p:spPr>
          <a:xfrm>
            <a:off x="6599583" y="1046922"/>
            <a:ext cx="4556097" cy="4822172"/>
          </a:xfrm>
        </p:spPr>
        <p:txBody>
          <a:bodyPr>
            <a:normAutofit/>
          </a:bodyPr>
          <a:lstStyle/>
          <a:p>
            <a:r>
              <a:rPr lang="es-CO" dirty="0"/>
              <a:t>“La institución de la sociedad, es institución del hacer social y del representar/decir social” Castoriadis, 1989, pág. 314. En este sentido el imaginario social instituyente, incluye al sujeto en cuanto a su poder de creación y la forma como se otorga sentido y significado a la realidad con relación a las verdades ya establecidas. Lo que caracteriza a esta idea, es la opción de dar trascendencia y reconocimiento a la imaginación radical (creación original) que, al implicar la creación de imágenes, formas, figuras, afectos y deseos como expresión del pensamiento, transforma el mundo individual y con ello el social.</a:t>
            </a:r>
          </a:p>
        </p:txBody>
      </p:sp>
      <p:pic>
        <p:nvPicPr>
          <p:cNvPr id="4" name="Imagen 3">
            <a:extLst>
              <a:ext uri="{FF2B5EF4-FFF2-40B4-BE49-F238E27FC236}">
                <a16:creationId xmlns:a16="http://schemas.microsoft.com/office/drawing/2014/main" id="{C216B211-4AC5-47CA-A65C-D4174063EBC9}"/>
              </a:ext>
            </a:extLst>
          </p:cNvPr>
          <p:cNvPicPr>
            <a:picLocks noChangeAspect="1"/>
          </p:cNvPicPr>
          <p:nvPr/>
        </p:nvPicPr>
        <p:blipFill rotWithShape="1">
          <a:blip r:embed="rId2"/>
          <a:srcRect l="22039" t="21936" r="24192" b="23268"/>
          <a:stretch/>
        </p:blipFill>
        <p:spPr>
          <a:xfrm>
            <a:off x="1229190" y="2213113"/>
            <a:ext cx="5198114" cy="3286539"/>
          </a:xfrm>
          <a:prstGeom prst="rect">
            <a:avLst/>
          </a:prstGeom>
        </p:spPr>
      </p:pic>
      <p:sp>
        <p:nvSpPr>
          <p:cNvPr id="5" name="CuadroTexto 4">
            <a:extLst>
              <a:ext uri="{FF2B5EF4-FFF2-40B4-BE49-F238E27FC236}">
                <a16:creationId xmlns:a16="http://schemas.microsoft.com/office/drawing/2014/main" id="{0588F27F-D4C3-466D-9263-6B26764EB69B}"/>
              </a:ext>
            </a:extLst>
          </p:cNvPr>
          <p:cNvSpPr txBox="1"/>
          <p:nvPr/>
        </p:nvSpPr>
        <p:spPr>
          <a:xfrm>
            <a:off x="1338470" y="1046922"/>
            <a:ext cx="4757530" cy="523220"/>
          </a:xfrm>
          <a:prstGeom prst="rect">
            <a:avLst/>
          </a:prstGeom>
          <a:noFill/>
        </p:spPr>
        <p:txBody>
          <a:bodyPr wrap="square" rtlCol="0">
            <a:spAutoFit/>
          </a:bodyPr>
          <a:lstStyle/>
          <a:p>
            <a:r>
              <a:rPr lang="es-CO" sz="2800" dirty="0"/>
              <a:t>Imaginario social instituyente </a:t>
            </a:r>
          </a:p>
        </p:txBody>
      </p:sp>
    </p:spTree>
    <p:extLst>
      <p:ext uri="{BB962C8B-B14F-4D97-AF65-F5344CB8AC3E}">
        <p14:creationId xmlns:p14="http://schemas.microsoft.com/office/powerpoint/2010/main" val="72474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435A241-3354-46E2-A1C2-0242AC8E82A7}"/>
              </a:ext>
            </a:extLst>
          </p:cNvPr>
          <p:cNvPicPr>
            <a:picLocks noChangeAspect="1"/>
          </p:cNvPicPr>
          <p:nvPr/>
        </p:nvPicPr>
        <p:blipFill rotWithShape="1">
          <a:blip r:embed="rId2"/>
          <a:srcRect l="33711" t="13958" r="33404" b="20977"/>
          <a:stretch/>
        </p:blipFill>
        <p:spPr>
          <a:xfrm>
            <a:off x="2348833" y="643467"/>
            <a:ext cx="2285132" cy="2543217"/>
          </a:xfrm>
          <a:prstGeom prst="rect">
            <a:avLst/>
          </a:prstGeom>
        </p:spPr>
      </p:pic>
      <p:cxnSp>
        <p:nvCxnSpPr>
          <p:cNvPr id="59" name="Straight Connector 58">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97898AC5-FA7B-4467-8AC8-8475DA3F1269}"/>
              </a:ext>
            </a:extLst>
          </p:cNvPr>
          <p:cNvPicPr>
            <a:picLocks noChangeAspect="1"/>
          </p:cNvPicPr>
          <p:nvPr/>
        </p:nvPicPr>
        <p:blipFill rotWithShape="1">
          <a:blip r:embed="rId3"/>
          <a:srcRect l="23327" t="15402" r="23135" b="16545"/>
          <a:stretch/>
        </p:blipFill>
        <p:spPr>
          <a:xfrm>
            <a:off x="6926318" y="643467"/>
            <a:ext cx="3556935" cy="2543217"/>
          </a:xfrm>
          <a:prstGeom prst="rect">
            <a:avLst/>
          </a:prstGeom>
        </p:spPr>
      </p:pic>
      <p:cxnSp>
        <p:nvCxnSpPr>
          <p:cNvPr id="61" name="Straight Connector 60">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9EA25ADD-8C4F-4617-A1AD-1A2FD61808C5}"/>
              </a:ext>
            </a:extLst>
          </p:cNvPr>
          <p:cNvPicPr>
            <a:picLocks noChangeAspect="1"/>
          </p:cNvPicPr>
          <p:nvPr/>
        </p:nvPicPr>
        <p:blipFill rotWithShape="1">
          <a:blip r:embed="rId4"/>
          <a:srcRect l="31522" t="14974" r="31923" b="16875"/>
          <a:stretch/>
        </p:blipFill>
        <p:spPr>
          <a:xfrm>
            <a:off x="2277572" y="3671316"/>
            <a:ext cx="2427654" cy="2545862"/>
          </a:xfrm>
          <a:prstGeom prst="rect">
            <a:avLst/>
          </a:prstGeom>
        </p:spPr>
      </p:pic>
      <p:pic>
        <p:nvPicPr>
          <p:cNvPr id="10" name="Imagen 9">
            <a:extLst>
              <a:ext uri="{FF2B5EF4-FFF2-40B4-BE49-F238E27FC236}">
                <a16:creationId xmlns:a16="http://schemas.microsoft.com/office/drawing/2014/main" id="{CA6D314B-99C1-49DC-95E7-3420454EAC96}"/>
              </a:ext>
            </a:extLst>
          </p:cNvPr>
          <p:cNvPicPr>
            <a:picLocks noChangeAspect="1"/>
          </p:cNvPicPr>
          <p:nvPr/>
        </p:nvPicPr>
        <p:blipFill rotWithShape="1">
          <a:blip r:embed="rId5"/>
          <a:srcRect l="41211" t="35926" r="40673" b="38216"/>
          <a:stretch/>
        </p:blipFill>
        <p:spPr>
          <a:xfrm>
            <a:off x="7114610" y="3671316"/>
            <a:ext cx="3180351" cy="2553469"/>
          </a:xfrm>
          <a:prstGeom prst="rect">
            <a:avLst/>
          </a:prstGeom>
        </p:spPr>
      </p:pic>
    </p:spTree>
    <p:extLst>
      <p:ext uri="{BB962C8B-B14F-4D97-AF65-F5344CB8AC3E}">
        <p14:creationId xmlns:p14="http://schemas.microsoft.com/office/powerpoint/2010/main" val="321162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05EE1-FF9F-433E-8738-25A9F3E6BC9E}"/>
              </a:ext>
            </a:extLst>
          </p:cNvPr>
          <p:cNvSpPr>
            <a:spLocks noGrp="1"/>
          </p:cNvSpPr>
          <p:nvPr>
            <p:ph type="title"/>
          </p:nvPr>
        </p:nvSpPr>
        <p:spPr/>
        <p:txBody>
          <a:bodyPr/>
          <a:lstStyle/>
          <a:p>
            <a:r>
              <a:rPr lang="es-CO" dirty="0"/>
              <a:t>Referencias </a:t>
            </a:r>
          </a:p>
        </p:txBody>
      </p:sp>
      <p:sp>
        <p:nvSpPr>
          <p:cNvPr id="3" name="Marcador de contenido 2">
            <a:extLst>
              <a:ext uri="{FF2B5EF4-FFF2-40B4-BE49-F238E27FC236}">
                <a16:creationId xmlns:a16="http://schemas.microsoft.com/office/drawing/2014/main" id="{379B523A-6B9B-456B-BF66-1E3A207AB518}"/>
              </a:ext>
            </a:extLst>
          </p:cNvPr>
          <p:cNvSpPr>
            <a:spLocks noGrp="1"/>
          </p:cNvSpPr>
          <p:nvPr>
            <p:ph idx="1"/>
          </p:nvPr>
        </p:nvSpPr>
        <p:spPr/>
        <p:txBody>
          <a:bodyPr/>
          <a:lstStyle/>
          <a:p>
            <a:r>
              <a:rPr lang="es-ES" dirty="0"/>
              <a:t>Anzaldúa , R. (2012). Lo imaginario como significación y sentido. En R. Anzaldúa Arce , </a:t>
            </a:r>
            <a:r>
              <a:rPr lang="es-ES" i="1" dirty="0"/>
              <a:t>Imaginario social: creación de sentido</a:t>
            </a:r>
            <a:r>
              <a:rPr lang="es-ES" dirty="0"/>
              <a:t> (págs. 30-62). México: Horizontes Educativos.</a:t>
            </a:r>
          </a:p>
          <a:p>
            <a:r>
              <a:rPr lang="es-ES" dirty="0"/>
              <a:t>Castoriadis, C. (1989). </a:t>
            </a:r>
            <a:r>
              <a:rPr lang="es-ES" i="1" dirty="0"/>
              <a:t>La institución imaginaria de la sociedad- Tomo II.</a:t>
            </a:r>
            <a:r>
              <a:rPr lang="es-ES" dirty="0"/>
              <a:t> Barcelona: Tusquets.</a:t>
            </a:r>
            <a:endParaRPr lang="es-CO" dirty="0"/>
          </a:p>
          <a:p>
            <a:r>
              <a:rPr lang="es-CO" dirty="0"/>
              <a:t>Pinilla, N (2019) Conferencia: Imaginarios en torno a los roles de género una mirada en retrospectiva</a:t>
            </a:r>
          </a:p>
          <a:p>
            <a:r>
              <a:rPr lang="es-CO" dirty="0">
                <a:hlinkClick r:id="rId2"/>
              </a:rPr>
              <a:t>https://barbadasbase.blogspot.com/2017/02/frases-para-la-educacion-en-la-escuela.html</a:t>
            </a:r>
            <a:r>
              <a:rPr lang="es-CO" dirty="0"/>
              <a:t> </a:t>
            </a:r>
          </a:p>
        </p:txBody>
      </p:sp>
    </p:spTree>
    <p:extLst>
      <p:ext uri="{BB962C8B-B14F-4D97-AF65-F5344CB8AC3E}">
        <p14:creationId xmlns:p14="http://schemas.microsoft.com/office/powerpoint/2010/main" val="2414560103"/>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TotalTime>
  <Words>585</Words>
  <Application>Microsoft Office PowerPoint</Application>
  <PresentationFormat>Panorámica</PresentationFormat>
  <Paragraphs>20</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Calibri</vt:lpstr>
      <vt:lpstr>Calibri Light</vt:lpstr>
      <vt:lpstr>Retrospección</vt:lpstr>
      <vt:lpstr>Historia, imaginarios y representaciones sobre infancia  </vt:lpstr>
      <vt:lpstr>Presentación de PowerPoint</vt:lpstr>
      <vt:lpstr>Presentación de PowerPoint</vt:lpstr>
      <vt:lpstr>Presentación de PowerPoint</vt:lpstr>
      <vt:lpstr>Presentación de PowerPoint</vt:lpstr>
      <vt:lpstr>Presentación de PowerPoint</vt:lpstr>
      <vt:lpstr>Presentación de PowerPoint</vt:lpstr>
      <vt:lpstr>Referencias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imaginarios y representaciones sobre infancia  </dc:title>
  <dc:creator>Paola Aldana</dc:creator>
  <cp:lastModifiedBy>Paola Aldana</cp:lastModifiedBy>
  <cp:revision>1</cp:revision>
  <dcterms:created xsi:type="dcterms:W3CDTF">2019-12-07T02:53:33Z</dcterms:created>
  <dcterms:modified xsi:type="dcterms:W3CDTF">2019-12-07T02:55:11Z</dcterms:modified>
</cp:coreProperties>
</file>