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58" r:id="rId5"/>
    <p:sldId id="261" r:id="rId6"/>
    <p:sldId id="262" r:id="rId7"/>
    <p:sldId id="263" r:id="rId8"/>
    <p:sldId id="265" r:id="rId9"/>
    <p:sldId id="270" r:id="rId10"/>
    <p:sldId id="272" r:id="rId11"/>
    <p:sldId id="274" r:id="rId12"/>
    <p:sldId id="275" r:id="rId13"/>
    <p:sldId id="273" r:id="rId14"/>
    <p:sldId id="276" r:id="rId15"/>
    <p:sldId id="277" r:id="rId16"/>
    <p:sldId id="27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65" autoAdjust="0"/>
  </p:normalViewPr>
  <p:slideViewPr>
    <p:cSldViewPr>
      <p:cViewPr varScale="1">
        <p:scale>
          <a:sx n="67" d="100"/>
          <a:sy n="67" d="100"/>
        </p:scale>
        <p:origin x="-1248" y="-96"/>
      </p:cViewPr>
      <p:guideLst>
        <p:guide orient="horz" pos="1620"/>
        <p:guide pos="2880"/>
      </p:guideLst>
    </p:cSldViewPr>
  </p:slideViewPr>
  <p:notesTextViewPr>
    <p:cViewPr>
      <p:scale>
        <a:sx n="100" d="100"/>
        <a:sy n="100" d="100"/>
      </p:scale>
      <p:origin x="0" y="462"/>
    </p:cViewPr>
  </p:notesTextViewPr>
  <p:notesViewPr>
    <p:cSldViewPr>
      <p:cViewPr varScale="1">
        <p:scale>
          <a:sx n="52" d="100"/>
          <a:sy n="52" d="100"/>
        </p:scale>
        <p:origin x="-28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52928-CB9D-4768-8679-C9C1AE4C4FA2}" type="datetimeFigureOut">
              <a:rPr lang="en-US" smtClean="0"/>
              <a:pPr/>
              <a:t>11/15/2015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4F295-91ED-4CDE-8591-31CDCCBFF2A0}" type="slidenum">
              <a:rPr lang="en-US" smtClean="0"/>
              <a:pPr/>
              <a:t>‹#›</a:t>
            </a:fld>
            <a:endParaRPr lang="en-US"/>
          </a:p>
        </p:txBody>
      </p:sp>
    </p:spTree>
    <p:extLst>
      <p:ext uri="{BB962C8B-B14F-4D97-AF65-F5344CB8AC3E}">
        <p14:creationId xmlns:p14="http://schemas.microsoft.com/office/powerpoint/2010/main" val="290753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228600" y="3886200"/>
            <a:ext cx="6400800" cy="4953000"/>
          </a:xfrm>
        </p:spPr>
        <p:txBody>
          <a:bodyPr>
            <a:normAutofit fontScale="92500" lnSpcReduction="10000"/>
          </a:bodyPr>
          <a:lstStyle/>
          <a:p>
            <a:pPr algn="just"/>
            <a:r>
              <a:rPr lang="en-US" sz="1900" kern="1200" dirty="0" smtClean="0">
                <a:solidFill>
                  <a:schemeClr val="tx1"/>
                </a:solidFill>
                <a:latin typeface="+mn-lt"/>
                <a:ea typeface="+mn-ea"/>
                <a:cs typeface="+mn-cs"/>
              </a:rPr>
              <a:t>1 Peter 1:14-16  As obedient children, do not be conformed to the passions of your former ignorance,  (15)  but as he who called you is</a:t>
            </a:r>
            <a:r>
              <a:rPr lang="en-US" sz="1900" kern="1200" dirty="0" smtClean="0">
                <a:solidFill>
                  <a:srgbClr val="C00000"/>
                </a:solidFill>
                <a:latin typeface="+mn-lt"/>
                <a:ea typeface="+mn-ea"/>
                <a:cs typeface="+mn-cs"/>
              </a:rPr>
              <a:t> </a:t>
            </a:r>
            <a:r>
              <a:rPr lang="en-US" sz="1900" kern="1200" dirty="0" smtClean="0">
                <a:solidFill>
                  <a:srgbClr val="FF0000"/>
                </a:solidFill>
                <a:latin typeface="+mn-lt"/>
                <a:ea typeface="+mn-ea"/>
                <a:cs typeface="+mn-cs"/>
              </a:rPr>
              <a:t>holy</a:t>
            </a:r>
            <a:r>
              <a:rPr lang="en-US" sz="1900" kern="1200" dirty="0" smtClean="0">
                <a:solidFill>
                  <a:schemeClr val="tx1"/>
                </a:solidFill>
                <a:latin typeface="+mn-lt"/>
                <a:ea typeface="+mn-ea"/>
                <a:cs typeface="+mn-cs"/>
              </a:rPr>
              <a:t>, you also be </a:t>
            </a:r>
            <a:r>
              <a:rPr lang="en-US" sz="1900" kern="1200" dirty="0" smtClean="0">
                <a:solidFill>
                  <a:srgbClr val="FF0000"/>
                </a:solidFill>
                <a:latin typeface="+mn-lt"/>
                <a:ea typeface="+mn-ea"/>
                <a:cs typeface="+mn-cs"/>
              </a:rPr>
              <a:t>holy</a:t>
            </a:r>
            <a:r>
              <a:rPr lang="en-US" sz="1900" kern="1200" dirty="0" smtClean="0">
                <a:solidFill>
                  <a:schemeClr val="tx1"/>
                </a:solidFill>
                <a:latin typeface="+mn-lt"/>
                <a:ea typeface="+mn-ea"/>
                <a:cs typeface="+mn-cs"/>
              </a:rPr>
              <a:t> in all your conduct,  (16)  since it is written, </a:t>
            </a:r>
            <a:r>
              <a:rPr lang="en-US" sz="1900" kern="1200" dirty="0" smtClean="0">
                <a:solidFill>
                  <a:srgbClr val="FF0000"/>
                </a:solidFill>
                <a:latin typeface="+mn-lt"/>
                <a:ea typeface="+mn-ea"/>
                <a:cs typeface="+mn-cs"/>
              </a:rPr>
              <a:t>"You shall be holy, for I am holy.“</a:t>
            </a:r>
          </a:p>
          <a:p>
            <a:pPr algn="just"/>
            <a:endParaRPr lang="en-US" sz="1900" kern="1200" dirty="0" smtClean="0">
              <a:solidFill>
                <a:schemeClr val="tx1"/>
              </a:solidFill>
              <a:latin typeface="+mn-lt"/>
              <a:ea typeface="+mn-ea"/>
              <a:cs typeface="+mn-cs"/>
            </a:endParaRPr>
          </a:p>
          <a:p>
            <a:pPr algn="just"/>
            <a:r>
              <a:rPr lang="en-US" sz="1900" i="0" u="none" kern="1200" dirty="0" smtClean="0">
                <a:solidFill>
                  <a:schemeClr val="tx1"/>
                </a:solidFill>
                <a:latin typeface="+mn-lt"/>
                <a:ea typeface="+mn-ea"/>
                <a:cs typeface="+mn-cs"/>
              </a:rPr>
              <a:t>Holy defined:  </a:t>
            </a:r>
            <a:r>
              <a:rPr lang="en-US" sz="1900" i="0" u="none" kern="1200" dirty="0" err="1" smtClean="0">
                <a:solidFill>
                  <a:schemeClr val="tx1"/>
                </a:solidFill>
                <a:latin typeface="+mn-lt"/>
                <a:ea typeface="+mn-ea"/>
                <a:cs typeface="+mn-cs"/>
              </a:rPr>
              <a:t>hagios</a:t>
            </a:r>
            <a:r>
              <a:rPr lang="en-US" sz="1900" i="0" u="none" kern="1200" baseline="0" dirty="0" smtClean="0">
                <a:solidFill>
                  <a:schemeClr val="tx1"/>
                </a:solidFill>
                <a:latin typeface="+mn-lt"/>
                <a:ea typeface="+mn-ea"/>
                <a:cs typeface="+mn-cs"/>
              </a:rPr>
              <a:t>  </a:t>
            </a:r>
            <a:r>
              <a:rPr lang="en-US" sz="1900" i="0" u="none" kern="1200" dirty="0" err="1" smtClean="0">
                <a:solidFill>
                  <a:schemeClr val="tx1"/>
                </a:solidFill>
                <a:latin typeface="+mn-lt"/>
                <a:ea typeface="+mn-ea"/>
                <a:cs typeface="+mn-cs"/>
              </a:rPr>
              <a:t>hag'-ee-os</a:t>
            </a:r>
            <a:r>
              <a:rPr lang="en-US" sz="1900" i="0" u="none" kern="1200" baseline="0" dirty="0" smtClean="0">
                <a:solidFill>
                  <a:schemeClr val="tx1"/>
                </a:solidFill>
                <a:latin typeface="+mn-lt"/>
                <a:ea typeface="+mn-ea"/>
                <a:cs typeface="+mn-cs"/>
              </a:rPr>
              <a:t>    “</a:t>
            </a:r>
            <a:r>
              <a:rPr lang="en-US" sz="1900" i="0" u="none" kern="1200" dirty="0" smtClean="0">
                <a:solidFill>
                  <a:schemeClr val="tx1"/>
                </a:solidFill>
                <a:latin typeface="+mn-lt"/>
                <a:ea typeface="+mn-ea"/>
                <a:cs typeface="+mn-cs"/>
              </a:rPr>
              <a:t>sacred (physically pure, morally blameless or religious, ceremonially consecrated): - (most) holy (one, thing), saint.”  (Strong)</a:t>
            </a:r>
          </a:p>
          <a:p>
            <a:pPr algn="just"/>
            <a:endParaRPr lang="en-US" sz="1900" i="0" u="none" kern="1200" dirty="0" smtClean="0">
              <a:solidFill>
                <a:schemeClr val="tx1"/>
              </a:solidFill>
              <a:latin typeface="+mn-lt"/>
              <a:ea typeface="+mn-ea"/>
              <a:cs typeface="+mn-cs"/>
            </a:endParaRPr>
          </a:p>
          <a:p>
            <a:pPr algn="just"/>
            <a:r>
              <a:rPr lang="en-US" sz="1900" kern="1200" dirty="0" smtClean="0">
                <a:solidFill>
                  <a:schemeClr val="tx1"/>
                </a:solidFill>
                <a:latin typeface="+mn-lt"/>
                <a:ea typeface="+mn-ea"/>
                <a:cs typeface="+mn-cs"/>
              </a:rPr>
              <a:t>“1. </a:t>
            </a:r>
            <a:r>
              <a:rPr lang="en-US" sz="1900" kern="1200" dirty="0" err="1" smtClean="0">
                <a:solidFill>
                  <a:schemeClr val="tx1"/>
                </a:solidFill>
                <a:latin typeface="+mn-lt"/>
                <a:ea typeface="+mn-ea"/>
                <a:cs typeface="+mn-cs"/>
              </a:rPr>
              <a:t>hagios</a:t>
            </a:r>
            <a:r>
              <a:rPr lang="en-US" sz="1900" kern="1200" dirty="0" smtClean="0">
                <a:solidFill>
                  <a:schemeClr val="tx1"/>
                </a:solidFill>
                <a:latin typeface="+mn-lt"/>
                <a:ea typeface="+mn-ea"/>
                <a:cs typeface="+mn-cs"/>
              </a:rPr>
              <a:t> (G40), from the same root as </a:t>
            </a:r>
            <a:r>
              <a:rPr lang="en-US" sz="1900" kern="1200" dirty="0" err="1" smtClean="0">
                <a:solidFill>
                  <a:schemeClr val="tx1"/>
                </a:solidFill>
                <a:latin typeface="+mn-lt"/>
                <a:ea typeface="+mn-ea"/>
                <a:cs typeface="+mn-cs"/>
              </a:rPr>
              <a:t>hagnos</a:t>
            </a:r>
            <a:r>
              <a:rPr lang="en-US" sz="1900" kern="1200" dirty="0" smtClean="0">
                <a:solidFill>
                  <a:schemeClr val="tx1"/>
                </a:solidFill>
                <a:latin typeface="+mn-lt"/>
                <a:ea typeface="+mn-ea"/>
                <a:cs typeface="+mn-cs"/>
              </a:rPr>
              <a:t> (found in </a:t>
            </a:r>
            <a:r>
              <a:rPr lang="en-US" sz="1900" kern="1200" dirty="0" err="1" smtClean="0">
                <a:solidFill>
                  <a:schemeClr val="tx1"/>
                </a:solidFill>
                <a:latin typeface="+mn-lt"/>
                <a:ea typeface="+mn-ea"/>
                <a:cs typeface="+mn-cs"/>
              </a:rPr>
              <a:t>hazo</a:t>
            </a:r>
            <a:r>
              <a:rPr lang="en-US" sz="1900" kern="1200" dirty="0" smtClean="0">
                <a:solidFill>
                  <a:schemeClr val="tx1"/>
                </a:solidFill>
                <a:latin typeface="+mn-lt"/>
                <a:ea typeface="+mn-ea"/>
                <a:cs typeface="+mn-cs"/>
              </a:rPr>
              <a:t>, "to venerate"), fundamentally signifies "separated" (among the Greeks, dedicated to the gods), and hence, in Scripture in its moral and spiritual significance, separated from sin and therefore consecrated to God, sacred.”    (W.E. Vine)</a:t>
            </a:r>
            <a:endParaRPr lang="en-US" sz="1900" i="0" u="none" kern="1200" dirty="0" smtClean="0">
              <a:solidFill>
                <a:schemeClr val="tx1"/>
              </a:solidFill>
              <a:latin typeface="+mn-lt"/>
              <a:ea typeface="+mn-ea"/>
              <a:cs typeface="+mn-cs"/>
            </a:endParaRPr>
          </a:p>
          <a:p>
            <a:endParaRPr lang="en-US" sz="1800" i="0" u="none" kern="1200" dirty="0" smtClean="0">
              <a:solidFill>
                <a:schemeClr val="tx1"/>
              </a:solidFill>
              <a:latin typeface="+mn-lt"/>
              <a:ea typeface="+mn-ea"/>
              <a:cs typeface="+mn-cs"/>
            </a:endParaRPr>
          </a:p>
          <a:p>
            <a:r>
              <a:rPr lang="en-US" sz="1900" i="0" u="none" kern="1200" dirty="0" smtClean="0">
                <a:solidFill>
                  <a:schemeClr val="tx1"/>
                </a:solidFill>
                <a:latin typeface="+mn-lt"/>
                <a:ea typeface="+mn-ea"/>
                <a:cs typeface="+mn-cs"/>
              </a:rPr>
              <a:t>Translated holy</a:t>
            </a:r>
            <a:r>
              <a:rPr lang="en-US" sz="1900" i="0" u="none" kern="1200" baseline="0" dirty="0" smtClean="0">
                <a:solidFill>
                  <a:schemeClr val="tx1"/>
                </a:solidFill>
                <a:latin typeface="+mn-lt"/>
                <a:ea typeface="+mn-ea"/>
                <a:cs typeface="+mn-cs"/>
              </a:rPr>
              <a:t> 168 times in the King James Version of the New Testament.</a:t>
            </a:r>
          </a:p>
          <a:p>
            <a:r>
              <a:rPr lang="en-US" sz="1900" i="0" u="none" kern="1200" baseline="0" dirty="0" smtClean="0">
                <a:solidFill>
                  <a:schemeClr val="tx1"/>
                </a:solidFill>
                <a:latin typeface="+mn-lt"/>
                <a:ea typeface="+mn-ea"/>
                <a:cs typeface="+mn-cs"/>
              </a:rPr>
              <a:t>Translated saint or saints 60 times in the King James Version of the New Testament.</a:t>
            </a:r>
            <a:endParaRPr lang="en-US" sz="19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Acts 8:37  Then Philip said, "If you believe with all your heart, you may." And he answered and said, "I believe that Jesus Christ is the Son of God."</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Romans 6:17  But thanks be to God, that you who were once slaves of sin have become obedient from the heart to the standard of teaching to which you were committed,</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1 Timothy 1:5  The aim of our charge is love that issues from a pure heart and a good conscience and a sincere faith.</a:t>
            </a:r>
          </a:p>
          <a:p>
            <a:endParaRPr lang="en-US" sz="1200" kern="1200" dirty="0" smtClean="0">
              <a:solidFill>
                <a:schemeClr val="tx1"/>
              </a:solidFill>
              <a:latin typeface="+mn-lt"/>
              <a:ea typeface="+mn-ea"/>
              <a:cs typeface="+mn-cs"/>
            </a:endParaRPr>
          </a:p>
          <a:p>
            <a:pPr algn="just"/>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Romans 12:1-2  I appeal to you therefore, brothers, by the mercies of God, to present your bodies as a living sacrifice, holy and acceptable to God, which is your spiritual worship.  (2)  Do not be conformed to this world, but be transformed by the renewal of your mind, that by testing you may discern what is the will of God, what is good and acceptable and perfect.</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Ephesians 4:1-3  I therefore, a prisoner for the Lord, urge you to walk in a manner worthy of the calling to which you have been called,  (2)  with all humility and gentleness, with patience, bearing with one another in love,  (3)  eager to maintain the unity of the Spirit in the bond of peace.</a:t>
            </a:r>
          </a:p>
          <a:p>
            <a:pPr algn="just"/>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Colossians 1:21-23  And you, who once were alienated and hostile in mind, doing evil deeds,  (22)  he has now reconciled in his body of flesh by his death, in order to present you holy and blameless and above reproach before him,  (23)  if indeed you continue in the faith, stable and steadfast, not shifting from the hope of the gospel that you heard, which has been proclaimed in all creation under heaven, and of which I, Paul, became a minister.</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Colossians 3:12-14  Put on then, as God's chosen ones, holy and beloved, compassionate hearts, kindness, humility, meekness, and patience,  (13)  bearing with one another and, if one has a complaint against another, forgiving each other; as the Lord has forgiven you, so you also must forgive.  (14)  And above all these put on love, which binds everything together in perfect harmony.</a:t>
            </a:r>
          </a:p>
        </p:txBody>
      </p:sp>
      <p:sp>
        <p:nvSpPr>
          <p:cNvPr id="4" name="Slide Number Placeholder 3"/>
          <p:cNvSpPr>
            <a:spLocks noGrp="1"/>
          </p:cNvSpPr>
          <p:nvPr>
            <p:ph type="sldNum" sz="quarter" idx="10"/>
          </p:nvPr>
        </p:nvSpPr>
        <p:spPr/>
        <p:txBody>
          <a:bodyPr/>
          <a:lstStyle/>
          <a:p>
            <a:fld id="{A714F295-91ED-4CDE-8591-31CDCCBFF2A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1 Peter 2:4-5  As you come to him, a living stone rejected by men but in the sight of God chosen and precious,  (5)  you yourselves like living stones are being built up as a spiritual house, to be a holy priesthood, to offer spiritual sacrifices acceptable to God through Jesus Christ.</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1 Peter 2:9  But you are a chosen race, a royal priesthood, a holy nation, a people for his own possession, that you may proclaim the excellencies of him who called you out of darkness into his marvelous light.</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2 Peter 3:11-12  Since all these things are thus to be dissolved, what sort of people ought you to be in lives of holiness and godliness,  (12)  waiting for and hastening the coming of the day of God, because of which the heavens will be set on fire and dissolved, and the heavenly bodies will melt as they burn!</a:t>
            </a:r>
          </a:p>
        </p:txBody>
      </p:sp>
      <p:sp>
        <p:nvSpPr>
          <p:cNvPr id="4" name="Slide Number Placeholder 3"/>
          <p:cNvSpPr>
            <a:spLocks noGrp="1"/>
          </p:cNvSpPr>
          <p:nvPr>
            <p:ph type="sldNum" sz="quarter" idx="10"/>
          </p:nvPr>
        </p:nvSpPr>
        <p:spPr/>
        <p:txBody>
          <a:bodyPr/>
          <a:lstStyle/>
          <a:p>
            <a:fld id="{A714F295-91ED-4CDE-8591-31CDCCBFF2A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1 Thessalonians 5:23  Now may the God of peace himself sanctify you completely, and may your whole spirit and soul and body be kept blameless at the coming of our Lord Jesus Christ.</a:t>
            </a:r>
          </a:p>
          <a:p>
            <a:pPr algn="just"/>
            <a:endParaRPr lang="en-US" sz="18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John 4:23-24  But the hour is coming, and is now here, when the true worshipers will worship the Father in spirit and truth, for the Father is seeking such people to worship him. (24)  God is spirit, and those who worship him must worship in spirit and truth."</a:t>
            </a:r>
          </a:p>
          <a:p>
            <a:pPr algn="just"/>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Hebrews 12:25-29  See that you do not refuse him who is speaking. For if they did not escape when they refused him who warned them on earth, much less will we escape if we reject him who warns from heaven.  (26)  At that time his voice shook the earth, but now he has promised, "Yet once more I will shake not only the earth but also the heavens."  (27)  This phrase, "Yet once more," indicates the removal of things that are shaken--that is, things that have been made--in order that the things that cannot be shaken may remain.  (28)  Therefore let us be grateful for receiving a kingdom that cannot be shaken, and thus let us offer to God acceptable worship, with reverence and awe,  (29)  for our God is a consuming fire.</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1 Corinthians 14:40  But all things should be done decently and in order.</a:t>
            </a:r>
          </a:p>
        </p:txBody>
      </p:sp>
      <p:sp>
        <p:nvSpPr>
          <p:cNvPr id="4" name="Slide Number Placeholder 3"/>
          <p:cNvSpPr>
            <a:spLocks noGrp="1"/>
          </p:cNvSpPr>
          <p:nvPr>
            <p:ph type="sldNum" sz="quarter" idx="10"/>
          </p:nvPr>
        </p:nvSpPr>
        <p:spPr/>
        <p:txBody>
          <a:bodyPr/>
          <a:lstStyle/>
          <a:p>
            <a:fld id="{A714F295-91ED-4CDE-8591-31CDCCBFF2A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rmAutofit/>
          </a:bodyPr>
          <a:lstStyle/>
          <a:p>
            <a:pPr algn="just"/>
            <a:r>
              <a:rPr lang="en-US" sz="1800" kern="1200" dirty="0" smtClean="0">
                <a:solidFill>
                  <a:schemeClr val="tx1"/>
                </a:solidFill>
                <a:latin typeface="+mn-lt"/>
                <a:ea typeface="+mn-ea"/>
                <a:cs typeface="+mn-cs"/>
              </a:rPr>
              <a:t>1 Timothy 5:22  Do not be hasty in the laying on of hands, nor take part in the sins of others; keep yourself pure.</a:t>
            </a:r>
          </a:p>
          <a:p>
            <a:pPr algn="just"/>
            <a:endParaRPr lang="en-US" sz="1800" kern="1200" dirty="0" smtClean="0">
              <a:solidFill>
                <a:schemeClr val="tx1"/>
              </a:solidFill>
              <a:latin typeface="+mn-lt"/>
              <a:ea typeface="+mn-ea"/>
              <a:cs typeface="+mn-cs"/>
            </a:endParaRPr>
          </a:p>
          <a:p>
            <a:pPr algn="just"/>
            <a:r>
              <a:rPr lang="en-US" sz="1800" i="0" u="none" kern="1200" dirty="0" smtClean="0">
                <a:solidFill>
                  <a:schemeClr val="tx1"/>
                </a:solidFill>
                <a:latin typeface="+mn-lt"/>
                <a:ea typeface="+mn-ea"/>
                <a:cs typeface="+mn-cs"/>
              </a:rPr>
              <a:t>Pure defined:  “</a:t>
            </a:r>
            <a:r>
              <a:rPr lang="en-US" sz="1800" i="0" u="none" kern="1200" dirty="0" err="1" smtClean="0">
                <a:solidFill>
                  <a:schemeClr val="tx1"/>
                </a:solidFill>
                <a:latin typeface="+mn-lt"/>
                <a:ea typeface="+mn-ea"/>
                <a:cs typeface="+mn-cs"/>
              </a:rPr>
              <a:t>hagnos</a:t>
            </a:r>
            <a:r>
              <a:rPr lang="en-US" sz="1800" i="0" u="none" kern="1200" baseline="0" dirty="0" smtClean="0">
                <a:solidFill>
                  <a:schemeClr val="tx1"/>
                </a:solidFill>
                <a:latin typeface="+mn-lt"/>
                <a:ea typeface="+mn-ea"/>
                <a:cs typeface="+mn-cs"/>
              </a:rPr>
              <a:t>  </a:t>
            </a:r>
            <a:r>
              <a:rPr lang="en-US" sz="1800" i="0" u="none" kern="1200" dirty="0" smtClean="0">
                <a:solidFill>
                  <a:schemeClr val="tx1"/>
                </a:solidFill>
                <a:latin typeface="+mn-lt"/>
                <a:ea typeface="+mn-ea"/>
                <a:cs typeface="+mn-cs"/>
              </a:rPr>
              <a:t>hag-</a:t>
            </a:r>
            <a:r>
              <a:rPr lang="en-US" sz="1800" i="0" u="none" kern="1200" dirty="0" err="1" smtClean="0">
                <a:solidFill>
                  <a:schemeClr val="tx1"/>
                </a:solidFill>
                <a:latin typeface="+mn-lt"/>
                <a:ea typeface="+mn-ea"/>
                <a:cs typeface="+mn-cs"/>
              </a:rPr>
              <a:t>nos‘</a:t>
            </a:r>
            <a:r>
              <a:rPr lang="en-US" sz="1800" i="0" u="none" kern="1200" baseline="0" dirty="0" smtClean="0">
                <a:solidFill>
                  <a:schemeClr val="tx1"/>
                </a:solidFill>
                <a:latin typeface="+mn-lt"/>
                <a:ea typeface="+mn-ea"/>
                <a:cs typeface="+mn-cs"/>
              </a:rPr>
              <a:t>  </a:t>
            </a:r>
            <a:r>
              <a:rPr lang="en-US" sz="1800" i="0" u="none" kern="1200" dirty="0" smtClean="0">
                <a:solidFill>
                  <a:schemeClr val="tx1"/>
                </a:solidFill>
                <a:latin typeface="+mn-lt"/>
                <a:ea typeface="+mn-ea"/>
                <a:cs typeface="+mn-cs"/>
              </a:rPr>
              <a:t>From the same as G40; properly clean, that is, (figuratively) innocent, modest, perfect: - chaste, clean, pure.”  (Strong)</a:t>
            </a:r>
          </a:p>
          <a:p>
            <a:pPr algn="just"/>
            <a:endParaRPr lang="en-US" sz="1800" i="0" u="none" kern="1200" dirty="0" smtClean="0">
              <a:solidFill>
                <a:schemeClr val="tx1"/>
              </a:solidFill>
              <a:latin typeface="+mn-lt"/>
              <a:ea typeface="+mn-ea"/>
              <a:cs typeface="+mn-cs"/>
            </a:endParaRPr>
          </a:p>
          <a:p>
            <a:pPr algn="just"/>
            <a:r>
              <a:rPr lang="en-US" sz="1800" i="0" u="none" kern="1200" dirty="0" smtClean="0">
                <a:solidFill>
                  <a:schemeClr val="tx1"/>
                </a:solidFill>
                <a:latin typeface="+mn-lt"/>
                <a:ea typeface="+mn-ea"/>
                <a:cs typeface="+mn-cs"/>
              </a:rPr>
              <a:t>Pure defined:  </a:t>
            </a:r>
            <a:r>
              <a:rPr lang="en-US" sz="1800" kern="1200" dirty="0" err="1" smtClean="0">
                <a:solidFill>
                  <a:schemeClr val="tx1"/>
                </a:solidFill>
                <a:latin typeface="+mn-lt"/>
                <a:ea typeface="+mn-ea"/>
                <a:cs typeface="+mn-cs"/>
              </a:rPr>
              <a:t>hagnos</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1) exciting reverence, venerable, sacred</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 pure</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2a) pure from carnality, chaste, modest</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2b) pure from every fault, immaculate</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2c) clean”  (Thayer)</a:t>
            </a:r>
          </a:p>
        </p:txBody>
      </p:sp>
      <p:sp>
        <p:nvSpPr>
          <p:cNvPr id="4" name="Slide Number Placeholder 3"/>
          <p:cNvSpPr>
            <a:spLocks noGrp="1"/>
          </p:cNvSpPr>
          <p:nvPr>
            <p:ph type="sldNum" sz="quarter" idx="10"/>
          </p:nvPr>
        </p:nvSpPr>
        <p:spPr/>
        <p:txBody>
          <a:bodyPr/>
          <a:lstStyle/>
          <a:p>
            <a:fld id="{A714F295-91ED-4CDE-8591-31CDCCBFF2A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rmAutofit/>
          </a:bodyPr>
          <a:lstStyle/>
          <a:p>
            <a:pPr algn="just"/>
            <a:r>
              <a:rPr lang="en-US" sz="1800" kern="1200" dirty="0" smtClean="0">
                <a:solidFill>
                  <a:schemeClr val="tx1"/>
                </a:solidFill>
                <a:latin typeface="+mn-lt"/>
                <a:ea typeface="+mn-ea"/>
                <a:cs typeface="+mn-cs"/>
              </a:rPr>
              <a:t>1 Corinthians 1:2  To the church of God that is in Corinth, to those </a:t>
            </a:r>
            <a:r>
              <a:rPr lang="en-US" sz="1800" kern="1200" dirty="0" smtClean="0">
                <a:solidFill>
                  <a:srgbClr val="FF0000"/>
                </a:solidFill>
                <a:latin typeface="+mn-lt"/>
                <a:ea typeface="+mn-ea"/>
                <a:cs typeface="+mn-cs"/>
              </a:rPr>
              <a:t>sanctified</a:t>
            </a:r>
            <a:r>
              <a:rPr lang="en-US" sz="1800" kern="1200" dirty="0" smtClean="0">
                <a:solidFill>
                  <a:schemeClr val="tx1"/>
                </a:solidFill>
                <a:latin typeface="+mn-lt"/>
                <a:ea typeface="+mn-ea"/>
                <a:cs typeface="+mn-cs"/>
              </a:rPr>
              <a:t> in Christ Jesus, called to be</a:t>
            </a:r>
            <a:r>
              <a:rPr lang="en-US" sz="1800" kern="1200" dirty="0" smtClean="0">
                <a:solidFill>
                  <a:srgbClr val="FF0000"/>
                </a:solidFill>
                <a:latin typeface="+mn-lt"/>
                <a:ea typeface="+mn-ea"/>
                <a:cs typeface="+mn-cs"/>
              </a:rPr>
              <a:t> saints </a:t>
            </a:r>
            <a:r>
              <a:rPr lang="en-US" sz="1800" kern="1200" dirty="0" smtClean="0">
                <a:solidFill>
                  <a:schemeClr val="tx1"/>
                </a:solidFill>
                <a:latin typeface="+mn-lt"/>
                <a:ea typeface="+mn-ea"/>
                <a:cs typeface="+mn-cs"/>
              </a:rPr>
              <a:t>together with all those who in every place call upon the name of our Lord Jesus Christ, both their Lord and ours:</a:t>
            </a:r>
          </a:p>
          <a:p>
            <a:pPr algn="just"/>
            <a:endParaRPr lang="en-US" sz="1800" kern="1200" dirty="0" smtClean="0">
              <a:solidFill>
                <a:schemeClr val="tx1"/>
              </a:solidFill>
              <a:latin typeface="+mn-lt"/>
              <a:ea typeface="+mn-ea"/>
              <a:cs typeface="+mn-cs"/>
            </a:endParaRPr>
          </a:p>
          <a:p>
            <a:pPr algn="just"/>
            <a:r>
              <a:rPr lang="en-US" sz="1800" i="0" u="none" kern="1200" dirty="0" smtClean="0">
                <a:solidFill>
                  <a:schemeClr val="tx1"/>
                </a:solidFill>
                <a:latin typeface="+mn-lt"/>
                <a:ea typeface="+mn-ea"/>
                <a:cs typeface="+mn-cs"/>
              </a:rPr>
              <a:t>Sanctified</a:t>
            </a:r>
            <a:r>
              <a:rPr lang="en-US" sz="1800" i="0" u="none" kern="1200" baseline="0" dirty="0" smtClean="0">
                <a:solidFill>
                  <a:schemeClr val="tx1"/>
                </a:solidFill>
                <a:latin typeface="+mn-lt"/>
                <a:ea typeface="+mn-ea"/>
                <a:cs typeface="+mn-cs"/>
              </a:rPr>
              <a:t> defined:  “</a:t>
            </a:r>
            <a:r>
              <a:rPr lang="en-US" sz="1800" i="0" u="none" kern="1200" dirty="0" err="1" smtClean="0">
                <a:solidFill>
                  <a:schemeClr val="tx1"/>
                </a:solidFill>
                <a:latin typeface="+mn-lt"/>
                <a:ea typeface="+mn-ea"/>
                <a:cs typeface="+mn-cs"/>
              </a:rPr>
              <a:t>hagiazo</a:t>
            </a:r>
            <a:r>
              <a:rPr lang="en-US" sz="1800" i="0" u="none" kern="1200" dirty="0" smtClean="0">
                <a:solidFill>
                  <a:schemeClr val="tx1"/>
                </a:solidFill>
                <a:latin typeface="+mn-lt"/>
                <a:ea typeface="+mn-ea"/>
                <a:cs typeface="+mn-cs"/>
              </a:rPr>
              <a:t>̄</a:t>
            </a:r>
            <a:r>
              <a:rPr lang="en-US" sz="1800" i="0" u="none" kern="1200" baseline="0" dirty="0" smtClean="0">
                <a:solidFill>
                  <a:schemeClr val="tx1"/>
                </a:solidFill>
                <a:latin typeface="+mn-lt"/>
                <a:ea typeface="+mn-ea"/>
                <a:cs typeface="+mn-cs"/>
              </a:rPr>
              <a:t>  </a:t>
            </a:r>
            <a:r>
              <a:rPr lang="en-US" sz="1800" i="0" u="none" kern="1200" dirty="0" smtClean="0">
                <a:solidFill>
                  <a:schemeClr val="tx1"/>
                </a:solidFill>
                <a:latin typeface="+mn-lt"/>
                <a:ea typeface="+mn-ea"/>
                <a:cs typeface="+mn-cs"/>
              </a:rPr>
              <a:t>hag-</a:t>
            </a:r>
            <a:r>
              <a:rPr lang="en-US" sz="1800" i="0" u="none" kern="1200" dirty="0" err="1" smtClean="0">
                <a:solidFill>
                  <a:schemeClr val="tx1"/>
                </a:solidFill>
                <a:latin typeface="+mn-lt"/>
                <a:ea typeface="+mn-ea"/>
                <a:cs typeface="+mn-cs"/>
              </a:rPr>
              <a:t>ee</a:t>
            </a:r>
            <a:r>
              <a:rPr lang="en-US" sz="1800" i="0" u="none" kern="1200" dirty="0" smtClean="0">
                <a:solidFill>
                  <a:schemeClr val="tx1"/>
                </a:solidFill>
                <a:latin typeface="+mn-lt"/>
                <a:ea typeface="+mn-ea"/>
                <a:cs typeface="+mn-cs"/>
              </a:rPr>
              <a:t>-ad'-</a:t>
            </a:r>
            <a:r>
              <a:rPr lang="en-US" sz="1800" i="0" u="none" kern="1200" dirty="0" err="1" smtClean="0">
                <a:solidFill>
                  <a:schemeClr val="tx1"/>
                </a:solidFill>
                <a:latin typeface="+mn-lt"/>
                <a:ea typeface="+mn-ea"/>
                <a:cs typeface="+mn-cs"/>
              </a:rPr>
              <a:t>zo</a:t>
            </a:r>
            <a:r>
              <a:rPr lang="en-US" sz="1800" i="0" u="none" kern="1200" baseline="0" dirty="0" smtClean="0">
                <a:solidFill>
                  <a:schemeClr val="tx1"/>
                </a:solidFill>
                <a:latin typeface="+mn-lt"/>
                <a:ea typeface="+mn-ea"/>
                <a:cs typeface="+mn-cs"/>
              </a:rPr>
              <a:t>    “</a:t>
            </a:r>
            <a:r>
              <a:rPr lang="en-US" sz="1800" i="0" u="none" kern="1200" dirty="0" smtClean="0">
                <a:solidFill>
                  <a:schemeClr val="tx1"/>
                </a:solidFill>
                <a:latin typeface="+mn-lt"/>
                <a:ea typeface="+mn-ea"/>
                <a:cs typeface="+mn-cs"/>
              </a:rPr>
              <a:t>From G40; to make holy, that is, (ceremonially) purify or consecrate; (mentally) to venerate: - hallow, be holy, sanctify.”    (Strong)</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Sanctified defined:  “1) to render or acknowledge, or to be venerable or hallow</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 to separate from profane things and dedicate to God</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2a) consecrate things to God</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2b) dedicate people to God</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3) to purify </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3a) to cleanse externally</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3b) to purify by expiation: free from the guilt of sin</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3c) to purify internally by renewing of the soul”    (Thayer)</a:t>
            </a:r>
          </a:p>
          <a:p>
            <a:pPr algn="just"/>
            <a:endParaRPr lang="en-US" sz="1800" dirty="0" smtClean="0"/>
          </a:p>
          <a:p>
            <a:pPr algn="just"/>
            <a:r>
              <a:rPr lang="en-US" sz="1800" kern="1200" dirty="0" smtClean="0">
                <a:solidFill>
                  <a:schemeClr val="tx1"/>
                </a:solidFill>
                <a:latin typeface="+mn-lt"/>
                <a:ea typeface="+mn-ea"/>
                <a:cs typeface="+mn-cs"/>
              </a:rPr>
              <a:t>Saints (G40) - </a:t>
            </a:r>
            <a:r>
              <a:rPr lang="en-US" sz="1800" dirty="0" err="1" smtClean="0"/>
              <a:t>hagios</a:t>
            </a:r>
            <a:r>
              <a:rPr lang="en-US" sz="1800" dirty="0" smtClean="0"/>
              <a:t>  </a:t>
            </a:r>
            <a:r>
              <a:rPr lang="en-US" sz="1800" dirty="0" err="1" smtClean="0"/>
              <a:t>hag'-ee-os</a:t>
            </a:r>
            <a:r>
              <a:rPr lang="en-US" sz="1800" dirty="0" smtClean="0"/>
              <a:t> , also translated holy</a:t>
            </a:r>
            <a:endParaRPr lang="en-US" sz="18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724400"/>
          </a:xfrm>
        </p:spPr>
        <p:txBody>
          <a:bodyPr>
            <a:normAutofit lnSpcReduction="10000"/>
          </a:bodyPr>
          <a:lstStyle/>
          <a:p>
            <a:pPr algn="just"/>
            <a:r>
              <a:rPr lang="en-US" sz="1800" kern="1200" dirty="0" smtClean="0">
                <a:solidFill>
                  <a:schemeClr val="tx1"/>
                </a:solidFill>
                <a:latin typeface="+mn-lt"/>
                <a:ea typeface="+mn-ea"/>
                <a:cs typeface="+mn-cs"/>
              </a:rPr>
              <a:t>Revelation 4:8  And the four living creatures, each of them with six wings, are full of eyes all around and within, and day and night they never cease to say, "Holy, holy, holy, is the Lord God Almighty, who was and is and is to come!“</a:t>
            </a:r>
          </a:p>
          <a:p>
            <a:pPr algn="just"/>
            <a:endParaRPr lang="en-US" sz="18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John 17:11  And I am no longer in the world, but they are in the world, and I am coming to you. Holy Father, keep them in your name, which you have given me, that they may be one, even as we are one.</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Mark 1:24  "What have you to do with us, Jesus of Nazareth? Have you come to destroy us? I know who you are--the Holy One of God."</a:t>
            </a:r>
          </a:p>
          <a:p>
            <a:pPr algn="just"/>
            <a:endParaRPr lang="en-US" sz="18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John 14:26  But the Helper, the Holy Spirit, whom the Father will send in my name, he will teach you all things and bring to your remembrance all that I have said to you.</a:t>
            </a:r>
          </a:p>
        </p:txBody>
      </p:sp>
      <p:sp>
        <p:nvSpPr>
          <p:cNvPr id="4" name="Slide Number Placeholder 3"/>
          <p:cNvSpPr>
            <a:spLocks noGrp="1"/>
          </p:cNvSpPr>
          <p:nvPr>
            <p:ph type="sldNum" sz="quarter" idx="10"/>
          </p:nvPr>
        </p:nvSpPr>
        <p:spPr/>
        <p:txBody>
          <a:bodyPr/>
          <a:lstStyle/>
          <a:p>
            <a:fld id="{A714F295-91ED-4CDE-8591-31CDCCBFF2A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724400"/>
          </a:xfrm>
        </p:spPr>
        <p:txBody>
          <a:bodyPr>
            <a:normAutofit/>
          </a:bodyPr>
          <a:lstStyle/>
          <a:p>
            <a:pPr algn="just"/>
            <a:r>
              <a:rPr lang="en-US" sz="1800" kern="1200" dirty="0" smtClean="0">
                <a:solidFill>
                  <a:schemeClr val="tx1"/>
                </a:solidFill>
                <a:latin typeface="+mn-lt"/>
                <a:ea typeface="+mn-ea"/>
                <a:cs typeface="+mn-cs"/>
              </a:rPr>
              <a:t>Exodus 3:4-6  When the LORD saw that he turned aside to see, God called to him out of the bush, "Moses, Moses!" And he said, "Here I am."  (5)  Then he said, "Do not come near; take your sandals off your feet, for the place on which you are standing is holy ground."  (6)  And he said, "I am the God of your father, the God of Abraham, the God of Isaac, and the God of Jacob." And Moses hid his face, for he was afraid to look at God.</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Exodus 20:8  "Remember the Sabbath day, to keep it holy.</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Exodus 26:33-34  And you shall hang the veil from the clasps, and bring the ark of the testimony in there within the veil. And the veil shall separate for you the Holy Place from the Most Holy.  (34)  You shall put the mercy seat on the ark of the testimony in the Most Holy Place.</a:t>
            </a:r>
          </a:p>
        </p:txBody>
      </p:sp>
      <p:sp>
        <p:nvSpPr>
          <p:cNvPr id="4" name="Slide Number Placeholder 3"/>
          <p:cNvSpPr>
            <a:spLocks noGrp="1"/>
          </p:cNvSpPr>
          <p:nvPr>
            <p:ph type="sldNum" sz="quarter" idx="10"/>
          </p:nvPr>
        </p:nvSpPr>
        <p:spPr/>
        <p:txBody>
          <a:bodyPr/>
          <a:lstStyle/>
          <a:p>
            <a:fld id="{A714F295-91ED-4CDE-8591-31CDCCBFF2A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724400"/>
          </a:xfrm>
        </p:spPr>
        <p:txBody>
          <a:bodyPr>
            <a:normAutofit/>
          </a:bodyPr>
          <a:lstStyle/>
          <a:p>
            <a:pPr algn="just"/>
            <a:r>
              <a:rPr lang="en-US" sz="1800" kern="1200" dirty="0" smtClean="0">
                <a:solidFill>
                  <a:schemeClr val="tx1"/>
                </a:solidFill>
                <a:latin typeface="+mn-lt"/>
                <a:ea typeface="+mn-ea"/>
                <a:cs typeface="+mn-cs"/>
              </a:rPr>
              <a:t>Exodus 28:2  And you shall make holy garments for Aaron your brother, for glory and for beauty.</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1 Chronicles 22:19  Now set your mind and heart to seek the LORD your God. Arise and build the sanctuary of the LORD God, so that the ark of the covenant of the LORD and the holy vessels of God may be brought into a house built for the name of the LORD.“</a:t>
            </a:r>
          </a:p>
          <a:p>
            <a:pPr algn="just"/>
            <a:endParaRPr lang="en-US" sz="1800" kern="1200" dirty="0" smtClean="0">
              <a:solidFill>
                <a:schemeClr val="tx1"/>
              </a:solidFill>
              <a:latin typeface="+mn-lt"/>
              <a:ea typeface="+mn-ea"/>
              <a:cs typeface="+mn-cs"/>
            </a:endParaRPr>
          </a:p>
          <a:p>
            <a:pPr algn="just"/>
            <a:r>
              <a:rPr lang="en-US" sz="2400" kern="1200" dirty="0" smtClean="0">
                <a:solidFill>
                  <a:schemeClr val="tx1"/>
                </a:solidFill>
                <a:latin typeface="+mn-lt"/>
                <a:ea typeface="+mn-ea"/>
                <a:cs typeface="+mn-cs"/>
              </a:rPr>
              <a:t>Holy Covenant			Holy People	</a:t>
            </a:r>
          </a:p>
          <a:p>
            <a:pPr algn="just"/>
            <a:r>
              <a:rPr lang="en-US" sz="2400" kern="1200" dirty="0" smtClean="0">
                <a:solidFill>
                  <a:schemeClr val="tx1"/>
                </a:solidFill>
                <a:latin typeface="+mn-lt"/>
                <a:ea typeface="+mn-ea"/>
                <a:cs typeface="+mn-cs"/>
              </a:rPr>
              <a:t>Holy Angel			Holy Name</a:t>
            </a:r>
          </a:p>
          <a:p>
            <a:pPr algn="just"/>
            <a:r>
              <a:rPr lang="en-US" sz="2400" dirty="0" smtClean="0"/>
              <a:t>Holy Place			Holy City</a:t>
            </a:r>
          </a:p>
          <a:p>
            <a:pPr algn="just"/>
            <a:r>
              <a:rPr lang="en-US" sz="2400" kern="1200" dirty="0" smtClean="0">
                <a:solidFill>
                  <a:schemeClr val="tx1"/>
                </a:solidFill>
                <a:latin typeface="+mn-lt"/>
                <a:ea typeface="+mn-ea"/>
                <a:cs typeface="+mn-cs"/>
              </a:rPr>
              <a:t>Holy Mountain		Holy Land</a:t>
            </a:r>
          </a:p>
          <a:p>
            <a:pPr algn="just"/>
            <a:r>
              <a:rPr lang="en-US" sz="2400" dirty="0" smtClean="0"/>
              <a:t>Holy Temple			Holy Hill</a:t>
            </a:r>
            <a:endParaRPr lang="en-US" sz="2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228600" y="3886200"/>
            <a:ext cx="6400800" cy="4953000"/>
          </a:xfrm>
        </p:spPr>
        <p:txBody>
          <a:bodyPr>
            <a:noAutofit/>
          </a:bodyPr>
          <a:lstStyle/>
          <a:p>
            <a:pPr algn="just"/>
            <a:r>
              <a:rPr lang="en-US" sz="1800" kern="1200" dirty="0" smtClean="0">
                <a:solidFill>
                  <a:schemeClr val="tx1"/>
                </a:solidFill>
                <a:latin typeface="+mn-lt"/>
                <a:ea typeface="+mn-ea"/>
                <a:cs typeface="+mn-cs"/>
              </a:rPr>
              <a:t>1 Timothy 1:9-11  understanding this, that the law is not laid down for the just but for the lawless and disobedient, for the ungodly and sinners, for the unholy and profane, for those who strike their fathers and mothers, for murderers,  (10)  the sexually immoral, men who practice homosexuality, enslavers, liars, perjurers, and whatever else is contrary to sound doctrine,  (11)  in accordance with the gospel of the glory of the blessed God with which I have been entrusted.</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2 Timothy 1:8-10  Therefore do not be ashamed of the testimony about our Lord, nor of me his prisoner, but share in suffering for the gospel by the power of God,  (9)  who saved us and called us to a holy calling, not because of our works but because of his own purpose and grace, which he gave us in Christ Jesus before the ages began,  (10)  and which now has been manifested through the appearing of our Savior Christ Jesus, who abolished death and brought life and immortality to light through the gospel,</a:t>
            </a:r>
          </a:p>
        </p:txBody>
      </p:sp>
      <p:sp>
        <p:nvSpPr>
          <p:cNvPr id="4" name="Slide Number Placeholder 3"/>
          <p:cNvSpPr>
            <a:spLocks noGrp="1"/>
          </p:cNvSpPr>
          <p:nvPr>
            <p:ph type="sldNum" sz="quarter" idx="10"/>
          </p:nvPr>
        </p:nvSpPr>
        <p:spPr/>
        <p:txBody>
          <a:bodyPr/>
          <a:lstStyle/>
          <a:p>
            <a:fld id="{A714F295-91ED-4CDE-8591-31CDCCBFF2A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2 Thessalonians 2:13-14  (13)  But we ought always to give thanks to God for you, brothers beloved by the Lord, because God chose you as the </a:t>
            </a:r>
            <a:r>
              <a:rPr lang="en-US" sz="1800" kern="1200" dirty="0" err="1" smtClean="0">
                <a:solidFill>
                  <a:schemeClr val="tx1"/>
                </a:solidFill>
                <a:latin typeface="+mn-lt"/>
                <a:ea typeface="+mn-ea"/>
                <a:cs typeface="+mn-cs"/>
              </a:rPr>
              <a:t>firstfruits</a:t>
            </a:r>
            <a:r>
              <a:rPr lang="en-US" sz="1800" kern="1200" dirty="0" smtClean="0">
                <a:solidFill>
                  <a:schemeClr val="tx1"/>
                </a:solidFill>
                <a:latin typeface="+mn-lt"/>
                <a:ea typeface="+mn-ea"/>
                <a:cs typeface="+mn-cs"/>
              </a:rPr>
              <a:t> to be saved, through </a:t>
            </a:r>
            <a:r>
              <a:rPr lang="en-US" sz="1800" kern="1200" dirty="0" smtClean="0">
                <a:solidFill>
                  <a:srgbClr val="FF0000"/>
                </a:solidFill>
                <a:latin typeface="+mn-lt"/>
                <a:ea typeface="+mn-ea"/>
                <a:cs typeface="+mn-cs"/>
              </a:rPr>
              <a:t>sanctification</a:t>
            </a:r>
            <a:r>
              <a:rPr lang="en-US" sz="1800" kern="1200" dirty="0" smtClean="0">
                <a:solidFill>
                  <a:schemeClr val="tx1"/>
                </a:solidFill>
                <a:latin typeface="+mn-lt"/>
                <a:ea typeface="+mn-ea"/>
                <a:cs typeface="+mn-cs"/>
              </a:rPr>
              <a:t> by the Spirit and belief in the truth.  (14)  To this he called you through our gospel, so that you may obtain the glory of our Lord Jesus Christ.</a:t>
            </a:r>
          </a:p>
          <a:p>
            <a:pPr algn="just"/>
            <a:endParaRPr lang="en-US" sz="1800" kern="1200" dirty="0" smtClean="0">
              <a:solidFill>
                <a:schemeClr val="tx1"/>
              </a:solidFill>
              <a:latin typeface="+mn-lt"/>
              <a:ea typeface="+mn-ea"/>
              <a:cs typeface="+mn-cs"/>
            </a:endParaRPr>
          </a:p>
          <a:p>
            <a:pPr algn="just"/>
            <a:r>
              <a:rPr lang="en-US" sz="1800" i="0" kern="1200" dirty="0" smtClean="0">
                <a:solidFill>
                  <a:schemeClr val="tx1"/>
                </a:solidFill>
                <a:latin typeface="+mn-lt"/>
                <a:ea typeface="+mn-ea"/>
                <a:cs typeface="+mn-cs"/>
              </a:rPr>
              <a:t>Sanctification defined:  (G38)  “</a:t>
            </a:r>
            <a:r>
              <a:rPr lang="en-US" sz="1800" i="0" kern="1200" dirty="0" err="1" smtClean="0">
                <a:solidFill>
                  <a:schemeClr val="tx1"/>
                </a:solidFill>
                <a:latin typeface="+mn-lt"/>
                <a:ea typeface="+mn-ea"/>
                <a:cs typeface="+mn-cs"/>
              </a:rPr>
              <a:t>Hagiasmos</a:t>
            </a:r>
            <a:r>
              <a:rPr lang="en-US" sz="1800" i="0" kern="1200" baseline="0" dirty="0" smtClean="0">
                <a:solidFill>
                  <a:schemeClr val="tx1"/>
                </a:solidFill>
                <a:latin typeface="+mn-lt"/>
                <a:ea typeface="+mn-ea"/>
                <a:cs typeface="+mn-cs"/>
              </a:rPr>
              <a:t>  </a:t>
            </a:r>
            <a:r>
              <a:rPr lang="en-US" sz="1800" i="0" kern="1200" dirty="0" smtClean="0">
                <a:solidFill>
                  <a:schemeClr val="tx1"/>
                </a:solidFill>
                <a:latin typeface="+mn-lt"/>
                <a:ea typeface="+mn-ea"/>
                <a:cs typeface="+mn-cs"/>
              </a:rPr>
              <a:t>hag-ee-as-mos‘</a:t>
            </a:r>
            <a:r>
              <a:rPr lang="en-US" sz="1800" kern="1200" dirty="0" smtClean="0">
                <a:solidFill>
                  <a:schemeClr val="tx1"/>
                </a:solidFill>
                <a:latin typeface="+mn-lt"/>
                <a:ea typeface="+mn-ea"/>
                <a:cs typeface="+mn-cs"/>
              </a:rPr>
              <a:t>1) consecration, purification</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 the effect of consecration</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2a) sanctification of heart and life”    (Thayer)        </a:t>
            </a:r>
            <a:r>
              <a:rPr lang="en-US" sz="1800" kern="1200" dirty="0" smtClean="0">
                <a:solidFill>
                  <a:srgbClr val="FF0000"/>
                </a:solidFill>
                <a:latin typeface="+mn-lt"/>
                <a:ea typeface="+mn-ea"/>
                <a:cs typeface="+mn-cs"/>
              </a:rPr>
              <a:t>(Also</a:t>
            </a:r>
            <a:r>
              <a:rPr lang="en-US" sz="1800" kern="1200" baseline="0" dirty="0" smtClean="0">
                <a:solidFill>
                  <a:srgbClr val="FF0000"/>
                </a:solidFill>
                <a:latin typeface="+mn-lt"/>
                <a:ea typeface="+mn-ea"/>
                <a:cs typeface="+mn-cs"/>
              </a:rPr>
              <a:t> translated holiness)</a:t>
            </a:r>
          </a:p>
          <a:p>
            <a:pPr algn="just"/>
            <a:endParaRPr lang="en-US" sz="1800" kern="1200" baseline="0" dirty="0" smtClean="0">
              <a:solidFill>
                <a:srgbClr val="FF0000"/>
              </a:solidFill>
              <a:latin typeface="+mn-lt"/>
              <a:ea typeface="+mn-ea"/>
              <a:cs typeface="+mn-cs"/>
            </a:endParaRPr>
          </a:p>
          <a:p>
            <a:r>
              <a:rPr lang="en-US" sz="1800" kern="1200" dirty="0" smtClean="0">
                <a:solidFill>
                  <a:schemeClr val="tx1"/>
                </a:solidFill>
                <a:latin typeface="+mn-lt"/>
                <a:ea typeface="+mn-ea"/>
                <a:cs typeface="+mn-cs"/>
              </a:rPr>
              <a:t>Acts 2:21  And it shall come to pass that everyone who calls upon the name of the Lord shall be saved.'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4F295-91ED-4CDE-8591-31CDCCBFF2A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096000" cy="3429000"/>
          </a:xfrm>
        </p:spPr>
      </p:sp>
      <p:sp>
        <p:nvSpPr>
          <p:cNvPr id="3" name="Notes Placeholder 2"/>
          <p:cNvSpPr>
            <a:spLocks noGrp="1"/>
          </p:cNvSpPr>
          <p:nvPr>
            <p:ph type="body" idx="1"/>
          </p:nvPr>
        </p:nvSpPr>
        <p:spPr>
          <a:xfrm>
            <a:off x="304800" y="3886200"/>
            <a:ext cx="6248400" cy="4953000"/>
          </a:xfrm>
        </p:spPr>
        <p:txBody>
          <a:bodyPr>
            <a:noAutofit/>
          </a:bodyPr>
          <a:lstStyle/>
          <a:p>
            <a:pPr algn="just"/>
            <a:r>
              <a:rPr lang="en-US" sz="1800" kern="1200" dirty="0" smtClean="0">
                <a:solidFill>
                  <a:schemeClr val="tx1"/>
                </a:solidFill>
                <a:latin typeface="+mn-lt"/>
                <a:ea typeface="+mn-ea"/>
                <a:cs typeface="+mn-cs"/>
              </a:rPr>
              <a:t>1 Corinthians 1:2  To the church of God that is in Corinth, to those sanctified in Christ Jesus, called to be saints together with all those who in every place call upon the name of our Lord Jesus Christ, both their Lord and ours:</a:t>
            </a:r>
          </a:p>
          <a:p>
            <a:pPr algn="just"/>
            <a:endParaRPr lang="en-US" sz="1800" kern="1200" dirty="0" smtClean="0">
              <a:solidFill>
                <a:schemeClr val="tx1"/>
              </a:solidFill>
              <a:latin typeface="+mn-lt"/>
              <a:ea typeface="+mn-ea"/>
              <a:cs typeface="+mn-cs"/>
            </a:endParaRPr>
          </a:p>
          <a:p>
            <a:pPr algn="just"/>
            <a:r>
              <a:rPr lang="en-US" sz="1800" kern="1200" dirty="0" smtClean="0">
                <a:solidFill>
                  <a:schemeClr val="tx1"/>
                </a:solidFill>
                <a:latin typeface="+mn-lt"/>
                <a:ea typeface="+mn-ea"/>
                <a:cs typeface="+mn-cs"/>
              </a:rPr>
              <a:t>2 Timothy 2:21-22  Therefore, if anyone cleanses himself from what is dishonorable, he will be a vessel for honorable use, set apart as holy, useful to the master of the house, ready for every good work.  (22)  So flee youthful passions and pursue righteousness, faith, love, and peace, along with those who call on the Lord from a pure heart.</a:t>
            </a:r>
          </a:p>
        </p:txBody>
      </p:sp>
      <p:sp>
        <p:nvSpPr>
          <p:cNvPr id="4" name="Slide Number Placeholder 3"/>
          <p:cNvSpPr>
            <a:spLocks noGrp="1"/>
          </p:cNvSpPr>
          <p:nvPr>
            <p:ph type="sldNum" sz="quarter" idx="10"/>
          </p:nvPr>
        </p:nvSpPr>
        <p:spPr/>
        <p:txBody>
          <a:bodyPr/>
          <a:lstStyle/>
          <a:p>
            <a:fld id="{A714F295-91ED-4CDE-8591-31CDCCBFF2A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E0ADA-9F18-483E-82D1-81D300C5D21F}"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68839-AF05-492C-BDD3-1127103FFC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4E0ADA-9F18-483E-82D1-81D300C5D21F}" type="datetimeFigureOut">
              <a:rPr lang="en-US" smtClean="0"/>
              <a:pPr/>
              <a:t>11/15/2015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068839-AF05-492C-BDD3-1127103FFC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7-themes.com/6920257-water-sparkle.html&amp;psig=AFQjCNFlE9uc6j7y4GRoNLwgRUK5bP3PVQ&amp;ust=144726091601425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com/url?sa=i&amp;rct=j&amp;q=&amp;esrc=s&amp;source=images&amp;cd=&amp;cad=rja&amp;uact=8&amp;ved=0CAcQjRxqFQoTCPHcrrqthskCFUIzPgodRYAIaw&amp;url=http://www.theblaze.com/stories/2015/02/05/author-reveals-5-bible-verses-that-are-constantly-used-out-of-context/&amp;psig=AFQjCNHTpLFyLrRqY7BaeE_VsyB5h_mxdw&amp;ust=1447261974639723"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3000821"/>
          </a:xfrm>
          <a:prstGeom prst="rect">
            <a:avLst/>
          </a:prstGeom>
          <a:noFill/>
        </p:spPr>
        <p:txBody>
          <a:bodyPr wrap="square" rtlCol="0">
            <a:spAutoFit/>
          </a:bodyPr>
          <a:lstStyle/>
          <a:p>
            <a:pPr algn="ctr"/>
            <a:r>
              <a:rPr lang="en-US" sz="4400" b="1" dirty="0" smtClean="0">
                <a:ln w="25400">
                  <a:solidFill>
                    <a:schemeClr val="tx1"/>
                  </a:solidFill>
                  <a:prstDash val="solid"/>
                </a:ln>
                <a:solidFill>
                  <a:srgbClr val="FFFF00"/>
                </a:solidFill>
                <a:effectLst>
                  <a:outerShdw blurRad="41275" dist="20320" dir="1800000" algn="tl" rotWithShape="0">
                    <a:srgbClr val="000000">
                      <a:alpha val="40000"/>
                    </a:srgbClr>
                  </a:outerShdw>
                </a:effectLst>
              </a:rPr>
              <a:t>1 Peter 1:14-16</a:t>
            </a:r>
            <a:endParaRPr lang="en-US" sz="4400" b="1" dirty="0" smtClean="0">
              <a:solidFill>
                <a:srgbClr val="FFFF00"/>
              </a:solidFill>
            </a:endParaRPr>
          </a:p>
          <a:p>
            <a:pPr algn="ctr">
              <a:spcAft>
                <a:spcPts val="1800"/>
              </a:spcAft>
            </a:pPr>
            <a:r>
              <a:rPr lang="en-US" sz="4400" b="1" dirty="0" smtClean="0"/>
              <a:t>YOU SHALL BE HOLY, FOR I AM HOLY</a:t>
            </a:r>
          </a:p>
          <a:p>
            <a:pPr algn="just">
              <a:spcAft>
                <a:spcPts val="1200"/>
              </a:spcAft>
            </a:pPr>
            <a:r>
              <a:rPr lang="en-US" sz="4000" b="1" dirty="0" smtClean="0"/>
              <a:t>Would you describe yourself as:</a:t>
            </a:r>
            <a:endParaRPr lang="en-US" sz="4000" b="1" dirty="0"/>
          </a:p>
          <a:p>
            <a:pPr marL="914400" indent="-463550" algn="just">
              <a:buSzPct val="75000"/>
              <a:buFont typeface="Wingdings" pitchFamily="2" charset="2"/>
              <a:buChar char="Ø"/>
            </a:pPr>
            <a:r>
              <a:rPr lang="en-US" sz="3600" b="1" dirty="0" smtClean="0"/>
              <a:t>Holy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Peter 1:14-16</a:t>
            </a:r>
            <a:endParaRPr lang="en-US" sz="3600" b="1" dirty="0" smtClean="0">
              <a:ln w="22225">
                <a:solidFill>
                  <a:schemeClr val="tx1"/>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53" presetClass="entr" presetSubtype="0" fill="hold" nodeType="withEffect">
                                  <p:stCondLst>
                                    <p:cond delay="1000"/>
                                  </p:stCondLst>
                                  <p:childTnLst>
                                    <p:set>
                                      <p:cBhvr>
                                        <p:cTn id="9" dur="1" fill="hold">
                                          <p:stCondLst>
                                            <p:cond delay="0"/>
                                          </p:stCondLst>
                                        </p:cTn>
                                        <p:tgtEl>
                                          <p:spTgt spid="1041"/>
                                        </p:tgtEl>
                                        <p:attrNameLst>
                                          <p:attrName>style.visibility</p:attrName>
                                        </p:attrNameLst>
                                      </p:cBhvr>
                                      <p:to>
                                        <p:strVal val="visible"/>
                                      </p:to>
                                    </p:set>
                                    <p:anim calcmode="lin" valueType="num">
                                      <p:cBhvr>
                                        <p:cTn id="10" dur="1000" fill="hold"/>
                                        <p:tgtEl>
                                          <p:spTgt spid="1041"/>
                                        </p:tgtEl>
                                        <p:attrNameLst>
                                          <p:attrName>ppt_w</p:attrName>
                                        </p:attrNameLst>
                                      </p:cBhvr>
                                      <p:tavLst>
                                        <p:tav tm="0">
                                          <p:val>
                                            <p:fltVal val="0"/>
                                          </p:val>
                                        </p:tav>
                                        <p:tav tm="100000">
                                          <p:val>
                                            <p:strVal val="#ppt_w"/>
                                          </p:val>
                                        </p:tav>
                                      </p:tavLst>
                                    </p:anim>
                                    <p:anim calcmode="lin" valueType="num">
                                      <p:cBhvr>
                                        <p:cTn id="11" dur="1000" fill="hold"/>
                                        <p:tgtEl>
                                          <p:spTgt spid="1041"/>
                                        </p:tgtEl>
                                        <p:attrNameLst>
                                          <p:attrName>ppt_h</p:attrName>
                                        </p:attrNameLst>
                                      </p:cBhvr>
                                      <p:tavLst>
                                        <p:tav tm="0">
                                          <p:val>
                                            <p:fltVal val="0"/>
                                          </p:val>
                                        </p:tav>
                                        <p:tav tm="100000">
                                          <p:val>
                                            <p:strVal val="#ppt_h"/>
                                          </p:val>
                                        </p:tav>
                                      </p:tavLst>
                                    </p:anim>
                                    <p:animEffect transition="in" filter="fade">
                                      <p:cBhvr>
                                        <p:cTn id="12" dur="1000"/>
                                        <p:tgtEl>
                                          <p:spTgt spid="1041"/>
                                        </p:tgtEl>
                                      </p:cBhvr>
                                    </p:animEffect>
                                  </p:childTnLst>
                                </p:cTn>
                              </p:par>
                              <p:par>
                                <p:cTn id="13" presetID="10" presetClass="entr" presetSubtype="0" fill="hold" nodeType="withEffect">
                                  <p:stCondLst>
                                    <p:cond delay="200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20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20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fade">
                                      <p:cBhvr>
                                        <p:cTn id="30"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247317"/>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How is a sinner made holy?</a:t>
            </a:r>
            <a:endParaRPr lang="en-US" sz="4400" b="1" dirty="0"/>
          </a:p>
          <a:p>
            <a:pPr marL="463550" indent="-463550" algn="just">
              <a:buSzPct val="75000"/>
              <a:buFont typeface="Wingdings" pitchFamily="2" charset="2"/>
              <a:buChar char="Ø"/>
            </a:pPr>
            <a:r>
              <a:rPr lang="en-US" sz="3600" b="1" dirty="0" smtClean="0"/>
              <a:t>Believe with all your heart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Acts 8:37</a:t>
            </a:r>
          </a:p>
          <a:p>
            <a:pPr marL="463550" indent="-463550" algn="just">
              <a:buSzPct val="75000"/>
              <a:buFont typeface="Wingdings" pitchFamily="2" charset="2"/>
              <a:buChar char="Ø"/>
            </a:pPr>
            <a:r>
              <a:rPr lang="en-US" sz="3600" b="1" dirty="0" smtClean="0"/>
              <a:t>Obedient from the heart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Rom. 6:17</a:t>
            </a:r>
            <a:endParaRPr lang="en-US" sz="3600" b="1" dirty="0" smtClean="0">
              <a:ln w="22225">
                <a:solidFill>
                  <a:sysClr val="windowText" lastClr="000000"/>
                </a:solidFill>
                <a:prstDash val="solid"/>
              </a:ln>
              <a:solidFill>
                <a:srgbClr val="FFFF00"/>
              </a:solidFill>
            </a:endParaRPr>
          </a:p>
          <a:p>
            <a:pPr marL="463550" indent="-463550" algn="just">
              <a:spcAft>
                <a:spcPts val="1200"/>
              </a:spcAft>
              <a:buSzPct val="75000"/>
              <a:buFont typeface="Wingdings" pitchFamily="2" charset="2"/>
              <a:buChar char="Ø"/>
            </a:pPr>
            <a:r>
              <a:rPr lang="en-US" sz="3600" b="1" dirty="0" smtClean="0"/>
              <a:t>Love from a pure heart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Timothy 1:5</a:t>
            </a:r>
          </a:p>
          <a:p>
            <a:pPr marL="463550" indent="-463550" algn="ctr">
              <a:spcAft>
                <a:spcPts val="1200"/>
              </a:spcAft>
              <a:buSzPct val="75000"/>
            </a:pPr>
            <a:r>
              <a:rPr lang="en-US" sz="4400" b="1" dirty="0" smtClean="0"/>
              <a:t>Attitude in holiness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2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3539430"/>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How will one with a pure heart approach God and Divine service ?</a:t>
            </a:r>
          </a:p>
          <a:p>
            <a:pPr marL="463550" indent="-463550" algn="just">
              <a:buSzPct val="75000"/>
              <a:buFont typeface="Wingdings" pitchFamily="2" charset="2"/>
              <a:buChar char="Ø"/>
            </a:pPr>
            <a:r>
              <a:rPr lang="en-US" sz="3600" b="1" dirty="0" smtClean="0"/>
              <a:t>A living sacrifice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Rom. 12:1-2</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Walk in a manner worthy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Eph. 4:1-3</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647426"/>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How will one with a pure heart approach God and Divine service ?</a:t>
            </a:r>
            <a:endParaRPr lang="en-US" sz="4400" b="1" dirty="0"/>
          </a:p>
          <a:p>
            <a:pPr marL="463550" indent="-463550" algn="just">
              <a:buSzPct val="75000"/>
              <a:buFont typeface="Wingdings" pitchFamily="2" charset="2"/>
              <a:buChar char="Ø"/>
            </a:pPr>
            <a:r>
              <a:rPr lang="en-US" sz="3600" b="1" dirty="0" smtClean="0"/>
              <a:t>A living sacrifice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Rom. 12:1-2</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Walk in a manner worthy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Eph. 4:1-3</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Continue in the faith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Col. 1:21-23</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Put on </a:t>
            </a:r>
            <a:r>
              <a:rPr lang="en-US" sz="3600" b="1" smtClean="0"/>
              <a:t>certain qualities </a:t>
            </a:r>
            <a:r>
              <a:rPr lang="en-US" sz="3600" b="1" dirty="0" smtClean="0"/>
              <a:t>–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Col. 3:12-14</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20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770537"/>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The sacrifice that made it possible</a:t>
            </a:r>
            <a:endParaRPr lang="en-US" sz="4400" b="1" dirty="0"/>
          </a:p>
          <a:p>
            <a:pPr algn="just"/>
            <a:r>
              <a:rPr lang="en-US" sz="2800" b="1" dirty="0" smtClean="0">
                <a:ln w="19050">
                  <a:solidFill>
                    <a:sysClr val="windowText" lastClr="000000"/>
                  </a:solidFill>
                  <a:prstDash val="solid"/>
                </a:ln>
                <a:solidFill>
                  <a:srgbClr val="FFFF00"/>
                </a:solidFill>
                <a:effectLst>
                  <a:outerShdw blurRad="41275" dist="20320" dir="1800000" algn="tl" rotWithShape="0">
                    <a:srgbClr val="000000">
                      <a:alpha val="40000"/>
                    </a:srgbClr>
                  </a:outerShdw>
                </a:effectLst>
              </a:rPr>
              <a:t>Ephesians 5:25-27  </a:t>
            </a:r>
            <a:r>
              <a:rPr lang="en-US" sz="2800" b="1" dirty="0" smtClean="0"/>
              <a:t>Husbands, love your wives, as Christ loved the church and gave himself up for her,  that he might sanctify her, having cleansed her by the washing of water with the word,  so that he might present the church to himself in splendor, without spot or wrinkle or any such thing, that she might be holy and without blemish.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524315"/>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What God wants us to become</a:t>
            </a:r>
            <a:endParaRPr lang="en-US" sz="4400" b="1" dirty="0"/>
          </a:p>
          <a:p>
            <a:pPr marL="463550" indent="-463550" algn="just">
              <a:buSzPct val="75000"/>
              <a:buFont typeface="Wingdings" pitchFamily="2" charset="2"/>
              <a:buChar char="Ø"/>
            </a:pPr>
            <a:r>
              <a:rPr lang="en-US" sz="3600" b="1" dirty="0" smtClean="0"/>
              <a:t>A holy priesthood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Peter 2:4-5</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A holy nation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Peter 2:9</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What sort of people ought you to be in lives of holiness and godliness </a:t>
            </a:r>
            <a:r>
              <a:rPr lang="en-US" sz="3600" b="1" smtClean="0"/>
              <a:t>– </a:t>
            </a:r>
            <a:r>
              <a:rPr lang="en-US" sz="3600" b="1" dirty="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2</a:t>
            </a:r>
            <a:r>
              <a:rPr lang="en-US" sz="3600" b="1"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Peter 3:11-12</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2585323"/>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a:p>
          <a:p>
            <a:pPr marL="463550" indent="-463550" algn="just">
              <a:buSzPct val="75000"/>
              <a:buFont typeface="Wingdings" pitchFamily="2" charset="2"/>
              <a:buChar char="Ø"/>
            </a:pPr>
            <a:r>
              <a:rPr lang="en-US" sz="3600" b="1" dirty="0" smtClean="0"/>
              <a:t>All aspects of life must be holy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Thess. 5:23</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Worship in spirit and truth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John 4:23-24</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247317"/>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a:p>
          <a:p>
            <a:pPr marL="463550" indent="-463550" algn="just">
              <a:buSzPct val="75000"/>
              <a:buFont typeface="Wingdings" pitchFamily="2" charset="2"/>
              <a:buChar char="Ø"/>
            </a:pPr>
            <a:r>
              <a:rPr lang="en-US" sz="3600" b="1" dirty="0" smtClean="0"/>
              <a:t>All aspects of life must be holy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Thess. 5:23</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Worship in spirit and truth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John 4:23-24</a:t>
            </a:r>
            <a:endParaRPr lang="en-US" sz="3600" b="1" dirty="0" smtClean="0">
              <a:ln w="22225">
                <a:solidFill>
                  <a:sysClr val="windowText" lastClr="000000"/>
                </a:solidFill>
                <a:prstDash val="solid"/>
              </a:ln>
              <a:solidFill>
                <a:srgbClr val="FFFF00"/>
              </a:solidFill>
            </a:endParaRPr>
          </a:p>
          <a:p>
            <a:pPr marL="463550" indent="-463550" algn="just">
              <a:buClr>
                <a:schemeClr val="tx1"/>
              </a:buClr>
              <a:buSzPct val="75000"/>
              <a:buFont typeface="Wingdings" pitchFamily="2" charset="2"/>
              <a:buChar char="Ø"/>
            </a:pPr>
            <a:r>
              <a:rPr lang="en-US" sz="3600" b="1" dirty="0" smtClean="0"/>
              <a:t>Worship with reverence and awe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Heb. 12:25-29</a:t>
            </a:r>
          </a:p>
          <a:p>
            <a:pPr marL="463550" indent="-463550" algn="just">
              <a:buClr>
                <a:schemeClr val="tx1"/>
              </a:buClr>
              <a:buSzPct val="75000"/>
              <a:buFont typeface="Wingdings" pitchFamily="2" charset="2"/>
              <a:buChar char="Ø"/>
            </a:pPr>
            <a:r>
              <a:rPr lang="en-US" sz="3600" b="1" dirty="0" smtClean="0"/>
              <a:t>Decently and in order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Cor. 14:40</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20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3554819"/>
          </a:xfrm>
          <a:prstGeom prst="rect">
            <a:avLst/>
          </a:prstGeom>
          <a:noFill/>
        </p:spPr>
        <p:txBody>
          <a:bodyPr wrap="square" rtlCol="0">
            <a:spAutoFit/>
          </a:bodyPr>
          <a:lstStyle/>
          <a:p>
            <a:pPr algn="ctr"/>
            <a:r>
              <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Peter 1:14-16</a:t>
            </a:r>
            <a:endParaRPr lang="en-US" sz="4400" b="1" dirty="0" smtClean="0"/>
          </a:p>
          <a:p>
            <a:pPr algn="ctr">
              <a:spcAft>
                <a:spcPts val="1800"/>
              </a:spcAft>
            </a:pPr>
            <a:r>
              <a:rPr lang="en-US" sz="4400" b="1" dirty="0" smtClean="0"/>
              <a:t>YOU SHALL BE HOLY, FOR I AM HOLY</a:t>
            </a:r>
          </a:p>
          <a:p>
            <a:pPr algn="just">
              <a:spcAft>
                <a:spcPts val="1200"/>
              </a:spcAft>
            </a:pPr>
            <a:r>
              <a:rPr lang="en-US" sz="4000" b="1" dirty="0" smtClean="0"/>
              <a:t>Would you describe yourself as:</a:t>
            </a:r>
            <a:endParaRPr lang="en-US" sz="4000" b="1" dirty="0"/>
          </a:p>
          <a:p>
            <a:pPr marL="914400" indent="-463550" algn="just">
              <a:buSzPct val="75000"/>
              <a:buFont typeface="Wingdings" pitchFamily="2" charset="2"/>
              <a:buChar char="Ø"/>
            </a:pPr>
            <a:r>
              <a:rPr lang="en-US" sz="3600" b="1" dirty="0" smtClean="0"/>
              <a:t>Holy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Peter 1:14-16</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Pure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Timothy 5:22</a:t>
            </a:r>
            <a:endParaRPr lang="en-US" sz="3600" b="1" dirty="0" smtClean="0">
              <a:ln w="22225">
                <a:solidFill>
                  <a:schemeClr val="tx1"/>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662815"/>
          </a:xfrm>
          <a:prstGeom prst="rect">
            <a:avLst/>
          </a:prstGeom>
          <a:noFill/>
        </p:spPr>
        <p:txBody>
          <a:bodyPr wrap="square" rtlCol="0">
            <a:spAutoFit/>
          </a:bodyPr>
          <a:lstStyle/>
          <a:p>
            <a:pPr algn="ctr"/>
            <a:r>
              <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Peter 1:14-16</a:t>
            </a:r>
            <a:endParaRPr lang="en-US" sz="4400" b="1" dirty="0" smtClean="0"/>
          </a:p>
          <a:p>
            <a:pPr algn="ctr">
              <a:spcAft>
                <a:spcPts val="1800"/>
              </a:spcAft>
            </a:pPr>
            <a:r>
              <a:rPr lang="en-US" sz="4400" b="1" dirty="0" smtClean="0"/>
              <a:t>YOU SHALL BE HOLY, FOR I AM HOLY</a:t>
            </a:r>
          </a:p>
          <a:p>
            <a:pPr algn="just">
              <a:spcAft>
                <a:spcPts val="1200"/>
              </a:spcAft>
            </a:pPr>
            <a:r>
              <a:rPr lang="en-US" sz="4000" b="1" dirty="0" smtClean="0"/>
              <a:t>Would you describe yourself as:</a:t>
            </a:r>
            <a:endParaRPr lang="en-US" sz="4000" b="1" dirty="0"/>
          </a:p>
          <a:p>
            <a:pPr marL="914400" indent="-463550" algn="just">
              <a:buSzPct val="75000"/>
              <a:buFont typeface="Wingdings" pitchFamily="2" charset="2"/>
              <a:buChar char="Ø"/>
            </a:pPr>
            <a:r>
              <a:rPr lang="en-US" sz="3600" b="1" dirty="0" smtClean="0"/>
              <a:t>Holy –</a:t>
            </a:r>
            <a:r>
              <a:rPr lang="en-US" sz="3600" b="1" dirty="0" smtClean="0">
                <a:ln w="2222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Peter 1:14-16</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Pure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Timothy 5:22</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Sanctified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Cor. 1:2</a:t>
            </a:r>
            <a:endParaRPr lang="en-US" sz="3600" b="1" dirty="0" smtClean="0">
              <a:ln w="22225">
                <a:solidFill>
                  <a:schemeClr val="tx1"/>
                </a:solidFill>
                <a:prstDash val="solid"/>
              </a:ln>
              <a:solidFill>
                <a:srgbClr val="FFFF00"/>
              </a:solidFill>
            </a:endParaRPr>
          </a:p>
          <a:p>
            <a:pPr marL="914400" indent="-463550" algn="just">
              <a:buSzPct val="75000"/>
              <a:buFont typeface="Wingdings" pitchFamily="2" charset="2"/>
              <a:buChar char="Ø"/>
            </a:pPr>
            <a:r>
              <a:rPr lang="en-US" sz="3600" b="1" dirty="0" smtClean="0"/>
              <a:t>A Saint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Cor. 1:2</a:t>
            </a:r>
            <a:endParaRPr lang="en-US" sz="3600" b="1" dirty="0" smtClean="0">
              <a:solidFill>
                <a:srgbClr val="FFFF00"/>
              </a:solidFill>
            </a:endParaRPr>
          </a:p>
        </p:txBody>
      </p:sp>
      <p:sp>
        <p:nvSpPr>
          <p:cNvPr id="5" name="Right Brace 4"/>
          <p:cNvSpPr/>
          <p:nvPr/>
        </p:nvSpPr>
        <p:spPr>
          <a:xfrm>
            <a:off x="5410200" y="2571750"/>
            <a:ext cx="609600" cy="2286000"/>
          </a:xfrm>
          <a:prstGeom prst="rightBrace">
            <a:avLst>
              <a:gd name="adj1" fmla="val 36025"/>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019800" y="3059645"/>
            <a:ext cx="2819400" cy="1264705"/>
          </a:xfrm>
          <a:prstGeom prst="rect">
            <a:avLst/>
          </a:prstGeom>
          <a:noFill/>
        </p:spPr>
        <p:txBody>
          <a:bodyPr wrap="square" rtlCol="0">
            <a:spAutoFit/>
          </a:bodyPr>
          <a:lstStyle/>
          <a:p>
            <a:pPr algn="ctr">
              <a:lnSpc>
                <a:spcPts val="4500"/>
              </a:lnSpc>
            </a:pPr>
            <a:r>
              <a:rPr lang="en-US" sz="36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Similar Terms and Concepts</a:t>
            </a:r>
            <a:endParaRPr lang="en-US" sz="36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2000"/>
                                        <p:tgtEl>
                                          <p:spTgt spid="1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2000"/>
                                        <p:tgtEl>
                                          <p:spTgt spid="1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539704"/>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spcAft>
                <a:spcPts val="1200"/>
              </a:spcAft>
            </a:pPr>
            <a:r>
              <a:rPr lang="en-US" sz="4000" b="1" dirty="0" smtClean="0"/>
              <a:t>Understanding Divine Holiness</a:t>
            </a:r>
            <a:endParaRPr lang="en-US" sz="4000" b="1" dirty="0"/>
          </a:p>
          <a:p>
            <a:pPr marL="914400" indent="-463550" algn="just">
              <a:buSzPct val="75000"/>
              <a:buFont typeface="Wingdings" pitchFamily="2" charset="2"/>
              <a:buChar char="Ø"/>
            </a:pPr>
            <a:r>
              <a:rPr lang="en-US" sz="3600" b="1" dirty="0" smtClean="0"/>
              <a:t>God alone is inherently, eternally, and fully holy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Rev. 4:8</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Father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John 17:11</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Son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Mark 1:24</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Spirit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John 14:26</a:t>
            </a:r>
            <a:endParaRPr lang="en-US" sz="3600" b="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20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20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20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fade">
                                      <p:cBhvr>
                                        <p:cTn id="30"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3431709"/>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spcAft>
                <a:spcPts val="1200"/>
              </a:spcAft>
            </a:pPr>
            <a:r>
              <a:rPr lang="en-US" sz="4000" b="1" dirty="0" smtClean="0"/>
              <a:t>Made Holy by God’s Will &amp; Connection</a:t>
            </a:r>
            <a:endParaRPr lang="en-US" sz="4000" b="1" dirty="0"/>
          </a:p>
          <a:p>
            <a:pPr marL="914400" indent="-463550" algn="just">
              <a:buSzPct val="75000"/>
              <a:buFont typeface="Wingdings" pitchFamily="2" charset="2"/>
              <a:buChar char="Ø"/>
            </a:pPr>
            <a:r>
              <a:rPr lang="en-US" sz="3600" b="1" dirty="0" smtClean="0"/>
              <a:t>Holy ground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3:4-6</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Sabbath day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20:8</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and Most Holy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26:33-34</a:t>
            </a:r>
            <a:endParaRPr lang="en-US" sz="3600" b="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539704"/>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spcAft>
                <a:spcPts val="1200"/>
              </a:spcAft>
            </a:pPr>
            <a:r>
              <a:rPr lang="en-US" sz="4000" b="1" dirty="0" smtClean="0"/>
              <a:t>Made Holy by God’s Will &amp; Connection</a:t>
            </a:r>
            <a:endParaRPr lang="en-US" sz="4000" b="1" dirty="0"/>
          </a:p>
          <a:p>
            <a:pPr marL="914400" indent="-463550" algn="just">
              <a:buSzPct val="75000"/>
              <a:buFont typeface="Wingdings" pitchFamily="2" charset="2"/>
              <a:buChar char="Ø"/>
            </a:pPr>
            <a:r>
              <a:rPr lang="en-US" sz="3600" b="1" dirty="0" smtClean="0"/>
              <a:t>Holy ground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3:4-6</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Sabbath day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20:8</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and Most Holy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26:33-34</a:t>
            </a:r>
            <a:endParaRPr lang="en-US" sz="3600" b="1" dirty="0" smtClean="0">
              <a:solidFill>
                <a:srgbClr val="FFFF00"/>
              </a:solidFill>
            </a:endParaRPr>
          </a:p>
          <a:p>
            <a:pPr marL="914400" indent="-463550" algn="just">
              <a:buSzPct val="75000"/>
              <a:buFont typeface="Wingdings" pitchFamily="2" charset="2"/>
              <a:buChar char="Ø"/>
            </a:pPr>
            <a:r>
              <a:rPr lang="en-US" sz="3600" b="1" dirty="0" smtClean="0"/>
              <a:t>Holy Garments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Exodus 28:2</a:t>
            </a:r>
          </a:p>
          <a:p>
            <a:pPr marL="914400" indent="-463550" algn="just">
              <a:buSzPct val="75000"/>
              <a:buFont typeface="Wingdings" pitchFamily="2" charset="2"/>
              <a:buChar char="Ø"/>
            </a:pPr>
            <a:r>
              <a:rPr lang="en-US" sz="3600" b="1" dirty="0" smtClean="0"/>
              <a:t>Sanctuary &amp; holy vessels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1 Ch. 22:19</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2000"/>
                                        <p:tgtEl>
                                          <p:spTgt spid="1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539704"/>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a:spcAft>
                <a:spcPts val="1200"/>
              </a:spcAft>
            </a:pPr>
            <a:r>
              <a:rPr lang="en-US" sz="4000" b="1" dirty="0" smtClean="0"/>
              <a:t>How is a sinner made holy? </a:t>
            </a:r>
            <a:r>
              <a:rPr lang="en-US" sz="3200" b="1" dirty="0" smtClean="0"/>
              <a:t>(</a:t>
            </a:r>
            <a:r>
              <a:rPr lang="en-US" sz="32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Tim. 1:9-10</a:t>
            </a:r>
            <a:r>
              <a:rPr lang="en-US" sz="3200" b="1" dirty="0" smtClean="0"/>
              <a:t>)</a:t>
            </a:r>
            <a:endParaRPr lang="en-US" sz="3200" b="1" dirty="0"/>
          </a:p>
          <a:p>
            <a:pPr marL="463550" indent="-463550" algn="just">
              <a:buSzPct val="75000"/>
              <a:buFont typeface="Wingdings" pitchFamily="2" charset="2"/>
              <a:buChar char="Ø"/>
            </a:pPr>
            <a:r>
              <a:rPr lang="en-US" sz="3600" b="1" dirty="0" smtClean="0"/>
              <a:t>Saved and called –  </a:t>
            </a:r>
            <a:r>
              <a:rPr lang="en-US" sz="3600" b="1" dirty="0" smtClean="0">
                <a:ln w="22225">
                  <a:solidFill>
                    <a:schemeClr val="tx1"/>
                  </a:solidFill>
                  <a:prstDash val="solid"/>
                </a:ln>
                <a:solidFill>
                  <a:srgbClr val="FFFF00"/>
                </a:solidFill>
                <a:effectLst>
                  <a:outerShdw blurRad="41275" dist="20320" dir="1800000" algn="tl" rotWithShape="0">
                    <a:srgbClr val="000000">
                      <a:alpha val="40000"/>
                    </a:srgbClr>
                  </a:outerShdw>
                </a:effectLst>
              </a:rPr>
              <a:t>2 Timothy 1:8-10</a:t>
            </a:r>
            <a:endParaRPr lang="en-US" sz="3600" b="1" dirty="0" smtClean="0">
              <a:solidFill>
                <a:srgbClr val="FFFF00"/>
              </a:solidFill>
            </a:endParaRPr>
          </a:p>
          <a:p>
            <a:pPr marL="914400" indent="-463550" algn="just">
              <a:buSzPct val="100000"/>
              <a:buFont typeface="Arial" pitchFamily="34" charset="0"/>
              <a:buChar char="•"/>
            </a:pPr>
            <a:r>
              <a:rPr lang="en-US" sz="3600" b="1" dirty="0" smtClean="0"/>
              <a:t>Not because of works</a:t>
            </a:r>
          </a:p>
          <a:p>
            <a:pPr marL="914400" indent="-463550" algn="just">
              <a:buSzPct val="100000"/>
              <a:buFont typeface="Arial" pitchFamily="34" charset="0"/>
              <a:buChar char="•"/>
            </a:pPr>
            <a:r>
              <a:rPr lang="en-US" sz="3600" b="1" dirty="0" smtClean="0"/>
              <a:t>God’s purpose and grace</a:t>
            </a:r>
          </a:p>
          <a:p>
            <a:pPr marL="914400" indent="-463550" algn="just">
              <a:buSzPct val="100000"/>
              <a:buFont typeface="Arial" pitchFamily="34" charset="0"/>
              <a:buChar char="•"/>
            </a:pPr>
            <a:r>
              <a:rPr lang="en-US" sz="3600" b="1" dirty="0" smtClean="0"/>
              <a:t>Saved by Christ Jesus</a:t>
            </a:r>
            <a:endParaRPr lang="en-US" sz="3600" b="1" dirty="0" smtClean="0">
              <a:solidFill>
                <a:srgbClr val="FFFF00"/>
              </a:solidFill>
            </a:endParaRPr>
          </a:p>
          <a:p>
            <a:pPr marL="914400" indent="-463550" algn="just">
              <a:buSzPct val="100000"/>
              <a:buFont typeface="Arial" pitchFamily="34" charset="0"/>
              <a:buChar char="•"/>
            </a:pPr>
            <a:r>
              <a:rPr lang="en-US" sz="3600" b="1" dirty="0" smtClean="0"/>
              <a:t>Called by the gospel</a:t>
            </a:r>
            <a:endParaRPr lang="en-US" sz="3600" b="1" dirty="0" smtClean="0">
              <a:solidFill>
                <a:srgbClr val="FFFF00"/>
              </a:solidFill>
            </a:endParaRPr>
          </a:p>
        </p:txBody>
      </p:sp>
      <p:sp>
        <p:nvSpPr>
          <p:cNvPr id="5" name="TextBox 4"/>
          <p:cNvSpPr txBox="1"/>
          <p:nvPr/>
        </p:nvSpPr>
        <p:spPr>
          <a:xfrm>
            <a:off x="6781800" y="2952750"/>
            <a:ext cx="2133600" cy="1200329"/>
          </a:xfrm>
          <a:prstGeom prst="rect">
            <a:avLst/>
          </a:prstGeom>
          <a:noFill/>
        </p:spPr>
        <p:txBody>
          <a:bodyPr wrap="square" rtlCol="0">
            <a:spAutoFit/>
          </a:bodyPr>
          <a:lstStyle/>
          <a:p>
            <a:pPr algn="ctr"/>
            <a:r>
              <a:rPr lang="en-US" sz="36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 union with God</a:t>
            </a:r>
            <a:endParaRPr lang="en-US" sz="36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6" name="Right Brace 5"/>
          <p:cNvSpPr/>
          <p:nvPr/>
        </p:nvSpPr>
        <p:spPr>
          <a:xfrm>
            <a:off x="6096000" y="2495550"/>
            <a:ext cx="533400" cy="2133600"/>
          </a:xfrm>
          <a:prstGeom prst="rightBrace">
            <a:avLst>
              <a:gd name="adj1" fmla="val 63718"/>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20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20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10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047262"/>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How is a sinner made holy?</a:t>
            </a:r>
            <a:endParaRPr lang="en-US" sz="4400" b="1" dirty="0"/>
          </a:p>
          <a:p>
            <a:pPr marL="463550" indent="-463550" algn="just">
              <a:buSzPct val="75000"/>
              <a:buFont typeface="Wingdings" pitchFamily="2" charset="2"/>
              <a:buChar char="Ø"/>
            </a:pPr>
            <a:r>
              <a:rPr lang="en-US" sz="3600" b="1" dirty="0" smtClean="0"/>
              <a:t>Called - relationship between the Spirit, faith, and the gospel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2 Thess. 2:13-14</a:t>
            </a:r>
            <a:endParaRPr lang="en-US" sz="3600" dirty="0" smtClean="0">
              <a:ln w="22225">
                <a:solidFill>
                  <a:sysClr val="windowText" lastClr="000000"/>
                </a:solidFill>
                <a:prstDash val="solid"/>
              </a:ln>
            </a:endParaRPr>
          </a:p>
          <a:p>
            <a:pPr marL="463550" indent="-463550" algn="just">
              <a:buSzPct val="75000"/>
              <a:buFont typeface="Wingdings" pitchFamily="2" charset="2"/>
              <a:buChar char="Ø"/>
            </a:pPr>
            <a:r>
              <a:rPr lang="en-US" sz="3600" b="1" dirty="0" smtClean="0"/>
              <a:t>Everyone who calls upon the name of the Lord shall be saved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Acts 2:21</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71/7013473-mountain-sunset-pictures.jpg">
            <a:hlinkClick r:id="rId3"/>
          </p:cNvPr>
          <p:cNvPicPr>
            <a:picLocks noChangeAspect="1" noChangeArrowheads="1"/>
          </p:cNvPicPr>
          <p:nvPr/>
        </p:nvPicPr>
        <p:blipFill>
          <a:blip r:embed="rId4" cstate="print">
            <a:lum bright="60000" contrast="-50000"/>
          </a:blip>
          <a:srcRect/>
          <a:stretch>
            <a:fillRect/>
          </a:stretch>
        </p:blipFill>
        <p:spPr bwMode="auto">
          <a:xfrm>
            <a:off x="0" y="-19050"/>
            <a:ext cx="9144000" cy="5143500"/>
          </a:xfrm>
          <a:prstGeom prst="rect">
            <a:avLst/>
          </a:prstGeom>
          <a:noFill/>
        </p:spPr>
      </p:pic>
      <p:pic>
        <p:nvPicPr>
          <p:cNvPr id="1041" name="Picture 17" descr="http://www.theblaze.com/wp-content/uploads/2014/06/bible.jpg">
            <a:hlinkClick r:id="rId5"/>
          </p:cNvPr>
          <p:cNvPicPr>
            <a:picLocks noChangeAspect="1" noChangeArrowheads="1"/>
          </p:cNvPicPr>
          <p:nvPr/>
        </p:nvPicPr>
        <p:blipFill>
          <a:blip r:embed="rId6" cstate="print">
            <a:clrChange>
              <a:clrFrom>
                <a:srgbClr val="FFFFFF"/>
              </a:clrFrom>
              <a:clrTo>
                <a:srgbClr val="FFFFFF">
                  <a:alpha val="0"/>
                </a:srgbClr>
              </a:clrTo>
            </a:clrChange>
            <a:lum bright="50000" contrast="-50000"/>
          </a:blip>
          <a:srcRect/>
          <a:stretch>
            <a:fillRect/>
          </a:stretch>
        </p:blipFill>
        <p:spPr bwMode="auto">
          <a:xfrm>
            <a:off x="2743200" y="742950"/>
            <a:ext cx="3657600" cy="3657600"/>
          </a:xfrm>
          <a:prstGeom prst="rect">
            <a:avLst/>
          </a:prstGeom>
          <a:noFill/>
        </p:spPr>
      </p:pic>
      <p:sp>
        <p:nvSpPr>
          <p:cNvPr id="12" name="TextBox 11"/>
          <p:cNvSpPr txBox="1"/>
          <p:nvPr/>
        </p:nvSpPr>
        <p:spPr>
          <a:xfrm>
            <a:off x="304800" y="209550"/>
            <a:ext cx="8534400" cy="4601260"/>
          </a:xfrm>
          <a:prstGeom prst="rect">
            <a:avLst/>
          </a:prstGeom>
          <a:noFill/>
        </p:spPr>
        <p:txBody>
          <a:bodyPr wrap="square" rtlCol="0">
            <a:spAutoFit/>
          </a:bodyPr>
          <a:lstStyle/>
          <a:p>
            <a:pPr algn="ctr">
              <a:spcAft>
                <a:spcPts val="1200"/>
              </a:spcAft>
            </a:pPr>
            <a:r>
              <a:rPr lang="en-US" sz="4400" b="1" dirty="0" smtClean="0"/>
              <a:t>YOU SHALL BE HOLY, FOR I AM HOLY</a:t>
            </a:r>
            <a:endParaRPr lang="en-US" sz="4400" b="1" dirty="0" smtClean="0">
              <a:ln w="28575">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Aft>
                <a:spcPts val="1200"/>
              </a:spcAft>
            </a:pPr>
            <a:r>
              <a:rPr lang="en-US" sz="4400" b="1" dirty="0" smtClean="0"/>
              <a:t>How is a sinner made holy?</a:t>
            </a:r>
            <a:endParaRPr lang="en-US" sz="4400" b="1" dirty="0"/>
          </a:p>
          <a:p>
            <a:pPr marL="463550" indent="-463550" algn="just">
              <a:buSzPct val="75000"/>
              <a:buFont typeface="Wingdings" pitchFamily="2" charset="2"/>
              <a:buChar char="Ø"/>
            </a:pPr>
            <a:r>
              <a:rPr lang="en-US" sz="3600" b="1" dirty="0" smtClean="0"/>
              <a:t>Those sanctified and called to be saints call on the name of the Lord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1 Cor. 1:2</a:t>
            </a:r>
          </a:p>
          <a:p>
            <a:pPr marL="463550" indent="-463550" algn="just">
              <a:buSzPct val="75000"/>
              <a:buFont typeface="Wingdings" pitchFamily="2" charset="2"/>
              <a:buChar char="Ø"/>
            </a:pPr>
            <a:r>
              <a:rPr lang="en-US" sz="3600" b="1" dirty="0" smtClean="0"/>
              <a:t>Those who call on the Lord cleanse themselves from what is dishonorable by a pure heart – </a:t>
            </a:r>
            <a:r>
              <a:rPr lang="en-US" sz="3600" b="1" dirty="0" smtClean="0">
                <a:ln w="22225">
                  <a:solidFill>
                    <a:sysClr val="windowText" lastClr="000000"/>
                  </a:solidFill>
                  <a:prstDash val="solid"/>
                </a:ln>
                <a:solidFill>
                  <a:srgbClr val="FFFF00"/>
                </a:solidFill>
                <a:effectLst>
                  <a:outerShdw blurRad="41275" dist="20320" dir="1800000" algn="tl" rotWithShape="0">
                    <a:srgbClr val="000000">
                      <a:alpha val="40000"/>
                    </a:srgbClr>
                  </a:outerShdw>
                </a:effectLst>
              </a:rPr>
              <a:t>2 Tim. 2:21-22</a:t>
            </a:r>
            <a:endParaRPr lang="en-US" sz="3600" b="1" dirty="0" smtClean="0">
              <a:ln w="22225">
                <a:solidFill>
                  <a:sysClr val="windowText" lastClr="000000"/>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2949</Words>
  <Application>Microsoft Office PowerPoint</Application>
  <PresentationFormat>On-screen Show (16:9)</PresentationFormat>
  <Paragraphs>173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Grissom Road</cp:lastModifiedBy>
  <cp:revision>171</cp:revision>
  <dcterms:created xsi:type="dcterms:W3CDTF">2015-11-10T16:21:00Z</dcterms:created>
  <dcterms:modified xsi:type="dcterms:W3CDTF">2015-11-15T22:41:21Z</dcterms:modified>
</cp:coreProperties>
</file>