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89EFA-9D05-49B1-B1D4-6289BE97E897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D1F0E-8324-4851-A97E-507036DEA605}" type="slidenum">
              <a:rPr lang="ka-GE" smtClean="0"/>
              <a:pPr/>
              <a:t>‹#›</a:t>
            </a:fld>
            <a:endParaRPr lang="ka-G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04060D-98B5-4440-AD91-9F0B5DC35A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a-G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D2907-0633-4221-9B60-3E99A3E212EE}" type="datetimeFigureOut">
              <a:rPr lang="ka-GE" smtClean="0"/>
              <a:pPr/>
              <a:t>08.02.2012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EBD1D-F4F5-48CF-B4B4-C60C2218A681}" type="slidenum">
              <a:rPr lang="ka-GE" smtClean="0"/>
              <a:pPr/>
              <a:t>‹#›</a:t>
            </a:fld>
            <a:endParaRPr lang="ka-G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a-G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gl-ES" dirty="0" smtClean="0"/>
              <a:t>Google Earth</a:t>
            </a:r>
            <a:r>
              <a:rPr lang="en-US" dirty="0" smtClean="0"/>
              <a:t>-</a:t>
            </a:r>
            <a:r>
              <a:rPr lang="ka-GE" dirty="0" smtClean="0"/>
              <a:t>ის გამოყენებით შენობის სახურავის ზედაპირის ფართობის გამოთვლა</a:t>
            </a:r>
            <a:endParaRPr lang="ka-GE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მანანა კვინიკაძე</a:t>
            </a:r>
            <a:endParaRPr lang="ka-G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70025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ka-GE" sz="2800" dirty="0" smtClean="0"/>
              <a:t>შენობის შერჩევა</a:t>
            </a:r>
            <a:br>
              <a:rPr lang="ka-GE" sz="2800" dirty="0" smtClean="0"/>
            </a:br>
            <a:r>
              <a:rPr lang="en-GB" sz="2800" dirty="0" err="1" smtClean="0"/>
              <a:t>შენობის</a:t>
            </a:r>
            <a:r>
              <a:rPr lang="en-GB" sz="2800" dirty="0" smtClean="0"/>
              <a:t> </a:t>
            </a:r>
            <a:r>
              <a:rPr lang="en-GB" sz="2800" dirty="0" err="1" smtClean="0"/>
              <a:t>სახურავს</a:t>
            </a:r>
            <a:r>
              <a:rPr lang="en-GB" sz="2800" dirty="0" smtClean="0"/>
              <a:t> </a:t>
            </a:r>
            <a:r>
              <a:rPr lang="en-GB" sz="2800" dirty="0" err="1" smtClean="0"/>
              <a:t>პირამიდის</a:t>
            </a:r>
            <a:r>
              <a:rPr lang="en-GB" sz="2800" dirty="0" smtClean="0"/>
              <a:t> </a:t>
            </a:r>
            <a:r>
              <a:rPr lang="en-GB" sz="2800" dirty="0" err="1" smtClean="0"/>
              <a:t>ფორმა</a:t>
            </a:r>
            <a:r>
              <a:rPr lang="en-GB" sz="2800" dirty="0" smtClean="0"/>
              <a:t> </a:t>
            </a:r>
            <a:r>
              <a:rPr lang="en-GB" sz="2800" dirty="0" err="1" smtClean="0"/>
              <a:t>ქვს</a:t>
            </a:r>
            <a:endParaRPr lang="ru-RU" sz="2800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04925"/>
            <a:ext cx="8153400" cy="555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81000" y="0"/>
            <a:ext cx="8231188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algn="ctr">
              <a:spcBef>
                <a:spcPts val="18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31188" cy="1144588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err="1"/>
              <a:t>შენობის</a:t>
            </a:r>
            <a:r>
              <a:rPr lang="en-GB" sz="2400" dirty="0"/>
              <a:t> </a:t>
            </a:r>
            <a:r>
              <a:rPr lang="en-GB" sz="2400" dirty="0" err="1"/>
              <a:t>სახურავს</a:t>
            </a:r>
            <a:r>
              <a:rPr lang="en-GB" sz="2400" dirty="0"/>
              <a:t> </a:t>
            </a:r>
            <a:r>
              <a:rPr lang="en-GB" sz="2400" dirty="0" err="1"/>
              <a:t>პირამიდის</a:t>
            </a:r>
            <a:r>
              <a:rPr lang="en-GB" sz="2400" dirty="0"/>
              <a:t> </a:t>
            </a:r>
            <a:r>
              <a:rPr lang="en-GB" sz="2400" dirty="0" err="1"/>
              <a:t>ფორმა</a:t>
            </a:r>
            <a:r>
              <a:rPr lang="en-GB" sz="2400" dirty="0"/>
              <a:t> </a:t>
            </a:r>
            <a:r>
              <a:rPr lang="en-GB" sz="2400" dirty="0" err="1"/>
              <a:t>ქვს</a:t>
            </a:r>
            <a:endParaRPr lang="en-GB" sz="2400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ln/>
        </p:spPr>
        <p:txBody>
          <a:bodyPr lIns="90000" tIns="46800" rIns="90000" bIns="4680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ფუძე</a:t>
            </a:r>
            <a:r>
              <a:rPr lang="en-GB" dirty="0"/>
              <a:t> </a:t>
            </a:r>
            <a:r>
              <a:rPr lang="en-GB" dirty="0" err="1"/>
              <a:t>რვაკუთხედია</a:t>
            </a:r>
            <a:endParaRPr lang="en-GB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ფუძე</a:t>
            </a:r>
            <a:r>
              <a:rPr lang="en-GB" dirty="0"/>
              <a:t> </a:t>
            </a:r>
            <a:r>
              <a:rPr lang="en-GB" dirty="0" err="1"/>
              <a:t>არ</a:t>
            </a:r>
            <a:r>
              <a:rPr lang="en-GB" dirty="0"/>
              <a:t> </a:t>
            </a:r>
            <a:r>
              <a:rPr lang="en-GB" dirty="0" err="1"/>
              <a:t>არის</a:t>
            </a:r>
            <a:r>
              <a:rPr lang="en-GB" dirty="0"/>
              <a:t> </a:t>
            </a:r>
            <a:r>
              <a:rPr lang="en-GB" dirty="0" err="1"/>
              <a:t>წესიერი</a:t>
            </a:r>
            <a:r>
              <a:rPr lang="en-GB" dirty="0"/>
              <a:t> </a:t>
            </a:r>
            <a:r>
              <a:rPr lang="en-GB" dirty="0" err="1"/>
              <a:t>მრავალკუთხედი</a:t>
            </a:r>
            <a:endParaRPr lang="en-GB" dirty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ფუძის</a:t>
            </a:r>
            <a:r>
              <a:rPr lang="en-GB" dirty="0"/>
              <a:t> </a:t>
            </a:r>
            <a:r>
              <a:rPr lang="en-GB" dirty="0" err="1"/>
              <a:t>გვერდები</a:t>
            </a:r>
            <a:r>
              <a:rPr lang="en-GB" dirty="0"/>
              <a:t> </a:t>
            </a:r>
            <a:r>
              <a:rPr lang="en-GB" dirty="0" err="1"/>
              <a:t>არ</a:t>
            </a:r>
            <a:r>
              <a:rPr lang="en-GB" dirty="0"/>
              <a:t> </a:t>
            </a:r>
            <a:r>
              <a:rPr lang="en-GB" dirty="0" err="1"/>
              <a:t>არის</a:t>
            </a:r>
            <a:r>
              <a:rPr lang="en-GB" dirty="0"/>
              <a:t> </a:t>
            </a:r>
            <a:r>
              <a:rPr lang="en-GB" dirty="0" err="1"/>
              <a:t>ტოლი</a:t>
            </a:r>
            <a:endParaRPr lang="en-GB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მისი</a:t>
            </a:r>
            <a:r>
              <a:rPr lang="en-GB" dirty="0"/>
              <a:t> </a:t>
            </a:r>
            <a:r>
              <a:rPr lang="en-GB" dirty="0" err="1"/>
              <a:t>პერიმეტრია</a:t>
            </a:r>
            <a:r>
              <a:rPr lang="en-GB" dirty="0"/>
              <a:t> 158 მ </a:t>
            </a:r>
          </a:p>
          <a:p>
            <a:pP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31188" cy="1144587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/>
              <a:t>პირამიდის ზომების დადგენა პროგრამა GOOGLE დედამიწის ინსტრუმენტის (RULER) საშუალებით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685800" y="1600200"/>
            <a:ext cx="81534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</a:rPr>
              <a:t>KD მონაკვეთის K წერტილის მოძრაობით ვადგენთ უმცირეს მანძილს D წერტილიდან AB მონაკვეთამდე</a:t>
            </a:r>
          </a:p>
        </p:txBody>
      </p:sp>
      <p:pic>
        <p:nvPicPr>
          <p:cNvPr id="52241" name="Picture 17"/>
          <p:cNvPicPr>
            <a:picLocks noChangeAspect="1" noChangeArrowheads="1"/>
          </p:cNvPicPr>
          <p:nvPr/>
        </p:nvPicPr>
        <p:blipFill>
          <a:blip r:embed="rId3" cstate="print"/>
          <a:srcRect l="54546" t="19939" r="14143" b="47023"/>
          <a:stretch>
            <a:fillRect/>
          </a:stretch>
        </p:blipFill>
        <p:spPr bwMode="auto">
          <a:xfrm>
            <a:off x="6781800" y="1981200"/>
            <a:ext cx="2362200" cy="198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2242" name="Picture 18"/>
          <p:cNvPicPr>
            <a:picLocks noChangeAspect="1" noChangeArrowheads="1"/>
          </p:cNvPicPr>
          <p:nvPr/>
        </p:nvPicPr>
        <p:blipFill>
          <a:blip r:embed="rId4" cstate="print"/>
          <a:srcRect l="51883" t="17572" r="16989" b="46169"/>
          <a:stretch>
            <a:fillRect/>
          </a:stretch>
        </p:blipFill>
        <p:spPr bwMode="auto">
          <a:xfrm>
            <a:off x="6705600" y="4419600"/>
            <a:ext cx="2286000" cy="205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2243" name="Picture 19"/>
          <p:cNvPicPr>
            <a:picLocks noChangeAspect="1" noChangeArrowheads="1"/>
          </p:cNvPicPr>
          <p:nvPr/>
        </p:nvPicPr>
        <p:blipFill>
          <a:blip r:embed="rId3" cstate="print"/>
          <a:srcRect l="2272" r="58792" b="78195"/>
          <a:stretch>
            <a:fillRect/>
          </a:stretch>
        </p:blipFill>
        <p:spPr bwMode="auto">
          <a:xfrm>
            <a:off x="2667000" y="2438400"/>
            <a:ext cx="3886200" cy="173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2895600"/>
            <a:ext cx="2360613" cy="2287588"/>
            <a:chOff x="144" y="1824"/>
            <a:chExt cx="1487" cy="1441"/>
          </a:xfrm>
        </p:grpSpPr>
        <p:sp>
          <p:nvSpPr>
            <p:cNvPr id="52227" name="Line 3"/>
            <p:cNvSpPr>
              <a:spLocks noChangeShapeType="1"/>
            </p:cNvSpPr>
            <p:nvPr/>
          </p:nvSpPr>
          <p:spPr bwMode="auto">
            <a:xfrm>
              <a:off x="367" y="2630"/>
              <a:ext cx="558" cy="366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2228" name="Line 4"/>
            <p:cNvSpPr>
              <a:spLocks noChangeShapeType="1"/>
            </p:cNvSpPr>
            <p:nvPr/>
          </p:nvSpPr>
          <p:spPr bwMode="auto">
            <a:xfrm>
              <a:off x="925" y="2997"/>
              <a:ext cx="335" cy="1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 flipH="1">
              <a:off x="366" y="1970"/>
              <a:ext cx="746" cy="66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 flipH="1">
              <a:off x="924" y="1970"/>
              <a:ext cx="188" cy="1026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>
              <a:off x="1111" y="1970"/>
              <a:ext cx="149" cy="1026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2232" name="Text Box 8"/>
            <p:cNvSpPr txBox="1">
              <a:spLocks noChangeArrowheads="1"/>
            </p:cNvSpPr>
            <p:nvPr/>
          </p:nvSpPr>
          <p:spPr bwMode="auto">
            <a:xfrm>
              <a:off x="144" y="2411"/>
              <a:ext cx="223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2233" name="Text Box 9"/>
            <p:cNvSpPr txBox="1">
              <a:spLocks noChangeArrowheads="1"/>
            </p:cNvSpPr>
            <p:nvPr/>
          </p:nvSpPr>
          <p:spPr bwMode="auto">
            <a:xfrm>
              <a:off x="702" y="2997"/>
              <a:ext cx="33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52234" name="Text Box 10"/>
            <p:cNvSpPr txBox="1">
              <a:spLocks noChangeArrowheads="1"/>
            </p:cNvSpPr>
            <p:nvPr/>
          </p:nvSpPr>
          <p:spPr bwMode="auto">
            <a:xfrm>
              <a:off x="1297" y="2960"/>
              <a:ext cx="33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1111" y="1824"/>
              <a:ext cx="29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 flipH="1">
              <a:off x="627" y="1970"/>
              <a:ext cx="485" cy="84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2237" name="Text Box 13"/>
            <p:cNvSpPr txBox="1">
              <a:spLocks noChangeArrowheads="1"/>
            </p:cNvSpPr>
            <p:nvPr/>
          </p:nvSpPr>
          <p:spPr bwMode="auto">
            <a:xfrm>
              <a:off x="330" y="2777"/>
              <a:ext cx="33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1102" y="1970"/>
              <a:ext cx="1" cy="1026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2239" name="Text Box 15"/>
            <p:cNvSpPr txBox="1">
              <a:spLocks noChangeArrowheads="1"/>
            </p:cNvSpPr>
            <p:nvPr/>
          </p:nvSpPr>
          <p:spPr bwMode="auto">
            <a:xfrm>
              <a:off x="1000" y="3034"/>
              <a:ext cx="259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L</a:t>
              </a:r>
            </a:p>
          </p:txBody>
        </p:sp>
      </p:grpSp>
      <p:pic>
        <p:nvPicPr>
          <p:cNvPr id="52244" name="Picture 20"/>
          <p:cNvPicPr>
            <a:picLocks noChangeAspect="1" noChangeArrowheads="1"/>
          </p:cNvPicPr>
          <p:nvPr/>
        </p:nvPicPr>
        <p:blipFill>
          <a:blip r:embed="rId4" cstate="print"/>
          <a:srcRect l="2454" r="58270" b="79436"/>
          <a:stretch>
            <a:fillRect/>
          </a:stretch>
        </p:blipFill>
        <p:spPr bwMode="auto">
          <a:xfrm>
            <a:off x="2514600" y="4710113"/>
            <a:ext cx="4114800" cy="166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705600" y="609600"/>
            <a:ext cx="2208213" cy="1962150"/>
            <a:chOff x="4224" y="384"/>
            <a:chExt cx="1391" cy="1236"/>
          </a:xfrm>
        </p:grpSpPr>
        <p:sp>
          <p:nvSpPr>
            <p:cNvPr id="53250" name="Line 2"/>
            <p:cNvSpPr>
              <a:spLocks noChangeShapeType="1"/>
            </p:cNvSpPr>
            <p:nvPr/>
          </p:nvSpPr>
          <p:spPr bwMode="auto">
            <a:xfrm>
              <a:off x="4433" y="1054"/>
              <a:ext cx="522" cy="305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3251" name="Line 3"/>
            <p:cNvSpPr>
              <a:spLocks noChangeShapeType="1"/>
            </p:cNvSpPr>
            <p:nvPr/>
          </p:nvSpPr>
          <p:spPr bwMode="auto">
            <a:xfrm>
              <a:off x="4955" y="1359"/>
              <a:ext cx="313" cy="1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3252" name="Line 4"/>
            <p:cNvSpPr>
              <a:spLocks noChangeShapeType="1"/>
            </p:cNvSpPr>
            <p:nvPr/>
          </p:nvSpPr>
          <p:spPr bwMode="auto">
            <a:xfrm flipH="1">
              <a:off x="4431" y="506"/>
              <a:ext cx="698" cy="549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 flipH="1">
              <a:off x="4953" y="506"/>
              <a:ext cx="176" cy="85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>
              <a:off x="5129" y="506"/>
              <a:ext cx="139" cy="85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4224" y="872"/>
              <a:ext cx="209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4746" y="1359"/>
              <a:ext cx="313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5303" y="1329"/>
              <a:ext cx="313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3258" name="Text Box 10"/>
            <p:cNvSpPr txBox="1">
              <a:spLocks noChangeArrowheads="1"/>
            </p:cNvSpPr>
            <p:nvPr/>
          </p:nvSpPr>
          <p:spPr bwMode="auto">
            <a:xfrm>
              <a:off x="5129" y="384"/>
              <a:ext cx="27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53259" name="Line 11"/>
            <p:cNvSpPr>
              <a:spLocks noChangeShapeType="1"/>
            </p:cNvSpPr>
            <p:nvPr/>
          </p:nvSpPr>
          <p:spPr bwMode="auto">
            <a:xfrm flipH="1">
              <a:off x="4676" y="506"/>
              <a:ext cx="454" cy="701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3260" name="Text Box 12"/>
            <p:cNvSpPr txBox="1">
              <a:spLocks noChangeArrowheads="1"/>
            </p:cNvSpPr>
            <p:nvPr/>
          </p:nvSpPr>
          <p:spPr bwMode="auto">
            <a:xfrm>
              <a:off x="4398" y="1176"/>
              <a:ext cx="313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53261" name="Line 13"/>
            <p:cNvSpPr>
              <a:spLocks noChangeShapeType="1"/>
            </p:cNvSpPr>
            <p:nvPr/>
          </p:nvSpPr>
          <p:spPr bwMode="auto">
            <a:xfrm>
              <a:off x="5120" y="506"/>
              <a:ext cx="1" cy="85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3262" name="Text Box 14"/>
            <p:cNvSpPr txBox="1">
              <a:spLocks noChangeArrowheads="1"/>
            </p:cNvSpPr>
            <p:nvPr/>
          </p:nvSpPr>
          <p:spPr bwMode="auto">
            <a:xfrm>
              <a:off x="5024" y="1389"/>
              <a:ext cx="244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L</a:t>
              </a:r>
            </a:p>
          </p:txBody>
        </p:sp>
      </p:grpSp>
      <p:pic>
        <p:nvPicPr>
          <p:cNvPr id="5326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6172200" cy="4906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6629400" y="2971800"/>
            <a:ext cx="2362200" cy="105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</a:rPr>
              <a:t>KD აპოთემის გაზომვა</a:t>
            </a:r>
          </a:p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</a:rPr>
              <a:t>KD=36.77 მ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705600" y="4572000"/>
            <a:ext cx="2209800" cy="1333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ADB </a:t>
            </a:r>
            <a:r>
              <a:rPr lang="en-GB" dirty="0" err="1">
                <a:solidFill>
                  <a:schemeClr val="tx1"/>
                </a:solidFill>
              </a:rPr>
              <a:t>სამკუთხედის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ფართობის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გამოთვლა</a:t>
            </a:r>
            <a:endParaRPr lang="en-GB" dirty="0">
              <a:solidFill>
                <a:schemeClr val="tx1"/>
              </a:solidFill>
            </a:endParaRPr>
          </a:p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S1=1/2*AB*KD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81200" y="228600"/>
            <a:ext cx="400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/>
              <a:t>სამკუთხედის</a:t>
            </a:r>
            <a:r>
              <a:rPr lang="en-GB" dirty="0" smtClean="0"/>
              <a:t> </a:t>
            </a:r>
            <a:r>
              <a:rPr lang="en-GB" dirty="0" err="1" smtClean="0"/>
              <a:t>ფართობის</a:t>
            </a:r>
            <a:r>
              <a:rPr lang="en-GB" dirty="0" smtClean="0"/>
              <a:t> </a:t>
            </a:r>
            <a:r>
              <a:rPr lang="en-GB" dirty="0" err="1" smtClean="0"/>
              <a:t>გამოთვლა</a:t>
            </a:r>
            <a:endParaRPr lang="ka-G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6248400" cy="450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6705600" y="3276600"/>
            <a:ext cx="24384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DL </a:t>
            </a:r>
            <a:r>
              <a:rPr lang="en-GB" dirty="0" err="1">
                <a:solidFill>
                  <a:schemeClr val="tx1"/>
                </a:solidFill>
              </a:rPr>
              <a:t>აპოთემის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გაზომვა</a:t>
            </a:r>
            <a:r>
              <a:rPr lang="en-GB" dirty="0">
                <a:solidFill>
                  <a:schemeClr val="tx1"/>
                </a:solidFill>
              </a:rPr>
              <a:t>: DL=43.13 მ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6705600" y="4419600"/>
            <a:ext cx="2286000" cy="1333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</a:rPr>
              <a:t>BDC სამკუთხედის ფართობის გამოთვლა</a:t>
            </a:r>
          </a:p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</a:rPr>
              <a:t>S2=1/2*BC*DL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705600" y="609600"/>
            <a:ext cx="2208213" cy="1962150"/>
            <a:chOff x="4224" y="384"/>
            <a:chExt cx="1391" cy="1236"/>
          </a:xfrm>
        </p:grpSpPr>
        <p:sp>
          <p:nvSpPr>
            <p:cNvPr id="54292" name="Line 20"/>
            <p:cNvSpPr>
              <a:spLocks noChangeShapeType="1"/>
            </p:cNvSpPr>
            <p:nvPr/>
          </p:nvSpPr>
          <p:spPr bwMode="auto">
            <a:xfrm>
              <a:off x="4433" y="1054"/>
              <a:ext cx="522" cy="305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4293" name="Line 21"/>
            <p:cNvSpPr>
              <a:spLocks noChangeShapeType="1"/>
            </p:cNvSpPr>
            <p:nvPr/>
          </p:nvSpPr>
          <p:spPr bwMode="auto">
            <a:xfrm>
              <a:off x="4955" y="1359"/>
              <a:ext cx="313" cy="1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 flipH="1">
              <a:off x="4431" y="506"/>
              <a:ext cx="698" cy="549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4295" name="Line 23"/>
            <p:cNvSpPr>
              <a:spLocks noChangeShapeType="1"/>
            </p:cNvSpPr>
            <p:nvPr/>
          </p:nvSpPr>
          <p:spPr bwMode="auto">
            <a:xfrm flipH="1">
              <a:off x="4953" y="506"/>
              <a:ext cx="176" cy="85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4296" name="Line 24"/>
            <p:cNvSpPr>
              <a:spLocks noChangeShapeType="1"/>
            </p:cNvSpPr>
            <p:nvPr/>
          </p:nvSpPr>
          <p:spPr bwMode="auto">
            <a:xfrm>
              <a:off x="5129" y="506"/>
              <a:ext cx="139" cy="85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4297" name="Text Box 25"/>
            <p:cNvSpPr txBox="1">
              <a:spLocks noChangeArrowheads="1"/>
            </p:cNvSpPr>
            <p:nvPr/>
          </p:nvSpPr>
          <p:spPr bwMode="auto">
            <a:xfrm>
              <a:off x="4224" y="872"/>
              <a:ext cx="209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4298" name="Text Box 26"/>
            <p:cNvSpPr txBox="1">
              <a:spLocks noChangeArrowheads="1"/>
            </p:cNvSpPr>
            <p:nvPr/>
          </p:nvSpPr>
          <p:spPr bwMode="auto">
            <a:xfrm>
              <a:off x="4746" y="1359"/>
              <a:ext cx="313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54299" name="Text Box 27"/>
            <p:cNvSpPr txBox="1">
              <a:spLocks noChangeArrowheads="1"/>
            </p:cNvSpPr>
            <p:nvPr/>
          </p:nvSpPr>
          <p:spPr bwMode="auto">
            <a:xfrm>
              <a:off x="5303" y="1329"/>
              <a:ext cx="313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4300" name="Text Box 28"/>
            <p:cNvSpPr txBox="1">
              <a:spLocks noChangeArrowheads="1"/>
            </p:cNvSpPr>
            <p:nvPr/>
          </p:nvSpPr>
          <p:spPr bwMode="auto">
            <a:xfrm>
              <a:off x="5129" y="384"/>
              <a:ext cx="27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54301" name="Line 29"/>
            <p:cNvSpPr>
              <a:spLocks noChangeShapeType="1"/>
            </p:cNvSpPr>
            <p:nvPr/>
          </p:nvSpPr>
          <p:spPr bwMode="auto">
            <a:xfrm flipH="1">
              <a:off x="4676" y="506"/>
              <a:ext cx="454" cy="701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4302" name="Text Box 30"/>
            <p:cNvSpPr txBox="1">
              <a:spLocks noChangeArrowheads="1"/>
            </p:cNvSpPr>
            <p:nvPr/>
          </p:nvSpPr>
          <p:spPr bwMode="auto">
            <a:xfrm>
              <a:off x="4398" y="1176"/>
              <a:ext cx="313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54303" name="Line 31"/>
            <p:cNvSpPr>
              <a:spLocks noChangeShapeType="1"/>
            </p:cNvSpPr>
            <p:nvPr/>
          </p:nvSpPr>
          <p:spPr bwMode="auto">
            <a:xfrm>
              <a:off x="5120" y="506"/>
              <a:ext cx="1" cy="85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4304" name="Text Box 32"/>
            <p:cNvSpPr txBox="1">
              <a:spLocks noChangeArrowheads="1"/>
            </p:cNvSpPr>
            <p:nvPr/>
          </p:nvSpPr>
          <p:spPr bwMode="auto">
            <a:xfrm>
              <a:off x="5024" y="1389"/>
              <a:ext cx="244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L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133600" y="304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გაზომვ</a:t>
            </a:r>
            <a:r>
              <a:rPr lang="ka-GE" dirty="0" smtClean="0"/>
              <a:t>ები</a:t>
            </a:r>
            <a:endParaRPr lang="ka-G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3" cstate="print"/>
          <a:srcRect r="12921" b="42107"/>
          <a:stretch>
            <a:fillRect/>
          </a:stretch>
        </p:blipFill>
        <p:spPr bwMode="auto">
          <a:xfrm>
            <a:off x="0" y="2667000"/>
            <a:ext cx="6781800" cy="37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4" cstate="print"/>
          <a:srcRect r="13480" b="30695"/>
          <a:stretch>
            <a:fillRect/>
          </a:stretch>
        </p:blipFill>
        <p:spPr bwMode="auto">
          <a:xfrm>
            <a:off x="2438400" y="0"/>
            <a:ext cx="6934200" cy="326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152400" y="533400"/>
            <a:ext cx="2133600" cy="78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</a:rPr>
              <a:t>AB=29.58 მ</a:t>
            </a:r>
          </a:p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chemeClr val="tx1"/>
                </a:solidFill>
              </a:rPr>
              <a:t>BC=9.38 მ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5788" y="3581400"/>
            <a:ext cx="2208212" cy="1962150"/>
            <a:chOff x="4224" y="384"/>
            <a:chExt cx="1391" cy="1236"/>
          </a:xfrm>
        </p:grpSpPr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433" y="1054"/>
              <a:ext cx="522" cy="305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5317" name="Line 21"/>
            <p:cNvSpPr>
              <a:spLocks noChangeShapeType="1"/>
            </p:cNvSpPr>
            <p:nvPr/>
          </p:nvSpPr>
          <p:spPr bwMode="auto">
            <a:xfrm>
              <a:off x="4955" y="1359"/>
              <a:ext cx="313" cy="1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5318" name="Line 22"/>
            <p:cNvSpPr>
              <a:spLocks noChangeShapeType="1"/>
            </p:cNvSpPr>
            <p:nvPr/>
          </p:nvSpPr>
          <p:spPr bwMode="auto">
            <a:xfrm flipH="1">
              <a:off x="4431" y="506"/>
              <a:ext cx="698" cy="549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5319" name="Line 23"/>
            <p:cNvSpPr>
              <a:spLocks noChangeShapeType="1"/>
            </p:cNvSpPr>
            <p:nvPr/>
          </p:nvSpPr>
          <p:spPr bwMode="auto">
            <a:xfrm flipH="1">
              <a:off x="4953" y="506"/>
              <a:ext cx="176" cy="85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5320" name="Line 24"/>
            <p:cNvSpPr>
              <a:spLocks noChangeShapeType="1"/>
            </p:cNvSpPr>
            <p:nvPr/>
          </p:nvSpPr>
          <p:spPr bwMode="auto">
            <a:xfrm>
              <a:off x="5129" y="506"/>
              <a:ext cx="139" cy="85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5321" name="Text Box 25"/>
            <p:cNvSpPr txBox="1">
              <a:spLocks noChangeArrowheads="1"/>
            </p:cNvSpPr>
            <p:nvPr/>
          </p:nvSpPr>
          <p:spPr bwMode="auto">
            <a:xfrm>
              <a:off x="4224" y="872"/>
              <a:ext cx="209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5322" name="Text Box 26"/>
            <p:cNvSpPr txBox="1">
              <a:spLocks noChangeArrowheads="1"/>
            </p:cNvSpPr>
            <p:nvPr/>
          </p:nvSpPr>
          <p:spPr bwMode="auto">
            <a:xfrm>
              <a:off x="4746" y="1359"/>
              <a:ext cx="313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55323" name="Text Box 27"/>
            <p:cNvSpPr txBox="1">
              <a:spLocks noChangeArrowheads="1"/>
            </p:cNvSpPr>
            <p:nvPr/>
          </p:nvSpPr>
          <p:spPr bwMode="auto">
            <a:xfrm>
              <a:off x="5303" y="1329"/>
              <a:ext cx="313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5324" name="Text Box 28"/>
            <p:cNvSpPr txBox="1">
              <a:spLocks noChangeArrowheads="1"/>
            </p:cNvSpPr>
            <p:nvPr/>
          </p:nvSpPr>
          <p:spPr bwMode="auto">
            <a:xfrm>
              <a:off x="5129" y="384"/>
              <a:ext cx="27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55325" name="Line 29"/>
            <p:cNvSpPr>
              <a:spLocks noChangeShapeType="1"/>
            </p:cNvSpPr>
            <p:nvPr/>
          </p:nvSpPr>
          <p:spPr bwMode="auto">
            <a:xfrm flipH="1">
              <a:off x="4676" y="506"/>
              <a:ext cx="454" cy="701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5326" name="Text Box 30"/>
            <p:cNvSpPr txBox="1">
              <a:spLocks noChangeArrowheads="1"/>
            </p:cNvSpPr>
            <p:nvPr/>
          </p:nvSpPr>
          <p:spPr bwMode="auto">
            <a:xfrm>
              <a:off x="4398" y="1176"/>
              <a:ext cx="313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55327" name="Line 31"/>
            <p:cNvSpPr>
              <a:spLocks noChangeShapeType="1"/>
            </p:cNvSpPr>
            <p:nvPr/>
          </p:nvSpPr>
          <p:spPr bwMode="auto">
            <a:xfrm>
              <a:off x="5120" y="506"/>
              <a:ext cx="1" cy="85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ka-GE"/>
            </a:p>
          </p:txBody>
        </p:sp>
        <p:sp>
          <p:nvSpPr>
            <p:cNvPr id="55328" name="Text Box 32"/>
            <p:cNvSpPr txBox="1">
              <a:spLocks noChangeArrowheads="1"/>
            </p:cNvSpPr>
            <p:nvPr/>
          </p:nvSpPr>
          <p:spPr bwMode="auto">
            <a:xfrm>
              <a:off x="5024" y="1389"/>
              <a:ext cx="244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chemeClr val="tx1"/>
                  </a:solidFill>
                </a:rPr>
                <a:t>L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2588" cy="793750"/>
          </a:xfrm>
          <a:ln/>
        </p:spPr>
        <p:txBody>
          <a:bodyPr lIns="90000" tIns="46800" rIns="90000" bIns="4680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chemeClr val="folHlink"/>
                </a:solidFill>
              </a:rPr>
              <a:t>პირამიდის გვერდითი ზედაპირის ფართობი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ln/>
        </p:spPr>
        <p:txBody>
          <a:bodyPr lIns="90000" tIns="46800" rIns="90000" bIns="4680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66CC"/>
                </a:solidFill>
              </a:rPr>
              <a:t>S=4*S</a:t>
            </a:r>
            <a:r>
              <a:rPr lang="en-GB" baseline="-25000">
                <a:solidFill>
                  <a:srgbClr val="0066CC"/>
                </a:solidFill>
              </a:rPr>
              <a:t>1</a:t>
            </a:r>
            <a:r>
              <a:rPr lang="en-GB">
                <a:solidFill>
                  <a:srgbClr val="0066CC"/>
                </a:solidFill>
              </a:rPr>
              <a:t>+4*S</a:t>
            </a:r>
            <a:r>
              <a:rPr lang="en-GB" baseline="-25000">
                <a:solidFill>
                  <a:srgbClr val="0066CC"/>
                </a:solidFill>
              </a:rPr>
              <a:t>2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66CC"/>
                </a:solidFill>
              </a:rPr>
              <a:t>S</a:t>
            </a:r>
            <a:r>
              <a:rPr lang="en-GB" baseline="-25000">
                <a:solidFill>
                  <a:srgbClr val="0066CC"/>
                </a:solidFill>
              </a:rPr>
              <a:t>1</a:t>
            </a:r>
            <a:r>
              <a:rPr lang="en-GB">
                <a:solidFill>
                  <a:srgbClr val="0066CC"/>
                </a:solidFill>
              </a:rPr>
              <a:t>=0.5*29.58*36.77=543.83 მ</a:t>
            </a:r>
            <a:r>
              <a:rPr lang="en-GB" sz="2800" baseline="30000">
                <a:solidFill>
                  <a:srgbClr val="0066CC"/>
                </a:solidFill>
              </a:rPr>
              <a:t>2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66CC"/>
                </a:solidFill>
              </a:rPr>
              <a:t>S</a:t>
            </a:r>
            <a:r>
              <a:rPr lang="en-GB" baseline="-25000">
                <a:solidFill>
                  <a:srgbClr val="0066CC"/>
                </a:solidFill>
              </a:rPr>
              <a:t>1</a:t>
            </a:r>
            <a:r>
              <a:rPr lang="en-GB">
                <a:solidFill>
                  <a:srgbClr val="0066CC"/>
                </a:solidFill>
              </a:rPr>
              <a:t>=0.5*9.38*43.13=202.28 მ</a:t>
            </a:r>
            <a:r>
              <a:rPr lang="en-GB" sz="2800" baseline="30000">
                <a:solidFill>
                  <a:srgbClr val="0066CC"/>
                </a:solidFill>
              </a:rPr>
              <a:t>2</a:t>
            </a:r>
          </a:p>
          <a:p>
            <a:pPr>
              <a:spcBef>
                <a:spcPts val="7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aseline="30000">
              <a:solidFill>
                <a:srgbClr val="0066CC"/>
              </a:solidFill>
            </a:endParaRP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66CC"/>
                </a:solidFill>
              </a:rPr>
              <a:t>S</a:t>
            </a:r>
            <a:r>
              <a:rPr lang="en-GB">
                <a:solidFill>
                  <a:srgbClr val="0066CC"/>
                </a:solidFill>
              </a:rPr>
              <a:t>=4*543.83+4*202.28=4(543.83+202.28) =2984.44 მ</a:t>
            </a:r>
            <a:r>
              <a:rPr lang="en-GB" sz="2800" baseline="30000">
                <a:solidFill>
                  <a:srgbClr val="0066CC"/>
                </a:solidFill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126</Words>
  <Application>Microsoft Office PowerPoint</Application>
  <PresentationFormat>On-screen Show (4:3)</PresentationFormat>
  <Paragraphs>51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Google Earth-ის გამოყენებით შენობის სახურავის ზედაპირის ფართობის გამოთვლა</vt:lpstr>
      <vt:lpstr>შენობის შერჩევა შენობის სახურავს პირამიდის ფორმა ქვს</vt:lpstr>
      <vt:lpstr>შენობის სახურავს პირამიდის ფორმა ქვს</vt:lpstr>
      <vt:lpstr>პირამიდის ზომების დადგენა პროგრამა GOOGLE დედამიწის ინსტრუმენტის (RULER) საშუალებით</vt:lpstr>
      <vt:lpstr>Slide 5</vt:lpstr>
      <vt:lpstr>Slide 6</vt:lpstr>
      <vt:lpstr>Slide 7</vt:lpstr>
      <vt:lpstr>პირამიდის გვერდითი ზედაპირის ფართობი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NeNes.GoGo</dc:creator>
  <cp:lastModifiedBy>NeNes.GoGo</cp:lastModifiedBy>
  <cp:revision>2</cp:revision>
  <dcterms:created xsi:type="dcterms:W3CDTF">2012-02-08T09:36:32Z</dcterms:created>
  <dcterms:modified xsi:type="dcterms:W3CDTF">2012-02-08T11:07:14Z</dcterms:modified>
</cp:coreProperties>
</file>