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6975-D958-4E10-AEA6-0F390373271F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18DF-E537-45D9-B2FF-88CC4D1A82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6975-D958-4E10-AEA6-0F390373271F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18DF-E537-45D9-B2FF-88CC4D1A82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6975-D958-4E10-AEA6-0F390373271F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18DF-E537-45D9-B2FF-88CC4D1A82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6975-D958-4E10-AEA6-0F390373271F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18DF-E537-45D9-B2FF-88CC4D1A82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6975-D958-4E10-AEA6-0F390373271F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18DF-E537-45D9-B2FF-88CC4D1A82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6975-D958-4E10-AEA6-0F390373271F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18DF-E537-45D9-B2FF-88CC4D1A82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6975-D958-4E10-AEA6-0F390373271F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18DF-E537-45D9-B2FF-88CC4D1A82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6975-D958-4E10-AEA6-0F390373271F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18DF-E537-45D9-B2FF-88CC4D1A82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6975-D958-4E10-AEA6-0F390373271F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18DF-E537-45D9-B2FF-88CC4D1A82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6975-D958-4E10-AEA6-0F390373271F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18DF-E537-45D9-B2FF-88CC4D1A82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6975-D958-4E10-AEA6-0F390373271F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18DF-E537-45D9-B2FF-88CC4D1A82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6975-D958-4E10-AEA6-0F390373271F}" type="datetimeFigureOut">
              <a:rPr lang="id-ID" smtClean="0"/>
              <a:pPr/>
              <a:t>20/03/2016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218DF-E537-45D9-B2FF-88CC4D1A82D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6429420" cy="1500197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id-ID" sz="6000" b="1" smtClean="0"/>
              <a:t>REAKSI ELIMINASI</a:t>
            </a:r>
            <a:endParaRPr lang="id-ID" sz="6000"/>
          </a:p>
        </p:txBody>
      </p:sp>
      <p:sp>
        <p:nvSpPr>
          <p:cNvPr id="4" name="Rounded Rectangle 3"/>
          <p:cNvSpPr/>
          <p:nvPr/>
        </p:nvSpPr>
        <p:spPr>
          <a:xfrm>
            <a:off x="7215206" y="1643050"/>
            <a:ext cx="142876" cy="378621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ounded Rectangle 4"/>
          <p:cNvSpPr/>
          <p:nvPr/>
        </p:nvSpPr>
        <p:spPr>
          <a:xfrm>
            <a:off x="7572396" y="1785926"/>
            <a:ext cx="142876" cy="3786214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ounded Rectangle 5"/>
          <p:cNvSpPr/>
          <p:nvPr/>
        </p:nvSpPr>
        <p:spPr>
          <a:xfrm>
            <a:off x="7929586" y="1928802"/>
            <a:ext cx="142876" cy="378621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ounded Rectangle 6"/>
          <p:cNvSpPr/>
          <p:nvPr/>
        </p:nvSpPr>
        <p:spPr>
          <a:xfrm>
            <a:off x="8286776" y="2071678"/>
            <a:ext cx="142876" cy="3786214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ound Diagonal Corner Rectangle 7"/>
          <p:cNvSpPr/>
          <p:nvPr/>
        </p:nvSpPr>
        <p:spPr>
          <a:xfrm>
            <a:off x="142844" y="6072206"/>
            <a:ext cx="3857652" cy="642942"/>
          </a:xfrm>
          <a:prstGeom prst="round2Diag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smtClean="0"/>
              <a:t>Maker : Alfahru Mangidi</a:t>
            </a:r>
            <a:endParaRPr lang="id-ID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7658096" cy="857256"/>
          </a:xfrm>
        </p:spPr>
        <p:txBody>
          <a:bodyPr>
            <a:normAutofit fontScale="90000"/>
          </a:bodyPr>
          <a:lstStyle/>
          <a:p>
            <a:r>
              <a:rPr lang="id-ID" b="1" smtClean="0"/>
              <a:t>Penataan Ulang (Rearrangement)</a:t>
            </a:r>
            <a:r>
              <a:rPr lang="id-ID" smtClean="0"/>
              <a:t/>
            </a:r>
            <a:br>
              <a:rPr lang="id-ID" smtClean="0"/>
            </a:b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d-ID" smtClean="0"/>
              <a:t>Penataan ulang adalah perpindahan atom atau gugus dalam molekul dari satu atom ke atom yang lain.</a:t>
            </a:r>
          </a:p>
          <a:p>
            <a:r>
              <a:rPr lang="id-ID" b="1" smtClean="0"/>
              <a:t>Penataan Ulang Hoffman</a:t>
            </a:r>
          </a:p>
          <a:p>
            <a:endParaRPr lang="id-ID" b="1" smtClean="0">
              <a:solidFill>
                <a:schemeClr val="bg1"/>
              </a:solidFill>
            </a:endParaRPr>
          </a:p>
          <a:p>
            <a:endParaRPr lang="id-ID" b="1" smtClean="0"/>
          </a:p>
          <a:p>
            <a:endParaRPr lang="id-ID" b="1" smtClean="0"/>
          </a:p>
          <a:p>
            <a:pPr marL="0" indent="0" algn="just">
              <a:buNone/>
            </a:pPr>
            <a:endParaRPr lang="id-ID" sz="2400" smtClean="0"/>
          </a:p>
          <a:p>
            <a:pPr marL="0" indent="0" algn="just">
              <a:buNone/>
            </a:pPr>
            <a:r>
              <a:rPr lang="id-ID" sz="2600" smtClean="0"/>
              <a:t>Dalam panataan ulang Hoffman, eliminasi akan menghasilkan </a:t>
            </a:r>
            <a:r>
              <a:rPr lang="id-ID" sz="2600" b="1" i="1" smtClean="0"/>
              <a:t>intermediet nitrene</a:t>
            </a:r>
            <a:r>
              <a:rPr lang="id-ID" sz="2600" smtClean="0"/>
              <a:t> (A) yang kemudian dengan migrasi gugus alkil akan menghasilkan isosianat.</a:t>
            </a:r>
          </a:p>
          <a:p>
            <a:endParaRPr lang="id-ID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" name="Picture 5" descr="Picture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500" y="3500438"/>
            <a:ext cx="6220334" cy="1143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id-ID" sz="3500" b="1" smtClean="0"/>
              <a:t>Penataan Ulang Beckmann</a:t>
            </a:r>
          </a:p>
          <a:p>
            <a:endParaRPr lang="id-ID" b="1" smtClean="0"/>
          </a:p>
          <a:p>
            <a:endParaRPr lang="id-ID" b="1" smtClean="0"/>
          </a:p>
          <a:p>
            <a:endParaRPr lang="id-ID" b="1" smtClean="0"/>
          </a:p>
          <a:p>
            <a:endParaRPr lang="id-ID" b="1" smtClean="0"/>
          </a:p>
          <a:p>
            <a:pPr marL="0" indent="0" algn="just">
              <a:buNone/>
            </a:pPr>
            <a:endParaRPr lang="id-ID" sz="3000" b="1" smtClean="0"/>
          </a:p>
          <a:p>
            <a:pPr marL="0" indent="0" algn="just">
              <a:buNone/>
            </a:pPr>
            <a:r>
              <a:rPr lang="id-ID" sz="3000" b="1" smtClean="0"/>
              <a:t>Pada penataan ulang Beckmann, suatu oksim diubah menjadi o-ester (gugus OH diubah menjadi gugus ester). Gugus ini lalu  dieliminasi menghasilkan nitrogen yang bermuatan positif dan dinetralkan  dengan gugus yang membawa </a:t>
            </a:r>
          </a:p>
          <a:p>
            <a:pPr marL="0" indent="0" algn="just">
              <a:buNone/>
            </a:pPr>
            <a:endParaRPr lang="id-ID" sz="240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" name="Picture 5" descr="Picture3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357298"/>
            <a:ext cx="6786610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88952"/>
            <a:ext cx="7043758" cy="72547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l"/>
            <a:r>
              <a:rPr lang="id-ID" sz="3200" b="1" smtClean="0"/>
              <a:t>Lanjutan penataan ulang beckmann...</a:t>
            </a:r>
            <a:endParaRPr lang="id-ID" sz="32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d-ID" b="1" smtClean="0"/>
              <a:t>kemudian proses dilanjutkan dengan adisi OH</a:t>
            </a:r>
            <a:r>
              <a:rPr lang="id-ID" b="1" baseline="30000" smtClean="0"/>
              <a:t>-</a:t>
            </a:r>
            <a:r>
              <a:rPr lang="id-ID" b="1" smtClean="0"/>
              <a:t> atau H</a:t>
            </a:r>
            <a:r>
              <a:rPr lang="id-ID" b="1" baseline="-25000" smtClean="0"/>
              <a:t>2</a:t>
            </a:r>
            <a:r>
              <a:rPr lang="id-ID" b="1" smtClean="0"/>
              <a:t>O. perhatikan reaksi dibawah ini :</a:t>
            </a:r>
            <a:endParaRPr lang="id-ID" b="1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" name="Picture 5" descr="Picture3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089" y="2643182"/>
            <a:ext cx="7009821" cy="3651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496"/>
            <a:ext cx="8229600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id-ID" sz="6600" b="1" smtClean="0"/>
              <a:t>TERIMA KASIH</a:t>
            </a:r>
            <a:endParaRPr lang="id-ID" sz="6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89119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id-ID" smtClean="0"/>
              <a:t>	Produk </a:t>
            </a:r>
            <a:r>
              <a:rPr lang="id-ID"/>
              <a:t>dari reaksi eliminasi adalah adalah suatu senyawa yang mempunyai ikatan tak jenuh. Perhatikan contoh senyawa-senyawa di bawah ini:</a:t>
            </a:r>
          </a:p>
          <a:p>
            <a:endParaRPr lang="id-ID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7" name="Picture 6" descr="Picture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071942"/>
            <a:ext cx="8000308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2500298" y="5643578"/>
            <a:ext cx="3714776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200" b="1" smtClean="0">
                <a:solidFill>
                  <a:schemeClr val="tx1"/>
                </a:solidFill>
              </a:rPr>
              <a:t>Gambar 1.1  Reaksi Eliminasi</a:t>
            </a:r>
            <a:endParaRPr lang="id-ID" sz="2200" b="1">
              <a:solidFill>
                <a:schemeClr val="tx1"/>
              </a:solidFill>
            </a:endParaRPr>
          </a:p>
        </p:txBody>
      </p:sp>
      <p:pic>
        <p:nvPicPr>
          <p:cNvPr id="9" name="Picture 8" descr="Picture4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280" y="477839"/>
            <a:ext cx="5248222" cy="9508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898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id-ID" b="1" smtClean="0"/>
              <a:t>Reaksi eliminasi dibagi menjadi dua mekanisme yaitu :</a:t>
            </a:r>
            <a:r>
              <a:rPr lang="en-US" b="1" smtClean="0"/>
              <a:t> </a:t>
            </a:r>
            <a:endParaRPr lang="id-ID" b="1" smtClean="0"/>
          </a:p>
          <a:p>
            <a:r>
              <a:rPr lang="id-ID" b="1" smtClean="0"/>
              <a:t>Mekanisme reaksi E1</a:t>
            </a:r>
            <a:endParaRPr lang="id-ID" smtClean="0"/>
          </a:p>
          <a:p>
            <a:pPr>
              <a:buNone/>
            </a:pPr>
            <a:endParaRPr lang="id-ID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" name="Picture 5" descr="Picture2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272" y="2428868"/>
            <a:ext cx="7369455" cy="12922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00034" y="4000504"/>
            <a:ext cx="41022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d-ID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Mekanisme reaksi E2</a:t>
            </a:r>
            <a:endParaRPr kumimoji="0" lang="id-ID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" name="Picture 9" descr="Picture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786322"/>
            <a:ext cx="7786741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id-ID" b="1" smtClean="0"/>
              <a:t>Dua Aturan Dalam Reaksi Eliminasi :</a:t>
            </a:r>
          </a:p>
          <a:p>
            <a:pPr lvl="0">
              <a:buNone/>
            </a:pPr>
            <a:r>
              <a:rPr lang="id-ID" b="1" smtClean="0"/>
              <a:t>1. Aturan </a:t>
            </a:r>
            <a:r>
              <a:rPr lang="id-ID" b="1"/>
              <a:t>saytseff</a:t>
            </a:r>
            <a:endParaRPr lang="id-ID"/>
          </a:p>
          <a:p>
            <a:pPr marL="0" indent="0" algn="just">
              <a:buNone/>
            </a:pPr>
            <a:r>
              <a:rPr lang="id-ID" sz="2800" smtClean="0"/>
              <a:t>	Menurut </a:t>
            </a:r>
            <a:r>
              <a:rPr lang="id-ID" sz="2800"/>
              <a:t>aturan ini. Reaksi eliminasi suatu alkil haida akan menghasilkan senyawa tak jenuh yang mempunyai jumlah subtituen yang paling </a:t>
            </a:r>
            <a:r>
              <a:rPr lang="id-ID" sz="2800" smtClean="0"/>
              <a:t>banyak.</a:t>
            </a:r>
          </a:p>
          <a:p>
            <a:pPr marL="0" indent="0" algn="just">
              <a:buNone/>
            </a:pPr>
            <a:endParaRPr lang="id-ID" sz="2800"/>
          </a:p>
          <a:p>
            <a:pPr marL="0" indent="0" algn="just">
              <a:buNone/>
            </a:pPr>
            <a:endParaRPr lang="id-ID" sz="2800" smtClean="0"/>
          </a:p>
          <a:p>
            <a:pPr marL="0" indent="0" algn="just">
              <a:buNone/>
            </a:pPr>
            <a:endParaRPr lang="id-ID" sz="2800"/>
          </a:p>
          <a:p>
            <a:pPr marL="0" indent="0" algn="just">
              <a:buNone/>
            </a:pPr>
            <a:endParaRPr lang="id-ID" sz="2800" smtClean="0"/>
          </a:p>
          <a:p>
            <a:pPr marL="0" indent="0" algn="just">
              <a:buNone/>
            </a:pPr>
            <a:r>
              <a:rPr lang="id-ID" sz="2800" b="1"/>
              <a:t>Eliminasi </a:t>
            </a:r>
            <a:r>
              <a:rPr lang="id-ID" sz="2800" b="1" smtClean="0"/>
              <a:t>saytseff : </a:t>
            </a:r>
            <a:r>
              <a:rPr lang="id-ID" sz="2800" smtClean="0"/>
              <a:t>Dapat </a:t>
            </a:r>
            <a:r>
              <a:rPr lang="id-ID" sz="2800"/>
              <a:t>diterangkan berdasarkan kestabilan relatif </a:t>
            </a:r>
            <a:r>
              <a:rPr lang="id-ID" sz="2800" smtClean="0"/>
              <a:t>keadaan  </a:t>
            </a:r>
            <a:r>
              <a:rPr lang="id-ID" sz="2800"/>
              <a:t>transisi untuk membentuk olefin pengaruh hiperkonjugasi saatu gugus alkil akan menurunkan energi keadaan transisi terhadap alkena yang mempunyai subtituen paling banyak.</a:t>
            </a:r>
          </a:p>
          <a:p>
            <a:pPr marL="0" indent="0" algn="just">
              <a:buNone/>
            </a:pPr>
            <a:endParaRPr lang="id-ID" sz="2800" smtClean="0"/>
          </a:p>
          <a:p>
            <a:pPr marL="0" indent="0" algn="just">
              <a:buNone/>
            </a:pPr>
            <a:endParaRPr lang="id-ID" sz="280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1067573" y="2962278"/>
          <a:ext cx="6646179" cy="1109664"/>
        </p:xfrm>
        <a:graphic>
          <a:graphicData uri="http://schemas.openxmlformats.org/presentationml/2006/ole">
            <p:oleObj spid="_x0000_s1026" name="CS ChemDraw Drawing" r:id="rId3" imgW="7153200" imgH="118620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id-ID" b="1" smtClean="0"/>
              <a:t>2. Aturan </a:t>
            </a:r>
            <a:r>
              <a:rPr lang="id-ID" b="1"/>
              <a:t>hoffman</a:t>
            </a:r>
            <a:endParaRPr lang="id-ID"/>
          </a:p>
          <a:p>
            <a:pPr algn="just"/>
            <a:r>
              <a:rPr lang="id-ID" sz="2800" b="1"/>
              <a:t>Eliminasi hoffman : </a:t>
            </a:r>
            <a:r>
              <a:rPr lang="id-ID" sz="2800"/>
              <a:t>ditentukan oleh proton yang relatif lebih mudah untuk meninggalkan atom karbon. Adanya muatan positif mempengaruhi keasaman relatif dari proton yang berbeda. Proton yang bersifat paling asam akan tereliminasi </a:t>
            </a:r>
          </a:p>
          <a:p>
            <a:endParaRPr lang="id-ID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" name="Picture 4" descr="Picture4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857628"/>
            <a:ext cx="7550997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4000" smtClean="0"/>
              <a:t>Contoh Reaksi Eliminasi, Yaitu : </a:t>
            </a:r>
            <a:endParaRPr lang="id-ID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id-ID" b="1" smtClean="0"/>
              <a:t>1. Dehidrohalogenasi alkil halida</a:t>
            </a:r>
            <a:endParaRPr lang="id-ID" smtClean="0"/>
          </a:p>
          <a:p>
            <a:pPr marL="0" indent="0" algn="just">
              <a:buNone/>
            </a:pPr>
            <a:r>
              <a:rPr lang="id-ID" sz="2800" smtClean="0"/>
              <a:t>	Jika alkil halida direaksikan dengan KOH atau NaOH dalam alkohol, akan terjadi eliminasi hidrogen halida yang menghasilkan ikatan rangkap.</a:t>
            </a:r>
          </a:p>
          <a:p>
            <a:pPr marL="0" indent="0" algn="just">
              <a:buNone/>
            </a:pPr>
            <a:endParaRPr lang="id-ID" sz="2800" smtClean="0"/>
          </a:p>
          <a:p>
            <a:pPr marL="0" indent="0" algn="just">
              <a:buNone/>
            </a:pPr>
            <a:endParaRPr lang="id-ID" sz="2800" smtClean="0"/>
          </a:p>
          <a:p>
            <a:pPr marL="0" indent="0" algn="just">
              <a:buNone/>
            </a:pPr>
            <a:endParaRPr lang="id-ID" sz="2800" smtClean="0"/>
          </a:p>
          <a:p>
            <a:pPr marL="0" indent="0" algn="just">
              <a:buNone/>
            </a:pPr>
            <a:r>
              <a:rPr lang="id-ID" sz="2800" smtClean="0"/>
              <a:t>	</a:t>
            </a:r>
          </a:p>
          <a:p>
            <a:pPr marL="0" indent="0" algn="just">
              <a:buNone/>
            </a:pPr>
            <a:r>
              <a:rPr lang="id-ID" sz="2800" smtClean="0"/>
              <a:t>	Alkil halida tersier mengalami reaksi eliminasi melalui mekanisme E1 yang lebih disukai sedangkan alkil sekunder dan primer lebih menyukai melalui mekanisme E2</a:t>
            </a:r>
            <a:r>
              <a:rPr lang="en-US" sz="2800" smtClean="0"/>
              <a:t>.</a:t>
            </a:r>
            <a:endParaRPr lang="id-ID" sz="2800" smtClean="0"/>
          </a:p>
          <a:p>
            <a:pPr marL="0" indent="0" algn="just">
              <a:buNone/>
            </a:pPr>
            <a:endParaRPr lang="id-ID" sz="2800" smtClean="0"/>
          </a:p>
          <a:p>
            <a:pPr marL="0" indent="0" algn="just">
              <a:buNone/>
            </a:pPr>
            <a:endParaRPr lang="id-ID" sz="280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" name="Picture 5" descr="Picture2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214686"/>
            <a:ext cx="7572428" cy="13423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id-ID" sz="3400" b="1" smtClean="0"/>
              <a:t>2. Dehidrasi Alcohol</a:t>
            </a:r>
            <a:endParaRPr lang="id-ID" sz="3400" smtClean="0"/>
          </a:p>
          <a:p>
            <a:pPr marL="352425" indent="-352425" algn="just"/>
            <a:r>
              <a:rPr lang="id-ID" sz="2800" smtClean="0"/>
              <a:t>Alcohol dapat mengalami reaksi dehidrasi menghasilkan senyawa hidrokarbon berikatan rangkap C=C dalam suasana asam (H</a:t>
            </a:r>
            <a:r>
              <a:rPr lang="id-ID" sz="2800" baseline="-25000" smtClean="0"/>
              <a:t>2</a:t>
            </a:r>
            <a:r>
              <a:rPr lang="id-ID" sz="2800" smtClean="0"/>
              <a:t>SO</a:t>
            </a:r>
            <a:r>
              <a:rPr lang="id-ID" sz="2800" baseline="-25000" smtClean="0"/>
              <a:t>4</a:t>
            </a:r>
            <a:r>
              <a:rPr lang="id-ID" sz="2800" smtClean="0"/>
              <a:t> atau H</a:t>
            </a:r>
            <a:r>
              <a:rPr lang="id-ID" sz="2800" baseline="-25000" smtClean="0"/>
              <a:t>3</a:t>
            </a:r>
            <a:r>
              <a:rPr lang="id-ID" sz="2800" smtClean="0"/>
              <a:t>PO</a:t>
            </a:r>
            <a:r>
              <a:rPr lang="id-ID" sz="2800" baseline="-25000" smtClean="0"/>
              <a:t>4</a:t>
            </a:r>
            <a:r>
              <a:rPr lang="id-ID" sz="2800" smtClean="0"/>
              <a:t>). Reagen lain yang banyak dipakai diantaranya ZnCl</a:t>
            </a:r>
            <a:r>
              <a:rPr lang="id-ID" sz="2800" baseline="-25000" smtClean="0"/>
              <a:t>2</a:t>
            </a:r>
            <a:r>
              <a:rPr lang="id-ID" sz="2800" smtClean="0"/>
              <a:t> dan P</a:t>
            </a:r>
            <a:r>
              <a:rPr lang="id-ID" sz="2800" baseline="-25000" smtClean="0"/>
              <a:t>2</a:t>
            </a:r>
            <a:r>
              <a:rPr lang="id-ID" sz="2800" smtClean="0"/>
              <a:t>O</a:t>
            </a:r>
            <a:r>
              <a:rPr lang="id-ID" sz="2800" baseline="-25000" smtClean="0"/>
              <a:t>5</a:t>
            </a:r>
            <a:r>
              <a:rPr lang="id-ID" sz="2800" smtClean="0"/>
              <a:t>.</a:t>
            </a:r>
          </a:p>
          <a:p>
            <a:pPr marL="352425" indent="-352425" algn="just"/>
            <a:r>
              <a:rPr lang="id-ID" sz="2800" b="1" i="1" smtClean="0"/>
              <a:t>Dehidrasi dalam suasana asam menghasilkan produk sampingan seperti eter, sedangkan jika menggunakan katalitik dehidrasi akan menghasilkan ikatan rangkap dengan kemurnian cukup tinggi.</a:t>
            </a:r>
            <a:endParaRPr lang="id-ID" sz="28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b="1" smtClean="0"/>
              <a:t>Urutan reaksi dehidrasi adalah alcohol primer &gt; alcohol sekunder &gt; alcohol tersier.</a:t>
            </a:r>
            <a:endParaRPr lang="id-ID" sz="2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857224" y="1714488"/>
          <a:ext cx="7358114" cy="1428760"/>
        </p:xfrm>
        <a:graphic>
          <a:graphicData uri="http://schemas.openxmlformats.org/presentationml/2006/ole">
            <p:oleObj spid="_x0000_s2050" name="CS ChemDraw Drawing" r:id="rId3" imgW="3539395" imgH="972359" progId="ChemDraw.Document.6.0">
              <p:embed/>
            </p:oleObj>
          </a:graphicData>
        </a:graphic>
      </p:graphicFrame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857224" y="3500438"/>
          <a:ext cx="7358114" cy="1214446"/>
        </p:xfrm>
        <a:graphic>
          <a:graphicData uri="http://schemas.openxmlformats.org/presentationml/2006/ole">
            <p:oleObj spid="_x0000_s2051" name="CS ChemDraw Drawing" r:id="rId4" imgW="4079761" imgH="1238699" progId="ChemDraw.Document.6.0">
              <p:embed/>
            </p:oleObj>
          </a:graphicData>
        </a:graphic>
      </p:graphicFrame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857224" y="5000636"/>
          <a:ext cx="7429552" cy="1362075"/>
        </p:xfrm>
        <a:graphic>
          <a:graphicData uri="http://schemas.openxmlformats.org/presentationml/2006/ole">
            <p:oleObj spid="_x0000_s2052" name="CS ChemDraw Drawing" r:id="rId5" imgW="4442346" imgH="1362974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042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id-ID" b="1" smtClean="0"/>
              <a:t>3. Dehidrogenasi alcohol</a:t>
            </a:r>
            <a:endParaRPr lang="id-ID" smtClean="0"/>
          </a:p>
          <a:p>
            <a:pPr marL="0" indent="0" algn="just">
              <a:buNone/>
            </a:pPr>
            <a:r>
              <a:rPr lang="id-ID" sz="2800" smtClean="0"/>
              <a:t>	</a:t>
            </a:r>
            <a:r>
              <a:rPr lang="id-ID" sz="2400" smtClean="0"/>
              <a:t>Dehidrogenasi alcohol dapat dihasilkan senyawa aldehida atau keton. Reaksi ini juga merupakan reaksi eliminasi satu molekul air dengan menggunakan pereaksi asam kromat atau campuran Na</a:t>
            </a:r>
            <a:r>
              <a:rPr lang="id-ID" sz="2400" baseline="-25000" smtClean="0"/>
              <a:t>2</a:t>
            </a:r>
            <a:r>
              <a:rPr lang="id-ID" sz="2400" smtClean="0"/>
              <a:t>CrO</a:t>
            </a:r>
            <a:r>
              <a:rPr lang="id-ID" sz="2400" baseline="-25000" smtClean="0"/>
              <a:t>4</a:t>
            </a:r>
            <a:r>
              <a:rPr lang="id-ID" sz="2400" smtClean="0"/>
              <a:t> dan H</a:t>
            </a:r>
            <a:r>
              <a:rPr lang="id-ID" sz="2400" baseline="-25000" smtClean="0"/>
              <a:t>2</a:t>
            </a:r>
            <a:r>
              <a:rPr lang="id-ID" sz="2400" smtClean="0"/>
              <a:t>SO</a:t>
            </a:r>
            <a:r>
              <a:rPr lang="id-ID" sz="2400" baseline="-25000" smtClean="0"/>
              <a:t>4</a:t>
            </a:r>
            <a:r>
              <a:rPr lang="id-ID" sz="2400" smtClean="0"/>
              <a:t>.</a:t>
            </a:r>
            <a:endParaRPr lang="id-ID" sz="240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8" name="Picture 7" descr="Picture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4988179"/>
            <a:ext cx="6000791" cy="15126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Picture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3143248"/>
            <a:ext cx="5572163" cy="1428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259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CS ChemDraw Drawing</vt:lpstr>
      <vt:lpstr>REAKSI ELIMINASI</vt:lpstr>
      <vt:lpstr>Slide 2</vt:lpstr>
      <vt:lpstr>Slide 3</vt:lpstr>
      <vt:lpstr>Slide 4</vt:lpstr>
      <vt:lpstr>Slide 5</vt:lpstr>
      <vt:lpstr>Contoh Reaksi Eliminasi, Yaitu : </vt:lpstr>
      <vt:lpstr>Slide 7</vt:lpstr>
      <vt:lpstr>Urutan reaksi dehidrasi adalah alcohol primer &gt; alcohol sekunder &gt; alcohol tersier.</vt:lpstr>
      <vt:lpstr>Slide 9</vt:lpstr>
      <vt:lpstr>Penataan Ulang (Rearrangement) </vt:lpstr>
      <vt:lpstr>Slide 11</vt:lpstr>
      <vt:lpstr>Lanjutan penataan ulang beckmann...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REAKSI ELIMINASI</dc:title>
  <dc:creator>user</dc:creator>
  <cp:lastModifiedBy>user</cp:lastModifiedBy>
  <cp:revision>7</cp:revision>
  <dcterms:created xsi:type="dcterms:W3CDTF">2015-10-21T01:30:28Z</dcterms:created>
  <dcterms:modified xsi:type="dcterms:W3CDTF">2016-03-20T13:30:58Z</dcterms:modified>
</cp:coreProperties>
</file>