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99" r:id="rId7"/>
    <p:sldId id="301" r:id="rId8"/>
    <p:sldId id="302" r:id="rId9"/>
    <p:sldId id="303" r:id="rId10"/>
    <p:sldId id="261" r:id="rId11"/>
    <p:sldId id="262" r:id="rId12"/>
    <p:sldId id="300" r:id="rId13"/>
    <p:sldId id="263" r:id="rId14"/>
    <p:sldId id="264" r:id="rId15"/>
    <p:sldId id="265" r:id="rId16"/>
    <p:sldId id="266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311" r:id="rId33"/>
    <p:sldId id="275" r:id="rId34"/>
    <p:sldId id="276" r:id="rId35"/>
    <p:sldId id="313" r:id="rId36"/>
    <p:sldId id="314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312" r:id="rId45"/>
    <p:sldId id="315" r:id="rId46"/>
    <p:sldId id="316" r:id="rId47"/>
    <p:sldId id="317" r:id="rId48"/>
    <p:sldId id="284" r:id="rId49"/>
    <p:sldId id="285" r:id="rId50"/>
    <p:sldId id="286" r:id="rId51"/>
    <p:sldId id="287" r:id="rId52"/>
    <p:sldId id="288" r:id="rId53"/>
    <p:sldId id="289" r:id="rId54"/>
    <p:sldId id="290" r:id="rId55"/>
    <p:sldId id="291" r:id="rId56"/>
    <p:sldId id="29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95" autoAdjust="0"/>
  </p:normalViewPr>
  <p:slideViewPr>
    <p:cSldViewPr>
      <p:cViewPr varScale="1">
        <p:scale>
          <a:sx n="61" d="100"/>
          <a:sy n="61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A3357-7131-4DB2-A47C-647CFDF5592E}" type="datetimeFigureOut">
              <a:rPr lang="en-US" smtClean="0"/>
              <a:t>16/11/2011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5BC83-7256-40EF-A33C-659A960A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5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BC83-7256-40EF-A33C-659A960A35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9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A6A54-8A63-4BCA-BE74-EC896BFD399B}" type="slidenum">
              <a:rPr lang="en-GB"/>
              <a:pPr/>
              <a:t>10</a:t>
            </a:fld>
            <a:endParaRPr lang="en-GB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Saturation kinetics – sigmoid curve ala enzyme kinetics; carriers catalyze a physical process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87CFB-4024-47B4-A073-432FD9DEFB1D}" type="slidenum">
              <a:rPr lang="en-GB"/>
              <a:pPr/>
              <a:t>11</a:t>
            </a:fld>
            <a:endParaRPr lang="en-GB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BC83-7256-40EF-A33C-659A960A35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04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AAD90C-444F-4F24-B415-BE45C5B9208A}" type="slidenum">
              <a:rPr lang="en-GB"/>
              <a:pPr/>
              <a:t>13</a:t>
            </a:fld>
            <a:endParaRPr lang="en-GB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Transport of water is facilitated via water channel proteins, </a:t>
            </a:r>
            <a:r>
              <a:rPr lang="en-US" b="1"/>
              <a:t>aquaporins</a:t>
            </a:r>
            <a:r>
              <a:rPr lang="en-US"/>
              <a:t>, which mediate massive amounts of diffusion of water.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07293-C48F-4971-8550-28F15D65C44C}" type="slidenum">
              <a:rPr lang="en-GB"/>
              <a:pPr/>
              <a:t>14</a:t>
            </a:fld>
            <a:endParaRPr lang="en-GB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AD7F4-0E50-40A8-97DB-710CB0162B4F}" type="slidenum">
              <a:rPr lang="en-GB"/>
              <a:pPr/>
              <a:t>15</a:t>
            </a:fld>
            <a:endParaRPr lang="en-GB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D3032-CBE0-45CB-96FD-DBE45CAFA956}" type="slidenum">
              <a:rPr lang="en-GB"/>
              <a:pPr/>
              <a:t>16</a:t>
            </a:fld>
            <a:endParaRPr lang="en-GB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BC83-7256-40EF-A33C-659A960A35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62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BC83-7256-40EF-A33C-659A960A35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03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BC83-7256-40EF-A33C-659A960A35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5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E9BD9-A498-4A6A-9CE7-6C8177069311}" type="slidenum">
              <a:rPr lang="en-GB"/>
              <a:pPr/>
              <a:t>2</a:t>
            </a:fld>
            <a:endParaRPr lang="en-GB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BC83-7256-40EF-A33C-659A960A35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24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BC83-7256-40EF-A33C-659A960A35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02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BC83-7256-40EF-A33C-659A960A35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257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BC83-7256-40EF-A33C-659A960A35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21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CFA05-398C-4166-93D6-11D4EF90014D}" type="slidenum">
              <a:rPr lang="en-GB"/>
              <a:pPr/>
              <a:t>24</a:t>
            </a:fld>
            <a:endParaRPr lang="en-GB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sz="1300" b="1" dirty="0" err="1">
                <a:solidFill>
                  <a:schemeClr val="folHlink"/>
                </a:solidFill>
              </a:rPr>
              <a:t>Valinomycin</a:t>
            </a:r>
            <a:r>
              <a:rPr lang="en-US" sz="1300" dirty="0"/>
              <a:t> is a </a:t>
            </a:r>
            <a:r>
              <a:rPr lang="en-US" sz="1300" b="1" dirty="0">
                <a:solidFill>
                  <a:schemeClr val="folHlink"/>
                </a:solidFill>
              </a:rPr>
              <a:t>carrier</a:t>
            </a:r>
            <a:r>
              <a:rPr lang="en-US" sz="1300" dirty="0"/>
              <a:t> for K</a:t>
            </a:r>
            <a:r>
              <a:rPr lang="en-US" sz="1300" baseline="30000" dirty="0"/>
              <a:t>+</a:t>
            </a:r>
            <a:r>
              <a:rPr lang="en-US" sz="1300" dirty="0"/>
              <a:t>. 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sz="1300" dirty="0"/>
              <a:t>It is a </a:t>
            </a:r>
            <a:r>
              <a:rPr lang="en-US" sz="1300" b="1" dirty="0">
                <a:solidFill>
                  <a:schemeClr val="folHlink"/>
                </a:solidFill>
              </a:rPr>
              <a:t>circular</a:t>
            </a:r>
            <a:r>
              <a:rPr lang="en-US" sz="1300" dirty="0">
                <a:solidFill>
                  <a:srgbClr val="000099"/>
                </a:solidFill>
              </a:rPr>
              <a:t> </a:t>
            </a:r>
            <a:r>
              <a:rPr lang="en-US" sz="1300" dirty="0"/>
              <a:t>molecule, made up of 3 repeats of the sequence shown above.</a:t>
            </a:r>
          </a:p>
          <a:p>
            <a:endParaRPr lang="en-US" sz="13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B2580-7A38-48A8-8A10-8F7C03014B6F}" type="slidenum">
              <a:rPr lang="en-GB"/>
              <a:pPr/>
              <a:t>25</a:t>
            </a:fld>
            <a:endParaRPr lang="en-GB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sz="2600" dirty="0"/>
              <a:t>The ring puckers to closely surround the K</a:t>
            </a:r>
            <a:r>
              <a:rPr lang="en-US" sz="2600" baseline="30000" dirty="0"/>
              <a:t>+</a:t>
            </a:r>
            <a:r>
              <a:rPr lang="en-US" sz="2600" dirty="0"/>
              <a:t> ion, which interacts with 6 oxygen atoms of </a:t>
            </a:r>
            <a:r>
              <a:rPr lang="en-US" sz="2600" dirty="0" err="1"/>
              <a:t>valinomycin</a:t>
            </a:r>
            <a:r>
              <a:rPr lang="en-US" sz="2600" dirty="0"/>
              <a:t>.</a:t>
            </a: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dirty="0" err="1"/>
              <a:t>Valinomycin</a:t>
            </a:r>
            <a:r>
              <a:rPr lang="en-US" dirty="0"/>
              <a:t> is highly </a:t>
            </a:r>
            <a:r>
              <a:rPr lang="en-US" b="1" dirty="0">
                <a:solidFill>
                  <a:schemeClr val="folHlink"/>
                </a:solidFill>
              </a:rPr>
              <a:t>selective</a:t>
            </a:r>
            <a:r>
              <a:rPr lang="en-US" dirty="0"/>
              <a:t> for K</a:t>
            </a:r>
            <a:r>
              <a:rPr lang="en-US" baseline="30000" dirty="0"/>
              <a:t>+</a:t>
            </a:r>
            <a:r>
              <a:rPr lang="en-US" dirty="0"/>
              <a:t> over Na</a:t>
            </a:r>
            <a:r>
              <a:rPr lang="en-US" baseline="30000" dirty="0"/>
              <a:t>+</a:t>
            </a:r>
            <a:r>
              <a:rPr lang="en-US" dirty="0"/>
              <a:t>.     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dirty="0"/>
              <a:t>The smaller Na</a:t>
            </a:r>
            <a:r>
              <a:rPr lang="en-US" baseline="30000" dirty="0"/>
              <a:t>+</a:t>
            </a:r>
            <a:r>
              <a:rPr lang="en-US" dirty="0"/>
              <a:t> ion cannot simultaneously interact with all 6 oxygen atoms within </a:t>
            </a:r>
            <a:r>
              <a:rPr lang="en-US" dirty="0" err="1"/>
              <a:t>valinomycin</a:t>
            </a:r>
            <a:r>
              <a:rPr lang="en-US" dirty="0"/>
              <a:t>. Thus it is energetically less favorable for Na</a:t>
            </a:r>
            <a:r>
              <a:rPr lang="en-US" baseline="30000" dirty="0"/>
              <a:t>+</a:t>
            </a:r>
            <a:r>
              <a:rPr lang="en-US" dirty="0"/>
              <a:t> to shed its water of hydration to form a complex with this </a:t>
            </a:r>
            <a:r>
              <a:rPr lang="en-US" dirty="0" err="1"/>
              <a:t>ionophore</a:t>
            </a:r>
            <a:r>
              <a:rPr lang="en-US" dirty="0"/>
              <a:t>.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dirty="0"/>
              <a:t>Whereas the interior of the </a:t>
            </a:r>
            <a:r>
              <a:rPr lang="en-US" dirty="0" err="1"/>
              <a:t>valinomycin</a:t>
            </a:r>
            <a:r>
              <a:rPr lang="en-US" dirty="0"/>
              <a:t>-K</a:t>
            </a:r>
            <a:r>
              <a:rPr lang="en-US" baseline="30000" dirty="0"/>
              <a:t>+</a:t>
            </a:r>
            <a:r>
              <a:rPr lang="en-US" dirty="0"/>
              <a:t> complex is polar, the surface of the complex is hydrophobic. 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dirty="0" err="1"/>
              <a:t>Valinomycin</a:t>
            </a:r>
            <a:r>
              <a:rPr lang="en-US" dirty="0"/>
              <a:t> enters the lipid core of the </a:t>
            </a:r>
            <a:r>
              <a:rPr lang="en-US" dirty="0" err="1"/>
              <a:t>bilayer</a:t>
            </a:r>
            <a:r>
              <a:rPr lang="en-US" dirty="0"/>
              <a:t> and </a:t>
            </a:r>
            <a:r>
              <a:rPr lang="en-US" dirty="0" err="1"/>
              <a:t>solubilizes</a:t>
            </a:r>
            <a:r>
              <a:rPr lang="en-US" dirty="0"/>
              <a:t> K</a:t>
            </a:r>
            <a:r>
              <a:rPr lang="en-US" baseline="30000" dirty="0"/>
              <a:t>+</a:t>
            </a:r>
            <a:r>
              <a:rPr lang="en-US" dirty="0"/>
              <a:t> within this hydrophobic milieu.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endParaRPr lang="en-US" dirty="0"/>
          </a:p>
          <a:p>
            <a:pPr>
              <a:spcBef>
                <a:spcPct val="0"/>
              </a:spcBef>
              <a:spcAft>
                <a:spcPct val="30000"/>
              </a:spcAft>
            </a:pPr>
            <a:endParaRPr lang="en-US" sz="260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D03D2-C471-4FF8-AA3D-CAD89A9322DE}" type="slidenum">
              <a:rPr lang="en-GB"/>
              <a:pPr/>
              <a:t>26</a:t>
            </a:fld>
            <a:endParaRPr lang="en-GB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15000"/>
              </a:spcAft>
            </a:pPr>
            <a:r>
              <a:rPr lang="en-US"/>
              <a:t>Valinomycin is a </a:t>
            </a:r>
            <a:r>
              <a:rPr lang="en-US" b="1">
                <a:solidFill>
                  <a:schemeClr val="folHlink"/>
                </a:solidFill>
              </a:rPr>
              <a:t>passive carrier</a:t>
            </a:r>
            <a:r>
              <a:rPr lang="en-US"/>
              <a:t> for K</a:t>
            </a:r>
            <a:r>
              <a:rPr lang="en-US" baseline="30000"/>
              <a:t>+</a:t>
            </a:r>
            <a:r>
              <a:rPr lang="en-US"/>
              <a:t>. It can bind or release K</a:t>
            </a:r>
            <a:r>
              <a:rPr lang="en-US" baseline="30000"/>
              <a:t>+</a:t>
            </a:r>
            <a:r>
              <a:rPr lang="en-US"/>
              <a:t> when it encounters the membrane surface.</a:t>
            </a:r>
          </a:p>
          <a:p>
            <a:pPr>
              <a:spcBef>
                <a:spcPct val="0"/>
              </a:spcBef>
              <a:spcAft>
                <a:spcPct val="15000"/>
              </a:spcAft>
            </a:pPr>
            <a:r>
              <a:rPr lang="en-US"/>
              <a:t>Valinomycin can catalyze </a:t>
            </a:r>
            <a:r>
              <a:rPr lang="en-US" b="1">
                <a:solidFill>
                  <a:schemeClr val="folHlink"/>
                </a:solidFill>
              </a:rPr>
              <a:t>net K</a:t>
            </a:r>
            <a:r>
              <a:rPr lang="en-US" b="1" baseline="30000">
                <a:solidFill>
                  <a:schemeClr val="folHlink"/>
                </a:solidFill>
              </a:rPr>
              <a:t>+</a:t>
            </a:r>
            <a:r>
              <a:rPr lang="en-US" b="1">
                <a:solidFill>
                  <a:schemeClr val="folHlink"/>
                </a:solidFill>
              </a:rPr>
              <a:t> transport</a:t>
            </a:r>
            <a:r>
              <a:rPr lang="en-US"/>
              <a:t> because it can translocated either in the complexed or uncomplexed state.</a:t>
            </a:r>
          </a:p>
          <a:p>
            <a:pPr>
              <a:spcBef>
                <a:spcPct val="0"/>
              </a:spcBef>
              <a:spcAft>
                <a:spcPct val="15000"/>
              </a:spcAft>
            </a:pPr>
            <a:r>
              <a:rPr lang="en-US"/>
              <a:t>The direction of net flux depends on the electrochemical K</a:t>
            </a:r>
            <a:r>
              <a:rPr lang="en-US" baseline="30000"/>
              <a:t>+</a:t>
            </a:r>
            <a:r>
              <a:rPr lang="en-US"/>
              <a:t> gradient.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480A7-9222-443A-9F25-03260C3413A7}" type="slidenum">
              <a:rPr lang="en-GB"/>
              <a:pPr/>
              <a:t>27</a:t>
            </a:fld>
            <a:endParaRPr lang="en-GB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B359E-BC2F-4F40-858C-3F7487917049}" type="slidenum">
              <a:rPr lang="en-GB"/>
              <a:pPr/>
              <a:t>28</a:t>
            </a:fld>
            <a:endParaRPr lang="en-GB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1300" b="1" dirty="0">
                <a:solidFill>
                  <a:schemeClr val="folHlink"/>
                </a:solidFill>
              </a:rPr>
              <a:t>Trans-epithelial transport:</a:t>
            </a:r>
            <a:endParaRPr lang="en-US" sz="1300" dirty="0">
              <a:solidFill>
                <a:schemeClr val="folHlink"/>
              </a:solidFill>
            </a:endParaRP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1300" dirty="0"/>
              <a:t>In the example shown, 3 carrier proteins accomplish absorption of glucose &amp; Na</a:t>
            </a:r>
            <a:r>
              <a:rPr lang="en-US" sz="1300" baseline="30000" dirty="0"/>
              <a:t>+</a:t>
            </a:r>
            <a:r>
              <a:rPr lang="en-US" sz="1300" dirty="0"/>
              <a:t> in the small intestine.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1300" dirty="0"/>
              <a:t>This transport across a cell layer depends on localization of specific plasma membrane transporters at either the apical end of each epithelial cell (facing the intestinal lumen) or the basal end (facing a blood capillary).</a:t>
            </a:r>
          </a:p>
          <a:p>
            <a:endParaRPr lang="en-US" sz="13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C1976-69A3-49C7-B7A5-DE10CD6B867E}" type="slidenum">
              <a:rPr lang="en-GB"/>
              <a:pPr/>
              <a:t>29</a:t>
            </a:fld>
            <a:endParaRPr lang="en-GB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E5F30-7C40-469A-905D-3AB37CA560F5}" type="slidenum">
              <a:rPr lang="en-GB"/>
              <a:pPr/>
              <a:t>3</a:t>
            </a:fld>
            <a:endParaRPr lang="en-GB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Ions and large uncharged polar molecules need proteins to assist and regulate transport.</a:t>
            </a:r>
          </a:p>
          <a:p>
            <a:endParaRPr lang="en-US" sz="1300" dirty="0"/>
          </a:p>
          <a:p>
            <a:r>
              <a:rPr lang="en-US" sz="1300" b="1" u="sng" dirty="0"/>
              <a:t>Diffusion</a:t>
            </a:r>
            <a:r>
              <a:rPr lang="en-US" sz="1300" dirty="0"/>
              <a:t> – tendency of molecules of any substance to spread out in available space. Movement is driven by the intrinsic kinetic energy of molecules. Movement is random but movement of a population of molecules may be directional (down its concentration gradient).</a:t>
            </a:r>
          </a:p>
          <a:p>
            <a:endParaRPr lang="en-US" sz="1300" dirty="0"/>
          </a:p>
          <a:p>
            <a:r>
              <a:rPr lang="en-US" sz="1300" dirty="0"/>
              <a:t>Diffusion can be across a permeable membrane as well – will continue until a dynamic equilibrium is established. Across a biological membrane – </a:t>
            </a:r>
            <a:r>
              <a:rPr lang="en-US" sz="1300" b="1" dirty="0"/>
              <a:t>passive transport. </a:t>
            </a:r>
            <a:r>
              <a:rPr lang="en-US" sz="1300" dirty="0"/>
              <a:t>However, because membranes are selectively permeable, the interactions of the molecules with the membrane play a role in the diffusion rate. Diffusion of molecules with </a:t>
            </a:r>
            <a:r>
              <a:rPr lang="en-US" sz="1300" dirty="0" err="1"/>
              <a:t>liumited</a:t>
            </a:r>
            <a:r>
              <a:rPr lang="en-US" sz="1300" dirty="0"/>
              <a:t> permeability through a </a:t>
            </a:r>
            <a:r>
              <a:rPr lang="en-US" sz="1300" dirty="0" err="1"/>
              <a:t>bilayer</a:t>
            </a:r>
            <a:r>
              <a:rPr lang="en-US" sz="1300" dirty="0"/>
              <a:t> may be assisted by transported proteins.</a:t>
            </a:r>
            <a:endParaRPr lang="en-US" sz="1300" b="1" dirty="0"/>
          </a:p>
          <a:p>
            <a:endParaRPr lang="en-US" sz="1300" b="1" dirty="0"/>
          </a:p>
          <a:p>
            <a:r>
              <a:rPr lang="en-US" sz="1300" b="1" dirty="0"/>
              <a:t>Osmosis</a:t>
            </a:r>
            <a:r>
              <a:rPr lang="en-US" sz="1300" dirty="0"/>
              <a:t> – movement of water.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F153B-3A87-4CA3-B6A3-A8E401825E1A}" type="slidenum">
              <a:rPr lang="en-GB"/>
              <a:pPr/>
              <a:t>30</a:t>
            </a:fld>
            <a:endParaRPr lang="en-GB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131DA-2E9A-4D40-B589-5AC27239B81C}" type="slidenum">
              <a:rPr lang="en-GB"/>
              <a:pPr/>
              <a:t>31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BC83-7256-40EF-A33C-659A960A35A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322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6C5CC-61B6-4E31-B19C-1F8AAB333518}" type="slidenum">
              <a:rPr lang="en-GB"/>
              <a:pPr/>
              <a:t>33</a:t>
            </a:fld>
            <a:endParaRPr lang="en-GB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25107-5B54-43EB-A914-114EEC0B4F5B}" type="slidenum">
              <a:rPr lang="en-GB"/>
              <a:pPr/>
              <a:t>34</a:t>
            </a:fld>
            <a:endParaRPr lang="en-GB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BC83-7256-40EF-A33C-659A960A35A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650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BC83-7256-40EF-A33C-659A960A35A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128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72AA6-CE48-493D-BAFC-4AB59C3A12EA}" type="slidenum">
              <a:rPr lang="en-GB"/>
              <a:pPr/>
              <a:t>37</a:t>
            </a:fld>
            <a:endParaRPr lang="en-GB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Typically, an animal cell has a higher [K+] and lower [Na+] inside the cell.</a:t>
            </a:r>
          </a:p>
          <a:p>
            <a:r>
              <a:rPr lang="en-US" sz="1300" dirty="0"/>
              <a:t>Three Na+ ions in THEN 2 K+ out.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1543A-4EBC-43CE-9E10-4833E066324A}" type="slidenum">
              <a:rPr lang="en-GB"/>
              <a:pPr/>
              <a:t>38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In plants, bacteria and fungi, a proton pump is the major </a:t>
            </a:r>
            <a:r>
              <a:rPr lang="en-US" sz="1300" dirty="0" err="1"/>
              <a:t>electrogenic</a:t>
            </a:r>
            <a:r>
              <a:rPr lang="en-US" sz="1300" dirty="0"/>
              <a:t> pump, actively transporting H+ out of the cell.</a:t>
            </a:r>
          </a:p>
          <a:p>
            <a:r>
              <a:rPr lang="en-US" sz="1300" dirty="0"/>
              <a:t>Proton pumps in the </a:t>
            </a:r>
            <a:r>
              <a:rPr lang="en-US" sz="1300" dirty="0" err="1"/>
              <a:t>cristae</a:t>
            </a:r>
            <a:r>
              <a:rPr lang="en-US" sz="1300" dirty="0"/>
              <a:t> of the mitochondria and </a:t>
            </a:r>
            <a:r>
              <a:rPr lang="en-US" sz="1300" dirty="0" err="1"/>
              <a:t>thylakoids</a:t>
            </a:r>
            <a:r>
              <a:rPr lang="en-US" sz="1300" dirty="0"/>
              <a:t> of chloroplasts, concentrate H+ behind membranes. These </a:t>
            </a:r>
            <a:r>
              <a:rPr lang="en-US" sz="1300" dirty="0" err="1"/>
              <a:t>electrogenic</a:t>
            </a:r>
            <a:r>
              <a:rPr lang="en-US" sz="1300" dirty="0"/>
              <a:t> pumps store energy that can be accessed for cellular work.</a:t>
            </a:r>
          </a:p>
          <a:p>
            <a:r>
              <a:rPr lang="en-US" sz="1300" dirty="0"/>
              <a:t>Plants commonly use the gradient of H+ ions that is generated by proton pumps to drive the active transport of </a:t>
            </a:r>
            <a:r>
              <a:rPr lang="en-US" sz="1300" dirty="0" err="1"/>
              <a:t>aminoacids</a:t>
            </a:r>
            <a:r>
              <a:rPr lang="en-US" sz="1300" dirty="0"/>
              <a:t>, sugars and other nutrients into the cell.</a:t>
            </a:r>
          </a:p>
          <a:p>
            <a:r>
              <a:rPr lang="en-US" sz="1300" dirty="0"/>
              <a:t>The high concentration of H+ on one side of the membrane leads to the facilitated diffusion of protons back, but only if another molecule, like sucrose, travels with the hydrogen ion.</a:t>
            </a:r>
          </a:p>
          <a:p>
            <a:r>
              <a:rPr lang="en-US" dirty="0"/>
              <a:t>Proton pumps: </a:t>
            </a:r>
            <a:r>
              <a:rPr lang="en-US" b="1" dirty="0"/>
              <a:t>1.</a:t>
            </a:r>
            <a:r>
              <a:rPr lang="en-US" dirty="0"/>
              <a:t> </a:t>
            </a:r>
            <a:r>
              <a:rPr lang="en-US" dirty="0" err="1"/>
              <a:t>electrogenic</a:t>
            </a:r>
            <a:r>
              <a:rPr lang="en-US" dirty="0"/>
              <a:t> pump, </a:t>
            </a:r>
            <a:r>
              <a:rPr lang="en-US" b="1" dirty="0"/>
              <a:t>2.</a:t>
            </a:r>
            <a:r>
              <a:rPr lang="en-US" dirty="0"/>
              <a:t> electro-neutral pump, </a:t>
            </a:r>
            <a:r>
              <a:rPr lang="en-US" b="1" dirty="0"/>
              <a:t>3.</a:t>
            </a:r>
            <a:r>
              <a:rPr lang="en-US" dirty="0"/>
              <a:t> electro-neutral pump with calcium as its </a:t>
            </a:r>
            <a:r>
              <a:rPr lang="en-US" dirty="0" err="1"/>
              <a:t>counterion</a:t>
            </a:r>
            <a:r>
              <a:rPr lang="en-US" dirty="0"/>
              <a:t>, </a:t>
            </a:r>
            <a:r>
              <a:rPr lang="en-US" b="1" dirty="0"/>
              <a:t>4.</a:t>
            </a:r>
            <a:r>
              <a:rPr lang="en-US" dirty="0"/>
              <a:t> </a:t>
            </a:r>
            <a:r>
              <a:rPr lang="en-US" dirty="0" err="1"/>
              <a:t>electrogenic</a:t>
            </a:r>
            <a:r>
              <a:rPr lang="en-US" dirty="0"/>
              <a:t> proton transport, </a:t>
            </a:r>
            <a:r>
              <a:rPr lang="en-US" b="1" dirty="0"/>
              <a:t>5.</a:t>
            </a:r>
            <a:r>
              <a:rPr lang="en-US" dirty="0"/>
              <a:t> electro-neutral anion / OH </a:t>
            </a:r>
            <a:r>
              <a:rPr lang="en-US" dirty="0" err="1"/>
              <a:t>antiport</a:t>
            </a:r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93730-A92B-446A-B8FB-CE6576949A85}" type="slidenum">
              <a:rPr lang="en-GB"/>
              <a:pPr/>
              <a:t>39</a:t>
            </a:fld>
            <a:endParaRPr lang="en-GB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5C1F8-91F7-4B0F-A2C3-BCF8BA04CDD5}" type="slidenum">
              <a:rPr lang="en-GB"/>
              <a:pPr/>
              <a:t>4</a:t>
            </a:fld>
            <a:endParaRPr lang="en-GB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2333A-366D-4E62-9D78-1C79B203B385}" type="slidenum">
              <a:rPr lang="en-GB"/>
              <a:pPr/>
              <a:t>40</a:t>
            </a:fld>
            <a:endParaRPr lang="en-GB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10000"/>
              </a:spcAft>
            </a:pPr>
            <a:r>
              <a:rPr lang="en-US" sz="1300" dirty="0"/>
              <a:t>At one stage of the reaction cycle, P</a:t>
            </a:r>
            <a:r>
              <a:rPr lang="en-US" sz="1300" baseline="-25000" dirty="0"/>
              <a:t>i</a:t>
            </a:r>
            <a:r>
              <a:rPr lang="en-US" sz="1300" dirty="0"/>
              <a:t> is transferred from ATP to the carboxyl of a </a:t>
            </a:r>
            <a:r>
              <a:rPr lang="en-US" sz="1300" dirty="0" err="1"/>
              <a:t>Glu</a:t>
            </a:r>
            <a:r>
              <a:rPr lang="en-US" sz="1300" dirty="0"/>
              <a:t> or Asp residue, forming a “high energy” anhydride linkage (</a:t>
            </a:r>
            <a:r>
              <a:rPr lang="en-US" sz="1300" b="1" dirty="0">
                <a:solidFill>
                  <a:schemeClr val="folHlink"/>
                </a:solidFill>
              </a:rPr>
              <a:t>~P</a:t>
            </a:r>
            <a:r>
              <a:rPr lang="en-US" sz="1300" dirty="0"/>
              <a:t>).</a:t>
            </a: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sz="1300" dirty="0"/>
              <a:t>At a later stage in the reaction cycle, the phosphate is released by hydrolysis.</a:t>
            </a:r>
          </a:p>
          <a:p>
            <a:endParaRPr lang="en-US" sz="1300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0DDB6-DC14-46C2-8581-1C7FCE2AF667}" type="slidenum">
              <a:rPr lang="en-GB"/>
              <a:pPr/>
              <a:t>41</a:t>
            </a:fld>
            <a:endParaRPr lang="en-GB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1300" dirty="0"/>
              <a:t>In this diagram of the </a:t>
            </a:r>
            <a:r>
              <a:rPr lang="en-US" sz="1300" b="1" dirty="0">
                <a:solidFill>
                  <a:schemeClr val="folHlink"/>
                </a:solidFill>
              </a:rPr>
              <a:t>SERCA reaction cycle</a:t>
            </a:r>
            <a:r>
              <a:rPr lang="en-US" sz="1300" dirty="0"/>
              <a:t>,    conformational changes altering accessibility of Ca</a:t>
            </a:r>
            <a:r>
              <a:rPr lang="en-US" sz="1300" baseline="30000" dirty="0"/>
              <a:t>++</a:t>
            </a:r>
            <a:r>
              <a:rPr lang="en-US" sz="1300" dirty="0"/>
              <a:t>-binding sites to the </a:t>
            </a:r>
            <a:r>
              <a:rPr lang="en-US" sz="1300" dirty="0" err="1"/>
              <a:t>cytosol</a:t>
            </a:r>
            <a:r>
              <a:rPr lang="en-US" sz="1300" dirty="0"/>
              <a:t> or ER lumen are depicted as positional changes. Keep in mind that SERCA is a large protein that maintains its </a:t>
            </a:r>
            <a:r>
              <a:rPr lang="en-US" sz="1300" dirty="0" err="1"/>
              <a:t>transmembrane</a:t>
            </a:r>
            <a:r>
              <a:rPr lang="en-US" sz="1300" dirty="0"/>
              <a:t> orientation.</a:t>
            </a: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sz="1300" b="1" dirty="0">
                <a:solidFill>
                  <a:schemeClr val="hlink"/>
                </a:solidFill>
                <a:cs typeface="Times New Roman" pitchFamily="18" charset="0"/>
              </a:rPr>
              <a:t>Reaction cycle:</a:t>
            </a: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sz="1300" b="1" dirty="0">
                <a:solidFill>
                  <a:schemeClr val="hlink"/>
                </a:solidFill>
                <a:cs typeface="Times New Roman" pitchFamily="18" charset="0"/>
              </a:rPr>
              <a:t>1.</a:t>
            </a:r>
            <a:r>
              <a:rPr lang="en-US" sz="1300" dirty="0">
                <a:cs typeface="Times New Roman" pitchFamily="18" charset="0"/>
              </a:rPr>
              <a:t> 2Ca</a:t>
            </a:r>
            <a:r>
              <a:rPr lang="en-US" sz="1300" baseline="30000" dirty="0">
                <a:cs typeface="Times New Roman" pitchFamily="18" charset="0"/>
              </a:rPr>
              <a:t>++</a:t>
            </a:r>
            <a:r>
              <a:rPr lang="en-US" sz="1300" dirty="0">
                <a:cs typeface="Times New Roman" pitchFamily="18" charset="0"/>
              </a:rPr>
              <a:t> bind tightly from the </a:t>
            </a:r>
            <a:r>
              <a:rPr lang="en-US" sz="1300" dirty="0" err="1">
                <a:cs typeface="Times New Roman" pitchFamily="18" charset="0"/>
              </a:rPr>
              <a:t>cytosolic</a:t>
            </a:r>
            <a:r>
              <a:rPr lang="en-US" sz="1300" dirty="0">
                <a:cs typeface="Times New Roman" pitchFamily="18" charset="0"/>
              </a:rPr>
              <a:t> side, stabilizing a conformation that allows ATP to react with an active site </a:t>
            </a:r>
            <a:r>
              <a:rPr lang="en-US" sz="1300" dirty="0" err="1">
                <a:cs typeface="Times New Roman" pitchFamily="18" charset="0"/>
              </a:rPr>
              <a:t>aspartate</a:t>
            </a:r>
            <a:r>
              <a:rPr lang="en-US" sz="1300" dirty="0">
                <a:cs typeface="Times New Roman" pitchFamily="18" charset="0"/>
              </a:rPr>
              <a:t> residue.</a:t>
            </a:r>
          </a:p>
          <a:p>
            <a:r>
              <a:rPr lang="en-US" sz="1300" b="1" dirty="0">
                <a:solidFill>
                  <a:schemeClr val="hlink"/>
                </a:solidFill>
                <a:cs typeface="Times New Roman" pitchFamily="18" charset="0"/>
              </a:rPr>
              <a:t>2.</a:t>
            </a:r>
            <a:r>
              <a:rPr lang="en-US" sz="1300" dirty="0">
                <a:cs typeface="Times New Roman" pitchFamily="18" charset="0"/>
              </a:rPr>
              <a:t> </a:t>
            </a:r>
            <a:r>
              <a:rPr lang="en-US" sz="1300" dirty="0" err="1">
                <a:cs typeface="Times New Roman" pitchFamily="18" charset="0"/>
              </a:rPr>
              <a:t>Phosphorylation</a:t>
            </a:r>
            <a:r>
              <a:rPr lang="en-US" sz="1300" dirty="0">
                <a:cs typeface="Times New Roman" pitchFamily="18" charset="0"/>
              </a:rPr>
              <a:t> of the active site </a:t>
            </a:r>
            <a:r>
              <a:rPr lang="en-US" sz="1300" dirty="0" err="1">
                <a:cs typeface="Times New Roman" pitchFamily="18" charset="0"/>
              </a:rPr>
              <a:t>aspartate</a:t>
            </a:r>
            <a:r>
              <a:rPr lang="en-US" sz="1300" dirty="0">
                <a:cs typeface="Times New Roman" pitchFamily="18" charset="0"/>
              </a:rPr>
              <a:t> induces a conformational change that shifts accessibility of the 2 Ca</a:t>
            </a:r>
            <a:r>
              <a:rPr lang="en-US" sz="1300" baseline="30000" dirty="0">
                <a:cs typeface="Times New Roman" pitchFamily="18" charset="0"/>
              </a:rPr>
              <a:t>++</a:t>
            </a:r>
            <a:r>
              <a:rPr lang="en-US" sz="1300" dirty="0">
                <a:cs typeface="Times New Roman" pitchFamily="18" charset="0"/>
              </a:rPr>
              <a:t> binding sites from one side of the membrane to the other, &amp; lowers the affinity of the binding sites for Ca</a:t>
            </a:r>
            <a:r>
              <a:rPr lang="en-US" sz="1300" baseline="30000" dirty="0">
                <a:cs typeface="Times New Roman" pitchFamily="18" charset="0"/>
              </a:rPr>
              <a:t>++</a:t>
            </a:r>
            <a:r>
              <a:rPr lang="en-US" sz="1300" dirty="0">
                <a:cs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sz="1300" b="1" dirty="0">
                <a:solidFill>
                  <a:schemeClr val="hlink"/>
                </a:solidFill>
                <a:cs typeface="Times New Roman" pitchFamily="18" charset="0"/>
              </a:rPr>
              <a:t>3.</a:t>
            </a:r>
            <a:r>
              <a:rPr lang="en-US" sz="1300" dirty="0">
                <a:cs typeface="Times New Roman" pitchFamily="18" charset="0"/>
              </a:rPr>
              <a:t> Ca</a:t>
            </a:r>
            <a:r>
              <a:rPr lang="en-US" sz="1300" baseline="30000" dirty="0">
                <a:cs typeface="Times New Roman" pitchFamily="18" charset="0"/>
              </a:rPr>
              <a:t>++</a:t>
            </a:r>
            <a:r>
              <a:rPr lang="en-US" sz="1300" dirty="0">
                <a:cs typeface="Times New Roman" pitchFamily="18" charset="0"/>
              </a:rPr>
              <a:t> dissociates into the ER lumen.</a:t>
            </a:r>
          </a:p>
          <a:p>
            <a:pPr>
              <a:spcBef>
                <a:spcPct val="0"/>
              </a:spcBef>
              <a:spcAft>
                <a:spcPct val="15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1300" b="1" dirty="0">
                <a:solidFill>
                  <a:schemeClr val="hlink"/>
                </a:solidFill>
                <a:cs typeface="Times New Roman" pitchFamily="18" charset="0"/>
              </a:rPr>
              <a:t>4.</a:t>
            </a:r>
            <a:r>
              <a:rPr lang="en-US" sz="1300" dirty="0">
                <a:cs typeface="Times New Roman" pitchFamily="18" charset="0"/>
              </a:rPr>
              <a:t> Ca</a:t>
            </a:r>
            <a:r>
              <a:rPr lang="en-US" sz="1300" baseline="30000" dirty="0">
                <a:cs typeface="Times New Roman" pitchFamily="18" charset="0"/>
              </a:rPr>
              <a:t>++</a:t>
            </a:r>
            <a:r>
              <a:rPr lang="en-US" sz="1300" dirty="0">
                <a:cs typeface="Times New Roman" pitchFamily="18" charset="0"/>
              </a:rPr>
              <a:t> dissociation promotes hydrolysis of P</a:t>
            </a:r>
            <a:r>
              <a:rPr lang="en-US" sz="1300" baseline="-25000" dirty="0">
                <a:cs typeface="Times New Roman" pitchFamily="18" charset="0"/>
              </a:rPr>
              <a:t>i</a:t>
            </a:r>
            <a:r>
              <a:rPr lang="en-US" sz="1300" dirty="0">
                <a:cs typeface="Times New Roman" pitchFamily="18" charset="0"/>
              </a:rPr>
              <a:t> from the enzyme Asp and the conformational change (recovery) that causes the Ca</a:t>
            </a:r>
            <a:r>
              <a:rPr lang="en-US" sz="1300" baseline="30000" dirty="0">
                <a:cs typeface="Times New Roman" pitchFamily="18" charset="0"/>
              </a:rPr>
              <a:t>++</a:t>
            </a:r>
            <a:r>
              <a:rPr lang="en-US" sz="1300" dirty="0">
                <a:cs typeface="Times New Roman" pitchFamily="18" charset="0"/>
              </a:rPr>
              <a:t> binding sites to be accessible again from the </a:t>
            </a:r>
            <a:r>
              <a:rPr lang="en-US" sz="1300" dirty="0" err="1">
                <a:cs typeface="Times New Roman" pitchFamily="18" charset="0"/>
              </a:rPr>
              <a:t>cytosol</a:t>
            </a:r>
            <a:r>
              <a:rPr lang="en-US" sz="1300" dirty="0">
                <a:cs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en-US" sz="1300" dirty="0"/>
          </a:p>
          <a:p>
            <a:endParaRPr lang="en-US" sz="1300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03E20-5E71-4562-A48B-B4159D4C3E7F}" type="slidenum">
              <a:rPr lang="en-GB"/>
              <a:pPr/>
              <a:t>42</a:t>
            </a:fld>
            <a:endParaRPr lang="en-GB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C2B41-8BD9-4A39-AF27-4BEBAEFC8626}" type="slidenum">
              <a:rPr lang="en-GB"/>
              <a:pPr/>
              <a:t>43</a:t>
            </a:fld>
            <a:endParaRPr lang="en-GB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BC83-7256-40EF-A33C-659A960A35A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5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BC83-7256-40EF-A33C-659A960A35A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401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BC83-7256-40EF-A33C-659A960A35A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03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BC83-7256-40EF-A33C-659A960A35A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343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187F94-8B54-4087-92E5-E59081394FC1}" type="slidenum">
              <a:rPr lang="en-GB"/>
              <a:pPr/>
              <a:t>48</a:t>
            </a:fld>
            <a:endParaRPr lang="en-GB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15000"/>
              </a:spcAft>
            </a:pPr>
            <a:r>
              <a:rPr lang="en-US" sz="1300" b="1" dirty="0">
                <a:solidFill>
                  <a:schemeClr val="folHlink"/>
                </a:solidFill>
              </a:rPr>
              <a:t>Channels</a:t>
            </a:r>
            <a:r>
              <a:rPr lang="en-US" sz="1300" dirty="0"/>
              <a:t> cycle between open &amp; closed conformations. </a:t>
            </a:r>
          </a:p>
          <a:p>
            <a:pPr>
              <a:spcBef>
                <a:spcPct val="0"/>
              </a:spcBef>
              <a:spcAft>
                <a:spcPct val="15000"/>
              </a:spcAft>
            </a:pPr>
            <a:r>
              <a:rPr lang="en-US" sz="1300" dirty="0"/>
              <a:t>When open,</a:t>
            </a:r>
            <a:r>
              <a:rPr lang="en-US" sz="1300" b="1" dirty="0"/>
              <a:t> </a:t>
            </a:r>
            <a:r>
              <a:rPr lang="en-US" sz="1300" dirty="0"/>
              <a:t>a channel provides a</a:t>
            </a:r>
            <a:r>
              <a:rPr lang="en-US" sz="1300" b="1" dirty="0"/>
              <a:t> </a:t>
            </a:r>
            <a:r>
              <a:rPr lang="en-US" sz="1300" b="1" dirty="0">
                <a:solidFill>
                  <a:schemeClr val="folHlink"/>
                </a:solidFill>
              </a:rPr>
              <a:t>continuous pathway through the </a:t>
            </a:r>
            <a:r>
              <a:rPr lang="en-US" sz="1300" b="1" dirty="0" err="1">
                <a:solidFill>
                  <a:schemeClr val="folHlink"/>
                </a:solidFill>
              </a:rPr>
              <a:t>bilayer</a:t>
            </a:r>
            <a:r>
              <a:rPr lang="en-US" sz="1300" dirty="0"/>
              <a:t>. </a:t>
            </a:r>
          </a:p>
          <a:p>
            <a:pPr>
              <a:spcBef>
                <a:spcPct val="0"/>
              </a:spcBef>
              <a:spcAft>
                <a:spcPct val="15000"/>
              </a:spcAft>
            </a:pPr>
            <a:r>
              <a:rPr lang="en-US" sz="1300" dirty="0"/>
              <a:t>Whereas carriers transport only one or a few ions or molecules per conformational cycle, many ions flow through a channel, each time it opens. Thus </a:t>
            </a:r>
            <a:r>
              <a:rPr lang="en-US" sz="1300" b="1" dirty="0">
                <a:solidFill>
                  <a:schemeClr val="folHlink"/>
                </a:solidFill>
              </a:rPr>
              <a:t>transport rates are higher for channels than for carriers</a:t>
            </a:r>
            <a:r>
              <a:rPr lang="en-US" sz="1300" dirty="0"/>
              <a:t>. </a:t>
            </a:r>
          </a:p>
          <a:p>
            <a:endParaRPr lang="en-US" sz="1300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ADBFD1-20D5-4856-9052-DF4C10BB2E80}" type="slidenum">
              <a:rPr lang="en-GB"/>
              <a:pPr/>
              <a:t>49</a:t>
            </a:fld>
            <a:endParaRPr lang="en-GB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sz="1300" dirty="0"/>
              <a:t> In lipid </a:t>
            </a:r>
            <a:r>
              <a:rPr lang="en-US" sz="1300" dirty="0" err="1"/>
              <a:t>bilayer</a:t>
            </a:r>
            <a:r>
              <a:rPr lang="en-US" sz="1300" dirty="0"/>
              <a:t> membranes, gramicidin </a:t>
            </a:r>
            <a:r>
              <a:rPr lang="en-US" sz="1300" b="1" dirty="0" err="1">
                <a:solidFill>
                  <a:schemeClr val="folHlink"/>
                </a:solidFill>
              </a:rPr>
              <a:t>dimerizes</a:t>
            </a:r>
            <a:r>
              <a:rPr lang="en-US" sz="1300" dirty="0"/>
              <a:t> &amp; folds as a right-handed </a:t>
            </a:r>
            <a:r>
              <a:rPr lang="en-US" sz="1300" b="1" dirty="0">
                <a:solidFill>
                  <a:schemeClr val="folHlink"/>
                </a:solidFill>
                <a:latin typeface="Symbol" pitchFamily="18" charset="2"/>
              </a:rPr>
              <a:t>b</a:t>
            </a:r>
            <a:r>
              <a:rPr lang="en-US" sz="1300" b="1" dirty="0">
                <a:solidFill>
                  <a:schemeClr val="folHlink"/>
                </a:solidFill>
              </a:rPr>
              <a:t>-helix</a:t>
            </a:r>
            <a:r>
              <a:rPr lang="en-US" sz="1300" dirty="0"/>
              <a:t> that just spans the </a:t>
            </a:r>
            <a:r>
              <a:rPr lang="en-US" sz="1300" dirty="0" err="1"/>
              <a:t>bilayer</a:t>
            </a:r>
            <a:r>
              <a:rPr lang="en-US" sz="1300" dirty="0"/>
              <a:t>.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en-US" sz="1300" dirty="0"/>
              <a:t> Gramicidin can assume other conformations in organic solvents, including double helical structures. </a:t>
            </a:r>
            <a:r>
              <a:rPr lang="en-US" sz="1300" b="1" dirty="0">
                <a:solidFill>
                  <a:schemeClr val="folHlink"/>
                </a:solidFill>
              </a:rPr>
              <a:t>Note:</a:t>
            </a:r>
            <a:r>
              <a:rPr lang="en-US" sz="1300" dirty="0"/>
              <a:t> amino acids are all hydrophobic; D &amp; L amino acids alternate; both ends of the peptide are modified (blocked).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6CFD7-329D-4EBC-B809-38F1D6830616}" type="slidenum">
              <a:rPr lang="en-GB"/>
              <a:pPr/>
              <a:t>5</a:t>
            </a:fld>
            <a:endParaRPr lang="en-GB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96971-CC35-4D00-944C-DA20D3AC2DA3}" type="slidenum">
              <a:rPr lang="en-GB"/>
              <a:pPr/>
              <a:t>50</a:t>
            </a:fld>
            <a:endParaRPr lang="en-GB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sz="1300" dirty="0"/>
              <a:t>The outer surface of the gramicidin </a:t>
            </a:r>
            <a:r>
              <a:rPr lang="en-US" sz="1300" dirty="0" err="1"/>
              <a:t>dimer</a:t>
            </a:r>
            <a:r>
              <a:rPr lang="en-US" sz="1300" dirty="0"/>
              <a:t>, which interacts with the core of the lipid </a:t>
            </a:r>
            <a:r>
              <a:rPr lang="en-US" sz="1300" dirty="0" err="1"/>
              <a:t>bilayer</a:t>
            </a:r>
            <a:r>
              <a:rPr lang="en-US" sz="1300" dirty="0"/>
              <a:t>, is hydrophobic.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en-US" sz="1300" dirty="0"/>
              <a:t>Ions pass through the more polar lumen of the helix.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endParaRPr lang="en-US" sz="1300" dirty="0"/>
          </a:p>
          <a:p>
            <a:pPr>
              <a:spcBef>
                <a:spcPct val="0"/>
              </a:spcBef>
              <a:spcAft>
                <a:spcPct val="15000"/>
              </a:spcAft>
            </a:pPr>
            <a:r>
              <a:rPr lang="en-US" sz="1300" b="1" dirty="0">
                <a:solidFill>
                  <a:schemeClr val="folHlink"/>
                </a:solidFill>
              </a:rPr>
              <a:t>Gramicidin channel activity</a:t>
            </a:r>
            <a:r>
              <a:rPr lang="en-US" sz="1300" dirty="0"/>
              <a:t> can be observed, if a small number of gramicidin molecules is present in a lipid </a:t>
            </a:r>
            <a:r>
              <a:rPr lang="en-US" sz="1300" dirty="0" err="1"/>
              <a:t>bilayer</a:t>
            </a:r>
            <a:r>
              <a:rPr lang="en-US" sz="1300" dirty="0"/>
              <a:t> separating 2 compartments containing salt solutions.</a:t>
            </a: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sz="1300" dirty="0"/>
              <a:t>With voltage clamped at some value, </a:t>
            </a:r>
            <a:r>
              <a:rPr lang="en-US" sz="1300" b="1" dirty="0">
                <a:solidFill>
                  <a:schemeClr val="folHlink"/>
                </a:solidFill>
              </a:rPr>
              <a:t>current</a:t>
            </a:r>
            <a:r>
              <a:rPr lang="en-US" sz="1300" dirty="0"/>
              <a:t> (ion flow through the membrane) </a:t>
            </a:r>
            <a:r>
              <a:rPr lang="en-US" sz="1300" b="1" dirty="0">
                <a:solidFill>
                  <a:schemeClr val="folHlink"/>
                </a:solidFill>
              </a:rPr>
              <a:t>fluctuates</a:t>
            </a:r>
            <a:r>
              <a:rPr lang="en-US" sz="1300" dirty="0"/>
              <a:t>. Each fluctuation, attributed to opening or closing of one channel, is the same magnitude. The current increment corresponds to current flow through a single channel (drawing - not actual data).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endParaRPr lang="en-US" sz="130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DC256-641C-44B0-9B15-63F99818575B}" type="slidenum">
              <a:rPr lang="en-GB"/>
              <a:pPr/>
              <a:t>51</a:t>
            </a:fld>
            <a:endParaRPr lang="en-GB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10000"/>
              </a:spcAft>
            </a:pPr>
            <a:r>
              <a:rPr lang="en-US" sz="1300" b="1" dirty="0">
                <a:solidFill>
                  <a:schemeClr val="folHlink"/>
                </a:solidFill>
              </a:rPr>
              <a:t>Gating</a:t>
            </a:r>
            <a:r>
              <a:rPr lang="en-US" sz="1300" dirty="0"/>
              <a:t> (opening &amp; closing) of a gramicidin channel is thought to involve reversible </a:t>
            </a:r>
            <a:r>
              <a:rPr lang="en-US" sz="1300" b="1" dirty="0" err="1">
                <a:solidFill>
                  <a:schemeClr val="folHlink"/>
                </a:solidFill>
              </a:rPr>
              <a:t>dimerization</a:t>
            </a:r>
            <a:r>
              <a:rPr lang="en-US" sz="1300" dirty="0"/>
              <a:t>. An open channel forms when two gramicidin molecules join end to end to span the membrane. This model is consistent with the finding that at high [gramicidin] overall transport rate depends on </a:t>
            </a:r>
            <a:r>
              <a:rPr lang="en-US" sz="1300" b="1" dirty="0">
                <a:solidFill>
                  <a:schemeClr val="folHlink"/>
                </a:solidFill>
              </a:rPr>
              <a:t>[gramicidin]</a:t>
            </a:r>
            <a:r>
              <a:rPr lang="en-US" sz="1300" b="1" baseline="30000" dirty="0">
                <a:solidFill>
                  <a:schemeClr val="folHlink"/>
                </a:solidFill>
              </a:rPr>
              <a:t>2</a:t>
            </a:r>
            <a:r>
              <a:rPr lang="en-US" sz="1300" dirty="0"/>
              <a:t>. </a:t>
            </a:r>
          </a:p>
          <a:p>
            <a:endParaRPr lang="en-US" sz="1300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213AC-3810-45C2-9367-F086225AB837}" type="slidenum">
              <a:rPr lang="en-GB"/>
              <a:pPr/>
              <a:t>52</a:t>
            </a:fld>
            <a:endParaRPr lang="en-GB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All cells maintain a voltage across the </a:t>
            </a:r>
            <a:r>
              <a:rPr lang="en-US" sz="1300" dirty="0" err="1"/>
              <a:t>plasmamembrane</a:t>
            </a:r>
            <a:r>
              <a:rPr lang="en-US" sz="1300" dirty="0"/>
              <a:t>.</a:t>
            </a:r>
          </a:p>
          <a:p>
            <a:r>
              <a:rPr lang="en-US" sz="1300" dirty="0"/>
              <a:t>Membrane potential: -50 to –200 mV </a:t>
            </a:r>
            <a:r>
              <a:rPr lang="en-US" sz="1300" dirty="0" err="1"/>
              <a:t>favours</a:t>
            </a:r>
            <a:r>
              <a:rPr lang="en-US" sz="1300" dirty="0"/>
              <a:t> passive transport of </a:t>
            </a:r>
            <a:r>
              <a:rPr lang="en-US" sz="1300" dirty="0" err="1"/>
              <a:t>cations</a:t>
            </a:r>
            <a:r>
              <a:rPr lang="en-US" sz="1300" dirty="0"/>
              <a:t> into the cell and anions out of the cell </a:t>
            </a:r>
            <a:r>
              <a:rPr lang="en-US" sz="1300" dirty="0">
                <a:sym typeface="Wingdings" pitchFamily="2" charset="2"/>
              </a:rPr>
              <a:t> electrochemical gradient.</a:t>
            </a:r>
            <a:endParaRPr lang="en-US" sz="1300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77196-2957-47C6-893C-D0CFDCEFD044}" type="slidenum">
              <a:rPr lang="en-GB"/>
              <a:pPr/>
              <a:t>53</a:t>
            </a:fld>
            <a:endParaRPr lang="en-GB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AB8543-BE8C-4DD2-A395-675BD3B00F2F}" type="slidenum">
              <a:rPr lang="en-GB"/>
              <a:pPr/>
              <a:t>54</a:t>
            </a:fld>
            <a:endParaRPr lang="en-GB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E8F86C-390C-438A-A38C-2B503147FE15}" type="slidenum">
              <a:rPr lang="en-GB"/>
              <a:pPr/>
              <a:t>55</a:t>
            </a:fld>
            <a:endParaRPr lang="en-GB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E8316C-E203-47AF-9E15-BA1A484DA928}" type="slidenum">
              <a:rPr lang="en-GB"/>
              <a:pPr/>
              <a:t>56</a:t>
            </a:fld>
            <a:endParaRPr lang="en-GB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Consecutive traces are shown. Note that at a negative voltage, increased current is a downward deflection.</a:t>
            </a:r>
          </a:p>
          <a:p>
            <a:endParaRPr lang="en-US" sz="13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BC83-7256-40EF-A33C-659A960A35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68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BC83-7256-40EF-A33C-659A960A35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88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BC83-7256-40EF-A33C-659A960A35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70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BC83-7256-40EF-A33C-659A960A35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1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4A57-6A7D-4C38-A6AE-9109E0F7B2B1}" type="datetime1">
              <a:rPr lang="en-US" smtClean="0"/>
              <a:t>16/11/2011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CA42-79A5-4820-9DCA-C2CE0EDA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5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B028-A14C-42BF-A2FA-61FCE5C7638C}" type="datetime1">
              <a:rPr lang="en-US" smtClean="0"/>
              <a:t>16/11/2011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CA42-79A5-4820-9DCA-C2CE0EDA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6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FB3D-EBB5-44A2-AAAA-27CB2F678D05}" type="datetime1">
              <a:rPr lang="en-US" smtClean="0"/>
              <a:t>16/11/2011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CA42-79A5-4820-9DCA-C2CE0EDA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38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264C24-4C06-4ED3-8468-929696F786FF}" type="datetime1">
              <a:rPr lang="en-US" smtClean="0"/>
              <a:t>16/11/2011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Felix Bast (c) MMXI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105030-68B6-4F9D-BC54-275CBBE1F9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292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54B822-3D10-47D1-BC60-EE7D868F5742}" type="datetime1">
              <a:rPr lang="en-US" smtClean="0"/>
              <a:t>16/11/2011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Felix Bast (c) MMXI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05EEEC-91C6-40B5-B628-0B539AF62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6651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6B133E-D7F3-4D45-AE25-668C5B195FC3}" type="datetime1">
              <a:rPr lang="en-US" smtClean="0"/>
              <a:t>16/11/2011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Felix Bast (c) MMXI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5DB80C-E67C-4142-B4C4-A46322CE17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9382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D61DAA-5284-4808-B05A-B45D50968A9B}" type="datetime1">
              <a:rPr lang="en-US" smtClean="0"/>
              <a:t>16/11/2011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Felix Bast (c) MMXI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A6E86A-3A36-4920-AFCD-1728B084B8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074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D773-D42B-4384-B5C7-9BC96CBE4C96}" type="datetime1">
              <a:rPr lang="en-US" smtClean="0"/>
              <a:t>16/11/2011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CA42-79A5-4820-9DCA-C2CE0EDA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9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05C9-899B-4BE3-90E1-62861763DF17}" type="datetime1">
              <a:rPr lang="en-US" smtClean="0"/>
              <a:t>16/11/2011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CA42-79A5-4820-9DCA-C2CE0EDA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6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94AA-E0A9-4C70-809C-757B2A46D9CA}" type="datetime1">
              <a:rPr lang="en-US" smtClean="0"/>
              <a:t>16/11/2011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CA42-79A5-4820-9DCA-C2CE0EDA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A187-BB90-4949-ACC0-F24625E60A39}" type="datetime1">
              <a:rPr lang="en-US" smtClean="0"/>
              <a:t>16/11/2011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CA42-79A5-4820-9DCA-C2CE0EDA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8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748B-DA85-47EB-BC3B-565058394A96}" type="datetime1">
              <a:rPr lang="en-US" smtClean="0"/>
              <a:t>16/11/2011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CA42-79A5-4820-9DCA-C2CE0EDA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1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A57B-5645-43A9-AA74-D937056EC92C}" type="datetime1">
              <a:rPr lang="en-US" smtClean="0"/>
              <a:t>16/11/2011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CA42-79A5-4820-9DCA-C2CE0EDA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5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A881-7E7E-4324-9CBF-2DDF75BB7875}" type="datetime1">
              <a:rPr lang="en-US" smtClean="0"/>
              <a:t>16/11/2011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CA42-79A5-4820-9DCA-C2CE0EDA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8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10A5-8304-445D-A216-7EEDCFCC5747}" type="datetime1">
              <a:rPr lang="en-US" smtClean="0"/>
              <a:t>16/11/2011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CA42-79A5-4820-9DCA-C2CE0EDA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3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14419-0450-4B3A-9D96-2B71870DAC57}" type="datetime1">
              <a:rPr lang="en-US" smtClean="0"/>
              <a:t>16/11/2011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Felix Bast (c) MMXI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8CA42-79A5-4820-9DCA-C2CE0EDAE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3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5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8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9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2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Membrane Transport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Felix </a:t>
            </a:r>
            <a:r>
              <a:rPr lang="en-US" dirty="0" err="1" smtClean="0"/>
              <a:t>Bast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17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153400" cy="914400"/>
          </a:xfrm>
        </p:spPr>
        <p:txBody>
          <a:bodyPr/>
          <a:lstStyle/>
          <a:p>
            <a:r>
              <a:rPr lang="en-GB" sz="4000"/>
              <a:t>Carrier-mediated membrane transport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Carriers exhibit 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saturation kinetics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with respect to solute concentration.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Carriers exhibit </a:t>
            </a:r>
            <a:r>
              <a:rPr lang="en-GB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stereospecificity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Glucose carrier transports D-glucose but not L-glucose.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Carriers are 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susceptible to inhibition.</a:t>
            </a: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Carrier rates are susceptible to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hormonal control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(although channels may be as well). 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Influence of insulin on the glucose transporter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Influence of aldosterone on the Na-K transporter (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NaK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-pump).</a:t>
            </a:r>
            <a:r>
              <a:rPr lang="en-GB" sz="2400" dirty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2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Kinetics of transport carriers</a:t>
            </a:r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772400" cy="32004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4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Carriers exhibit </a:t>
            </a:r>
            <a:r>
              <a:rPr lang="en-US" sz="2800" b="1">
                <a:solidFill>
                  <a:schemeClr val="folHlink"/>
                </a:solidFill>
                <a:cs typeface="Times New Roman" pitchFamily="18" charset="0"/>
              </a:rPr>
              <a:t>Michaelis-Menten</a:t>
            </a:r>
            <a:r>
              <a:rPr lang="en-US" sz="280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folHlink"/>
                </a:solidFill>
                <a:cs typeface="Times New Roman" pitchFamily="18" charset="0"/>
              </a:rPr>
              <a:t>kinetics</a:t>
            </a:r>
            <a:r>
              <a:rPr lang="en-US" sz="2800">
                <a:cs typeface="Times New Roman" pitchFamily="18" charset="0"/>
              </a:rPr>
              <a:t>.</a:t>
            </a:r>
          </a:p>
          <a:p>
            <a:pPr marL="0" indent="0">
              <a:spcBef>
                <a:spcPct val="0"/>
              </a:spcBef>
              <a:spcAft>
                <a:spcPct val="4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The </a:t>
            </a:r>
            <a:r>
              <a:rPr lang="en-US" sz="2800" b="1">
                <a:solidFill>
                  <a:schemeClr val="folHlink"/>
                </a:solidFill>
                <a:cs typeface="Times New Roman" pitchFamily="18" charset="0"/>
              </a:rPr>
              <a:t>transport rate</a:t>
            </a:r>
            <a:r>
              <a:rPr lang="en-US" sz="2800">
                <a:cs typeface="Times New Roman" pitchFamily="18" charset="0"/>
              </a:rPr>
              <a:t> mediated by carriers is faster than in the absence of a catalyst, but </a:t>
            </a:r>
            <a:r>
              <a:rPr lang="en-US" sz="2800" b="1">
                <a:solidFill>
                  <a:schemeClr val="folHlink"/>
                </a:solidFill>
                <a:cs typeface="Times New Roman" pitchFamily="18" charset="0"/>
              </a:rPr>
              <a:t>slower than with channels</a:t>
            </a:r>
            <a:r>
              <a:rPr lang="en-US" sz="2800">
                <a:cs typeface="Times New Roman" pitchFamily="18" charset="0"/>
              </a:rPr>
              <a:t>. </a:t>
            </a:r>
          </a:p>
          <a:p>
            <a:pPr marL="0" indent="0">
              <a:spcBef>
                <a:spcPct val="0"/>
              </a:spcBef>
              <a:spcAft>
                <a:spcPct val="4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A carrier transports only one or few solute molecules per conformational cycle.</a:t>
            </a:r>
            <a:endParaRPr lang="en-US" sz="2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3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Cellular uptake of glucose by GLUT proteins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40090"/>
            <a:ext cx="6177482" cy="450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5951021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K</a:t>
            </a:r>
            <a:r>
              <a:rPr lang="en-US" baseline="-25000" dirty="0"/>
              <a:t>m</a:t>
            </a:r>
            <a:r>
              <a:rPr lang="en-US" dirty="0"/>
              <a:t>= substrate concentration at which the reaction rate reaches its half-maximum value (</a:t>
            </a:r>
            <a:r>
              <a:rPr lang="en-US" i="1" dirty="0" err="1"/>
              <a:t>V</a:t>
            </a:r>
            <a:r>
              <a:rPr lang="en-US" baseline="-25000" dirty="0" err="1"/>
              <a:t>max</a:t>
            </a:r>
            <a:r>
              <a:rPr lang="en-US" dirty="0"/>
              <a:t>/2</a:t>
            </a:r>
            <a:r>
              <a:rPr lang="en-US" dirty="0" smtClean="0"/>
              <a:t>).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25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Energetics of carrier-mediated transport</a:t>
            </a:r>
            <a:r>
              <a:rPr lang="en-GB"/>
              <a:t> </a:t>
            </a:r>
          </a:p>
        </p:txBody>
      </p:sp>
      <p:sp>
        <p:nvSpPr>
          <p:cNvPr id="983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Diffusion</a:t>
            </a:r>
          </a:p>
          <a:p>
            <a:r>
              <a:rPr lang="en-GB" b="1" dirty="0"/>
              <a:t>Passive transport (facilitated diffusion)</a:t>
            </a:r>
          </a:p>
          <a:p>
            <a:pPr lvl="1"/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No metabolic energy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required.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Solute moves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down a gradient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of electrochemical potential in combination with a carrier.</a:t>
            </a:r>
          </a:p>
          <a:p>
            <a:pPr lvl="1"/>
            <a:r>
              <a:rPr lang="en-GB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</a:t>
            </a:r>
            <a:r>
              <a:rPr lang="en-GB" b="1" baseline="-30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is the same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on the two sides of membrane.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Example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 glucose transport in most cells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Carrier proteins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sz="2800" b="1" dirty="0">
                <a:solidFill>
                  <a:schemeClr val="folHlink"/>
                </a:solidFill>
              </a:rPr>
              <a:t>Proteins</a:t>
            </a:r>
            <a:r>
              <a:rPr lang="en-US" sz="2800" dirty="0"/>
              <a:t> that act as </a:t>
            </a:r>
            <a:r>
              <a:rPr lang="en-US" sz="2800" b="1" dirty="0">
                <a:solidFill>
                  <a:schemeClr val="folHlink"/>
                </a:solidFill>
              </a:rPr>
              <a:t>carriers</a:t>
            </a:r>
            <a:r>
              <a:rPr lang="en-US" sz="2800" dirty="0"/>
              <a:t> are too large to move across the membrane.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sz="2800" dirty="0"/>
              <a:t>They are </a:t>
            </a:r>
            <a:r>
              <a:rPr lang="en-US" sz="2800" dirty="0" err="1"/>
              <a:t>transmembrane</a:t>
            </a:r>
            <a:r>
              <a:rPr lang="en-US" sz="2800" dirty="0"/>
              <a:t> proteins, with fixed topology.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sz="2800" dirty="0"/>
              <a:t>Example: </a:t>
            </a:r>
            <a:r>
              <a:rPr lang="en-US" sz="2800" b="1" dirty="0">
                <a:solidFill>
                  <a:schemeClr val="folHlink"/>
                </a:solidFill>
              </a:rPr>
              <a:t>GLUT1</a:t>
            </a:r>
            <a:r>
              <a:rPr lang="en-US" sz="2800" dirty="0"/>
              <a:t> glucose </a:t>
            </a:r>
            <a:r>
              <a:rPr lang="en-US" sz="2800" dirty="0" smtClean="0"/>
              <a:t>transporter (carrier), </a:t>
            </a:r>
            <a:r>
              <a:rPr lang="en-US" sz="2800" dirty="0"/>
              <a:t>found in plasma membranes of various cells, including erythrocytes.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sz="2800" dirty="0"/>
              <a:t>GLUT1 is a large integral protein, predicted via </a:t>
            </a:r>
            <a:r>
              <a:rPr lang="en-US" sz="2800" dirty="0" err="1"/>
              <a:t>hydropathy</a:t>
            </a:r>
            <a:r>
              <a:rPr lang="en-US" sz="2800" dirty="0"/>
              <a:t> plots to have 12 </a:t>
            </a:r>
            <a:r>
              <a:rPr lang="en-US" sz="2800" dirty="0" err="1"/>
              <a:t>transmembrane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a</a:t>
            </a:r>
            <a:r>
              <a:rPr lang="en-US" sz="2800" dirty="0"/>
              <a:t>-helices.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238500"/>
            <a:ext cx="8210550" cy="327660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 dirty="0"/>
              <a:t>Carrier proteins </a:t>
            </a:r>
            <a:r>
              <a:rPr lang="en-US" sz="2800" b="1" dirty="0">
                <a:solidFill>
                  <a:schemeClr val="folHlink"/>
                </a:solidFill>
              </a:rPr>
              <a:t>cycle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b="1" dirty="0">
                <a:solidFill>
                  <a:schemeClr val="folHlink"/>
                </a:solidFill>
              </a:rPr>
              <a:t>between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b="1" dirty="0">
                <a:solidFill>
                  <a:schemeClr val="folHlink"/>
                </a:solidFill>
              </a:rPr>
              <a:t>conformations</a:t>
            </a:r>
            <a:r>
              <a:rPr lang="en-US" sz="2800" dirty="0"/>
              <a:t> in which a solute binding site is accessible on one side of the membrane or the other. 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 dirty="0"/>
              <a:t>There may be an intermediate conformation in which a bound substrate is inaccessible to either aqueous phase.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 dirty="0"/>
              <a:t>With carrier proteins, </a:t>
            </a:r>
            <a:r>
              <a:rPr lang="en-US" sz="2800" dirty="0">
                <a:solidFill>
                  <a:schemeClr val="folHlink"/>
                </a:solidFill>
              </a:rPr>
              <a:t>there is </a:t>
            </a:r>
            <a:r>
              <a:rPr lang="en-US" sz="2800" b="1" dirty="0">
                <a:solidFill>
                  <a:schemeClr val="folHlink"/>
                </a:solidFill>
              </a:rPr>
              <a:t>never an open channel all the way through the membrane</a:t>
            </a:r>
            <a:r>
              <a:rPr lang="en-US" sz="2800" dirty="0"/>
              <a:t>.</a:t>
            </a:r>
            <a:r>
              <a:rPr lang="en-US" sz="2800" b="1" dirty="0"/>
              <a:t> </a:t>
            </a:r>
            <a:endParaRPr lang="en-US" sz="2800" dirty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7872" name="Object 0"/>
          <p:cNvGraphicFramePr>
            <a:graphicFrameLocks noChangeAspect="1"/>
          </p:cNvGraphicFramePr>
          <p:nvPr/>
        </p:nvGraphicFramePr>
        <p:xfrm>
          <a:off x="1003300" y="333375"/>
          <a:ext cx="7175500" cy="269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icture" r:id="rId4" imgW="3296412" imgH="1239012" progId="Word.Picture.8">
                  <p:embed/>
                </p:oleObj>
              </mc:Choice>
              <mc:Fallback>
                <p:oleObj name="Picture" r:id="rId4" imgW="3296412" imgH="123901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333375"/>
                        <a:ext cx="7175500" cy="269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16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2667000" cy="24384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Classes of carrier proteins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733800"/>
            <a:ext cx="8458200" cy="2819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</a:rPr>
              <a:t>Uniport</a:t>
            </a:r>
            <a:r>
              <a:rPr lang="en-US" sz="2800" dirty="0"/>
              <a:t> (facilitated diffusion) carriers mediate transport of a single solute.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 dirty="0"/>
              <a:t>Examples include </a:t>
            </a:r>
            <a:r>
              <a:rPr lang="en-US" sz="2800" b="1" dirty="0" smtClean="0">
                <a:solidFill>
                  <a:schemeClr val="folHlink"/>
                </a:solidFill>
              </a:rPr>
              <a:t>GLUT1, </a:t>
            </a:r>
            <a:r>
              <a:rPr lang="en-US" sz="2800" b="1" dirty="0" err="1" smtClean="0">
                <a:solidFill>
                  <a:schemeClr val="folHlink"/>
                </a:solidFill>
              </a:rPr>
              <a:t>Aquaporins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b="1" dirty="0" err="1">
                <a:solidFill>
                  <a:schemeClr val="folHlink"/>
                </a:solidFill>
              </a:rPr>
              <a:t>valinomycin</a:t>
            </a:r>
            <a:r>
              <a:rPr lang="en-US" sz="2800" dirty="0"/>
              <a:t>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 dirty="0"/>
              <a:t>These carriers can undergo the conformational change associated with solute transfer either empty or with bound substrate. Thus they can mediate net solute transport.</a:t>
            </a:r>
          </a:p>
        </p:txBody>
      </p:sp>
      <p:graphicFrame>
        <p:nvGraphicFramePr>
          <p:cNvPr id="5939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3352800" y="152400"/>
          <a:ext cx="5438775" cy="343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Picture" r:id="rId4" imgW="2800440" imgH="1771560" progId="Word.Picture.8">
                  <p:embed/>
                </p:oleObj>
              </mc:Choice>
              <mc:Fallback>
                <p:oleObj name="Picture" r:id="rId4" imgW="2800440" imgH="177156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52400"/>
                        <a:ext cx="5438775" cy="343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419872" y="260648"/>
            <a:ext cx="1440160" cy="3024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45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GLUT1 </a:t>
            </a:r>
            <a:r>
              <a:rPr lang="en-US" dirty="0" err="1" smtClean="0"/>
              <a:t>uniport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All GLUT family proteins have similar structures; but different </a:t>
            </a:r>
            <a:r>
              <a:rPr lang="en-US" i="1" dirty="0" smtClean="0"/>
              <a:t>K</a:t>
            </a:r>
            <a:r>
              <a:rPr lang="en-US" dirty="0" smtClean="0"/>
              <a:t>m values, expression in different cell types and substrate specificities</a:t>
            </a:r>
          </a:p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7" y="1285971"/>
            <a:ext cx="9024079" cy="228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systems to study functions of carrier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r>
              <a:rPr lang="en-US" dirty="0" smtClean="0"/>
              <a:t>Liposomes containing a purified transport proteins</a:t>
            </a:r>
          </a:p>
          <a:p>
            <a:endParaRPr lang="en-US" dirty="0"/>
          </a:p>
          <a:p>
            <a:r>
              <a:rPr lang="en-US" dirty="0" smtClean="0"/>
              <a:t>Cells transfected with genes encoding particular transport protein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5572"/>
            <a:ext cx="2939802" cy="489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25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Osmosis-”diffusion” of water</a:t>
            </a:r>
          </a:p>
          <a:p>
            <a:pPr lvl="1"/>
            <a:r>
              <a:rPr lang="en-US" dirty="0" smtClean="0"/>
              <a:t>Osmotic pressure-hydrostatic pressure required to stop water inflow.</a:t>
            </a:r>
          </a:p>
          <a:p>
            <a:pPr lvl="1"/>
            <a:r>
              <a:rPr lang="en-US" dirty="0" smtClean="0"/>
              <a:t>Directly proportional to difference in solute concentrations</a:t>
            </a:r>
          </a:p>
          <a:p>
            <a:pPr lvl="1"/>
            <a:r>
              <a:rPr lang="en-US" dirty="0" err="1" smtClean="0">
                <a:latin typeface="Calibri"/>
                <a:cs typeface="Calibri"/>
              </a:rPr>
              <a:t>Van’t</a:t>
            </a:r>
            <a:r>
              <a:rPr lang="en-US" dirty="0" smtClean="0">
                <a:latin typeface="Calibri"/>
                <a:cs typeface="Calibri"/>
              </a:rPr>
              <a:t> Hoff’s equation ∏ = </a:t>
            </a:r>
            <a:r>
              <a:rPr lang="en-US" i="1" dirty="0" smtClean="0">
                <a:latin typeface="Calibri"/>
                <a:cs typeface="Calibri"/>
              </a:rPr>
              <a:t>RT</a:t>
            </a:r>
            <a:r>
              <a:rPr lang="en-US" dirty="0" smtClean="0">
                <a:latin typeface="Calibri"/>
                <a:cs typeface="Calibri"/>
              </a:rPr>
              <a:t> (C</a:t>
            </a:r>
            <a:r>
              <a:rPr lang="en-US" baseline="-25000" dirty="0">
                <a:cs typeface="Calibri"/>
              </a:rPr>
              <a:t>B</a:t>
            </a:r>
            <a:r>
              <a:rPr lang="en-US" dirty="0" smtClean="0">
                <a:latin typeface="Calibri"/>
                <a:cs typeface="Calibri"/>
              </a:rPr>
              <a:t>-C</a:t>
            </a:r>
            <a:r>
              <a:rPr lang="en-US" baseline="-25000" dirty="0" smtClean="0">
                <a:latin typeface="Calibri"/>
                <a:cs typeface="Calibri"/>
              </a:rPr>
              <a:t>A</a:t>
            </a:r>
            <a:r>
              <a:rPr lang="en-US" dirty="0" smtClean="0">
                <a:latin typeface="Calibri"/>
                <a:cs typeface="Calibri"/>
              </a:rPr>
              <a:t>)</a:t>
            </a:r>
          </a:p>
          <a:p>
            <a:pPr lvl="2"/>
            <a:r>
              <a:rPr lang="en-US" i="1" dirty="0" smtClean="0">
                <a:cs typeface="Calibri"/>
              </a:rPr>
              <a:t>R </a:t>
            </a:r>
            <a:r>
              <a:rPr lang="en-US" dirty="0" smtClean="0">
                <a:cs typeface="Calibri"/>
              </a:rPr>
              <a:t>Gas constant</a:t>
            </a:r>
            <a:r>
              <a:rPr lang="en-US" i="1" dirty="0" smtClean="0">
                <a:cs typeface="Calibri"/>
              </a:rPr>
              <a:t>, T </a:t>
            </a:r>
            <a:r>
              <a:rPr lang="en-US" dirty="0" smtClean="0">
                <a:cs typeface="Calibri"/>
              </a:rPr>
              <a:t>Absolute </a:t>
            </a:r>
            <a:r>
              <a:rPr lang="en-US" dirty="0" smtClean="0">
                <a:cs typeface="Calibri"/>
              </a:rPr>
              <a:t>Temperature</a:t>
            </a:r>
          </a:p>
          <a:p>
            <a:pPr lvl="2"/>
            <a:r>
              <a:rPr lang="en-US" dirty="0"/>
              <a:t>8.3144621 J </a:t>
            </a:r>
            <a:r>
              <a:rPr lang="en-US" dirty="0" smtClean="0"/>
              <a:t>K</a:t>
            </a:r>
            <a:r>
              <a:rPr lang="en-US" baseline="30000" dirty="0"/>
              <a:t> −1 </a:t>
            </a:r>
            <a:r>
              <a:rPr lang="en-US" dirty="0"/>
              <a:t> mol</a:t>
            </a:r>
            <a:r>
              <a:rPr lang="en-US" baseline="30000" dirty="0"/>
              <a:t>−1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5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Transport across membranes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Nutrients in and waste out</a:t>
            </a:r>
          </a:p>
          <a:p>
            <a:r>
              <a:rPr lang="en-US" altLang="en-US"/>
              <a:t>Specific ion gradients</a:t>
            </a:r>
          </a:p>
          <a:p>
            <a:r>
              <a:rPr lang="en-US" altLang="en-US"/>
              <a:t>Signals relayed</a:t>
            </a:r>
          </a:p>
          <a:p>
            <a:endParaRPr lang="en-US" altLang="en-US"/>
          </a:p>
          <a:p>
            <a:r>
              <a:rPr lang="en-US" altLang="en-US"/>
              <a:t>Mediated by membrane proteins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7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4" y="1233488"/>
            <a:ext cx="4502621" cy="537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89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Aquaporins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 of membrane proteins that allows water and glycerol to cross the membrane</a:t>
            </a:r>
          </a:p>
          <a:p>
            <a:endParaRPr lang="en-US" dirty="0"/>
          </a:p>
        </p:txBody>
      </p:sp>
      <p:pic>
        <p:nvPicPr>
          <p:cNvPr id="27650" name="Picture 2" descr="http://www.als.lbl.gov/pics/54aquapori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12162"/>
            <a:ext cx="30480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www.sigmaaldrich.com/etc/medialib/life-science/cell-signaling-and/migratecellsignal1/Figure-3-Aquaporin.Par.0001.Image.30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82305"/>
            <a:ext cx="29337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585408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2nm water pore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91680" y="4797152"/>
            <a:ext cx="1967880" cy="10569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211960" y="5013176"/>
            <a:ext cx="1944216" cy="813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54874" y="6038747"/>
            <a:ext cx="2565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asparagine, arginine and </a:t>
            </a:r>
            <a:r>
              <a:rPr lang="en-US" dirty="0" err="1" smtClean="0"/>
              <a:t>histidine</a:t>
            </a:r>
            <a:r>
              <a:rPr lang="en-US" dirty="0" smtClean="0"/>
              <a:t> </a:t>
            </a:r>
            <a:r>
              <a:rPr lang="en-US" dirty="0" err="1" smtClean="0"/>
              <a:t>residies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254874" y="5157192"/>
            <a:ext cx="1053430" cy="881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21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Aquaporins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Aquaporin 2 is involved with </a:t>
            </a:r>
            <a:r>
              <a:rPr lang="en-US" dirty="0" err="1" smtClean="0"/>
              <a:t>resorption</a:t>
            </a:r>
            <a:r>
              <a:rPr lang="en-US" dirty="0" smtClean="0"/>
              <a:t> of water in kidney cells, regulated by </a:t>
            </a:r>
            <a:r>
              <a:rPr lang="en-US" dirty="0" smtClean="0"/>
              <a:t>vasopressin (ADH); </a:t>
            </a:r>
            <a:r>
              <a:rPr lang="en-US" dirty="0" smtClean="0"/>
              <a:t>mutations in </a:t>
            </a:r>
            <a:r>
              <a:rPr lang="en-US" dirty="0"/>
              <a:t>AQP2 </a:t>
            </a:r>
            <a:r>
              <a:rPr lang="en-US" dirty="0" smtClean="0"/>
              <a:t>or Vasopressin genes  leads to </a:t>
            </a:r>
            <a:r>
              <a:rPr lang="en-US" dirty="0" err="1" smtClean="0"/>
              <a:t>Nephrogenic</a:t>
            </a:r>
            <a:r>
              <a:rPr lang="en-US" dirty="0" smtClean="0"/>
              <a:t> Diabetes </a:t>
            </a:r>
            <a:r>
              <a:rPr lang="en-US" dirty="0" err="1" smtClean="0"/>
              <a:t>insipidus</a:t>
            </a:r>
            <a:endParaRPr lang="en-US" dirty="0"/>
          </a:p>
        </p:txBody>
      </p:sp>
      <p:pic>
        <p:nvPicPr>
          <p:cNvPr id="28674" name="Picture 2" descr="http://t2.gstatic.com/images?q=tbn:ANd9GcTm9vBTAa7d9SuezgmG-acC4Pbfrp7QDDmSvFkGl9pqUChvzcJa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66751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94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Aquaporins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AQP2 gene expression is more during pregnancy and congestive heart failure -&gt; increased water </a:t>
            </a:r>
            <a:r>
              <a:rPr lang="en-US" dirty="0" err="1" smtClean="0"/>
              <a:t>resorption</a:t>
            </a:r>
            <a:endParaRPr lang="en-US" dirty="0" smtClean="0"/>
          </a:p>
          <a:p>
            <a:r>
              <a:rPr lang="en-US" dirty="0" smtClean="0"/>
              <a:t>Lithium administered to treat bipolar disorder can decrease expression of AQP2 gene -&gt; decreased water </a:t>
            </a:r>
            <a:r>
              <a:rPr lang="en-US" dirty="0" err="1" smtClean="0"/>
              <a:t>resorption</a:t>
            </a:r>
            <a:r>
              <a:rPr lang="en-US" dirty="0" smtClean="0"/>
              <a:t> -&gt; acquired 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69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4876800"/>
            <a:ext cx="7620000" cy="14478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sz="2800" b="1">
                <a:solidFill>
                  <a:schemeClr val="folHlink"/>
                </a:solidFill>
              </a:rPr>
              <a:t>Valinomycin</a:t>
            </a:r>
            <a:r>
              <a:rPr lang="en-US" sz="2800"/>
              <a:t> is a </a:t>
            </a:r>
            <a:r>
              <a:rPr lang="en-US" sz="2800" b="1">
                <a:solidFill>
                  <a:schemeClr val="folHlink"/>
                </a:solidFill>
              </a:rPr>
              <a:t>carrier</a:t>
            </a:r>
            <a:r>
              <a:rPr lang="en-US" sz="2800"/>
              <a:t> for K</a:t>
            </a:r>
            <a:r>
              <a:rPr lang="en-US" sz="2800" baseline="30000"/>
              <a:t>+</a:t>
            </a:r>
            <a:r>
              <a:rPr lang="en-US" sz="2800"/>
              <a:t>. </a:t>
            </a:r>
          </a:p>
          <a:p>
            <a:pPr marL="0" indent="0" eaLnBrk="0" hangingPunct="0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sz="2800" b="1">
                <a:solidFill>
                  <a:schemeClr val="folHlink"/>
                </a:solidFill>
              </a:rPr>
              <a:t>Valinomycin</a:t>
            </a:r>
            <a:r>
              <a:rPr lang="en-US" sz="2800"/>
              <a:t> reversibly binds a single </a:t>
            </a:r>
            <a:r>
              <a:rPr lang="en-US" sz="2800" b="1">
                <a:solidFill>
                  <a:schemeClr val="folHlink"/>
                </a:solidFill>
              </a:rPr>
              <a:t>K</a:t>
            </a:r>
            <a:r>
              <a:rPr lang="en-US" sz="2800" b="1" baseline="30000">
                <a:solidFill>
                  <a:schemeClr val="folHlink"/>
                </a:solidFill>
              </a:rPr>
              <a:t>+</a:t>
            </a:r>
            <a:r>
              <a:rPr lang="en-US" sz="2800"/>
              <a:t> ion.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914650" y="254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874713" y="533400"/>
          <a:ext cx="7431087" cy="396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4" imgW="3314700" imgH="1772412" progId="Word.Picture.8">
                  <p:embed/>
                </p:oleObj>
              </mc:Choice>
              <mc:Fallback>
                <p:oleObj r:id="rId4" imgW="3314700" imgH="177241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533400"/>
                        <a:ext cx="7431087" cy="396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4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4572000"/>
            <a:ext cx="7810500" cy="20574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/>
              <a:t>Valinomycin is highly </a:t>
            </a:r>
            <a:r>
              <a:rPr lang="en-US" sz="2800" b="1">
                <a:solidFill>
                  <a:schemeClr val="folHlink"/>
                </a:solidFill>
              </a:rPr>
              <a:t>selective</a:t>
            </a:r>
            <a:r>
              <a:rPr lang="en-US" sz="2800"/>
              <a:t> for K</a:t>
            </a:r>
            <a:r>
              <a:rPr lang="en-US" sz="2800" baseline="30000"/>
              <a:t>+</a:t>
            </a:r>
            <a:r>
              <a:rPr lang="en-US" sz="2800"/>
              <a:t> over Na</a:t>
            </a:r>
            <a:r>
              <a:rPr lang="en-US" sz="2800" baseline="30000"/>
              <a:t>+</a:t>
            </a:r>
            <a:r>
              <a:rPr lang="en-US" sz="2800"/>
              <a:t>.  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en-US" sz="2800"/>
          </a:p>
          <a:p>
            <a:pPr marL="0" indent="0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/>
              <a:t>Why???   </a:t>
            </a:r>
          </a:p>
        </p:txBody>
      </p:sp>
      <p:graphicFrame>
        <p:nvGraphicFramePr>
          <p:cNvPr id="53251" name="Object 3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2362200" y="381000"/>
          <a:ext cx="4724400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Picture" r:id="rId4" imgW="2171880" imgH="1828800" progId="Word.Picture.8">
                  <p:embed/>
                </p:oleObj>
              </mc:Choice>
              <mc:Fallback>
                <p:oleObj name="Picture" r:id="rId4" imgW="217188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1000"/>
                        <a:ext cx="4724400" cy="397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33400" y="1123950"/>
            <a:ext cx="42862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Aft>
                <a:spcPct val="30000"/>
              </a:spcAft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28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  <p:bldP spid="532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1219200" y="1063625"/>
          <a:ext cx="6705600" cy="490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Picture" r:id="rId4" imgW="2343912" imgH="1714500" progId="Word.Picture.8">
                  <p:embed/>
                </p:oleObj>
              </mc:Choice>
              <mc:Fallback>
                <p:oleObj name="Picture" r:id="rId4" imgW="2343912" imgH="17145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63625"/>
                        <a:ext cx="6705600" cy="490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65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85750" y="3619500"/>
            <a:ext cx="8839200" cy="31242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</a:rPr>
              <a:t>Symport</a:t>
            </a:r>
            <a:r>
              <a:rPr lang="en-US" sz="2800" dirty="0"/>
              <a:t> (</a:t>
            </a:r>
            <a:r>
              <a:rPr lang="en-US" sz="2800" b="1" dirty="0" err="1"/>
              <a:t>cotransport</a:t>
            </a:r>
            <a:r>
              <a:rPr lang="en-US" sz="2800" dirty="0"/>
              <a:t>) carriers bind 2 dissimilar solutes (substrates) &amp; transport them together across a membrane. Transport of the 2 solutes is </a:t>
            </a:r>
            <a:r>
              <a:rPr lang="en-US" sz="2800" b="1" dirty="0"/>
              <a:t>obligatorily coupled</a:t>
            </a:r>
            <a:r>
              <a:rPr lang="en-US" sz="2800" dirty="0"/>
              <a:t>. 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 dirty="0"/>
              <a:t>An example is the plasma membrane </a:t>
            </a:r>
            <a:r>
              <a:rPr lang="en-US" sz="2800" b="1" dirty="0">
                <a:solidFill>
                  <a:schemeClr val="folHlink"/>
                </a:solidFill>
              </a:rPr>
              <a:t>G</a:t>
            </a:r>
            <a:r>
              <a:rPr lang="en-US" sz="2800" b="1" dirty="0" smtClean="0">
                <a:solidFill>
                  <a:schemeClr val="folHlink"/>
                </a:solidFill>
              </a:rPr>
              <a:t>lucose-Na</a:t>
            </a:r>
            <a:r>
              <a:rPr lang="en-US" sz="2800" b="1" baseline="30000" dirty="0">
                <a:solidFill>
                  <a:schemeClr val="folHlink"/>
                </a:solidFill>
              </a:rPr>
              <a:t>+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symport</a:t>
            </a:r>
            <a:r>
              <a:rPr lang="en-US" sz="2800" dirty="0"/>
              <a:t>. 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 dirty="0"/>
              <a:t>A gradient of one substrate, usually an ion, may drive uphill (against the gradient) transport of a co-substrate. </a:t>
            </a:r>
            <a:endParaRPr lang="en-US" sz="2800" b="1" dirty="0"/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1828800" y="304800"/>
          <a:ext cx="5438775" cy="343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Picture" r:id="rId4" imgW="2800440" imgH="1771560" progId="Word.Picture.8">
                  <p:embed/>
                </p:oleObj>
              </mc:Choice>
              <mc:Fallback>
                <p:oleObj name="Picture" r:id="rId4" imgW="2800440" imgH="177156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04800"/>
                        <a:ext cx="5438775" cy="343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563888" y="476672"/>
            <a:ext cx="1872208" cy="30963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79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27"/>
          <p:cNvSpPr>
            <a:spLocks noChangeArrowheads="1"/>
          </p:cNvSpPr>
          <p:nvPr/>
        </p:nvSpPr>
        <p:spPr bwMode="auto">
          <a:xfrm>
            <a:off x="457200" y="381000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5000"/>
              </a:lnSpc>
              <a:spcAft>
                <a:spcPct val="40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2800" b="1">
                <a:solidFill>
                  <a:schemeClr val="folHlink"/>
                </a:solidFill>
                <a:latin typeface="Times New Roman" pitchFamily="18" charset="0"/>
              </a:rPr>
              <a:t>Trans-epithelial transport:</a:t>
            </a:r>
            <a:endParaRPr lang="en-US" sz="2800">
              <a:solidFill>
                <a:schemeClr val="folHlink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5000"/>
              </a:lnSpc>
              <a:spcAft>
                <a:spcPct val="40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2800">
                <a:latin typeface="Times New Roman" pitchFamily="18" charset="0"/>
              </a:rPr>
              <a:t>In the example shown, 3 carrier proteins accomplish absorption of glucose &amp; Na</a:t>
            </a:r>
            <a:r>
              <a:rPr lang="en-US" sz="2800" baseline="30000">
                <a:latin typeface="Times New Roman" pitchFamily="18" charset="0"/>
              </a:rPr>
              <a:t>+</a:t>
            </a:r>
            <a:r>
              <a:rPr lang="en-US" sz="2800">
                <a:latin typeface="Times New Roman" pitchFamily="18" charset="0"/>
              </a:rPr>
              <a:t> in the small intestine. </a:t>
            </a:r>
          </a:p>
        </p:txBody>
      </p:sp>
      <p:sp>
        <p:nvSpPr>
          <p:cNvPr id="72708" name="Rectangle 1028"/>
          <p:cNvSpPr>
            <a:spLocks noChangeArrowheads="1"/>
          </p:cNvSpPr>
          <p:nvPr/>
        </p:nvSpPr>
        <p:spPr bwMode="auto">
          <a:xfrm>
            <a:off x="3252788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09" name="Rectangle 1029"/>
          <p:cNvSpPr>
            <a:spLocks noChangeArrowheads="1"/>
          </p:cNvSpPr>
          <p:nvPr/>
        </p:nvSpPr>
        <p:spPr bwMode="auto">
          <a:xfrm>
            <a:off x="3252788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2710" name="Object 1030"/>
          <p:cNvGraphicFramePr>
            <a:graphicFrameLocks noChangeAspect="1"/>
          </p:cNvGraphicFramePr>
          <p:nvPr/>
        </p:nvGraphicFramePr>
        <p:xfrm>
          <a:off x="1600200" y="2286000"/>
          <a:ext cx="5740400" cy="422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r:id="rId4" imgW="2628900" imgH="1943100" progId="Word.Picture.8">
                  <p:embed/>
                </p:oleObj>
              </mc:Choice>
              <mc:Fallback>
                <p:oleObj r:id="rId4" imgW="2628900" imgH="19431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86000"/>
                        <a:ext cx="5740400" cy="422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60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228600" y="4267200"/>
            <a:ext cx="8839200" cy="2590800"/>
          </a:xfrm>
        </p:spPr>
        <p:txBody>
          <a:bodyPr/>
          <a:lstStyle/>
          <a:p>
            <a:pPr marL="285750" indent="-28575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sz="2800" dirty="0"/>
              <a:t>The Na</a:t>
            </a:r>
            <a:r>
              <a:rPr lang="en-US" sz="2800" baseline="30000" dirty="0"/>
              <a:t>+</a:t>
            </a:r>
            <a:r>
              <a:rPr lang="en-US" sz="2800" dirty="0"/>
              <a:t> gradient drives uphill transport of glucose into the cell at the apical end, via </a:t>
            </a:r>
            <a:r>
              <a:rPr lang="en-US" sz="2800" b="1" dirty="0">
                <a:solidFill>
                  <a:schemeClr val="folHlink"/>
                </a:solidFill>
              </a:rPr>
              <a:t>G</a:t>
            </a:r>
            <a:r>
              <a:rPr lang="en-US" sz="2800" b="1" dirty="0" smtClean="0">
                <a:solidFill>
                  <a:schemeClr val="folHlink"/>
                </a:solidFill>
              </a:rPr>
              <a:t>lucose-Na</a:t>
            </a:r>
            <a:r>
              <a:rPr lang="en-US" sz="2800" b="1" baseline="30000" dirty="0">
                <a:solidFill>
                  <a:schemeClr val="folHlink"/>
                </a:solidFill>
              </a:rPr>
              <a:t>+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symport</a:t>
            </a:r>
            <a:r>
              <a:rPr lang="en-US" sz="2800" dirty="0"/>
              <a:t>. [Glucose] within the cell is thus higher than outside.</a:t>
            </a:r>
          </a:p>
          <a:p>
            <a:pPr marL="285750" indent="-28575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sz="2800" dirty="0"/>
              <a:t>Glucose flows passively out of the cell at the basal end, down its gradient,</a:t>
            </a:r>
            <a:r>
              <a:rPr lang="en-US" sz="2000" dirty="0"/>
              <a:t> </a:t>
            </a:r>
            <a:r>
              <a:rPr lang="en-US" sz="2800" dirty="0"/>
              <a:t>via </a:t>
            </a:r>
            <a:r>
              <a:rPr lang="en-US" sz="2800" b="1" dirty="0">
                <a:solidFill>
                  <a:schemeClr val="folHlink"/>
                </a:solidFill>
              </a:rPr>
              <a:t>GLUT2</a:t>
            </a:r>
            <a:r>
              <a:rPr lang="en-US" sz="2800" dirty="0"/>
              <a:t> (</a:t>
            </a:r>
            <a:r>
              <a:rPr lang="en-US" sz="2800" dirty="0" err="1"/>
              <a:t>uniport</a:t>
            </a:r>
            <a:r>
              <a:rPr lang="en-US" sz="2400" dirty="0"/>
              <a:t> </a:t>
            </a:r>
            <a:r>
              <a:rPr lang="en-US" sz="2800" dirty="0"/>
              <a:t>related</a:t>
            </a:r>
            <a:r>
              <a:rPr lang="en-US" sz="2400" dirty="0"/>
              <a:t> </a:t>
            </a:r>
            <a:r>
              <a:rPr lang="en-US" sz="2800" dirty="0"/>
              <a:t>to</a:t>
            </a:r>
            <a:r>
              <a:rPr lang="en-US" sz="2400" dirty="0"/>
              <a:t> </a:t>
            </a:r>
            <a:r>
              <a:rPr lang="en-US" sz="2800" dirty="0"/>
              <a:t>GLUT1). 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252788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04800" y="1066800"/>
            <a:ext cx="29337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spcAft>
                <a:spcPct val="5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en-US" sz="2800"/>
              <a:t>The </a:t>
            </a:r>
            <a:r>
              <a:rPr lang="en-US" sz="2800" b="1">
                <a:solidFill>
                  <a:schemeClr val="folHlink"/>
                </a:solidFill>
              </a:rPr>
              <a:t>Na</a:t>
            </a:r>
            <a:r>
              <a:rPr lang="en-US" sz="2800" b="1" baseline="30000">
                <a:solidFill>
                  <a:schemeClr val="folHlink"/>
                </a:solidFill>
              </a:rPr>
              <a:t>+</a:t>
            </a:r>
            <a:r>
              <a:rPr lang="en-US" sz="2800" b="1">
                <a:solidFill>
                  <a:schemeClr val="folHlink"/>
                </a:solidFill>
              </a:rPr>
              <a:t> pump</a:t>
            </a:r>
            <a:r>
              <a:rPr lang="en-US" sz="2800"/>
              <a:t>, at the basal end of the cell, keeps [Na</a:t>
            </a:r>
            <a:r>
              <a:rPr lang="en-US" sz="2800" baseline="30000"/>
              <a:t>+</a:t>
            </a:r>
            <a:r>
              <a:rPr lang="en-US" sz="2800"/>
              <a:t>] lower in the cell than in fluid bathing the apical surface. </a:t>
            </a:r>
          </a:p>
        </p:txBody>
      </p:sp>
      <p:graphicFrame>
        <p:nvGraphicFramePr>
          <p:cNvPr id="208896" name="Object 0"/>
          <p:cNvGraphicFramePr>
            <a:graphicFrameLocks noChangeAspect="1"/>
          </p:cNvGraphicFramePr>
          <p:nvPr/>
        </p:nvGraphicFramePr>
        <p:xfrm>
          <a:off x="3200400" y="152400"/>
          <a:ext cx="5740400" cy="422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r:id="rId4" imgW="2628900" imgH="1943100" progId="Word.Picture.8">
                  <p:embed/>
                </p:oleObj>
              </mc:Choice>
              <mc:Fallback>
                <p:oleObj r:id="rId4" imgW="2628900" imgH="19431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52400"/>
                        <a:ext cx="5740400" cy="422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6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Membrane transport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160020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85113" y="1887538"/>
            <a:ext cx="187325" cy="34925"/>
            <a:chOff x="288" y="1146"/>
            <a:chExt cx="5280" cy="2860"/>
          </a:xfrm>
        </p:grpSpPr>
        <p:pic>
          <p:nvPicPr>
            <p:cNvPr id="95236" name="Picture 4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88" y="1146"/>
              <a:ext cx="5280" cy="2860"/>
            </a:xfrm>
            <a:prstGeom prst="rect">
              <a:avLst/>
            </a:prstGeom>
            <a:noFill/>
          </p:spPr>
        </p:pic>
        <p:sp>
          <p:nvSpPr>
            <p:cNvPr id="95239" name="Text Box 7"/>
            <p:cNvSpPr txBox="1">
              <a:spLocks noChangeArrowheads="1"/>
            </p:cNvSpPr>
            <p:nvPr/>
          </p:nvSpPr>
          <p:spPr bwMode="auto">
            <a:xfrm>
              <a:off x="4272" y="1392"/>
              <a:ext cx="768" cy="2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/>
            <a:lstStyle/>
            <a:p>
              <a:pPr marL="342900" indent="-342900" algn="ctr">
                <a:lnSpc>
                  <a:spcPct val="80000"/>
                </a:lnSpc>
              </a:pPr>
              <a:r>
                <a:rPr lang="en-GB" sz="800" b="1"/>
                <a:t>Soluble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7200" y="1819275"/>
            <a:ext cx="8382000" cy="4540250"/>
            <a:chOff x="288" y="1146"/>
            <a:chExt cx="5280" cy="2860"/>
          </a:xfrm>
        </p:grpSpPr>
        <p:pic>
          <p:nvPicPr>
            <p:cNvPr id="95242" name="Picture 10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88" y="1146"/>
              <a:ext cx="5280" cy="2860"/>
            </a:xfrm>
            <a:prstGeom prst="rect">
              <a:avLst/>
            </a:prstGeom>
            <a:noFill/>
          </p:spPr>
        </p:pic>
        <p:sp>
          <p:nvSpPr>
            <p:cNvPr id="95243" name="Text Box 11"/>
            <p:cNvSpPr txBox="1">
              <a:spLocks noChangeArrowheads="1"/>
            </p:cNvSpPr>
            <p:nvPr/>
          </p:nvSpPr>
          <p:spPr bwMode="auto">
            <a:xfrm>
              <a:off x="4272" y="1392"/>
              <a:ext cx="768" cy="24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lnSpc>
                  <a:spcPct val="90000"/>
                </a:lnSpc>
              </a:pPr>
              <a:r>
                <a:rPr lang="en-GB" sz="2000" b="1"/>
                <a:t>Soluble</a:t>
              </a: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619500"/>
            <a:ext cx="8229600" cy="29337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/>
              <a:t>Example: </a:t>
            </a:r>
            <a:r>
              <a:rPr lang="en-US" sz="2800" b="1">
                <a:solidFill>
                  <a:schemeClr val="folHlink"/>
                </a:solidFill>
              </a:rPr>
              <a:t>ADP/ATP exchanger</a:t>
            </a:r>
            <a:r>
              <a:rPr lang="en-US" sz="2800" b="1">
                <a:solidFill>
                  <a:srgbClr val="000099"/>
                </a:solidFill>
              </a:rPr>
              <a:t> </a:t>
            </a:r>
            <a:r>
              <a:rPr lang="en-US" sz="2800"/>
              <a:t>(adenine nucleotide translocase) which catalyzes 1:1 exchange of ADP for ATP across the inner mitochondrial membrane. </a:t>
            </a:r>
          </a:p>
          <a:p>
            <a:pPr marL="0" indent="0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sz="2800"/>
              <a:t>Usually antiporters exhibit "</a:t>
            </a:r>
            <a:r>
              <a:rPr lang="en-US" sz="2800">
                <a:solidFill>
                  <a:schemeClr val="folHlink"/>
                </a:solidFill>
              </a:rPr>
              <a:t>ping pong</a:t>
            </a:r>
            <a:r>
              <a:rPr lang="en-US" sz="2800"/>
              <a:t>" </a:t>
            </a:r>
            <a:r>
              <a:rPr lang="en-US" sz="2800">
                <a:solidFill>
                  <a:schemeClr val="folHlink"/>
                </a:solidFill>
              </a:rPr>
              <a:t>kinetics</a:t>
            </a:r>
            <a:r>
              <a:rPr lang="en-US" sz="2800"/>
              <a:t>. One substrate is transported across a membrane and then another is carried back. 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00050" y="1200150"/>
            <a:ext cx="32575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Aft>
                <a:spcPct val="200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Antiport</a:t>
            </a:r>
            <a:r>
              <a:rPr lang="en-US" sz="2800">
                <a:latin typeface="Times New Roman" pitchFamily="18" charset="0"/>
              </a:rPr>
              <a:t> (exchange diffusion) carriers exchange one solute for another across a membrane.</a:t>
            </a:r>
          </a:p>
        </p:txBody>
      </p:sp>
      <p:graphicFrame>
        <p:nvGraphicFramePr>
          <p:cNvPr id="209920" name="Object 0"/>
          <p:cNvGraphicFramePr>
            <a:graphicFrameLocks noChangeAspect="1"/>
          </p:cNvGraphicFramePr>
          <p:nvPr/>
        </p:nvGraphicFramePr>
        <p:xfrm>
          <a:off x="3505200" y="228600"/>
          <a:ext cx="5438775" cy="343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Picture" r:id="rId4" imgW="2800440" imgH="1771560" progId="Word.Picture.8">
                  <p:embed/>
                </p:oleObj>
              </mc:Choice>
              <mc:Fallback>
                <p:oleObj name="Picture" r:id="rId4" imgW="2800440" imgH="177156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8600"/>
                        <a:ext cx="5438775" cy="343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7452320" y="404664"/>
            <a:ext cx="1296144" cy="3024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59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99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  <p:bldP spid="614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505200"/>
            <a:ext cx="8610600" cy="314325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sz="2800" b="1">
                <a:solidFill>
                  <a:srgbClr val="FF0000"/>
                </a:solidFill>
              </a:rPr>
              <a:t>Active transport</a:t>
            </a:r>
            <a:r>
              <a:rPr lang="en-US" sz="2800"/>
              <a:t> enzymes couple net solute movement across a membrane to </a:t>
            </a:r>
            <a:r>
              <a:rPr lang="en-US" sz="2800">
                <a:solidFill>
                  <a:schemeClr val="folHlink"/>
                </a:solidFill>
              </a:rPr>
              <a:t>ATP hydrolysis</a:t>
            </a:r>
            <a:r>
              <a:rPr lang="en-US" sz="2800"/>
              <a:t>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sz="2800"/>
              <a:t>An active transport pump may be a </a:t>
            </a:r>
            <a:r>
              <a:rPr lang="en-US" sz="2800">
                <a:solidFill>
                  <a:schemeClr val="folHlink"/>
                </a:solidFill>
              </a:rPr>
              <a:t>uniporter</a:t>
            </a:r>
            <a:r>
              <a:rPr lang="en-US" sz="2800"/>
              <a:t>, or it may be an </a:t>
            </a:r>
            <a:r>
              <a:rPr lang="en-US" sz="2800">
                <a:solidFill>
                  <a:schemeClr val="folHlink"/>
                </a:solidFill>
              </a:rPr>
              <a:t>antiporter</a:t>
            </a:r>
            <a:r>
              <a:rPr lang="en-US" sz="2800"/>
              <a:t> that catalyzes ATP-dependent  transport of     2 solutes in opposite directions.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sz="2800"/>
              <a:t>ATP-dependent ion pumps are grouped into </a:t>
            </a:r>
            <a:r>
              <a:rPr lang="en-US" sz="2800">
                <a:solidFill>
                  <a:schemeClr val="folHlink"/>
                </a:solidFill>
              </a:rPr>
              <a:t>classes</a:t>
            </a:r>
            <a:r>
              <a:rPr lang="en-US" sz="2800"/>
              <a:t>, based on transport mechanism, genetic &amp; structural homology.</a:t>
            </a:r>
          </a:p>
        </p:txBody>
      </p:sp>
      <p:graphicFrame>
        <p:nvGraphicFramePr>
          <p:cNvPr id="210944" name="Object 0"/>
          <p:cNvGraphicFramePr>
            <a:graphicFrameLocks noGrp="1" noChangeAspect="1"/>
          </p:cNvGraphicFramePr>
          <p:nvPr>
            <p:ph sz="half" idx="1"/>
          </p:nvPr>
        </p:nvGraphicFramePr>
        <p:xfrm>
          <a:off x="2347913" y="19050"/>
          <a:ext cx="4487862" cy="342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Picture" r:id="rId4" imgW="2171880" imgH="1657440" progId="Word.Picture.8">
                  <p:embed/>
                </p:oleObj>
              </mc:Choice>
              <mc:Fallback>
                <p:oleObj name="Picture" r:id="rId4" imgW="2171880" imgH="16574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19050"/>
                        <a:ext cx="4487862" cy="342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>
                            <a:solidFill>
                              <a:srgbClr val="CC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41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09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transport proteins function in a cascade</a:t>
            </a:r>
            <a:endParaRPr lang="en-US" dirty="0"/>
          </a:p>
        </p:txBody>
      </p:sp>
      <p:pic>
        <p:nvPicPr>
          <p:cNvPr id="29699" name="Picture 3" descr="C:\Users\Felix\Desktop\2011-04-15 12.03.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527360" cy="43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4046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382000" cy="990600"/>
          </a:xfrm>
        </p:spPr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Energetics of active transport</a:t>
            </a:r>
            <a:r>
              <a:rPr lang="en-GB"/>
              <a:t>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Active transport</a:t>
            </a:r>
          </a:p>
          <a:p>
            <a:pPr lvl="1"/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Metabolic energy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expenditure is required.</a:t>
            </a:r>
          </a:p>
          <a:p>
            <a:pPr lvl="1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Solute moves 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against a gradient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of electrochemical potential.</a:t>
            </a:r>
          </a:p>
          <a:p>
            <a:pPr lvl="1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Assymetrical K</a:t>
            </a:r>
            <a:r>
              <a:rPr lang="en-US" b="1" baseline="-300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for carrier loading.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K</a:t>
            </a:r>
            <a:r>
              <a:rPr lang="en-US" baseline="-300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is generally higher on that side of the membrane toward which active transport occurs.</a:t>
            </a:r>
            <a:r>
              <a:rPr lang="en-GB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 of active transport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648200"/>
          </a:xfrm>
        </p:spPr>
        <p:txBody>
          <a:bodyPr/>
          <a:lstStyle/>
          <a:p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Primary </a:t>
            </a:r>
          </a:p>
          <a:p>
            <a:pPr lvl="1"/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transport system is an ATPase.  The energy for transport comes </a:t>
            </a:r>
            <a:r>
              <a:rPr lang="en-GB" sz="240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directly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from ATP.  Some </a:t>
            </a:r>
            <a:r>
              <a:rPr lang="en-GB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cation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transport systems fall into this category.  The </a:t>
            </a:r>
            <a:r>
              <a:rPr lang="en-GB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NaK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-pump is the prime example.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Secondary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transport system utilizes the Na</a:t>
            </a:r>
            <a:r>
              <a:rPr lang="en-US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+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electrochemical gradient as an energy source to move a solute </a:t>
            </a:r>
            <a:r>
              <a:rPr lang="en-US" sz="240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against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its electrochemical gradient.  Na</a:t>
            </a:r>
            <a:r>
              <a:rPr lang="en-US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+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is transported </a:t>
            </a:r>
            <a:r>
              <a:rPr lang="en-US" sz="240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down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its electrochemical gradient in the process.  This is also referred to an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Na-coupled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or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gradient-coupled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transport.</a:t>
            </a:r>
            <a:r>
              <a:rPr lang="en-GB" sz="2400" dirty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9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ATP powered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P-Class pumps (catalyze auto-</a:t>
            </a:r>
            <a:r>
              <a:rPr lang="en-US" b="1" dirty="0" smtClean="0"/>
              <a:t>P</a:t>
            </a:r>
            <a:r>
              <a:rPr lang="en-US" dirty="0" smtClean="0"/>
              <a:t>hosphorylation of aspartate residue)</a:t>
            </a:r>
          </a:p>
          <a:p>
            <a:r>
              <a:rPr lang="en-US" dirty="0" smtClean="0"/>
              <a:t>V-class pumps (Vacuolar) </a:t>
            </a:r>
          </a:p>
          <a:p>
            <a:r>
              <a:rPr lang="en-US" dirty="0" smtClean="0"/>
              <a:t>F-class pumps (F</a:t>
            </a:r>
            <a:r>
              <a:rPr lang="en-US" baseline="-25000" dirty="0" smtClean="0"/>
              <a:t>O</a:t>
            </a:r>
            <a:r>
              <a:rPr lang="en-US" dirty="0" smtClean="0"/>
              <a:t>-F</a:t>
            </a:r>
            <a:r>
              <a:rPr lang="en-US" baseline="-25000" dirty="0" smtClean="0"/>
              <a:t>1</a:t>
            </a:r>
            <a:r>
              <a:rPr lang="en-US" dirty="0" smtClean="0"/>
              <a:t> ATPase)</a:t>
            </a:r>
          </a:p>
          <a:p>
            <a:r>
              <a:rPr lang="en-US" dirty="0" smtClean="0"/>
              <a:t>ABC Super family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89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P-class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2688357" cy="531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51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GB"/>
              <a:t>P-class ion pumps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3581400"/>
          </a:xfrm>
        </p:spPr>
        <p:txBody>
          <a:bodyPr/>
          <a:lstStyle/>
          <a:p>
            <a:r>
              <a:rPr lang="en-US" dirty="0"/>
              <a:t>P-class ion pumps are a gene family exhibiting sequence homology. They include:</a:t>
            </a:r>
          </a:p>
          <a:p>
            <a:pPr lvl="1"/>
            <a:r>
              <a:rPr lang="en-US" b="1" dirty="0" smtClean="0"/>
              <a:t>Na</a:t>
            </a:r>
            <a:r>
              <a:rPr lang="en-US" b="1" baseline="30000" dirty="0" smtClean="0"/>
              <a:t>+</a:t>
            </a:r>
            <a:r>
              <a:rPr lang="en-US" b="1" dirty="0" smtClean="0"/>
              <a:t>/K</a:t>
            </a:r>
            <a:r>
              <a:rPr lang="en-US" b="1" baseline="30000" dirty="0"/>
              <a:t>+</a:t>
            </a:r>
            <a:r>
              <a:rPr lang="en-US" b="1" dirty="0"/>
              <a:t>-ATPase</a:t>
            </a:r>
            <a:r>
              <a:rPr lang="en-US" dirty="0"/>
              <a:t>, in plasma membranes of most animal cells, is an </a:t>
            </a:r>
            <a:r>
              <a:rPr lang="en-US" b="1" dirty="0" err="1"/>
              <a:t>antiport</a:t>
            </a:r>
            <a:r>
              <a:rPr lang="en-US" b="1" dirty="0"/>
              <a:t> pump</a:t>
            </a:r>
            <a:r>
              <a:rPr lang="en-US" dirty="0"/>
              <a:t>. 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595563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6499" t="9346" r="9016"/>
          <a:stretch>
            <a:fillRect/>
          </a:stretch>
        </p:blipFill>
        <p:spPr bwMode="auto">
          <a:xfrm>
            <a:off x="3886200" y="3276600"/>
            <a:ext cx="5257800" cy="3155950"/>
          </a:xfrm>
          <a:prstGeom prst="rect">
            <a:avLst/>
          </a:prstGeom>
          <a:noFill/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52400" y="3276600"/>
            <a:ext cx="38862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Gradients for Na+ and K+ needed for action potentials &amp; synaptic potentials</a:t>
            </a:r>
          </a:p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Inhibited by cardiac glycosides, </a:t>
            </a:r>
            <a:r>
              <a:rPr lang="en-US" sz="2400" dirty="0" err="1">
                <a:latin typeface="Times New Roman" pitchFamily="18" charset="0"/>
              </a:rPr>
              <a:t>ischaemia</a:t>
            </a:r>
            <a:r>
              <a:rPr lang="en-US" sz="2400" dirty="0">
                <a:latin typeface="Times New Roman" pitchFamily="18" charset="0"/>
              </a:rPr>
              <a:t>, metabolic inhibitors and heavy metals</a:t>
            </a:r>
          </a:p>
          <a:p>
            <a:pPr marL="914400" lvl="1" indent="-457200">
              <a:spcBef>
                <a:spcPct val="20000"/>
              </a:spcBef>
              <a:buFontTx/>
              <a:buChar char="–"/>
            </a:pPr>
            <a:endParaRPr lang="en-GB" sz="2400" dirty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build="p"/>
      <p:bldP spid="6349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3276600" cy="1143000"/>
          </a:xfrm>
        </p:spPr>
        <p:txBody>
          <a:bodyPr/>
          <a:lstStyle/>
          <a:p>
            <a:r>
              <a:rPr lang="en-GB" sz="4000"/>
              <a:t>P-class pumps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3276600" cy="5334000"/>
          </a:xfrm>
        </p:spPr>
        <p:txBody>
          <a:bodyPr/>
          <a:lstStyle/>
          <a:p>
            <a:pPr marL="228600" indent="-228600"/>
            <a:r>
              <a:rPr lang="en-US" sz="2800" b="1" dirty="0"/>
              <a:t>(H</a:t>
            </a:r>
            <a:r>
              <a:rPr lang="en-US" sz="2800" b="1" baseline="30000" dirty="0"/>
              <a:t>+</a:t>
            </a:r>
            <a:r>
              <a:rPr lang="en-US" sz="2800" b="1" dirty="0"/>
              <a:t>, K</a:t>
            </a:r>
            <a:r>
              <a:rPr lang="en-US" sz="2800" b="1" baseline="30000" dirty="0"/>
              <a:t>+</a:t>
            </a:r>
            <a:r>
              <a:rPr lang="en-US" sz="2800" b="1" dirty="0"/>
              <a:t>)-ATPase</a:t>
            </a:r>
            <a:r>
              <a:rPr lang="en-US" sz="2800" dirty="0"/>
              <a:t>, involved in acid secretion in the  stomach, is an </a:t>
            </a:r>
            <a:r>
              <a:rPr lang="en-US" sz="2800" b="1" dirty="0" err="1"/>
              <a:t>antiport</a:t>
            </a:r>
            <a:r>
              <a:rPr lang="en-US" sz="2800" b="1" dirty="0"/>
              <a:t> pump</a:t>
            </a:r>
            <a:r>
              <a:rPr lang="en-US" sz="2800" dirty="0"/>
              <a:t>.  </a:t>
            </a:r>
          </a:p>
          <a:p>
            <a:pPr marL="628650" lvl="1"/>
            <a:r>
              <a:rPr lang="en-US" sz="2400" dirty="0"/>
              <a:t>It catalyzes transport of H</a:t>
            </a:r>
            <a:r>
              <a:rPr lang="en-US" sz="2400" baseline="30000" dirty="0"/>
              <a:t>+</a:t>
            </a:r>
            <a:r>
              <a:rPr lang="en-US" sz="2400" dirty="0"/>
              <a:t> out of the gastric parietal cell (toward the stomach lumen) in exchange for K</a:t>
            </a:r>
            <a:r>
              <a:rPr lang="en-US" sz="2400" baseline="30000" dirty="0"/>
              <a:t>+</a:t>
            </a:r>
            <a:r>
              <a:rPr lang="en-US" sz="2400" dirty="0"/>
              <a:t> entering the cell. </a:t>
            </a:r>
          </a:p>
        </p:txBody>
      </p:sp>
      <p:pic>
        <p:nvPicPr>
          <p:cNvPr id="101382" name="Picture 6" descr="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grayscl/>
          </a:blip>
          <a:srcRect/>
          <a:stretch>
            <a:fillRect/>
          </a:stretch>
        </p:blipFill>
        <p:spPr>
          <a:xfrm>
            <a:off x="3529013" y="0"/>
            <a:ext cx="5614987" cy="6858000"/>
          </a:xfrm>
          <a:noFill/>
          <a:ln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18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90600"/>
          </a:xfrm>
        </p:spPr>
        <p:txBody>
          <a:bodyPr/>
          <a:lstStyle/>
          <a:p>
            <a:r>
              <a:rPr lang="en-US"/>
              <a:t>P-class pumps</a:t>
            </a:r>
            <a:endParaRPr lang="en-GB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3124200"/>
          </a:xfrm>
        </p:spPr>
        <p:txBody>
          <a:bodyPr/>
          <a:lstStyle/>
          <a:p>
            <a:r>
              <a:rPr lang="en-US" sz="2800" b="1"/>
              <a:t>Ca</a:t>
            </a:r>
            <a:r>
              <a:rPr lang="en-US" sz="2800" b="1" baseline="30000"/>
              <a:t>++</a:t>
            </a:r>
            <a:r>
              <a:rPr lang="en-US" sz="2800" b="1"/>
              <a:t>-ATPase pump</a:t>
            </a:r>
            <a:r>
              <a:rPr lang="en-US" sz="2800"/>
              <a:t>, in endoplasmic reticulum (ER) &amp; plasma membranes catalyze transport of Ca</a:t>
            </a:r>
            <a:r>
              <a:rPr lang="en-US" sz="2800" baseline="30000"/>
              <a:t>++</a:t>
            </a:r>
            <a:r>
              <a:rPr lang="en-US" sz="2800"/>
              <a:t> away from the cytosol, either into the ER lumen or out of the cell. </a:t>
            </a:r>
          </a:p>
          <a:p>
            <a:pPr lvl="1"/>
            <a:r>
              <a:rPr lang="en-US" sz="2500"/>
              <a:t>There is some evidence that H</a:t>
            </a:r>
            <a:r>
              <a:rPr lang="en-US" sz="2500" baseline="30000"/>
              <a:t>+</a:t>
            </a:r>
            <a:r>
              <a:rPr lang="en-US" sz="2500"/>
              <a:t> may be transported in the opposite direction. </a:t>
            </a:r>
          </a:p>
          <a:p>
            <a:pPr lvl="1"/>
            <a:r>
              <a:rPr lang="en-US" sz="2500"/>
              <a:t>Ca</a:t>
            </a:r>
            <a:r>
              <a:rPr lang="en-US" sz="2500" baseline="30000"/>
              <a:t>++</a:t>
            </a:r>
            <a:r>
              <a:rPr lang="en-US" sz="2500"/>
              <a:t>-ATPase pumps keep cytosolic Ca</a:t>
            </a:r>
            <a:r>
              <a:rPr lang="en-US" sz="2500" baseline="30000"/>
              <a:t>++</a:t>
            </a:r>
            <a:r>
              <a:rPr lang="en-US" sz="2500"/>
              <a:t> low (10</a:t>
            </a:r>
            <a:r>
              <a:rPr lang="en-US" sz="2500" baseline="30000"/>
              <a:t>-7</a:t>
            </a:r>
            <a:r>
              <a:rPr lang="en-US" sz="2500"/>
              <a:t>M vs. 10</a:t>
            </a:r>
            <a:r>
              <a:rPr lang="en-US" sz="2500" baseline="30000"/>
              <a:t>-3 </a:t>
            </a:r>
            <a:r>
              <a:rPr lang="en-US" sz="2500"/>
              <a:t>M in plasma), allowing Ca</a:t>
            </a:r>
            <a:r>
              <a:rPr lang="en-US" sz="2500" baseline="30000"/>
              <a:t>++</a:t>
            </a:r>
            <a:r>
              <a:rPr lang="en-US" sz="2500"/>
              <a:t> to serve as a signal.</a:t>
            </a:r>
            <a:r>
              <a:rPr lang="en-US" sz="2400"/>
              <a:t> 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2071688" y="2566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914400" y="4335463"/>
            <a:ext cx="7543800" cy="2459037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6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3335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Membrane Transport</a:t>
            </a: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638300"/>
            <a:ext cx="8382000" cy="4838700"/>
          </a:xfrm>
          <a:ln/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sz="2800" dirty="0"/>
              <a:t>This discussion aims to introduce basic concepts, while focusing in depth on a few selected examples of transport catalysts for which structure/function relationships are relatively well understood.</a:t>
            </a:r>
          </a:p>
          <a:p>
            <a:pPr marL="0" indent="0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sz="2800" dirty="0" smtClean="0"/>
              <a:t>Transport proteins </a:t>
            </a:r>
            <a:r>
              <a:rPr lang="en-US" sz="2800" dirty="0"/>
              <a:t>are of two general classes: 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b="1" dirty="0" smtClean="0">
                <a:solidFill>
                  <a:schemeClr val="folHlink"/>
                </a:solidFill>
              </a:rPr>
              <a:t>Transporters (carrier-proteins)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folHlink"/>
                </a:solidFill>
              </a:rPr>
              <a:t>channels</a:t>
            </a:r>
            <a:r>
              <a:rPr lang="en-US" b="1" dirty="0"/>
              <a:t>. </a:t>
            </a:r>
          </a:p>
          <a:p>
            <a:pPr marL="0" indent="0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sz="2800" dirty="0"/>
              <a:t>These are exemplified by two </a:t>
            </a:r>
            <a:r>
              <a:rPr lang="en-US" sz="2800" b="1" dirty="0" err="1">
                <a:solidFill>
                  <a:schemeClr val="folHlink"/>
                </a:solidFill>
              </a:rPr>
              <a:t>ionophores</a:t>
            </a:r>
            <a:r>
              <a:rPr lang="en-US" sz="2800" dirty="0"/>
              <a:t> (ion carriers produced by microorganisms):</a:t>
            </a:r>
          </a:p>
          <a:p>
            <a:pPr lvl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b="1" dirty="0" err="1">
                <a:solidFill>
                  <a:schemeClr val="folHlink"/>
                </a:solidFill>
              </a:rPr>
              <a:t>valinomycin</a:t>
            </a:r>
            <a:r>
              <a:rPr lang="en-US" dirty="0"/>
              <a:t> (a carrier)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b="1" dirty="0">
                <a:solidFill>
                  <a:schemeClr val="folHlink"/>
                </a:solidFill>
              </a:rPr>
              <a:t>gramicidin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(a channel). </a:t>
            </a:r>
            <a:endParaRPr lang="en-US" sz="2400" dirty="0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0" y="1409700"/>
            <a:ext cx="9144000" cy="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96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33400"/>
            <a:ext cx="7848600" cy="1352550"/>
          </a:xfrm>
          <a:noFill/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sz="2800"/>
              <a:t>The reaction mechanism for a </a:t>
            </a:r>
            <a:r>
              <a:rPr lang="en-US" sz="2800" b="1">
                <a:solidFill>
                  <a:schemeClr val="folHlink"/>
                </a:solidFill>
              </a:rPr>
              <a:t>P-class ion pump</a:t>
            </a:r>
            <a:r>
              <a:rPr lang="en-US" sz="2800"/>
              <a:t> involves transient covalent modification  of the enzyme.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533400" y="4343400"/>
            <a:ext cx="8305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Aft>
                <a:spcPct val="10000"/>
              </a:spcAft>
            </a:pPr>
            <a:endParaRPr lang="en-US" sz="2800">
              <a:latin typeface="Times New Roman" pitchFamily="18" charset="0"/>
            </a:endParaRPr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962245"/>
              </p:ext>
            </p:extLst>
          </p:nvPr>
        </p:nvGraphicFramePr>
        <p:xfrm>
          <a:off x="4964112" y="1554757"/>
          <a:ext cx="4179888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Picture" r:id="rId4" imgW="1543812" imgH="1828800" progId="Word.Picture.8">
                  <p:embed/>
                </p:oleObj>
              </mc:Choice>
              <mc:Fallback>
                <p:oleObj name="Picture" r:id="rId4" imgW="1543812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2" y="1554757"/>
                        <a:ext cx="4179888" cy="495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1916832"/>
            <a:ext cx="3930724" cy="389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10000"/>
              </a:spcAft>
            </a:pPr>
            <a:r>
              <a:rPr lang="en-US" sz="2400" dirty="0"/>
              <a:t>At one stage of the reaction cycle, P</a:t>
            </a:r>
            <a:r>
              <a:rPr lang="en-US" sz="2400" baseline="-25000" dirty="0"/>
              <a:t>i</a:t>
            </a:r>
            <a:r>
              <a:rPr lang="en-US" sz="2400" dirty="0"/>
              <a:t> is transferred from ATP to the carboxyl of a </a:t>
            </a:r>
            <a:r>
              <a:rPr lang="en-US" sz="2400" dirty="0" err="1"/>
              <a:t>Glu</a:t>
            </a:r>
            <a:r>
              <a:rPr lang="en-US" sz="2400" dirty="0"/>
              <a:t> or Asp residue, forming a “high energy” anhydride linkage (</a:t>
            </a:r>
            <a:r>
              <a:rPr lang="en-US" sz="2400" b="1" dirty="0">
                <a:solidFill>
                  <a:schemeClr val="folHlink"/>
                </a:solidFill>
              </a:rPr>
              <a:t>~P</a:t>
            </a:r>
            <a:r>
              <a:rPr lang="en-US" sz="2400" dirty="0"/>
              <a:t>).</a:t>
            </a: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sz="2400" dirty="0"/>
              <a:t>At a later stage in the reaction cycle, the phosphate is released by hydrolysis.</a:t>
            </a:r>
          </a:p>
          <a:p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63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  <p:bldP spid="655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514350" y="4114800"/>
            <a:ext cx="8324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z="2800">
              <a:latin typeface="Times New Roman" pitchFamily="18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2509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533400" y="8382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Aft>
                <a:spcPct val="5000"/>
              </a:spcAft>
            </a:pPr>
            <a:r>
              <a:rPr lang="en-US" sz="2800">
                <a:latin typeface="Times New Roman" pitchFamily="18" charset="0"/>
              </a:rPr>
              <a:t>The ER Ca</a:t>
            </a:r>
            <a:r>
              <a:rPr lang="en-US" sz="2800" baseline="30000">
                <a:latin typeface="Times New Roman" pitchFamily="18" charset="0"/>
              </a:rPr>
              <a:t>++</a:t>
            </a:r>
            <a:r>
              <a:rPr lang="en-US" sz="2800">
                <a:latin typeface="Times New Roman" pitchFamily="18" charset="0"/>
              </a:rPr>
              <a:t> pump is called </a:t>
            </a:r>
            <a:r>
              <a:rPr lang="en-US" sz="2800" b="1">
                <a:solidFill>
                  <a:schemeClr val="folHlink"/>
                </a:solidFill>
                <a:latin typeface="Times New Roman" pitchFamily="18" charset="0"/>
              </a:rPr>
              <a:t>SERCA</a:t>
            </a:r>
            <a:r>
              <a:rPr lang="en-US" sz="2800">
                <a:latin typeface="Times New Roman" pitchFamily="18" charset="0"/>
              </a:rPr>
              <a:t>:</a:t>
            </a:r>
          </a:p>
          <a:p>
            <a:pPr eaLnBrk="0" hangingPunct="0">
              <a:spcAft>
                <a:spcPct val="20000"/>
              </a:spcAft>
            </a:pPr>
            <a:r>
              <a:rPr lang="en-US" sz="2800" b="1">
                <a:solidFill>
                  <a:schemeClr val="folHlink"/>
                </a:solidFill>
                <a:latin typeface="Times New Roman" pitchFamily="18" charset="0"/>
              </a:rPr>
              <a:t>S</a:t>
            </a:r>
            <a:r>
              <a:rPr lang="en-US" sz="2800">
                <a:latin typeface="Times New Roman" pitchFamily="18" charset="0"/>
              </a:rPr>
              <a:t>arco(</a:t>
            </a:r>
            <a:r>
              <a:rPr lang="en-US" sz="2800" b="1">
                <a:solidFill>
                  <a:schemeClr val="folHlink"/>
                </a:solidFill>
                <a:latin typeface="Times New Roman" pitchFamily="18" charset="0"/>
              </a:rPr>
              <a:t>E</a:t>
            </a:r>
            <a:r>
              <a:rPr lang="en-US" sz="2800">
                <a:latin typeface="Times New Roman" pitchFamily="18" charset="0"/>
              </a:rPr>
              <a:t>ndo)plasmic </a:t>
            </a:r>
            <a:r>
              <a:rPr lang="en-US" sz="2800" b="1">
                <a:solidFill>
                  <a:schemeClr val="folHlink"/>
                </a:solidFill>
                <a:latin typeface="Times New Roman" pitchFamily="18" charset="0"/>
              </a:rPr>
              <a:t>R</a:t>
            </a:r>
            <a:r>
              <a:rPr lang="en-US" sz="2800">
                <a:latin typeface="Times New Roman" pitchFamily="18" charset="0"/>
              </a:rPr>
              <a:t>eticulum </a:t>
            </a:r>
            <a:r>
              <a:rPr lang="en-US" sz="2800" b="1">
                <a:solidFill>
                  <a:schemeClr val="folHlink"/>
                </a:solidFill>
                <a:latin typeface="Times New Roman" pitchFamily="18" charset="0"/>
              </a:rPr>
              <a:t>C</a:t>
            </a:r>
            <a:r>
              <a:rPr lang="en-US" sz="2800">
                <a:latin typeface="Times New Roman" pitchFamily="18" charset="0"/>
              </a:rPr>
              <a:t>a</a:t>
            </a:r>
            <a:r>
              <a:rPr lang="en-US" sz="2800" baseline="30000">
                <a:latin typeface="Times New Roman" pitchFamily="18" charset="0"/>
              </a:rPr>
              <a:t>++</a:t>
            </a:r>
            <a:r>
              <a:rPr lang="en-US" sz="2800">
                <a:latin typeface="Times New Roman" pitchFamily="18" charset="0"/>
              </a:rPr>
              <a:t>-</a:t>
            </a:r>
            <a:r>
              <a:rPr lang="en-US" sz="2800" b="1">
                <a:solidFill>
                  <a:schemeClr val="folHlink"/>
                </a:solidFill>
                <a:latin typeface="Times New Roman" pitchFamily="18" charset="0"/>
              </a:rPr>
              <a:t>A</a:t>
            </a:r>
            <a:r>
              <a:rPr lang="en-US" sz="2800">
                <a:latin typeface="Times New Roman" pitchFamily="18" charset="0"/>
              </a:rPr>
              <a:t>TPase. 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1600200" y="2362200"/>
          <a:ext cx="5697538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Picture" r:id="rId4" imgW="2628900" imgH="1828800" progId="Word.Picture.8">
                  <p:embed/>
                </p:oleObj>
              </mc:Choice>
              <mc:Fallback>
                <p:oleObj name="Picture" r:id="rId4" imgW="26289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62200"/>
                        <a:ext cx="5697538" cy="396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3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828800"/>
            <a:ext cx="3524250" cy="325755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n-US" sz="2800">
                <a:cs typeface="Times New Roman" pitchFamily="18" charset="0"/>
              </a:rPr>
              <a:t>The</a:t>
            </a:r>
            <a:r>
              <a:rPr lang="en-US" sz="2800" b="1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folHlink"/>
                </a:solidFill>
                <a:cs typeface="Times New Roman" pitchFamily="18" charset="0"/>
              </a:rPr>
              <a:t>structure</a:t>
            </a:r>
            <a:r>
              <a:rPr lang="en-US" sz="2800">
                <a:cs typeface="Times New Roman" pitchFamily="18" charset="0"/>
              </a:rPr>
              <a:t> of muscle SERCA, determined by X-ray crystallography, shows </a:t>
            </a:r>
            <a:r>
              <a:rPr lang="en-US" sz="2800" b="1">
                <a:solidFill>
                  <a:schemeClr val="folHlink"/>
                </a:solidFill>
                <a:cs typeface="Times New Roman" pitchFamily="18" charset="0"/>
              </a:rPr>
              <a:t>2Ca</a:t>
            </a:r>
            <a:r>
              <a:rPr lang="en-US" sz="2800" b="1" baseline="30000">
                <a:solidFill>
                  <a:schemeClr val="folHlink"/>
                </a:solidFill>
                <a:cs typeface="Times New Roman" pitchFamily="18" charset="0"/>
              </a:rPr>
              <a:t>++</a:t>
            </a:r>
            <a:r>
              <a:rPr lang="en-US" sz="2800">
                <a:cs typeface="Times New Roman" pitchFamily="18" charset="0"/>
              </a:rPr>
              <a:t> bound between transmembrane                   </a:t>
            </a:r>
            <a:r>
              <a:rPr lang="en-US" sz="2800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800">
                <a:cs typeface="Times New Roman" pitchFamily="18" charset="0"/>
              </a:rPr>
              <a:t>-helices. 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400425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11968" name="Object 0"/>
          <p:cNvGraphicFramePr>
            <a:graphicFrameLocks noChangeAspect="1"/>
          </p:cNvGraphicFramePr>
          <p:nvPr/>
        </p:nvGraphicFramePr>
        <p:xfrm>
          <a:off x="4057650" y="76200"/>
          <a:ext cx="49911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r:id="rId4" imgW="2343912" imgH="2343912" progId="Word.Picture.8">
                  <p:embed/>
                </p:oleObj>
              </mc:Choice>
              <mc:Fallback>
                <p:oleObj r:id="rId4" imgW="2343912" imgH="234391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76200"/>
                        <a:ext cx="4991100" cy="499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19100" y="5295900"/>
            <a:ext cx="8115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Aft>
                <a:spcPct val="20000"/>
              </a:spcAft>
            </a:pPr>
            <a:r>
              <a:rPr lang="en-US" sz="2800">
                <a:latin typeface="Times New Roman" pitchFamily="18" charset="0"/>
              </a:rPr>
              <a:t>These intramembrane Ca</a:t>
            </a:r>
            <a:r>
              <a:rPr lang="en-US" sz="2800" baseline="30000">
                <a:latin typeface="Times New Roman" pitchFamily="18" charset="0"/>
              </a:rPr>
              <a:t>++</a:t>
            </a:r>
            <a:r>
              <a:rPr lang="en-US" sz="2800">
                <a:latin typeface="Times New Roman" pitchFamily="18" charset="0"/>
              </a:rPr>
              <a:t> binding sites are presumed to participate in Ca</a:t>
            </a:r>
            <a:r>
              <a:rPr lang="en-US" sz="2800" baseline="30000">
                <a:latin typeface="Times New Roman" pitchFamily="18" charset="0"/>
              </a:rPr>
              <a:t>++</a:t>
            </a:r>
            <a:r>
              <a:rPr lang="en-US" sz="2800">
                <a:latin typeface="Times New Roman" pitchFamily="18" charset="0"/>
              </a:rPr>
              <a:t> transfer across the membrane.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2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886200"/>
            <a:ext cx="8420100" cy="27051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n-US" sz="2800">
                <a:cs typeface="Times New Roman" pitchFamily="18" charset="0"/>
              </a:rPr>
              <a:t>Observed changes in rotation and tilt of </a:t>
            </a:r>
            <a:r>
              <a:rPr lang="en-US" sz="2800" b="1">
                <a:solidFill>
                  <a:schemeClr val="folHlink"/>
                </a:solidFill>
                <a:cs typeface="Times New Roman" pitchFamily="18" charset="0"/>
              </a:rPr>
              <a:t>transmembrane </a:t>
            </a:r>
            <a:r>
              <a:rPr lang="en-US" sz="2800" b="1">
                <a:solidFill>
                  <a:schemeClr val="folHlink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800" b="1">
                <a:solidFill>
                  <a:schemeClr val="folHlink"/>
                </a:solidFill>
                <a:cs typeface="Times New Roman" pitchFamily="18" charset="0"/>
              </a:rPr>
              <a:t>-helices</a:t>
            </a:r>
            <a:r>
              <a:rPr lang="en-US" sz="2800">
                <a:cs typeface="Times New Roman" pitchFamily="18" charset="0"/>
              </a:rPr>
              <a:t> may be involved in altering access of Ca</a:t>
            </a:r>
            <a:r>
              <a:rPr lang="en-US" sz="2800" baseline="30000">
                <a:cs typeface="Times New Roman" pitchFamily="18" charset="0"/>
              </a:rPr>
              <a:t>++</a:t>
            </a:r>
            <a:r>
              <a:rPr lang="en-US" sz="2800">
                <a:cs typeface="Times New Roman" pitchFamily="18" charset="0"/>
              </a:rPr>
              <a:t> binding sites to one side of the membrane or the other, and the change in affinity of binding sites for Ca</a:t>
            </a:r>
            <a:r>
              <a:rPr lang="en-US" sz="2800" baseline="30000">
                <a:cs typeface="Times New Roman" pitchFamily="18" charset="0"/>
              </a:rPr>
              <a:t>++</a:t>
            </a:r>
            <a:r>
              <a:rPr lang="en-US" sz="2800">
                <a:cs typeface="Times New Roman" pitchFamily="18" charset="0"/>
              </a:rPr>
              <a:t>, at different stages of the SERCA reaction cycle.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n-US" sz="2800">
                <a:cs typeface="Times New Roman" pitchFamily="18" charset="0"/>
              </a:rPr>
              <a:t>Only 2 transmembrane </a:t>
            </a:r>
            <a:r>
              <a:rPr lang="en-US" sz="2800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800">
                <a:cs typeface="Times New Roman" pitchFamily="18" charset="0"/>
              </a:rPr>
              <a:t>-helices are represented above.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60045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12992" name="Object 0"/>
          <p:cNvGraphicFramePr>
            <a:graphicFrameLocks noChangeAspect="1"/>
          </p:cNvGraphicFramePr>
          <p:nvPr/>
        </p:nvGraphicFramePr>
        <p:xfrm>
          <a:off x="1752600" y="0"/>
          <a:ext cx="5840413" cy="376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Picture" r:id="rId4" imgW="2571840" imgH="1657440" progId="Word.Picture.8">
                  <p:embed/>
                </p:oleObj>
              </mc:Choice>
              <mc:Fallback>
                <p:oleObj name="Picture" r:id="rId4" imgW="2571840" imgH="16574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0"/>
                        <a:ext cx="5840413" cy="376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9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Na+/H+ </a:t>
            </a:r>
            <a:r>
              <a:rPr lang="en-US" dirty="0" err="1" smtClean="0"/>
              <a:t>antiporter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r>
              <a:rPr lang="en-US" dirty="0"/>
              <a:t> Na+/H+ </a:t>
            </a:r>
            <a:r>
              <a:rPr lang="en-US" dirty="0" err="1"/>
              <a:t>antiport</a:t>
            </a:r>
            <a:r>
              <a:rPr lang="en-US" dirty="0"/>
              <a:t> in </a:t>
            </a:r>
            <a:r>
              <a:rPr lang="en-US" dirty="0" smtClean="0"/>
              <a:t>extreme halophile algae </a:t>
            </a:r>
            <a:r>
              <a:rPr lang="en-US" i="1" dirty="0" err="1" smtClean="0"/>
              <a:t>Dunaliella</a:t>
            </a:r>
            <a:r>
              <a:rPr lang="en-US" i="1" dirty="0" smtClean="0"/>
              <a:t> </a:t>
            </a:r>
            <a:r>
              <a:rPr lang="en-US" i="1" dirty="0" err="1" smtClean="0"/>
              <a:t>salina</a:t>
            </a:r>
            <a:r>
              <a:rPr lang="en-US" dirty="0" smtClean="0"/>
              <a:t> </a:t>
            </a:r>
            <a:r>
              <a:rPr lang="en-US" dirty="0"/>
              <a:t>plays a major role in maintaining low intracellular Na</a:t>
            </a:r>
            <a:r>
              <a:rPr lang="en-US" baseline="30000" dirty="0"/>
              <a:t>+</a:t>
            </a:r>
            <a:r>
              <a:rPr lang="en-US" dirty="0"/>
              <a:t> concentrations </a:t>
            </a:r>
          </a:p>
        </p:txBody>
      </p:sp>
      <p:pic>
        <p:nvPicPr>
          <p:cNvPr id="30726" name="Picture 6" descr="http://t2.gstatic.com/images?q=tbn:ANd9GcTFVimvLPIkeLdGZdkYpofImAccZ8Pq7cCjtH3AS8kZrYTe0oB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4275559" cy="284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94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V-class proton 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2160240" cy="492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223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F-class proton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43038"/>
            <a:ext cx="2560488" cy="520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718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 Superfamily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438275"/>
            <a:ext cx="2340272" cy="517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001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5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9592090"/>
              </p:ext>
            </p:extLst>
          </p:nvPr>
        </p:nvGraphicFramePr>
        <p:xfrm>
          <a:off x="1524000" y="2536825"/>
          <a:ext cx="6553200" cy="380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Picture" r:id="rId4" imgW="2857680" imgH="1657440" progId="Word.Picture.8">
                  <p:embed/>
                </p:oleObj>
              </mc:Choice>
              <mc:Fallback>
                <p:oleObj name="Picture" r:id="rId4" imgW="2857680" imgH="16574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36825"/>
                        <a:ext cx="6553200" cy="380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914400" y="914400"/>
            <a:ext cx="731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Aft>
                <a:spcPct val="20000"/>
              </a:spcAft>
            </a:pPr>
            <a:r>
              <a:rPr lang="en-US" sz="4400" b="1">
                <a:latin typeface="Times New Roman" pitchFamily="18" charset="0"/>
              </a:rPr>
              <a:t>Ion Channels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92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Gramicidin channels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8077200" cy="49530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30000"/>
              </a:spcAft>
            </a:pPr>
            <a:r>
              <a:rPr lang="en-US" sz="2800" b="1">
                <a:solidFill>
                  <a:schemeClr val="folHlink"/>
                </a:solidFill>
              </a:rPr>
              <a:t> Gramicidin</a:t>
            </a:r>
            <a:r>
              <a:rPr lang="en-US" sz="2800"/>
              <a:t> acts as a channel.  It is an unusual peptide, with alternating D &amp; L amino acids. </a:t>
            </a:r>
          </a:p>
          <a:p>
            <a:pPr marL="0" indent="0">
              <a:spcBef>
                <a:spcPct val="0"/>
              </a:spcBef>
              <a:spcAft>
                <a:spcPct val="30000"/>
              </a:spcAft>
            </a:pPr>
            <a:endParaRPr lang="en-US" sz="2800"/>
          </a:p>
          <a:p>
            <a:pPr marL="0" indent="0">
              <a:spcBef>
                <a:spcPct val="0"/>
              </a:spcBef>
              <a:spcAft>
                <a:spcPct val="10000"/>
              </a:spcAft>
            </a:pPr>
            <a:r>
              <a:rPr lang="en-US" sz="2800"/>
              <a:t> The </a:t>
            </a:r>
            <a:r>
              <a:rPr lang="en-US" sz="2800" b="1">
                <a:solidFill>
                  <a:schemeClr val="folHlink"/>
                </a:solidFill>
              </a:rPr>
              <a:t>primary structure</a:t>
            </a:r>
            <a:r>
              <a:rPr lang="en-US" sz="2800"/>
              <a:t> of gramicidin (A) is:</a:t>
            </a:r>
          </a:p>
          <a:p>
            <a:pPr marL="0" indent="0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sz="2800" b="1"/>
              <a:t>HCO-L-Val-</a:t>
            </a:r>
            <a:r>
              <a:rPr lang="en-US" sz="2800" b="1">
                <a:solidFill>
                  <a:schemeClr val="accent1"/>
                </a:solidFill>
              </a:rPr>
              <a:t>Gly</a:t>
            </a:r>
            <a:r>
              <a:rPr lang="en-US" sz="2800" b="1"/>
              <a:t>-L-Ala-</a:t>
            </a:r>
            <a:r>
              <a:rPr lang="en-US" sz="2800" b="1">
                <a:solidFill>
                  <a:schemeClr val="accent1"/>
                </a:solidFill>
              </a:rPr>
              <a:t>D-Leu</a:t>
            </a:r>
            <a:r>
              <a:rPr lang="en-US" sz="2800" b="1"/>
              <a:t>-L-Ala-</a:t>
            </a:r>
            <a:r>
              <a:rPr lang="en-US" sz="2800" b="1">
                <a:solidFill>
                  <a:schemeClr val="accent1"/>
                </a:solidFill>
              </a:rPr>
              <a:t>D-Val</a:t>
            </a:r>
            <a:r>
              <a:rPr lang="en-US" sz="2800" b="1"/>
              <a:t>-L-Val-</a:t>
            </a:r>
            <a:r>
              <a:rPr lang="en-US" sz="2800" b="1">
                <a:solidFill>
                  <a:schemeClr val="accent1"/>
                </a:solidFill>
              </a:rPr>
              <a:t>D-Val</a:t>
            </a:r>
            <a:r>
              <a:rPr lang="en-US" sz="2800" b="1"/>
              <a:t>-L-Trp- </a:t>
            </a:r>
            <a:r>
              <a:rPr lang="en-US" sz="2800" b="1">
                <a:solidFill>
                  <a:schemeClr val="accent1"/>
                </a:solidFill>
              </a:rPr>
              <a:t>D-Leu</a:t>
            </a:r>
            <a:r>
              <a:rPr lang="en-US" sz="2800" b="1"/>
              <a:t>-L-Trp-</a:t>
            </a:r>
            <a:r>
              <a:rPr lang="en-US" sz="2800" b="1">
                <a:solidFill>
                  <a:schemeClr val="accent1"/>
                </a:solidFill>
              </a:rPr>
              <a:t>D-Leu</a:t>
            </a:r>
            <a:r>
              <a:rPr lang="en-US" sz="2800" b="1"/>
              <a:t>-L-Trp-</a:t>
            </a:r>
            <a:r>
              <a:rPr lang="en-US" sz="2800" b="1">
                <a:solidFill>
                  <a:schemeClr val="accent1"/>
                </a:solidFill>
              </a:rPr>
              <a:t>D-Leu</a:t>
            </a:r>
            <a:r>
              <a:rPr lang="en-US" sz="2800" b="1"/>
              <a:t>-L-Trp-NHCH</a:t>
            </a:r>
            <a:r>
              <a:rPr lang="en-US" sz="2800" b="1" baseline="-30000"/>
              <a:t>2</a:t>
            </a:r>
            <a:r>
              <a:rPr lang="en-US" sz="2800" b="1"/>
              <a:t>CH</a:t>
            </a:r>
            <a:r>
              <a:rPr lang="en-US" sz="2800" b="1" baseline="-30000"/>
              <a:t>2</a:t>
            </a:r>
            <a:r>
              <a:rPr lang="en-US" sz="2800" b="1"/>
              <a:t>OH</a:t>
            </a:r>
            <a:endParaRPr lang="en-US" sz="2800"/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00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Membrane transport</a:t>
            </a:r>
          </a:p>
        </p:txBody>
      </p:sp>
      <p:sp>
        <p:nvSpPr>
          <p:cNvPr id="94213" name="Rectangle 1029"/>
          <p:cNvSpPr>
            <a:spLocks noChangeArrowheads="1"/>
          </p:cNvSpPr>
          <p:nvPr/>
        </p:nvSpPr>
        <p:spPr bwMode="auto">
          <a:xfrm>
            <a:off x="3362325" y="293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215" name="Rectangle 1031"/>
          <p:cNvSpPr>
            <a:spLocks noChangeArrowheads="1"/>
          </p:cNvSpPr>
          <p:nvPr/>
        </p:nvSpPr>
        <p:spPr bwMode="auto">
          <a:xfrm>
            <a:off x="3362325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037"/>
          <p:cNvGrpSpPr>
            <a:grpSpLocks/>
          </p:cNvGrpSpPr>
          <p:nvPr/>
        </p:nvGrpSpPr>
        <p:grpSpPr bwMode="auto">
          <a:xfrm>
            <a:off x="4572000" y="1676400"/>
            <a:ext cx="4572000" cy="1828800"/>
            <a:chOff x="2736" y="1056"/>
            <a:chExt cx="3024" cy="1200"/>
          </a:xfrm>
        </p:grpSpPr>
        <p:pic>
          <p:nvPicPr>
            <p:cNvPr id="94212" name="Picture 1028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736" y="1056"/>
              <a:ext cx="3024" cy="1200"/>
            </a:xfrm>
            <a:prstGeom prst="rect">
              <a:avLst/>
            </a:prstGeom>
            <a:noFill/>
          </p:spPr>
        </p:pic>
        <p:sp>
          <p:nvSpPr>
            <p:cNvPr id="94216" name="Text Box 1032"/>
            <p:cNvSpPr txBox="1">
              <a:spLocks noChangeArrowheads="1"/>
            </p:cNvSpPr>
            <p:nvPr/>
          </p:nvSpPr>
          <p:spPr bwMode="auto">
            <a:xfrm>
              <a:off x="4608" y="1824"/>
              <a:ext cx="999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2200">
                  <a:latin typeface="Times New Roman" pitchFamily="18" charset="0"/>
                </a:rPr>
                <a:t>Exocytosis</a:t>
              </a:r>
            </a:p>
          </p:txBody>
        </p:sp>
      </p:grpSp>
      <p:sp>
        <p:nvSpPr>
          <p:cNvPr id="94220" name="Rectangle 1036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4724400" cy="50292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2800"/>
              <a:t>Exocytosis</a:t>
            </a:r>
          </a:p>
          <a:p>
            <a:pPr lvl="1">
              <a:spcBef>
                <a:spcPct val="0"/>
              </a:spcBef>
            </a:pPr>
            <a:r>
              <a:rPr lang="en-GB" sz="2400"/>
              <a:t>Constitutive</a:t>
            </a:r>
          </a:p>
          <a:p>
            <a:pPr lvl="1">
              <a:spcBef>
                <a:spcPct val="0"/>
              </a:spcBef>
            </a:pPr>
            <a:r>
              <a:rPr lang="en-GB" sz="2400"/>
              <a:t>Regulated</a:t>
            </a:r>
          </a:p>
          <a:p>
            <a:pPr>
              <a:spcBef>
                <a:spcPct val="0"/>
              </a:spcBef>
            </a:pPr>
            <a:r>
              <a:rPr lang="en-GB" sz="2800"/>
              <a:t>Endocytosis</a:t>
            </a:r>
          </a:p>
          <a:p>
            <a:pPr lvl="1">
              <a:spcBef>
                <a:spcPct val="0"/>
              </a:spcBef>
            </a:pPr>
            <a:r>
              <a:rPr lang="en-GB" sz="2400"/>
              <a:t>Preferentially at clathrin-coated pits</a:t>
            </a:r>
          </a:p>
          <a:p>
            <a:pPr>
              <a:spcBef>
                <a:spcPct val="0"/>
              </a:spcBef>
            </a:pPr>
            <a:r>
              <a:rPr lang="en-GB" sz="2800"/>
              <a:t>Phagocytosis/pinocytosis</a:t>
            </a:r>
          </a:p>
          <a:p>
            <a:pPr>
              <a:spcBef>
                <a:spcPct val="0"/>
              </a:spcBef>
            </a:pPr>
            <a:r>
              <a:rPr lang="en-GB" sz="2800"/>
              <a:t>Small solute movement</a:t>
            </a:r>
          </a:p>
          <a:p>
            <a:pPr lvl="1">
              <a:spcBef>
                <a:spcPct val="0"/>
              </a:spcBef>
            </a:pPr>
            <a:r>
              <a:rPr lang="en-GB" sz="2400"/>
              <a:t>Simple diffusion</a:t>
            </a:r>
          </a:p>
          <a:p>
            <a:pPr lvl="2">
              <a:spcBef>
                <a:spcPct val="0"/>
              </a:spcBef>
            </a:pPr>
            <a:r>
              <a:rPr lang="en-GB" sz="2000"/>
              <a:t>Across lipid membrane</a:t>
            </a:r>
          </a:p>
          <a:p>
            <a:pPr lvl="2">
              <a:spcBef>
                <a:spcPct val="0"/>
              </a:spcBef>
            </a:pPr>
            <a:r>
              <a:rPr lang="en-GB" sz="2000"/>
              <a:t>Through pores</a:t>
            </a:r>
          </a:p>
          <a:p>
            <a:pPr lvl="2">
              <a:spcBef>
                <a:spcPct val="0"/>
              </a:spcBef>
            </a:pPr>
            <a:r>
              <a:rPr lang="en-GB" sz="2000"/>
              <a:t>Through ion channels</a:t>
            </a:r>
          </a:p>
          <a:p>
            <a:pPr lvl="1">
              <a:spcBef>
                <a:spcPct val="0"/>
              </a:spcBef>
            </a:pPr>
            <a:r>
              <a:rPr lang="en-GB" sz="2400"/>
              <a:t>Carrier-mediated</a:t>
            </a:r>
          </a:p>
        </p:txBody>
      </p:sp>
      <p:grpSp>
        <p:nvGrpSpPr>
          <p:cNvPr id="3" name="Group 1039"/>
          <p:cNvGrpSpPr>
            <a:grpSpLocks/>
          </p:cNvGrpSpPr>
          <p:nvPr/>
        </p:nvGrpSpPr>
        <p:grpSpPr bwMode="auto">
          <a:xfrm>
            <a:off x="4648200" y="4337050"/>
            <a:ext cx="4495800" cy="1987550"/>
            <a:chOff x="2784" y="2732"/>
            <a:chExt cx="2976" cy="1232"/>
          </a:xfrm>
        </p:grpSpPr>
        <p:pic>
          <p:nvPicPr>
            <p:cNvPr id="94214" name="Picture 1030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2784" y="2732"/>
              <a:ext cx="2976" cy="1232"/>
            </a:xfrm>
            <a:prstGeom prst="rect">
              <a:avLst/>
            </a:prstGeom>
            <a:noFill/>
          </p:spPr>
        </p:pic>
        <p:sp>
          <p:nvSpPr>
            <p:cNvPr id="94222" name="Text Box 1038"/>
            <p:cNvSpPr txBox="1">
              <a:spLocks noChangeArrowheads="1"/>
            </p:cNvSpPr>
            <p:nvPr/>
          </p:nvSpPr>
          <p:spPr bwMode="auto">
            <a:xfrm>
              <a:off x="3014" y="3530"/>
              <a:ext cx="110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>
                  <a:latin typeface="Times New Roman" pitchFamily="18" charset="0"/>
                </a:rPr>
                <a:t>Endocytosis</a:t>
              </a: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4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4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4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4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4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4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4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4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4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4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0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Gramicidin channels</a:t>
            </a:r>
          </a:p>
        </p:txBody>
      </p:sp>
      <p:graphicFrame>
        <p:nvGraphicFramePr>
          <p:cNvPr id="7680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0" y="1600200"/>
          <a:ext cx="308927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Picture" r:id="rId4" imgW="1486080" imgH="2286000" progId="Word.Picture.8">
                  <p:embed/>
                </p:oleObj>
              </mc:Choice>
              <mc:Fallback>
                <p:oleObj name="Picture" r:id="rId4" imgW="1486080" imgH="22860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0001"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3089275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6807" name="Object 7"/>
          <p:cNvGraphicFramePr>
            <a:graphicFrameLocks noChangeAspect="1"/>
          </p:cNvGraphicFramePr>
          <p:nvPr/>
        </p:nvGraphicFramePr>
        <p:xfrm>
          <a:off x="2971800" y="2819400"/>
          <a:ext cx="6172200" cy="286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Picture" r:id="rId6" imgW="2828880" imgH="1281600" progId="Word.Picture.8">
                  <p:embed/>
                </p:oleObj>
              </mc:Choice>
              <mc:Fallback>
                <p:oleObj name="Picture" r:id="rId6" imgW="2828880" imgH="12816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6172200" cy="286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95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314700" y="2586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838200" y="914400"/>
          <a:ext cx="7391400" cy="495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r:id="rId4" imgW="2514600" imgH="1658112" progId="Word.Picture.8">
                  <p:embed/>
                </p:oleObj>
              </mc:Choice>
              <mc:Fallback>
                <p:oleObj r:id="rId4" imgW="2514600" imgH="165811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1103" b="-551"/>
                      <a:stretch>
                        <a:fillRect/>
                      </a:stretch>
                    </p:blipFill>
                    <p:spPr bwMode="auto">
                      <a:xfrm>
                        <a:off x="838200" y="914400"/>
                        <a:ext cx="7391400" cy="495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08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Channels that are proteins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382000" cy="46482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spcAft>
                <a:spcPct val="40000"/>
              </a:spcAft>
              <a:buFontTx/>
              <a:buNone/>
              <a:tabLst>
                <a:tab pos="457200" algn="l"/>
              </a:tabLst>
            </a:pPr>
            <a:r>
              <a:rPr lang="en-US" sz="2800" b="1">
                <a:solidFill>
                  <a:schemeClr val="folHlink"/>
                </a:solidFill>
              </a:rPr>
              <a:t>Cellular channels</a:t>
            </a:r>
            <a:r>
              <a:rPr lang="en-US" sz="2800"/>
              <a:t> usually consist of large protein complexes with multiple transmembrane </a:t>
            </a:r>
            <a:r>
              <a:rPr lang="en-US" sz="2800">
                <a:latin typeface="Symbol" pitchFamily="18" charset="2"/>
              </a:rPr>
              <a:t>a</a:t>
            </a:r>
            <a:r>
              <a:rPr lang="en-US" sz="2800"/>
              <a:t>-helices. Their gating mechanisms must differ from that of gramicidin. </a:t>
            </a:r>
          </a:p>
          <a:p>
            <a:pPr marL="0" indent="0">
              <a:spcBef>
                <a:spcPct val="0"/>
              </a:spcBef>
              <a:spcAft>
                <a:spcPct val="10000"/>
              </a:spcAft>
              <a:buFontTx/>
              <a:buNone/>
              <a:tabLst>
                <a:tab pos="457200" algn="l"/>
              </a:tabLst>
            </a:pPr>
            <a:r>
              <a:rPr lang="en-US" sz="2800" b="1">
                <a:solidFill>
                  <a:schemeClr val="folHlink"/>
                </a:solidFill>
              </a:rPr>
              <a:t>Control of channel gating</a:t>
            </a:r>
            <a:r>
              <a:rPr lang="en-US" sz="2800"/>
              <a:t> is a form of </a:t>
            </a:r>
            <a:r>
              <a:rPr lang="en-US" sz="2800" b="1">
                <a:solidFill>
                  <a:schemeClr val="folHlink"/>
                </a:solidFill>
              </a:rPr>
              <a:t>allosteric</a:t>
            </a:r>
            <a:r>
              <a:rPr lang="en-US" sz="2800" b="1">
                <a:solidFill>
                  <a:srgbClr val="000099"/>
                </a:solidFill>
              </a:rPr>
              <a:t> </a:t>
            </a:r>
            <a:r>
              <a:rPr lang="en-US" sz="2800"/>
              <a:t>regulation. Conformational changes associated with channel opening may be regulated by:</a:t>
            </a:r>
          </a:p>
          <a:p>
            <a:pPr marL="857250" lvl="1" indent="-45720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Wingdings" pitchFamily="2" charset="2"/>
              <a:buChar char="w"/>
              <a:tabLst>
                <a:tab pos="457200" algn="l"/>
              </a:tabLst>
            </a:pPr>
            <a:r>
              <a:rPr lang="en-US" b="1">
                <a:solidFill>
                  <a:schemeClr val="folHlink"/>
                </a:solidFill>
              </a:rPr>
              <a:t>Voltage</a:t>
            </a:r>
            <a:endParaRPr lang="en-US">
              <a:solidFill>
                <a:schemeClr val="folHlink"/>
              </a:solidFill>
            </a:endParaRPr>
          </a:p>
          <a:p>
            <a:pPr marL="857250" lvl="1" indent="-457200">
              <a:spcBef>
                <a:spcPct val="0"/>
              </a:spcBef>
              <a:spcAft>
                <a:spcPct val="10000"/>
              </a:spcAft>
              <a:buClr>
                <a:schemeClr val="hlink"/>
              </a:buClr>
              <a:buFont typeface="Wingdings" pitchFamily="2" charset="2"/>
              <a:buChar char="w"/>
              <a:tabLst>
                <a:tab pos="457200" algn="l"/>
              </a:tabLst>
            </a:pPr>
            <a:r>
              <a:rPr lang="en-US" b="1">
                <a:solidFill>
                  <a:schemeClr val="folHlink"/>
                </a:solidFill>
              </a:rPr>
              <a:t>Binding of a ligand</a:t>
            </a:r>
            <a:r>
              <a:rPr lang="en-US"/>
              <a:t> (a regulatory molecule)</a:t>
            </a:r>
          </a:p>
          <a:p>
            <a:pPr marL="857250" lvl="1" indent="-45720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Font typeface="Wingdings" pitchFamily="2" charset="2"/>
              <a:buChar char="w"/>
              <a:tabLst>
                <a:tab pos="457200" algn="l"/>
              </a:tabLst>
            </a:pPr>
            <a:r>
              <a:rPr lang="en-US" b="1">
                <a:solidFill>
                  <a:schemeClr val="folHlink"/>
                </a:solidFill>
              </a:rPr>
              <a:t>Membrane stretch</a:t>
            </a:r>
            <a:r>
              <a:rPr lang="en-US"/>
              <a:t> (via link to cytoskeleton)</a:t>
            </a: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2667000" cy="1981200"/>
          </a:xfrm>
        </p:spPr>
        <p:txBody>
          <a:bodyPr/>
          <a:lstStyle/>
          <a:p>
            <a:r>
              <a:rPr lang="en-US" sz="4000"/>
              <a:t>Patch Clamping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4267200"/>
            <a:ext cx="7848600" cy="25146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/>
              <a:t>The technique of patch clamping is used to study ion channel activity.</a:t>
            </a:r>
          </a:p>
          <a:p>
            <a:pPr marL="0" indent="0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sz="2800"/>
              <a:t>A narrow bore micropipette is pushed up against a cell or vesicle, and then pulled back, capturing a fragment of membrane across the pipette tip. </a:t>
            </a:r>
          </a:p>
        </p:txBody>
      </p:sp>
      <p:graphicFrame>
        <p:nvGraphicFramePr>
          <p:cNvPr id="80900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3119438" y="228600"/>
          <a:ext cx="5567362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Picture" r:id="rId4" imgW="2857680" imgH="2000160" progId="Word.Picture.8">
                  <p:embed/>
                </p:oleObj>
              </mc:Choice>
              <mc:Fallback>
                <p:oleObj name="Picture" r:id="rId4" imgW="2857680" imgH="200016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228600"/>
                        <a:ext cx="5567362" cy="389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9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2438400" cy="2133600"/>
          </a:xfrm>
        </p:spPr>
        <p:txBody>
          <a:bodyPr/>
          <a:lstStyle/>
          <a:p>
            <a:r>
              <a:rPr lang="en-US" sz="4000"/>
              <a:t>Patch Clamping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4988" y="4572000"/>
            <a:ext cx="8304212" cy="18288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US" sz="2800"/>
              <a:t>A</a:t>
            </a:r>
            <a:r>
              <a:rPr lang="en-US" sz="2800" b="1">
                <a:solidFill>
                  <a:srgbClr val="000099"/>
                </a:solidFill>
              </a:rPr>
              <a:t> </a:t>
            </a:r>
            <a:r>
              <a:rPr lang="en-US" sz="2800" b="1">
                <a:solidFill>
                  <a:schemeClr val="folHlink"/>
                </a:solidFill>
              </a:rPr>
              <a:t>voltage</a:t>
            </a:r>
            <a:r>
              <a:rPr lang="en-US" sz="2800"/>
              <a:t> is imposed between an electrode inside the patch pipette and a reference electrode in contact with surrounding solution. </a:t>
            </a:r>
            <a:r>
              <a:rPr lang="en-US" sz="2800" b="1">
                <a:solidFill>
                  <a:schemeClr val="folHlink"/>
                </a:solidFill>
              </a:rPr>
              <a:t>Current</a:t>
            </a:r>
            <a:r>
              <a:rPr lang="en-US" sz="2800"/>
              <a:t> is carried by ions flowing through the membrane. </a:t>
            </a:r>
          </a:p>
        </p:txBody>
      </p:sp>
      <p:graphicFrame>
        <p:nvGraphicFramePr>
          <p:cNvPr id="214016" name="Object 0"/>
          <p:cNvGraphicFramePr>
            <a:graphicFrameLocks noGrp="1" noChangeAspect="1"/>
          </p:cNvGraphicFramePr>
          <p:nvPr>
            <p:ph sz="half" idx="1"/>
          </p:nvPr>
        </p:nvGraphicFramePr>
        <p:xfrm>
          <a:off x="2895600" y="381000"/>
          <a:ext cx="6069013" cy="404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Picture" r:id="rId4" imgW="2743200" imgH="1828800" progId="Word.Picture.8">
                  <p:embed/>
                </p:oleObj>
              </mc:Choice>
              <mc:Fallback>
                <p:oleObj name="Picture" r:id="rId4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1000"/>
                        <a:ext cx="6069013" cy="404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54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40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533400" y="3886200"/>
            <a:ext cx="8153400" cy="2743200"/>
          </a:xfrm>
          <a:noFill/>
          <a:ln/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sz="2800"/>
              <a:t>If a membrane patch contains a </a:t>
            </a:r>
            <a:r>
              <a:rPr lang="en-US" sz="2800" b="1">
                <a:solidFill>
                  <a:schemeClr val="folHlink"/>
                </a:solidFill>
              </a:rPr>
              <a:t>single channel</a:t>
            </a:r>
            <a:r>
              <a:rPr lang="en-US" sz="2800"/>
              <a:t> with 2 conformational states, the current will fluctuate between 2 levels as the channel opens and closes.</a:t>
            </a:r>
          </a:p>
          <a:p>
            <a:pPr marL="0" indent="0"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sz="2800"/>
              <a:t>The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 b="1">
                <a:solidFill>
                  <a:schemeClr val="folHlink"/>
                </a:solidFill>
              </a:rPr>
              <a:t>increment in current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/>
              <a:t>between open &amp; closed states reflects</a:t>
            </a:r>
            <a:r>
              <a:rPr lang="en-US" sz="2800" b="1">
                <a:solidFill>
                  <a:schemeClr val="hlink"/>
                </a:solidFill>
              </a:rPr>
              <a:t> </a:t>
            </a:r>
            <a:r>
              <a:rPr lang="en-US" sz="2800"/>
              <a:t>the </a:t>
            </a:r>
            <a:r>
              <a:rPr lang="en-US" sz="2800" b="1">
                <a:solidFill>
                  <a:schemeClr val="folHlink"/>
                </a:solidFill>
              </a:rPr>
              <a:t>rate of ion flux</a:t>
            </a:r>
            <a:r>
              <a:rPr lang="en-US" sz="2800"/>
              <a:t> through one channel.</a:t>
            </a:r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00311114"/>
              </p:ext>
            </p:extLst>
          </p:nvPr>
        </p:nvGraphicFramePr>
        <p:xfrm>
          <a:off x="755576" y="404664"/>
          <a:ext cx="7162800" cy="317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Picture" r:id="rId4" imgW="3400560" imgH="1510200" progId="Word.Picture.8">
                  <p:embed/>
                </p:oleObj>
              </mc:Choice>
              <mc:Fallback>
                <p:oleObj name="Picture" r:id="rId4" imgW="3400560" imgH="15102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04664"/>
                        <a:ext cx="7162800" cy="317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37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486400"/>
            <a:ext cx="8534400" cy="114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b="1">
                <a:solidFill>
                  <a:schemeClr val="folHlink"/>
                </a:solidFill>
              </a:rPr>
              <a:t>Patch clamp recording</a:t>
            </a:r>
            <a:r>
              <a:rPr lang="en-US" sz="2800"/>
              <a:t> at </a:t>
            </a:r>
            <a:r>
              <a:rPr lang="en-US" sz="2800">
                <a:latin typeface="Symbol" pitchFamily="18" charset="2"/>
              </a:rPr>
              <a:t>-</a:t>
            </a:r>
            <a:r>
              <a:rPr lang="en-US" sz="2800"/>
              <a:t>60 mV. 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88595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130175" y="0"/>
          <a:ext cx="9013825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r:id="rId4" imgW="5372100" imgH="2971800" progId="Word.Picture.8">
                  <p:embed/>
                </p:oleObj>
              </mc:Choice>
              <mc:Fallback>
                <p:oleObj r:id="rId4" imgW="5372100" imgH="2971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0"/>
                        <a:ext cx="9013825" cy="541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3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transport proteins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429510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4146401" cy="239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965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US" b="1" dirty="0" smtClean="0"/>
              <a:t>Active transport</a:t>
            </a:r>
            <a:r>
              <a:rPr lang="en-US" dirty="0" smtClean="0"/>
              <a:t>: ATP hydrolysis and transport of solute against its concentration gradient takes place</a:t>
            </a:r>
          </a:p>
          <a:p>
            <a:r>
              <a:rPr lang="en-US" b="1" dirty="0" smtClean="0"/>
              <a:t>Facilitated diffusion </a:t>
            </a:r>
            <a:r>
              <a:rPr lang="en-US" dirty="0" smtClean="0"/>
              <a:t>(passive transport): Transport protein assists movement of specific substrate down its concentration gradient</a:t>
            </a:r>
          </a:p>
          <a:p>
            <a:r>
              <a:rPr lang="en-US" b="1" dirty="0" err="1" smtClean="0"/>
              <a:t>Cotransport</a:t>
            </a:r>
            <a:r>
              <a:rPr lang="en-US" dirty="0" smtClean="0"/>
              <a:t> (secondary active transport): one substrate down the gradient; another against. </a:t>
            </a:r>
            <a:r>
              <a:rPr lang="en-US" dirty="0" err="1" smtClean="0"/>
              <a:t>Symporter</a:t>
            </a:r>
            <a:r>
              <a:rPr lang="en-US" dirty="0" smtClean="0"/>
              <a:t>/</a:t>
            </a:r>
            <a:r>
              <a:rPr lang="en-US" dirty="0" err="1" smtClean="0"/>
              <a:t>Antiporter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phenomena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1053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en-US" dirty="0" smtClean="0"/>
              <a:t>If transported substrate is charged, transport is affected by </a:t>
            </a:r>
          </a:p>
          <a:p>
            <a:pPr lvl="1"/>
            <a:r>
              <a:rPr lang="en-US" dirty="0" smtClean="0"/>
              <a:t>Concentration gradient (</a:t>
            </a:r>
            <a:r>
              <a:rPr lang="en-US" b="1" dirty="0" smtClean="0"/>
              <a:t>chemical gradient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Membrane potential-voltage across the membrane (</a:t>
            </a:r>
            <a:r>
              <a:rPr lang="en-US" b="1" dirty="0" smtClean="0"/>
              <a:t>electrical gradient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Electrochemical gradient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330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en-US" dirty="0" smtClean="0"/>
              <a:t>Spontaneous, down the concentration gradient</a:t>
            </a:r>
          </a:p>
          <a:p>
            <a:r>
              <a:rPr lang="en-US" dirty="0" smtClean="0"/>
              <a:t>Depend on hydrophobicity – measured by partition coefficient (</a:t>
            </a:r>
            <a:r>
              <a:rPr lang="en-US" i="1" dirty="0" smtClean="0"/>
              <a:t>K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Higher </a:t>
            </a:r>
            <a:r>
              <a:rPr lang="en-US" i="1" dirty="0" smtClean="0"/>
              <a:t>K</a:t>
            </a:r>
            <a:r>
              <a:rPr lang="en-US" dirty="0" smtClean="0"/>
              <a:t>, higher hydrophobicity, faster diffusion rate</a:t>
            </a:r>
          </a:p>
          <a:p>
            <a:pPr lvl="1"/>
            <a:r>
              <a:rPr lang="en-US" dirty="0" smtClean="0"/>
              <a:t>Diethyl urea   K = 0.01	diffuses 50 times faster</a:t>
            </a:r>
            <a:endParaRPr lang="en-US" dirty="0"/>
          </a:p>
          <a:p>
            <a:pPr lvl="1"/>
            <a:r>
              <a:rPr lang="en-US" dirty="0" smtClean="0"/>
              <a:t>Urea		K = 0.0002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Felix Bast (c) MMXI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5025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3397</Words>
  <Application>Microsoft Office PowerPoint</Application>
  <PresentationFormat>On-screen Show (4:3)</PresentationFormat>
  <Paragraphs>354</Paragraphs>
  <Slides>56</Slides>
  <Notes>56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Office Theme</vt:lpstr>
      <vt:lpstr>Picture</vt:lpstr>
      <vt:lpstr>Microsoft Word Picture</vt:lpstr>
      <vt:lpstr>Membrane Transport</vt:lpstr>
      <vt:lpstr>Transport across membranes</vt:lpstr>
      <vt:lpstr>Membrane transport</vt:lpstr>
      <vt:lpstr>Membrane Transport</vt:lpstr>
      <vt:lpstr>Membrane transport</vt:lpstr>
      <vt:lpstr>Membrane transport proteins</vt:lpstr>
      <vt:lpstr>Transport phenomena</vt:lpstr>
      <vt:lpstr>PowerPoint Presentation</vt:lpstr>
      <vt:lpstr>Simple diffusion</vt:lpstr>
      <vt:lpstr>Carrier-mediated membrane transport</vt:lpstr>
      <vt:lpstr>Kinetics of transport carriers</vt:lpstr>
      <vt:lpstr>Cellular uptake of glucose by GLUT proteins</vt:lpstr>
      <vt:lpstr>Energetics of carrier-mediated transport </vt:lpstr>
      <vt:lpstr>Carrier proteins</vt:lpstr>
      <vt:lpstr>PowerPoint Presentation</vt:lpstr>
      <vt:lpstr>Classes of carrier proteins</vt:lpstr>
      <vt:lpstr>GLUT1 uniport model</vt:lpstr>
      <vt:lpstr>Experimental systems to study functions of carrier proteins</vt:lpstr>
      <vt:lpstr>Osmosis</vt:lpstr>
      <vt:lpstr>PowerPoint Presentation</vt:lpstr>
      <vt:lpstr>Aquaporins</vt:lpstr>
      <vt:lpstr>Aquaporins</vt:lpstr>
      <vt:lpstr>Aquaporins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transport proteins function in a cascade</vt:lpstr>
      <vt:lpstr>Energetics of active transport </vt:lpstr>
      <vt:lpstr>Types of active transport</vt:lpstr>
      <vt:lpstr>Classes of ATP powered transport</vt:lpstr>
      <vt:lpstr>P-class pumps</vt:lpstr>
      <vt:lpstr>P-class ion pumps</vt:lpstr>
      <vt:lpstr>P-class pumps</vt:lpstr>
      <vt:lpstr>P-class pumps</vt:lpstr>
      <vt:lpstr>PowerPoint Presentation</vt:lpstr>
      <vt:lpstr>PowerPoint Presentation</vt:lpstr>
      <vt:lpstr>PowerPoint Presentation</vt:lpstr>
      <vt:lpstr>PowerPoint Presentation</vt:lpstr>
      <vt:lpstr>Na+/H+ antiporter</vt:lpstr>
      <vt:lpstr>V-class proton pump</vt:lpstr>
      <vt:lpstr>F-class proton pumps</vt:lpstr>
      <vt:lpstr>ABC Superfamily</vt:lpstr>
      <vt:lpstr>PowerPoint Presentation</vt:lpstr>
      <vt:lpstr>Gramicidin channels</vt:lpstr>
      <vt:lpstr>Gramicidin channels</vt:lpstr>
      <vt:lpstr>PowerPoint Presentation</vt:lpstr>
      <vt:lpstr>Channels that are proteins</vt:lpstr>
      <vt:lpstr>Patch Clamping</vt:lpstr>
      <vt:lpstr>Patch Clamping</vt:lpstr>
      <vt:lpstr>PowerPoint Presentation</vt:lpstr>
      <vt:lpstr>PowerPoint Presentation</vt:lpstr>
    </vt:vector>
  </TitlesOfParts>
  <Company>Central University of Punjab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Felix</dc:creator>
  <cp:lastModifiedBy>Felix</cp:lastModifiedBy>
  <cp:revision>28</cp:revision>
  <dcterms:created xsi:type="dcterms:W3CDTF">2011-04-14T11:03:33Z</dcterms:created>
  <dcterms:modified xsi:type="dcterms:W3CDTF">2011-11-16T08:14:55Z</dcterms:modified>
</cp:coreProperties>
</file>