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04" y="-6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406753-0AB9-4890-9132-25DB6A290761}"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451AF-5DF5-48BF-ADF2-6FDABBF7D07A}"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06753-0AB9-4890-9132-25DB6A290761}"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451AF-5DF5-48BF-ADF2-6FDABBF7D07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406753-0AB9-4890-9132-25DB6A290761}"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451AF-5DF5-48BF-ADF2-6FDABBF7D07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6406753-0AB9-4890-9132-25DB6A290761}"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451AF-5DF5-48BF-ADF2-6FDABBF7D07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406753-0AB9-4890-9132-25DB6A290761}"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E451AF-5DF5-48BF-ADF2-6FDABBF7D07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6406753-0AB9-4890-9132-25DB6A290761}"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451AF-5DF5-48BF-ADF2-6FDABBF7D07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406753-0AB9-4890-9132-25DB6A290761}" type="datetimeFigureOut">
              <a:rPr lang="en-US" smtClean="0"/>
              <a:t>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E451AF-5DF5-48BF-ADF2-6FDABBF7D07A}"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406753-0AB9-4890-9132-25DB6A290761}" type="datetimeFigureOut">
              <a:rPr lang="en-US" smtClean="0"/>
              <a:t>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E451AF-5DF5-48BF-ADF2-6FDABBF7D07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06753-0AB9-4890-9132-25DB6A290761}" type="datetimeFigureOut">
              <a:rPr lang="en-US" smtClean="0"/>
              <a:t>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E451AF-5DF5-48BF-ADF2-6FDABBF7D07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406753-0AB9-4890-9132-25DB6A290761}"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451AF-5DF5-48BF-ADF2-6FDABBF7D07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406753-0AB9-4890-9132-25DB6A290761}"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E451AF-5DF5-48BF-ADF2-6FDABBF7D07A}"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6406753-0AB9-4890-9132-25DB6A290761}" type="datetimeFigureOut">
              <a:rPr lang="en-US" smtClean="0"/>
              <a:t>1/15/2021</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CE451AF-5DF5-48BF-ADF2-6FDABBF7D07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journals.ekb.eg/article_83090.html" TargetMode="External"/><Relationship Id="rId7"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image" Target="../media/image6.jpe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Master Degree\download (1).png"/>
          <p:cNvPicPr>
            <a:picLocks noChangeAspect="1" noChangeArrowheads="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380999" y="152399"/>
            <a:ext cx="1504139" cy="150413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E:\Master Degree\Helwan-university-helwan_egypt.jpg"/>
          <p:cNvPicPr>
            <a:picLocks noChangeAspect="1" noChangeArrowheads="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7467600" y="228600"/>
            <a:ext cx="1533525" cy="142793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0999" y="1905000"/>
            <a:ext cx="8143469" cy="830997"/>
          </a:xfrm>
          <a:prstGeom prst="rect">
            <a:avLst/>
          </a:prstGeom>
          <a:noFill/>
        </p:spPr>
        <p:txBody>
          <a:bodyPr wrap="square" rtlCol="0">
            <a:spAutoFit/>
          </a:bodyPr>
          <a:lstStyle/>
          <a:p>
            <a:pPr algn="ctr"/>
            <a:r>
              <a:rPr lang="ar-EG" sz="24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ورقة دراسية فى مقرر حلقة </a:t>
            </a:r>
            <a:r>
              <a:rPr lang="ar-EG" sz="24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بحث في الترويح الرياضي ت ر602 </a:t>
            </a:r>
            <a:r>
              <a:rPr lang="ar-EG" sz="24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
            </a:r>
            <a:br>
              <a:rPr lang="ar-EG" sz="24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br>
            <a:r>
              <a:rPr lang="ar-EG" sz="24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حلقة </a:t>
            </a:r>
            <a:r>
              <a:rPr lang="ar-EG" sz="24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بحث في الترويح </a:t>
            </a:r>
            <a:r>
              <a:rPr lang="ar-EG" sz="24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 الرياضى 2020/2021</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sp>
        <p:nvSpPr>
          <p:cNvPr id="5" name="TextBox 4"/>
          <p:cNvSpPr txBox="1"/>
          <p:nvPr/>
        </p:nvSpPr>
        <p:spPr>
          <a:xfrm>
            <a:off x="3162300" y="4953000"/>
            <a:ext cx="2057400" cy="584775"/>
          </a:xfrm>
          <a:prstGeom prst="rect">
            <a:avLst/>
          </a:prstGeom>
          <a:noFill/>
        </p:spPr>
        <p:txBody>
          <a:bodyPr wrap="square" rtlCol="0">
            <a:spAutoFit/>
          </a:bodyPr>
          <a:lstStyle/>
          <a:p>
            <a:r>
              <a:rPr lang="ar-EG"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تحت إشراف</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9" name="TextBox 8"/>
          <p:cNvSpPr txBox="1"/>
          <p:nvPr/>
        </p:nvSpPr>
        <p:spPr>
          <a:xfrm>
            <a:off x="1678990" y="5715000"/>
            <a:ext cx="5638800" cy="584775"/>
          </a:xfrm>
          <a:prstGeom prst="rect">
            <a:avLst/>
          </a:prstGeom>
          <a:noFill/>
        </p:spPr>
        <p:txBody>
          <a:bodyPr wrap="square" rtlCol="0">
            <a:spAutoFit/>
          </a:bodyPr>
          <a:lstStyle/>
          <a:p>
            <a:r>
              <a:rPr lang="ar-EG"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أ.د/ يحيي حسن     أ.د/ محمد سعيد</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11" name="TextBox 10"/>
          <p:cNvSpPr txBox="1"/>
          <p:nvPr/>
        </p:nvSpPr>
        <p:spPr>
          <a:xfrm>
            <a:off x="3581400" y="3048000"/>
            <a:ext cx="1219200" cy="461665"/>
          </a:xfrm>
          <a:prstGeom prst="rect">
            <a:avLst/>
          </a:prstGeom>
          <a:noFill/>
        </p:spPr>
        <p:txBody>
          <a:bodyPr wrap="square" rtlCol="0">
            <a:spAutoFit/>
          </a:bodyPr>
          <a:lstStyle/>
          <a:p>
            <a:r>
              <a:rPr lang="ar-EG" sz="2400" b="1" dirty="0" smtClean="0">
                <a:ln w="1905">
                  <a:solidFill>
                    <a:srgbClr val="FF00FF"/>
                  </a:solidFill>
                </a:ln>
                <a:solidFill>
                  <a:srgbClr val="FF66FF"/>
                </a:solidFill>
                <a:effectLst>
                  <a:innerShdw blurRad="69850" dist="43180" dir="5400000">
                    <a:srgbClr val="000000">
                      <a:alpha val="65000"/>
                    </a:srgbClr>
                  </a:innerShdw>
                </a:effectLst>
                <a:latin typeface="Arial" pitchFamily="34" charset="0"/>
                <a:cs typeface="Arial" pitchFamily="34" charset="0"/>
              </a:rPr>
              <a:t>مقدم من</a:t>
            </a:r>
            <a:endParaRPr lang="en-US" sz="2400" b="1" dirty="0">
              <a:ln w="1905">
                <a:solidFill>
                  <a:srgbClr val="FF00FF"/>
                </a:solidFill>
              </a:ln>
              <a:solidFill>
                <a:srgbClr val="FF66FF"/>
              </a:solidFill>
              <a:effectLst>
                <a:innerShdw blurRad="69850" dist="43180" dir="5400000">
                  <a:srgbClr val="000000">
                    <a:alpha val="65000"/>
                  </a:srgbClr>
                </a:innerShdw>
              </a:effectLst>
              <a:latin typeface="Arial" pitchFamily="34" charset="0"/>
              <a:cs typeface="Arial" pitchFamily="34" charset="0"/>
            </a:endParaRPr>
          </a:p>
        </p:txBody>
      </p:sp>
      <p:pic>
        <p:nvPicPr>
          <p:cNvPr id="1028" name="Picture 4" descr="E:\Master Degree\coollogo_com-17876522.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740053" y="3527534"/>
            <a:ext cx="4901894" cy="5898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6353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6512511" cy="1143000"/>
          </a:xfrm>
        </p:spPr>
        <p:txBody>
          <a:bodyPr>
            <a:normAutofit/>
          </a:bodyPr>
          <a:lstStyle/>
          <a:p>
            <a:pPr algn="ctr"/>
            <a:r>
              <a:rPr lang="ar-EG"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مصادر اكتساب المعرفة</a:t>
            </a:r>
            <a:r>
              <a:rPr lang="ar-SA"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a:t>
            </a:r>
            <a:endPar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Content Placeholder 2"/>
          <p:cNvSpPr>
            <a:spLocks noGrp="1"/>
          </p:cNvSpPr>
          <p:nvPr>
            <p:ph idx="4294967295"/>
          </p:nvPr>
        </p:nvSpPr>
        <p:spPr>
          <a:xfrm>
            <a:off x="457200" y="1295400"/>
            <a:ext cx="8229600" cy="4389120"/>
          </a:xfrm>
          <a:prstGeom prst="rect">
            <a:avLst/>
          </a:prstGeom>
        </p:spPr>
        <p:txBody>
          <a:bodyPr>
            <a:normAutofit/>
          </a:bodyPr>
          <a:lstStyle/>
          <a:p>
            <a:pPr lvl="0" algn="justLow" rtl="1"/>
            <a:r>
              <a:rPr lang="ar-EG" b="1" dirty="0" smtClean="0">
                <a:solidFill>
                  <a:srgbClr val="FF0000"/>
                </a:solidFill>
                <a:latin typeface="Arial" pitchFamily="34" charset="0"/>
                <a:cs typeface="Arial" pitchFamily="34" charset="0"/>
              </a:rPr>
              <a:t>المراجع العربية والأجنبية:</a:t>
            </a:r>
            <a:endParaRPr lang="en-US" b="1" dirty="0" smtClean="0">
              <a:solidFill>
                <a:srgbClr val="FF0000"/>
              </a:solidFill>
              <a:latin typeface="Arial" pitchFamily="34" charset="0"/>
              <a:cs typeface="Arial" pitchFamily="34" charset="0"/>
            </a:endParaRPr>
          </a:p>
          <a:p>
            <a:pPr algn="justLow" rtl="1">
              <a:buNone/>
            </a:pPr>
            <a:r>
              <a:rPr lang="ar-EG" dirty="0" smtClean="0">
                <a:latin typeface="Arial" pitchFamily="34" charset="0"/>
                <a:cs typeface="Arial" pitchFamily="34" charset="0"/>
              </a:rPr>
              <a:t>تمثل المراجع العربية والأجنبية القاعدة العلمية المرتبة والمصنفة بطريقة منطقية، فهي منبع للتراث العلمي والثقافي منذ بدء الحياة وحتى وقتن</a:t>
            </a:r>
            <a:r>
              <a:rPr lang="ar-SA" dirty="0" smtClean="0">
                <a:latin typeface="Arial" pitchFamily="34" charset="0"/>
                <a:cs typeface="Arial" pitchFamily="34" charset="0"/>
              </a:rPr>
              <a:t>ا </a:t>
            </a:r>
            <a:r>
              <a:rPr lang="ar-EG" dirty="0" smtClean="0">
                <a:latin typeface="Arial" pitchFamily="34" charset="0"/>
                <a:cs typeface="Arial" pitchFamily="34" charset="0"/>
              </a:rPr>
              <a:t>الحاضر وهي بمثابة مصدر حقيقي للمادة العلمية في مختلف المجالات.</a:t>
            </a:r>
            <a:endParaRPr lang="en-US" dirty="0" smtClean="0">
              <a:latin typeface="Arial" pitchFamily="34" charset="0"/>
              <a:cs typeface="Arial" pitchFamily="34" charset="0"/>
            </a:endParaRPr>
          </a:p>
          <a:p>
            <a:pPr lvl="0" algn="justLow" rtl="1"/>
            <a:r>
              <a:rPr lang="ar-EG" b="1" dirty="0" smtClean="0">
                <a:solidFill>
                  <a:srgbClr val="FF0000"/>
                </a:solidFill>
                <a:latin typeface="Arial" pitchFamily="34" charset="0"/>
                <a:cs typeface="Arial" pitchFamily="34" charset="0"/>
              </a:rPr>
              <a:t>الأبحاث العلمية العربية والأجنبية:</a:t>
            </a:r>
            <a:endParaRPr lang="en-US" b="1" dirty="0" smtClean="0">
              <a:solidFill>
                <a:srgbClr val="FF0000"/>
              </a:solidFill>
              <a:latin typeface="Arial" pitchFamily="34" charset="0"/>
              <a:cs typeface="Arial" pitchFamily="34" charset="0"/>
            </a:endParaRPr>
          </a:p>
          <a:p>
            <a:pPr algn="justLow" rtl="1">
              <a:buNone/>
            </a:pPr>
            <a:r>
              <a:rPr lang="ar-EG" dirty="0" smtClean="0">
                <a:latin typeface="Arial" pitchFamily="34" charset="0"/>
                <a:cs typeface="Arial" pitchFamily="34" charset="0"/>
              </a:rPr>
              <a:t>إن نتائج هذه الأبحاث بمثابة القواعد والقوانين والنظريات التي تم التوصل إليها من أجل الارتقاء بالمعرفة العلمية في مجالات مختلفة وأنه من خلال الأبحاث العلمية والأجنبية يمكن إضافة كل ما هو جيد</a:t>
            </a:r>
            <a:endParaRPr lang="ar-SA" dirty="0" smtClean="0">
              <a:latin typeface="Arial" pitchFamily="34" charset="0"/>
              <a:cs typeface="Arial" pitchFamily="34" charset="0"/>
            </a:endParaRPr>
          </a:p>
          <a:p>
            <a:pPr lvl="0" algn="justLow" rtl="1"/>
            <a:r>
              <a:rPr lang="ar-EG" b="1" dirty="0" smtClean="0">
                <a:solidFill>
                  <a:srgbClr val="FF0000"/>
                </a:solidFill>
                <a:latin typeface="Arial" pitchFamily="34" charset="0"/>
                <a:cs typeface="Arial" pitchFamily="34" charset="0"/>
              </a:rPr>
              <a:t>شبكة المعلومات :</a:t>
            </a:r>
            <a:endParaRPr lang="en-US" b="1" dirty="0" smtClean="0">
              <a:solidFill>
                <a:srgbClr val="FF0000"/>
              </a:solidFill>
              <a:latin typeface="Arial" pitchFamily="34" charset="0"/>
              <a:cs typeface="Arial" pitchFamily="34" charset="0"/>
            </a:endParaRPr>
          </a:p>
          <a:p>
            <a:pPr algn="justLow" rtl="1">
              <a:buNone/>
            </a:pPr>
            <a:r>
              <a:rPr lang="ar-EG" dirty="0" smtClean="0">
                <a:latin typeface="Arial" pitchFamily="34" charset="0"/>
                <a:cs typeface="Arial" pitchFamily="34" charset="0"/>
              </a:rPr>
              <a:t>شبكة المعلومات هى مصدر التكنولوجيا في المعرفة العلمية والغير علمية ولجميع الأعمار وهي لغة العصر الآن ومستقبلاً </a:t>
            </a:r>
            <a:endParaRPr lang="en-US" dirty="0">
              <a:latin typeface="Arial" pitchFamily="34" charset="0"/>
              <a:cs typeface="Arial" pitchFamily="34" charset="0"/>
            </a:endParaRPr>
          </a:p>
        </p:txBody>
      </p:sp>
    </p:spTree>
    <p:extLst>
      <p:ext uri="{BB962C8B-B14F-4D97-AF65-F5344CB8AC3E}">
        <p14:creationId xmlns:p14="http://schemas.microsoft.com/office/powerpoint/2010/main" val="1538069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696712"/>
          </a:xfrm>
        </p:spPr>
        <p:txBody>
          <a:bodyPr>
            <a:normAutofit/>
          </a:bodyPr>
          <a:lstStyle/>
          <a:p>
            <a:pPr algn="r"/>
            <a:r>
              <a:rPr lang="ar-SA" sz="1400" dirty="0" smtClean="0"/>
              <a:t>.</a:t>
            </a:r>
            <a:endParaRPr lang="en-US" sz="1400" dirty="0"/>
          </a:p>
        </p:txBody>
      </p:sp>
      <p:sp>
        <p:nvSpPr>
          <p:cNvPr id="3" name="Content Placeholder 2"/>
          <p:cNvSpPr>
            <a:spLocks noGrp="1"/>
          </p:cNvSpPr>
          <p:nvPr>
            <p:ph idx="4294967295"/>
          </p:nvPr>
        </p:nvSpPr>
        <p:spPr>
          <a:xfrm>
            <a:off x="457200" y="685800"/>
            <a:ext cx="8229600" cy="5029200"/>
          </a:xfrm>
          <a:prstGeom prst="rect">
            <a:avLst/>
          </a:prstGeom>
        </p:spPr>
        <p:txBody>
          <a:bodyPr>
            <a:normAutofit fontScale="92500" lnSpcReduction="20000"/>
          </a:bodyPr>
          <a:lstStyle/>
          <a:p>
            <a:pPr lvl="0" algn="r" rtl="1"/>
            <a:r>
              <a:rPr lang="ar-EG" b="1" dirty="0" smtClean="0">
                <a:solidFill>
                  <a:srgbClr val="FF0000"/>
                </a:solidFill>
              </a:rPr>
              <a:t>الخبرة الذاتية:</a:t>
            </a:r>
            <a:endParaRPr lang="en-US" b="1" dirty="0" smtClean="0">
              <a:solidFill>
                <a:srgbClr val="FF0000"/>
              </a:solidFill>
            </a:endParaRPr>
          </a:p>
          <a:p>
            <a:pPr algn="r">
              <a:buNone/>
            </a:pPr>
            <a:r>
              <a:rPr lang="ar-EG" dirty="0" smtClean="0"/>
              <a:t>الخبرة الذاتية للباحثين ما هي إلا سلسلة من الخبرات الإيجابية التربوية تم اكتسابها في الماضي لكي يتكيف ويعيش في الحاضر مع الاستعداد والتجهيز للمستقبل </a:t>
            </a:r>
            <a:endParaRPr lang="ar-SA" dirty="0" smtClean="0"/>
          </a:p>
          <a:p>
            <a:pPr lvl="0" algn="r" rtl="1"/>
            <a:r>
              <a:rPr lang="ar-EG" b="1" dirty="0" smtClean="0">
                <a:solidFill>
                  <a:srgbClr val="FF0000"/>
                </a:solidFill>
              </a:rPr>
              <a:t>وسائل الإعلام:</a:t>
            </a:r>
            <a:endParaRPr lang="en-US" b="1" dirty="0" smtClean="0">
              <a:solidFill>
                <a:srgbClr val="FF0000"/>
              </a:solidFill>
            </a:endParaRPr>
          </a:p>
          <a:p>
            <a:pPr algn="r">
              <a:buNone/>
            </a:pPr>
            <a:r>
              <a:rPr lang="ar-EG" dirty="0" smtClean="0"/>
              <a:t>تمثل مصادر وسائل الإعلام المتنوعة كمصدر رئيسي وأولى في الحصول على المعرفة العلمية في تخصصات ومجالات مختلفة،</a:t>
            </a:r>
            <a:endParaRPr lang="ar-SA" dirty="0" smtClean="0"/>
          </a:p>
          <a:p>
            <a:pPr marL="514350" indent="-514350" algn="r" rtl="1">
              <a:buNone/>
            </a:pPr>
            <a:r>
              <a:rPr lang="ar-EG" b="1" dirty="0" smtClean="0">
                <a:solidFill>
                  <a:srgbClr val="FF0000"/>
                </a:solidFill>
              </a:rPr>
              <a:t>الاستنباط:</a:t>
            </a:r>
            <a:endParaRPr lang="en-US" b="1" dirty="0" smtClean="0">
              <a:solidFill>
                <a:srgbClr val="FF0000"/>
              </a:solidFill>
            </a:endParaRPr>
          </a:p>
          <a:p>
            <a:pPr marL="514350" indent="-514350" algn="r">
              <a:buNone/>
            </a:pPr>
            <a:r>
              <a:rPr lang="ar-EG" dirty="0" smtClean="0"/>
              <a:t>هو من أهم مصادر اشتقاق المعرفة العلمية والاستنباط يعني بطريقة وأسلوب التفكير العلمي من أجل التوصل الى معلومات ومعارف وتفسير لكل غامض</a:t>
            </a:r>
            <a:endParaRPr lang="ar-SA" dirty="0" smtClean="0"/>
          </a:p>
          <a:p>
            <a:pPr algn="r" rtl="1"/>
            <a:r>
              <a:rPr lang="ar-EG" b="1" dirty="0" smtClean="0">
                <a:solidFill>
                  <a:srgbClr val="FF0000"/>
                </a:solidFill>
              </a:rPr>
              <a:t>الاستقراء:</a:t>
            </a:r>
            <a:endParaRPr lang="en-US" b="1" dirty="0" smtClean="0">
              <a:solidFill>
                <a:srgbClr val="FF0000"/>
              </a:solidFill>
            </a:endParaRPr>
          </a:p>
          <a:p>
            <a:pPr algn="r">
              <a:buNone/>
            </a:pPr>
            <a:r>
              <a:rPr lang="ar-EG" dirty="0" smtClean="0"/>
              <a:t>يعتمد الإنسان في العصر الحالي في اكتسابه للمعارف على استخدام للخطوات وأساليب المنهج العلمي الذي يقوم على التفكير الاستقرائي؛ والاستقراء يقوم على المظلة المنسقة المنظمة لبعض المفردات الظاهرة وتفسير ما هو غامض والتوصل لحقائق وقوانين علمية نستطيع عن طريقها التنبؤ بما حدث لغيرها من الظواهر المشابهة؛</a:t>
            </a:r>
            <a:endParaRPr lang="en-US" dirty="0"/>
          </a:p>
        </p:txBody>
      </p:sp>
    </p:spTree>
    <p:extLst>
      <p:ext uri="{BB962C8B-B14F-4D97-AF65-F5344CB8AC3E}">
        <p14:creationId xmlns:p14="http://schemas.microsoft.com/office/powerpoint/2010/main" val="410240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Master Degree\coollogo_com-23587286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28600"/>
            <a:ext cx="7439025" cy="11715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676400" y="2057400"/>
            <a:ext cx="5867400" cy="923330"/>
          </a:xfrm>
          <a:prstGeom prst="rect">
            <a:avLst/>
          </a:prstGeom>
          <a:noFill/>
        </p:spPr>
        <p:txBody>
          <a:bodyPr wrap="square" rtlCol="0">
            <a:spAutoFit/>
          </a:bodyPr>
          <a:lstStyle/>
          <a:p>
            <a:pPr marL="342900" indent="-342900">
              <a:buAutoNum type="arabicPeriod"/>
            </a:pPr>
            <a:r>
              <a:rPr lang="ar-EG" dirty="0" smtClean="0"/>
              <a:t>المكتبات المدرسية  </a:t>
            </a:r>
          </a:p>
          <a:p>
            <a:pPr marL="342900" indent="-342900">
              <a:buAutoNum type="arabicPeriod"/>
            </a:pPr>
            <a:r>
              <a:rPr lang="en-US" dirty="0" smtClean="0">
                <a:hlinkClick r:id="rId3"/>
              </a:rPr>
              <a:t>https://journals.ekb.eg/article_83090.html</a:t>
            </a:r>
            <a:endParaRPr lang="ar-EG" dirty="0"/>
          </a:p>
          <a:p>
            <a:pPr marL="342900" indent="-342900">
              <a:buAutoNum type="arabicPeriod"/>
            </a:pPr>
            <a:r>
              <a:rPr lang="ar-EG" dirty="0" smtClean="0"/>
              <a:t>بحث المعرفة (دفعة 2020/2021)</a:t>
            </a:r>
            <a:endParaRPr lang="en-US" dirty="0"/>
          </a:p>
        </p:txBody>
      </p:sp>
      <p:pic>
        <p:nvPicPr>
          <p:cNvPr id="2051" name="Picture 3" descr="C:\Users\nono5\OneDrive\Desktop\5خرة.png"/>
          <p:cNvPicPr>
            <a:picLocks noChangeAspect="1" noChangeArrowheads="1"/>
          </p:cNvPicPr>
          <p:nvPr/>
        </p:nvPicPr>
        <p:blipFill>
          <a:blip r:embed="rId4">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2057401" y="2105025"/>
            <a:ext cx="4648200" cy="2952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E:\Master Degree\emoji-810x51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3048000"/>
            <a:ext cx="3598863" cy="2283723"/>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E:\Master Degree\مرحلة ماجستير.gif"/>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104900" y="5331723"/>
            <a:ext cx="6210300" cy="9239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E:\Master Degree\coollogo_com-17876522.gif"/>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203993" y="5920155"/>
            <a:ext cx="791527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6017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2051"/>
                                        </p:tgtEl>
                                        <p:attrNameLst>
                                          <p:attrName>style.visibility</p:attrName>
                                        </p:attrNameLst>
                                      </p:cBhvr>
                                      <p:to>
                                        <p:strVal val="visible"/>
                                      </p:to>
                                    </p:set>
                                    <p:animEffect transition="in" filter="fade">
                                      <p:cBhvr>
                                        <p:cTn id="18" dur="1000"/>
                                        <p:tgtEl>
                                          <p:spTgt spid="2051"/>
                                        </p:tgtEl>
                                      </p:cBhvr>
                                    </p:animEffect>
                                    <p:anim calcmode="lin" valueType="num">
                                      <p:cBhvr>
                                        <p:cTn id="19" dur="1000" fill="hold"/>
                                        <p:tgtEl>
                                          <p:spTgt spid="2051"/>
                                        </p:tgtEl>
                                        <p:attrNameLst>
                                          <p:attrName>ppt_x</p:attrName>
                                        </p:attrNameLst>
                                      </p:cBhvr>
                                      <p:tavLst>
                                        <p:tav tm="0">
                                          <p:val>
                                            <p:strVal val="#ppt_x"/>
                                          </p:val>
                                        </p:tav>
                                        <p:tav tm="100000">
                                          <p:val>
                                            <p:strVal val="#ppt_x"/>
                                          </p:val>
                                        </p:tav>
                                      </p:tavLst>
                                    </p:anim>
                                    <p:anim calcmode="lin" valueType="num">
                                      <p:cBhvr>
                                        <p:cTn id="20" dur="1000" fill="hold"/>
                                        <p:tgtEl>
                                          <p:spTgt spid="2051"/>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52"/>
                                        </p:tgtEl>
                                        <p:attrNameLst>
                                          <p:attrName>style.visibility</p:attrName>
                                        </p:attrNameLst>
                                      </p:cBhvr>
                                      <p:to>
                                        <p:strVal val="visible"/>
                                      </p:to>
                                    </p:set>
                                    <p:anim calcmode="lin" valueType="num">
                                      <p:cBhvr additive="base">
                                        <p:cTn id="25" dur="500" fill="hold"/>
                                        <p:tgtEl>
                                          <p:spTgt spid="2052"/>
                                        </p:tgtEl>
                                        <p:attrNameLst>
                                          <p:attrName>ppt_x</p:attrName>
                                        </p:attrNameLst>
                                      </p:cBhvr>
                                      <p:tavLst>
                                        <p:tav tm="0">
                                          <p:val>
                                            <p:strVal val="#ppt_x"/>
                                          </p:val>
                                        </p:tav>
                                        <p:tav tm="100000">
                                          <p:val>
                                            <p:strVal val="#ppt_x"/>
                                          </p:val>
                                        </p:tav>
                                      </p:tavLst>
                                    </p:anim>
                                    <p:anim calcmode="lin" valueType="num">
                                      <p:cBhvr additive="base">
                                        <p:cTn id="26"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53"/>
                                        </p:tgtEl>
                                        <p:attrNameLst>
                                          <p:attrName>style.visibility</p:attrName>
                                        </p:attrNameLst>
                                      </p:cBhvr>
                                      <p:to>
                                        <p:strVal val="visible"/>
                                      </p:to>
                                    </p:set>
                                    <p:anim calcmode="lin" valueType="num">
                                      <p:cBhvr additive="base">
                                        <p:cTn id="31" dur="500" fill="hold"/>
                                        <p:tgtEl>
                                          <p:spTgt spid="2053"/>
                                        </p:tgtEl>
                                        <p:attrNameLst>
                                          <p:attrName>ppt_x</p:attrName>
                                        </p:attrNameLst>
                                      </p:cBhvr>
                                      <p:tavLst>
                                        <p:tav tm="0">
                                          <p:val>
                                            <p:strVal val="#ppt_x"/>
                                          </p:val>
                                        </p:tav>
                                        <p:tav tm="100000">
                                          <p:val>
                                            <p:strVal val="#ppt_x"/>
                                          </p:val>
                                        </p:tav>
                                      </p:tavLst>
                                    </p:anim>
                                    <p:anim calcmode="lin" valueType="num">
                                      <p:cBhvr additive="base">
                                        <p:cTn id="32" dur="500" fill="hold"/>
                                        <p:tgtEl>
                                          <p:spTgt spid="2053"/>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054"/>
                                        </p:tgtEl>
                                        <p:attrNameLst>
                                          <p:attrName>style.visibility</p:attrName>
                                        </p:attrNameLst>
                                      </p:cBhvr>
                                      <p:to>
                                        <p:strVal val="visible"/>
                                      </p:to>
                                    </p:set>
                                    <p:anim calcmode="lin" valueType="num">
                                      <p:cBhvr additive="base">
                                        <p:cTn id="35" dur="500" fill="hold"/>
                                        <p:tgtEl>
                                          <p:spTgt spid="2054"/>
                                        </p:tgtEl>
                                        <p:attrNameLst>
                                          <p:attrName>ppt_x</p:attrName>
                                        </p:attrNameLst>
                                      </p:cBhvr>
                                      <p:tavLst>
                                        <p:tav tm="0">
                                          <p:val>
                                            <p:strVal val="#ppt_x"/>
                                          </p:val>
                                        </p:tav>
                                        <p:tav tm="100000">
                                          <p:val>
                                            <p:strVal val="#ppt_x"/>
                                          </p:val>
                                        </p:tav>
                                      </p:tavLst>
                                    </p:anim>
                                    <p:anim calcmode="lin" valueType="num">
                                      <p:cBhvr additive="base">
                                        <p:cTn id="36" dur="500" fill="hold"/>
                                        <p:tgtEl>
                                          <p:spTgt spid="20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nono5\OneDrive\Desktop\thanks-for-reading-by-hassan-medha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209800"/>
            <a:ext cx="73914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E:\Master Degree\ThinkstockPhotos-16043418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3886200"/>
            <a:ext cx="3886200" cy="2567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5407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075"/>
                                        </p:tgtEl>
                                        <p:attrNameLst>
                                          <p:attrName>style.visibility</p:attrName>
                                        </p:attrNameLst>
                                      </p:cBhvr>
                                      <p:to>
                                        <p:strVal val="visible"/>
                                      </p:to>
                                    </p:set>
                                    <p:animEffect transition="in" filter="fade">
                                      <p:cBhvr>
                                        <p:cTn id="12" dur="1000"/>
                                        <p:tgtEl>
                                          <p:spTgt spid="3075"/>
                                        </p:tgtEl>
                                      </p:cBhvr>
                                    </p:animEffect>
                                    <p:anim calcmode="lin" valueType="num">
                                      <p:cBhvr>
                                        <p:cTn id="13" dur="1000" fill="hold"/>
                                        <p:tgtEl>
                                          <p:spTgt spid="3075"/>
                                        </p:tgtEl>
                                        <p:attrNameLst>
                                          <p:attrName>ppt_x</p:attrName>
                                        </p:attrNameLst>
                                      </p:cBhvr>
                                      <p:tavLst>
                                        <p:tav tm="0">
                                          <p:val>
                                            <p:strVal val="#ppt_x"/>
                                          </p:val>
                                        </p:tav>
                                        <p:tav tm="100000">
                                          <p:val>
                                            <p:strVal val="#ppt_x"/>
                                          </p:val>
                                        </p:tav>
                                      </p:tavLst>
                                    </p:anim>
                                    <p:anim calcmode="lin" valueType="num">
                                      <p:cBhvr>
                                        <p:cTn id="14" dur="1000" fill="hold"/>
                                        <p:tgtEl>
                                          <p:spTgt spid="30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evel 4"/>
          <p:cNvSpPr/>
          <p:nvPr/>
        </p:nvSpPr>
        <p:spPr>
          <a:xfrm>
            <a:off x="1143000" y="685800"/>
            <a:ext cx="7010400" cy="4724400"/>
          </a:xfrm>
          <a:prstGeom prst="bevel">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EG" sz="4000" dirty="0">
                <a:latin typeface="Arial" pitchFamily="34" charset="0"/>
                <a:cs typeface="Arial" pitchFamily="34" charset="0"/>
              </a:rPr>
              <a:t> مصادر المعرفه</a:t>
            </a:r>
            <a:endParaRPr lang="en-US" sz="4000" dirty="0">
              <a:latin typeface="Arial" pitchFamily="34" charset="0"/>
              <a:cs typeface="Arial" pitchFamily="34" charset="0"/>
            </a:endParaRPr>
          </a:p>
        </p:txBody>
      </p:sp>
    </p:spTree>
    <p:extLst>
      <p:ext uri="{BB962C8B-B14F-4D97-AF65-F5344CB8AC3E}">
        <p14:creationId xmlns:p14="http://schemas.microsoft.com/office/powerpoint/2010/main" val="393723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ave 3"/>
          <p:cNvSpPr/>
          <p:nvPr/>
        </p:nvSpPr>
        <p:spPr>
          <a:xfrm>
            <a:off x="2514600" y="152400"/>
            <a:ext cx="3962400" cy="1066800"/>
          </a:xfrm>
          <a:prstGeom prst="wav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EG" sz="4000" dirty="0" smtClean="0">
                <a:latin typeface="Arial" pitchFamily="34" charset="0"/>
                <a:cs typeface="Arial" pitchFamily="34" charset="0"/>
              </a:rPr>
              <a:t>مقدمة</a:t>
            </a:r>
            <a:endParaRPr lang="en-US" sz="4000" dirty="0">
              <a:latin typeface="Arial" pitchFamily="34" charset="0"/>
              <a:cs typeface="Arial" pitchFamily="34" charset="0"/>
            </a:endParaRPr>
          </a:p>
        </p:txBody>
      </p:sp>
      <p:sp>
        <p:nvSpPr>
          <p:cNvPr id="5" name="TextBox 4"/>
          <p:cNvSpPr txBox="1"/>
          <p:nvPr/>
        </p:nvSpPr>
        <p:spPr>
          <a:xfrm>
            <a:off x="1143000" y="1524000"/>
            <a:ext cx="7010400" cy="2862322"/>
          </a:xfrm>
          <a:prstGeom prst="rect">
            <a:avLst/>
          </a:prstGeom>
          <a:noFill/>
        </p:spPr>
        <p:txBody>
          <a:bodyPr wrap="square" rtlCol="0">
            <a:spAutoFit/>
          </a:bodyPr>
          <a:lstStyle/>
          <a:p>
            <a:pPr algn="justLow" rtl="1"/>
            <a:r>
              <a:rPr lang="ar-EG" dirty="0" smtClean="0">
                <a:latin typeface="Arial" pitchFamily="34" charset="0"/>
                <a:cs typeface="Arial" pitchFamily="34" charset="0"/>
              </a:rPr>
              <a:t>من أهم المصادر الثانوية لممعرفة، المكتبات، وتنقسم المكتبات العامة إلى مكتبات تقميدية. وأخرى إلكترونية أو رقمية ، وتحتوي المكتبة على: مصادر ومراجع، معاجم أو قواميس، و دوريات، و موسوعات أو دوائر معارف، و أطالس، و خرائط ، و شرائح، و أفالم، و حواسيب، و شبكة انترنت، و النشرات، و كتب أطفال . وهنالك مكتبات عامة كمكتبة مسجد الشييد بالخرطوم، ومكتبة أمدرمان الكبرى، التي تفتح أبوابها لكل الجمهور. وهنالك مكتبات خاصة تمتلكها جهات معينة كمكتبة المجمس الوطني إذ تفتح أبوابيا لأعضائها فقط. وتقسم المكتبة على أساس المواد المختلفة، ففي قسم الموسيقى مثالً بجانب المراجع، توجد آليات موسيقية واسطوانات ليوثق الطالب معرفتة. وفي قسم الالعاب يوجد أدوات متوفرة لتركيب والربط، أيضاً مطلوب أن يتوفر في المكتبة الهدوء التام، والإضاءة الكافية، والإجلاس المريح، والتهوية المناسبة، والموظف الذي يقدم المساعدة متى مما طلبت. </a:t>
            </a:r>
            <a:endParaRPr lang="en-US" dirty="0">
              <a:latin typeface="Arial" pitchFamily="34" charset="0"/>
              <a:cs typeface="Arial" pitchFamily="34" charset="0"/>
            </a:endParaRPr>
          </a:p>
        </p:txBody>
      </p:sp>
    </p:spTree>
    <p:extLst>
      <p:ext uri="{BB962C8B-B14F-4D97-AF65-F5344CB8AC3E}">
        <p14:creationId xmlns:p14="http://schemas.microsoft.com/office/powerpoint/2010/main" val="3194893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1524000" y="381000"/>
            <a:ext cx="5791200" cy="457200"/>
          </a:xfrm>
          <a:prstGeom prst="bevel">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EG" sz="2800" dirty="0" smtClean="0">
                <a:latin typeface="Arial" pitchFamily="34" charset="0"/>
                <a:cs typeface="Arial" pitchFamily="34" charset="0"/>
              </a:rPr>
              <a:t>تعريف المكتبة</a:t>
            </a:r>
            <a:endParaRPr lang="en-US" sz="2800" dirty="0">
              <a:latin typeface="Arial" pitchFamily="34" charset="0"/>
              <a:cs typeface="Arial" pitchFamily="34" charset="0"/>
            </a:endParaRPr>
          </a:p>
        </p:txBody>
      </p:sp>
      <p:sp>
        <p:nvSpPr>
          <p:cNvPr id="5" name="TextBox 4"/>
          <p:cNvSpPr txBox="1"/>
          <p:nvPr/>
        </p:nvSpPr>
        <p:spPr>
          <a:xfrm>
            <a:off x="1143000" y="1524000"/>
            <a:ext cx="7010400" cy="3139321"/>
          </a:xfrm>
          <a:prstGeom prst="rect">
            <a:avLst/>
          </a:prstGeom>
          <a:noFill/>
        </p:spPr>
        <p:txBody>
          <a:bodyPr wrap="square" rtlCol="0">
            <a:spAutoFit/>
          </a:bodyPr>
          <a:lstStyle/>
          <a:p>
            <a:pPr algn="justLow" rtl="1"/>
            <a:r>
              <a:rPr lang="ar-EG" dirty="0" smtClean="0">
                <a:latin typeface="Arial" pitchFamily="34" charset="0"/>
                <a:cs typeface="Arial" pitchFamily="34" charset="0"/>
              </a:rPr>
              <a:t>المكتبة مؤسسة علمية ثقافية اجتماعية، تهدف إلى جمع مصادر المعلومات وتنميتها</a:t>
            </a:r>
            <a:br>
              <a:rPr lang="ar-EG" dirty="0" smtClean="0">
                <a:latin typeface="Arial" pitchFamily="34" charset="0"/>
                <a:cs typeface="Arial" pitchFamily="34" charset="0"/>
              </a:rPr>
            </a:br>
            <a:endParaRPr lang="ar-EG" dirty="0" smtClean="0">
              <a:latin typeface="Arial" pitchFamily="34" charset="0"/>
              <a:cs typeface="Arial" pitchFamily="34" charset="0"/>
            </a:endParaRPr>
          </a:p>
          <a:p>
            <a:pPr algn="justLow" rtl="1"/>
            <a:r>
              <a:rPr lang="ar-EG" dirty="0" smtClean="0">
                <a:latin typeface="Arial" pitchFamily="34" charset="0"/>
                <a:cs typeface="Arial" pitchFamily="34" charset="0"/>
              </a:rPr>
              <a:t>بالطرق المختلفة الشراء، الإهداء، التبادل( وتنظيميا )</a:t>
            </a:r>
            <a:r>
              <a:rPr lang="en-US" sz="800" dirty="0" smtClean="0">
                <a:latin typeface="Arial" pitchFamily="34" charset="0"/>
                <a:cs typeface="Arial" pitchFamily="34" charset="0"/>
              </a:rPr>
              <a:t> </a:t>
            </a:r>
            <a:r>
              <a:rPr lang="ar-EG" dirty="0" smtClean="0">
                <a:latin typeface="Arial" pitchFamily="34" charset="0"/>
                <a:cs typeface="Arial" pitchFamily="34" charset="0"/>
              </a:rPr>
              <a:t>فهرستها وتصنيفها وترتيبها على</a:t>
            </a:r>
            <a:br>
              <a:rPr lang="ar-EG" dirty="0" smtClean="0">
                <a:latin typeface="Arial" pitchFamily="34" charset="0"/>
                <a:cs typeface="Arial" pitchFamily="34" charset="0"/>
              </a:rPr>
            </a:br>
            <a:endParaRPr lang="ar-EG" dirty="0" smtClean="0">
              <a:latin typeface="Arial" pitchFamily="34" charset="0"/>
              <a:cs typeface="Arial" pitchFamily="34" charset="0"/>
            </a:endParaRPr>
          </a:p>
          <a:p>
            <a:pPr algn="justLow" rtl="1"/>
            <a:r>
              <a:rPr lang="ar-EG" dirty="0" smtClean="0">
                <a:latin typeface="Arial" pitchFamily="34" charset="0"/>
                <a:cs typeface="Arial" pitchFamily="34" charset="0"/>
              </a:rPr>
              <a:t>الرفوف( واسترجاعها في أقصر وقت ممكن، وتقديمها إلى مجتمع المستفيدين.</a:t>
            </a:r>
            <a:br>
              <a:rPr lang="ar-EG" dirty="0" smtClean="0">
                <a:latin typeface="Arial" pitchFamily="34" charset="0"/>
                <a:cs typeface="Arial" pitchFamily="34" charset="0"/>
              </a:rPr>
            </a:br>
            <a:endParaRPr lang="ar-EG" dirty="0" smtClean="0">
              <a:latin typeface="Arial" pitchFamily="34" charset="0"/>
              <a:cs typeface="Arial" pitchFamily="34" charset="0"/>
            </a:endParaRPr>
          </a:p>
          <a:p>
            <a:pPr algn="justLow" rtl="1"/>
            <a:r>
              <a:rPr lang="ar-EG" dirty="0" smtClean="0">
                <a:latin typeface="Arial" pitchFamily="34" charset="0"/>
                <a:cs typeface="Arial" pitchFamily="34" charset="0"/>
              </a:rPr>
              <a:t>من خلال مجموعة من الخدمات العامة، كخدمة الإعارة، والعثور على المراجع</a:t>
            </a:r>
            <a:br>
              <a:rPr lang="ar-EG" dirty="0" smtClean="0">
                <a:latin typeface="Arial" pitchFamily="34" charset="0"/>
                <a:cs typeface="Arial" pitchFamily="34" charset="0"/>
              </a:rPr>
            </a:br>
            <a:endParaRPr lang="ar-EG" dirty="0" smtClean="0">
              <a:latin typeface="Arial" pitchFamily="34" charset="0"/>
              <a:cs typeface="Arial" pitchFamily="34" charset="0"/>
            </a:endParaRPr>
          </a:p>
          <a:p>
            <a:pPr algn="justLow" rtl="1"/>
            <a:r>
              <a:rPr lang="ar-EG" dirty="0" smtClean="0">
                <a:latin typeface="Arial" pitchFamily="34" charset="0"/>
                <a:cs typeface="Arial" pitchFamily="34" charset="0"/>
              </a:rPr>
              <a:t>وغيرها، وذلك من خلال كادر بشري مؤهل علميًا وتقنياً في مجال علم المكتبات</a:t>
            </a:r>
            <a:br>
              <a:rPr lang="ar-EG" dirty="0" smtClean="0">
                <a:latin typeface="Arial" pitchFamily="34" charset="0"/>
                <a:cs typeface="Arial" pitchFamily="34" charset="0"/>
              </a:rPr>
            </a:br>
            <a:endParaRPr lang="ar-EG" dirty="0" smtClean="0">
              <a:latin typeface="Arial" pitchFamily="34" charset="0"/>
              <a:cs typeface="Arial" pitchFamily="34" charset="0"/>
            </a:endParaRPr>
          </a:p>
          <a:p>
            <a:pPr algn="justLow" rtl="1"/>
            <a:r>
              <a:rPr lang="ar-EG" dirty="0" smtClean="0">
                <a:latin typeface="Arial" pitchFamily="34" charset="0"/>
                <a:cs typeface="Arial" pitchFamily="34" charset="0"/>
              </a:rPr>
              <a:t>والمعلومات.</a:t>
            </a:r>
            <a:endParaRPr lang="en-US" dirty="0">
              <a:latin typeface="Arial" pitchFamily="34" charset="0"/>
              <a:cs typeface="Arial" pitchFamily="34" charset="0"/>
            </a:endParaRPr>
          </a:p>
        </p:txBody>
      </p:sp>
    </p:spTree>
    <p:extLst>
      <p:ext uri="{BB962C8B-B14F-4D97-AF65-F5344CB8AC3E}">
        <p14:creationId xmlns:p14="http://schemas.microsoft.com/office/powerpoint/2010/main" val="3571590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1524000" y="381000"/>
            <a:ext cx="5791200" cy="457200"/>
          </a:xfrm>
          <a:prstGeom prst="bevel">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EG" sz="2800" dirty="0" smtClean="0">
                <a:latin typeface="Arial" pitchFamily="34" charset="0"/>
                <a:cs typeface="Arial" pitchFamily="34" charset="0"/>
              </a:rPr>
              <a:t>أهداف مكتبة الجامعة</a:t>
            </a:r>
            <a:endParaRPr lang="ar-EG" sz="2800" dirty="0" smtClean="0">
              <a:latin typeface="Arial" pitchFamily="34" charset="0"/>
              <a:cs typeface="Arial" pitchFamily="34" charset="0"/>
            </a:endParaRPr>
          </a:p>
        </p:txBody>
      </p:sp>
      <p:sp>
        <p:nvSpPr>
          <p:cNvPr id="5" name="TextBox 4"/>
          <p:cNvSpPr txBox="1"/>
          <p:nvPr/>
        </p:nvSpPr>
        <p:spPr>
          <a:xfrm>
            <a:off x="533400" y="1524000"/>
            <a:ext cx="8229600" cy="2862322"/>
          </a:xfrm>
          <a:prstGeom prst="rect">
            <a:avLst/>
          </a:prstGeom>
          <a:noFill/>
        </p:spPr>
        <p:txBody>
          <a:bodyPr wrap="square" rtlCol="0">
            <a:spAutoFit/>
          </a:bodyPr>
          <a:lstStyle/>
          <a:p>
            <a:pPr algn="justLow" rtl="1"/>
            <a:r>
              <a:rPr lang="ar-EG"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 مساندة العم</a:t>
            </a:r>
            <a:r>
              <a:rPr lang="ar-EG"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ل</a:t>
            </a:r>
            <a:r>
              <a:rPr lang="ar-EG"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ية التعليمية في الجامعة.</a:t>
            </a:r>
          </a:p>
          <a:p>
            <a:pPr algn="justLow" rtl="1"/>
            <a:r>
              <a:rPr lang="ar-EG"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 تشجيع البحث العلمي ودعمة.</a:t>
            </a:r>
          </a:p>
          <a:p>
            <a:pPr algn="justLow" rtl="1"/>
            <a:r>
              <a:rPr lang="ar-EG"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 تشجيع التعلم الذاتي للطلبة.</a:t>
            </a:r>
          </a:p>
          <a:p>
            <a:pPr algn="justLow" rtl="1"/>
            <a:r>
              <a:rPr lang="ar-EG"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 اكتساب الطالب بعض المهارات الاساسية مثل مهارات جمع المعلومات وتوثيقها.</a:t>
            </a:r>
            <a:endPar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extLst>
      <p:ext uri="{BB962C8B-B14F-4D97-AF65-F5344CB8AC3E}">
        <p14:creationId xmlns:p14="http://schemas.microsoft.com/office/powerpoint/2010/main" val="1261437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001000" cy="1371600"/>
          </a:xfrm>
        </p:spPr>
        <p:txBody>
          <a:bodyPr/>
          <a:lstStyle/>
          <a:p>
            <a:pPr algn="ctr" rtl="1"/>
            <a:r>
              <a:rPr lang="ar-EG"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المعــرفـــة</a:t>
            </a:r>
            <a:endPar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Subtitle 2"/>
          <p:cNvSpPr>
            <a:spLocks noGrp="1"/>
          </p:cNvSpPr>
          <p:nvPr>
            <p:ph type="subTitle" idx="1"/>
          </p:nvPr>
        </p:nvSpPr>
        <p:spPr>
          <a:xfrm>
            <a:off x="533400" y="1905000"/>
            <a:ext cx="7854696" cy="4724400"/>
          </a:xfrm>
        </p:spPr>
        <p:txBody>
          <a:bodyPr>
            <a:normAutofit/>
          </a:bodyPr>
          <a:lstStyle/>
          <a:p>
            <a:pPr algn="just" rtl="1"/>
            <a:r>
              <a:rPr lang="ar-EG" dirty="0" smtClean="0">
                <a:latin typeface="Arial" pitchFamily="34" charset="0"/>
                <a:cs typeface="Arial" pitchFamily="34" charset="0"/>
              </a:rPr>
              <a:t>تعني الإحاطة بالشيء، أي العلم به، المعرفة أشمل وأوسع من العلم، لأنها تشمل كل الرصيد الواسع والهائل من المعارف والعلوم والمعلومات التي استطاع الإنسان أن يجمعه عبر مراحل التاريخ الإنساني الطويل </a:t>
            </a:r>
            <a:r>
              <a:rPr lang="ar-EG" dirty="0" smtClean="0">
                <a:latin typeface="Arial" pitchFamily="34" charset="0"/>
                <a:cs typeface="Arial" pitchFamily="34" charset="0"/>
              </a:rPr>
              <a:t>بحواسه</a:t>
            </a:r>
            <a:r>
              <a:rPr lang="en-US" dirty="0" smtClean="0">
                <a:latin typeface="Arial" pitchFamily="34" charset="0"/>
                <a:cs typeface="Arial" pitchFamily="34" charset="0"/>
              </a:rPr>
              <a:t> </a:t>
            </a:r>
            <a:r>
              <a:rPr lang="ar-EG" dirty="0" smtClean="0">
                <a:latin typeface="Arial" pitchFamily="34" charset="0"/>
                <a:cs typeface="Arial" pitchFamily="34" charset="0"/>
              </a:rPr>
              <a:t>وفكره </a:t>
            </a:r>
            <a:r>
              <a:rPr lang="ar-EG" dirty="0" smtClean="0">
                <a:latin typeface="Arial" pitchFamily="34" charset="0"/>
                <a:cs typeface="Arial" pitchFamily="34" charset="0"/>
              </a:rPr>
              <a:t>وعقله</a:t>
            </a:r>
            <a:r>
              <a:rPr lang="en-US" dirty="0" smtClean="0">
                <a:latin typeface="Arial" pitchFamily="34" charset="0"/>
                <a:cs typeface="Arial" pitchFamily="34" charset="0"/>
              </a:rPr>
              <a:t> </a:t>
            </a:r>
          </a:p>
          <a:p>
            <a:pPr algn="just" rtl="1"/>
            <a:r>
              <a:rPr lang="ar-EG" b="1" dirty="0" smtClean="0">
                <a:solidFill>
                  <a:schemeClr val="accent3"/>
                </a:solidFill>
                <a:latin typeface="Arial" pitchFamily="34" charset="0"/>
                <a:cs typeface="Arial" pitchFamily="34" charset="0"/>
              </a:rPr>
              <a:t>وقد عرف عبد الباسط محمد حسن المعرفة بأنها:</a:t>
            </a:r>
            <a:endParaRPr lang="en-US" dirty="0" smtClean="0">
              <a:solidFill>
                <a:schemeClr val="accent3"/>
              </a:solidFill>
              <a:latin typeface="Arial" pitchFamily="34" charset="0"/>
              <a:cs typeface="Arial" pitchFamily="34" charset="0"/>
            </a:endParaRPr>
          </a:p>
          <a:p>
            <a:pPr algn="just" rtl="1"/>
            <a:r>
              <a:rPr lang="ar-EG" dirty="0" smtClean="0">
                <a:latin typeface="Arial" pitchFamily="34" charset="0"/>
                <a:cs typeface="Arial" pitchFamily="34" charset="0"/>
              </a:rPr>
              <a:t>المعرفة هي مجموعة من المعاني والمعتقدات والأحكام والمفاهيم والتصورات الفكرية التي تتكون لدى الإنسان نتيجة لمحاولاتها المتكررة لفهم الظواهر والأشياء المحيطة به.</a:t>
            </a:r>
            <a:endParaRPr lang="en-US" dirty="0" smtClean="0">
              <a:latin typeface="Arial" pitchFamily="34" charset="0"/>
              <a:cs typeface="Arial" pitchFamily="34" charset="0"/>
            </a:endParaRPr>
          </a:p>
          <a:p>
            <a:pPr algn="just" rtl="1"/>
            <a:endParaRPr lang="en-US" dirty="0">
              <a:latin typeface="Arial" pitchFamily="34" charset="0"/>
              <a:cs typeface="Arial" pitchFamily="34" charset="0"/>
            </a:endParaRPr>
          </a:p>
        </p:txBody>
      </p:sp>
    </p:spTree>
    <p:extLst>
      <p:ext uri="{BB962C8B-B14F-4D97-AF65-F5344CB8AC3E}">
        <p14:creationId xmlns:p14="http://schemas.microsoft.com/office/powerpoint/2010/main" val="525089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57200"/>
            <a:ext cx="6512511" cy="1143000"/>
          </a:xfrm>
        </p:spPr>
        <p:txBody>
          <a:bodyPr>
            <a:normAutofit/>
          </a:bodyPr>
          <a:lstStyle/>
          <a:p>
            <a:pPr algn="r"/>
            <a:r>
              <a:rPr lang="ar-EG"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طرق الوصول الى </a:t>
            </a:r>
            <a:r>
              <a:rPr lang="ar-EG"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المعرفة:</a:t>
            </a:r>
            <a:endPar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Content Placeholder 2"/>
          <p:cNvSpPr>
            <a:spLocks noGrp="1"/>
          </p:cNvSpPr>
          <p:nvPr>
            <p:ph idx="4294967295"/>
          </p:nvPr>
        </p:nvSpPr>
        <p:spPr>
          <a:xfrm>
            <a:off x="533400" y="1828800"/>
            <a:ext cx="8229600" cy="4389120"/>
          </a:xfrm>
          <a:prstGeom prst="rect">
            <a:avLst/>
          </a:prstGeom>
        </p:spPr>
        <p:txBody>
          <a:bodyPr>
            <a:normAutofit fontScale="92500" lnSpcReduction="10000"/>
          </a:bodyPr>
          <a:lstStyle/>
          <a:p>
            <a:pPr lvl="0" algn="r" rtl="1"/>
            <a:r>
              <a:rPr lang="ar-EG" sz="2000" b="1" dirty="0" smtClean="0">
                <a:solidFill>
                  <a:srgbClr val="FF0000"/>
                </a:solidFill>
                <a:latin typeface="Arial" pitchFamily="34" charset="0"/>
                <a:cs typeface="Arial" pitchFamily="34" charset="0"/>
              </a:rPr>
              <a:t>استشارة أهل الرأي واتباع التقاليد والعرف: </a:t>
            </a:r>
            <a:r>
              <a:rPr lang="ar-EG" sz="2000" b="1" dirty="0" smtClean="0">
                <a:latin typeface="Arial" pitchFamily="34" charset="0"/>
                <a:cs typeface="Arial" pitchFamily="34" charset="0"/>
              </a:rPr>
              <a:t>تم اتباع هذا الأسلوب في العصور القديمة، لأن المعرفة المطلوبة آنذاك والحقائق التي يحتاجها الفرد كانت محدودة للغاية، فكان شيخ القبلية هو المصرد الأساسي لتفسير الظواهر والأمور الغامضة وغيرها، كما أن العادات والتقاليد الموروثة لعبت دوراً مهماً في الحصول على الحقائق والمعارف التي يحتاجها الإنسان البدائي في مواجهة الظواهر والأحداث.</a:t>
            </a:r>
            <a:endParaRPr lang="en-US" sz="2000" b="1" dirty="0" smtClean="0">
              <a:latin typeface="Arial" pitchFamily="34" charset="0"/>
              <a:cs typeface="Arial" pitchFamily="34" charset="0"/>
            </a:endParaRPr>
          </a:p>
          <a:p>
            <a:pPr lvl="0" algn="r" rtl="1"/>
            <a:r>
              <a:rPr lang="ar-EG" sz="2000" b="1" dirty="0" smtClean="0">
                <a:solidFill>
                  <a:srgbClr val="FF0000"/>
                </a:solidFill>
                <a:latin typeface="Arial" pitchFamily="34" charset="0"/>
                <a:cs typeface="Arial" pitchFamily="34" charset="0"/>
              </a:rPr>
              <a:t>الخبرة والتجربة: </a:t>
            </a:r>
            <a:r>
              <a:rPr lang="ar-EG" sz="2000" b="1" dirty="0" smtClean="0">
                <a:latin typeface="Arial" pitchFamily="34" charset="0"/>
                <a:cs typeface="Arial" pitchFamily="34" charset="0"/>
              </a:rPr>
              <a:t>أي الرجوع الى المعرفة السابقة التي تمرس عليها الإنسان عند مواجهته لبعض الظواهر أو المواقف الشبيهة التي مرت به، أو الاعتماد على خبرات غيره من الناس في معالجة الأمر.</a:t>
            </a:r>
            <a:endParaRPr lang="en-US" sz="2000" b="1" dirty="0" smtClean="0">
              <a:latin typeface="Arial" pitchFamily="34" charset="0"/>
              <a:cs typeface="Arial" pitchFamily="34" charset="0"/>
            </a:endParaRPr>
          </a:p>
          <a:p>
            <a:pPr lvl="0" algn="r" rtl="1"/>
            <a:r>
              <a:rPr lang="ar-EG" sz="2000" b="1" dirty="0" smtClean="0">
                <a:solidFill>
                  <a:srgbClr val="FF0000"/>
                </a:solidFill>
                <a:latin typeface="Arial" pitchFamily="34" charset="0"/>
                <a:cs typeface="Arial" pitchFamily="34" charset="0"/>
              </a:rPr>
              <a:t>القياس المنطقي والاستدلال: </a:t>
            </a:r>
            <a:r>
              <a:rPr lang="ar-EG" sz="2000" b="1" dirty="0" smtClean="0">
                <a:latin typeface="Arial" pitchFamily="34" charset="0"/>
                <a:cs typeface="Arial" pitchFamily="34" charset="0"/>
              </a:rPr>
              <a:t>في هذا الأسلوب يعتمد الفرد في حكمه على الظواهر والأحداث على القياس المنطقي أو الكشف عن الظروف والقوانين التي تحكم هذه الظواهر، وهو أسلوب يتدرج من الأمور العامة الى الجوانب الخاصة أو من المبادئ الأساسية الى النتائج التي تصدر عنها، وهذا الأسلوب لم يقدم ما يكفي من معلومات جديدة في فهم الظواهر والطبيعة والسيطرة عليها.</a:t>
            </a:r>
            <a:endParaRPr lang="en-US" sz="2000" b="1" dirty="0" smtClean="0">
              <a:latin typeface="Arial" pitchFamily="34" charset="0"/>
              <a:cs typeface="Arial" pitchFamily="34" charset="0"/>
            </a:endParaRPr>
          </a:p>
          <a:p>
            <a:pPr lvl="0" algn="r" rtl="1"/>
            <a:r>
              <a:rPr lang="ar-EG" sz="2000" b="1" dirty="0" smtClean="0">
                <a:solidFill>
                  <a:srgbClr val="FF0000"/>
                </a:solidFill>
                <a:latin typeface="Arial" pitchFamily="34" charset="0"/>
                <a:cs typeface="Arial" pitchFamily="34" charset="0"/>
              </a:rPr>
              <a:t>الاستقراء أو التجريب: </a:t>
            </a:r>
            <a:r>
              <a:rPr lang="ar-EG" sz="2000" b="1" dirty="0" smtClean="0">
                <a:latin typeface="Arial" pitchFamily="34" charset="0"/>
                <a:cs typeface="Arial" pitchFamily="34" charset="0"/>
              </a:rPr>
              <a:t>يعتمد هذا الأسلوب على تتبع الجزيئات للوصول الى أحكام عامة، وملاحظة الجزئية لوضع أحكام للكل، وبهذا الأسلوب استطاع الإنسان السيطرة على الظواهر التي تحيط به والأحداث التي تواجهه.</a:t>
            </a:r>
            <a:endParaRPr lang="en-US" sz="2000" b="1" dirty="0" smtClean="0">
              <a:latin typeface="Arial" pitchFamily="34" charset="0"/>
              <a:cs typeface="Arial" pitchFamily="34" charset="0"/>
            </a:endParaRPr>
          </a:p>
          <a:p>
            <a:pPr algn="r">
              <a:buNone/>
            </a:pPr>
            <a:endParaRPr lang="en-US" sz="1200" dirty="0">
              <a:latin typeface="Arial" pitchFamily="34" charset="0"/>
              <a:cs typeface="Arial" pitchFamily="34" charset="0"/>
            </a:endParaRPr>
          </a:p>
        </p:txBody>
      </p:sp>
    </p:spTree>
    <p:extLst>
      <p:ext uri="{BB962C8B-B14F-4D97-AF65-F5344CB8AC3E}">
        <p14:creationId xmlns:p14="http://schemas.microsoft.com/office/powerpoint/2010/main" val="309760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6512511" cy="1143000"/>
          </a:xfrm>
        </p:spPr>
        <p:txBody>
          <a:bodyPr>
            <a:normAutofit/>
          </a:bodyPr>
          <a:lstStyle/>
          <a:p>
            <a:pPr algn="ctr"/>
            <a:r>
              <a:rPr lang="en-US" sz="48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a:t>
            </a:r>
            <a:r>
              <a:rPr lang="ar-EG" sz="48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طرق اكتساب المعرفة</a:t>
            </a:r>
            <a:r>
              <a:rPr lang="en-US" sz="28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 </a:t>
            </a:r>
            <a:endParaRPr lang="en-US"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Content Placeholder 2"/>
          <p:cNvSpPr>
            <a:spLocks noGrp="1"/>
          </p:cNvSpPr>
          <p:nvPr>
            <p:ph idx="4294967295"/>
          </p:nvPr>
        </p:nvSpPr>
        <p:spPr>
          <a:xfrm>
            <a:off x="685800" y="1676400"/>
            <a:ext cx="8229600" cy="4389120"/>
          </a:xfrm>
          <a:prstGeom prst="rect">
            <a:avLst/>
          </a:prstGeom>
        </p:spPr>
        <p:txBody>
          <a:bodyPr/>
          <a:lstStyle/>
          <a:p>
            <a:pPr algn="r" rtl="1"/>
            <a:r>
              <a:rPr lang="ar-EG" sz="3200" b="1" dirty="0" smtClean="0">
                <a:solidFill>
                  <a:srgbClr val="FF0000"/>
                </a:solidFill>
                <a:latin typeface="Arial" pitchFamily="34" charset="0"/>
                <a:cs typeface="Arial" pitchFamily="34" charset="0"/>
              </a:rPr>
              <a:t>أولاً: الطرق غير العلمية:</a:t>
            </a:r>
            <a:endParaRPr lang="en-US" sz="3200" b="1" dirty="0" smtClean="0">
              <a:solidFill>
                <a:srgbClr val="FF0000"/>
              </a:solidFill>
              <a:latin typeface="Arial" pitchFamily="34" charset="0"/>
              <a:cs typeface="Arial" pitchFamily="34" charset="0"/>
            </a:endParaRPr>
          </a:p>
          <a:p>
            <a:pPr algn="r" rtl="1"/>
            <a:r>
              <a:rPr lang="ar-EG" b="1" dirty="0" smtClean="0">
                <a:latin typeface="Arial" pitchFamily="34" charset="0"/>
                <a:cs typeface="Arial" pitchFamily="34" charset="0"/>
              </a:rPr>
              <a:t>من بين أهم الطرق الغير علمية لاكتساب المعرفة ما يلي:</a:t>
            </a:r>
            <a:endParaRPr lang="en-US" b="1" dirty="0" smtClean="0">
              <a:latin typeface="Arial" pitchFamily="34" charset="0"/>
              <a:cs typeface="Arial" pitchFamily="34" charset="0"/>
            </a:endParaRPr>
          </a:p>
          <a:p>
            <a:pPr lvl="0" algn="r" rtl="1"/>
            <a:r>
              <a:rPr lang="ar-EG" b="1" dirty="0" smtClean="0">
                <a:latin typeface="Arial" pitchFamily="34" charset="0"/>
                <a:cs typeface="Arial" pitchFamily="34" charset="0"/>
              </a:rPr>
              <a:t>الطريقة الغيبية والتفكير الخرافي.</a:t>
            </a:r>
            <a:endParaRPr lang="en-US" b="1" dirty="0" smtClean="0">
              <a:latin typeface="Arial" pitchFamily="34" charset="0"/>
              <a:cs typeface="Arial" pitchFamily="34" charset="0"/>
            </a:endParaRPr>
          </a:p>
          <a:p>
            <a:pPr lvl="0" algn="r" rtl="1"/>
            <a:r>
              <a:rPr lang="ar-EG" b="1" dirty="0" smtClean="0">
                <a:latin typeface="Arial" pitchFamily="34" charset="0"/>
                <a:cs typeface="Arial" pitchFamily="34" charset="0"/>
              </a:rPr>
              <a:t>الاعتماد على مصادر السلطة والثقة.</a:t>
            </a:r>
            <a:endParaRPr lang="en-US" b="1" dirty="0" smtClean="0">
              <a:latin typeface="Arial" pitchFamily="34" charset="0"/>
              <a:cs typeface="Arial" pitchFamily="34" charset="0"/>
            </a:endParaRPr>
          </a:p>
          <a:p>
            <a:pPr lvl="0" algn="r" rtl="1"/>
            <a:r>
              <a:rPr lang="ar-EG" b="1" dirty="0" smtClean="0">
                <a:latin typeface="Arial" pitchFamily="34" charset="0"/>
                <a:cs typeface="Arial" pitchFamily="34" charset="0"/>
              </a:rPr>
              <a:t>التدليل العقلي المنطقي</a:t>
            </a:r>
            <a:endParaRPr lang="en-US" b="1" dirty="0" smtClean="0">
              <a:latin typeface="Arial" pitchFamily="34" charset="0"/>
              <a:cs typeface="Arial" pitchFamily="34" charset="0"/>
            </a:endParaRPr>
          </a:p>
          <a:p>
            <a:pPr lvl="0" algn="r" rtl="1"/>
            <a:r>
              <a:rPr lang="ar-EG" b="1" dirty="0" smtClean="0">
                <a:latin typeface="Arial" pitchFamily="34" charset="0"/>
                <a:cs typeface="Arial" pitchFamily="34" charset="0"/>
              </a:rPr>
              <a:t>المصادفة والحدس.</a:t>
            </a:r>
            <a:endParaRPr lang="en-US" b="1" dirty="0" smtClean="0">
              <a:latin typeface="Arial" pitchFamily="34" charset="0"/>
              <a:cs typeface="Arial" pitchFamily="34" charset="0"/>
            </a:endParaRPr>
          </a:p>
          <a:p>
            <a:pPr lvl="0" algn="r" rtl="1"/>
            <a:r>
              <a:rPr lang="ar-EG" b="1" dirty="0" smtClean="0">
                <a:latin typeface="Arial" pitchFamily="34" charset="0"/>
                <a:cs typeface="Arial" pitchFamily="34" charset="0"/>
              </a:rPr>
              <a:t>الخبرة الذاتية والمعرفة الحسية.</a:t>
            </a:r>
            <a:endParaRPr lang="en-US" b="1" dirty="0" smtClean="0">
              <a:latin typeface="Arial" pitchFamily="34" charset="0"/>
              <a:cs typeface="Arial" pitchFamily="34" charset="0"/>
            </a:endParaRPr>
          </a:p>
          <a:p>
            <a:pPr algn="r" rtl="1">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3761342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additive="base">
                                        <p:cTn id="49" dur="500" fill="hold"/>
                                        <p:tgtEl>
                                          <p:spTgt spid="2"/>
                                        </p:tgtEl>
                                        <p:attrNameLst>
                                          <p:attrName>ppt_x</p:attrName>
                                        </p:attrNameLst>
                                      </p:cBhvr>
                                      <p:tavLst>
                                        <p:tav tm="0">
                                          <p:val>
                                            <p:strVal val="#ppt_x"/>
                                          </p:val>
                                        </p:tav>
                                        <p:tav tm="100000">
                                          <p:val>
                                            <p:strVal val="#ppt_x"/>
                                          </p:val>
                                        </p:tav>
                                      </p:tavLst>
                                    </p:anim>
                                    <p:anim calcmode="lin" valueType="num">
                                      <p:cBhvr additive="base">
                                        <p:cTn id="5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6512511" cy="1143000"/>
          </a:xfrm>
        </p:spPr>
        <p:txBody>
          <a:bodyPr>
            <a:normAutofit/>
          </a:bodyPr>
          <a:lstStyle/>
          <a:p>
            <a:pPr lvl="0" algn="r"/>
            <a:r>
              <a:rPr lang="ar-SA" sz="48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ثانيا</a:t>
            </a:r>
            <a:r>
              <a:rPr lang="ar-SA"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a:t>
            </a:r>
            <a:r>
              <a:rPr lang="ar-EG" sz="54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طرق علمية</a:t>
            </a:r>
            <a:r>
              <a:rPr lang="ar-SA" sz="54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a:t>
            </a:r>
            <a:endPar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Content Placeholder 2"/>
          <p:cNvSpPr>
            <a:spLocks noGrp="1"/>
          </p:cNvSpPr>
          <p:nvPr>
            <p:ph idx="4294967295"/>
          </p:nvPr>
        </p:nvSpPr>
        <p:spPr>
          <a:xfrm>
            <a:off x="457200" y="1935480"/>
            <a:ext cx="8229600" cy="4389120"/>
          </a:xfrm>
          <a:prstGeom prst="rect">
            <a:avLst/>
          </a:prstGeom>
        </p:spPr>
        <p:txBody>
          <a:bodyPr>
            <a:normAutofit fontScale="92500" lnSpcReduction="10000"/>
          </a:bodyPr>
          <a:lstStyle/>
          <a:p>
            <a:pPr lvl="0" algn="r">
              <a:buNone/>
            </a:pPr>
            <a:r>
              <a:rPr lang="ar-EG" sz="2800" b="1" dirty="0" smtClean="0">
                <a:solidFill>
                  <a:srgbClr val="FF0000"/>
                </a:solidFill>
                <a:latin typeface="Arial" pitchFamily="34" charset="0"/>
                <a:cs typeface="Arial" pitchFamily="34" charset="0"/>
              </a:rPr>
              <a:t>خطوات الطريقة العلمية</a:t>
            </a:r>
            <a:r>
              <a:rPr lang="ar-SA" sz="2800" b="1" dirty="0" smtClean="0">
                <a:solidFill>
                  <a:srgbClr val="FF0000"/>
                </a:solidFill>
                <a:latin typeface="Arial" pitchFamily="34" charset="0"/>
                <a:cs typeface="Arial" pitchFamily="34" charset="0"/>
              </a:rPr>
              <a:t>:</a:t>
            </a:r>
          </a:p>
          <a:p>
            <a:pPr lvl="0" algn="r">
              <a:buNone/>
            </a:pPr>
            <a:r>
              <a:rPr lang="ar-SA" dirty="0" smtClean="0">
                <a:latin typeface="Arial" pitchFamily="34" charset="0"/>
                <a:cs typeface="Arial" pitchFamily="34" charset="0"/>
              </a:rPr>
              <a:t>1-</a:t>
            </a:r>
            <a:r>
              <a:rPr lang="ar-EG" sz="2800" dirty="0" smtClean="0">
                <a:latin typeface="Arial" pitchFamily="34" charset="0"/>
                <a:cs typeface="Arial" pitchFamily="34" charset="0"/>
              </a:rPr>
              <a:t>الشعور بوجود المشكلة</a:t>
            </a:r>
            <a:endParaRPr lang="ar-SA" sz="2800" dirty="0" smtClean="0">
              <a:latin typeface="Arial" pitchFamily="34" charset="0"/>
              <a:cs typeface="Arial" pitchFamily="34" charset="0"/>
            </a:endParaRPr>
          </a:p>
          <a:p>
            <a:pPr lvl="0" algn="r">
              <a:buNone/>
            </a:pPr>
            <a:r>
              <a:rPr lang="ar-SA" dirty="0" smtClean="0">
                <a:latin typeface="Arial" pitchFamily="34" charset="0"/>
                <a:cs typeface="Arial" pitchFamily="34" charset="0"/>
              </a:rPr>
              <a:t>2-</a:t>
            </a:r>
            <a:r>
              <a:rPr lang="ar-EG" sz="2800" dirty="0" smtClean="0">
                <a:latin typeface="Arial" pitchFamily="34" charset="0"/>
                <a:cs typeface="Arial" pitchFamily="34" charset="0"/>
              </a:rPr>
              <a:t>تحديد المشكلة</a:t>
            </a:r>
            <a:endParaRPr lang="ar-SA" sz="2800" dirty="0" smtClean="0">
              <a:latin typeface="Arial" pitchFamily="34" charset="0"/>
              <a:cs typeface="Arial" pitchFamily="34" charset="0"/>
            </a:endParaRPr>
          </a:p>
          <a:p>
            <a:pPr lvl="0" algn="r">
              <a:buNone/>
            </a:pPr>
            <a:r>
              <a:rPr lang="ar-SA" dirty="0" smtClean="0">
                <a:latin typeface="Arial" pitchFamily="34" charset="0"/>
                <a:cs typeface="Arial" pitchFamily="34" charset="0"/>
              </a:rPr>
              <a:t>3-</a:t>
            </a:r>
            <a:r>
              <a:rPr lang="ar-EG" sz="2800" dirty="0" smtClean="0">
                <a:latin typeface="Arial" pitchFamily="34" charset="0"/>
                <a:cs typeface="Arial" pitchFamily="34" charset="0"/>
              </a:rPr>
              <a:t>فرض الفروض</a:t>
            </a:r>
            <a:endParaRPr lang="ar-SA" sz="2800" dirty="0" smtClean="0">
              <a:latin typeface="Arial" pitchFamily="34" charset="0"/>
              <a:cs typeface="Arial" pitchFamily="34" charset="0"/>
            </a:endParaRPr>
          </a:p>
          <a:p>
            <a:pPr algn="r">
              <a:buNone/>
            </a:pPr>
            <a:r>
              <a:rPr lang="ar-SA" b="1" dirty="0" smtClean="0">
                <a:solidFill>
                  <a:srgbClr val="FF0000"/>
                </a:solidFill>
                <a:latin typeface="Arial" pitchFamily="34" charset="0"/>
                <a:cs typeface="Arial" pitchFamily="34" charset="0"/>
              </a:rPr>
              <a:t>اهداف الطريقه العلميه:</a:t>
            </a:r>
          </a:p>
          <a:p>
            <a:pPr lvl="0" algn="r">
              <a:buNone/>
            </a:pPr>
            <a:r>
              <a:rPr lang="ar-SA" dirty="0" smtClean="0">
                <a:latin typeface="Arial" pitchFamily="34" charset="0"/>
                <a:cs typeface="Arial" pitchFamily="34" charset="0"/>
              </a:rPr>
              <a:t>1-</a:t>
            </a:r>
            <a:r>
              <a:rPr lang="ar-EG" sz="2800" dirty="0" smtClean="0">
                <a:latin typeface="Arial" pitchFamily="34" charset="0"/>
                <a:cs typeface="Arial" pitchFamily="34" charset="0"/>
              </a:rPr>
              <a:t>الوصف</a:t>
            </a:r>
            <a:endParaRPr lang="ar-SA" sz="2800" dirty="0" smtClean="0">
              <a:latin typeface="Arial" pitchFamily="34" charset="0"/>
              <a:cs typeface="Arial" pitchFamily="34" charset="0"/>
            </a:endParaRPr>
          </a:p>
          <a:p>
            <a:pPr lvl="0" algn="r">
              <a:buNone/>
            </a:pPr>
            <a:r>
              <a:rPr lang="ar-SA" dirty="0" smtClean="0">
                <a:latin typeface="Arial" pitchFamily="34" charset="0"/>
                <a:cs typeface="Arial" pitchFamily="34" charset="0"/>
              </a:rPr>
              <a:t>2-</a:t>
            </a:r>
            <a:r>
              <a:rPr lang="ar-EG" sz="2800" dirty="0" smtClean="0">
                <a:latin typeface="Arial" pitchFamily="34" charset="0"/>
                <a:cs typeface="Arial" pitchFamily="34" charset="0"/>
              </a:rPr>
              <a:t>الشرح أو التفسير</a:t>
            </a:r>
            <a:endParaRPr lang="ar-SA" sz="2800" dirty="0" smtClean="0">
              <a:latin typeface="Arial" pitchFamily="34" charset="0"/>
              <a:cs typeface="Arial" pitchFamily="34" charset="0"/>
            </a:endParaRPr>
          </a:p>
          <a:p>
            <a:pPr lvl="0" algn="r">
              <a:buNone/>
            </a:pPr>
            <a:r>
              <a:rPr lang="ar-SA" dirty="0" smtClean="0">
                <a:latin typeface="Arial" pitchFamily="34" charset="0"/>
                <a:cs typeface="Arial" pitchFamily="34" charset="0"/>
              </a:rPr>
              <a:t>3-</a:t>
            </a:r>
            <a:r>
              <a:rPr lang="ar-EG" sz="2800" dirty="0" smtClean="0">
                <a:latin typeface="Arial" pitchFamily="34" charset="0"/>
                <a:cs typeface="Arial" pitchFamily="34" charset="0"/>
              </a:rPr>
              <a:t>التنبؤ</a:t>
            </a:r>
            <a:endParaRPr lang="ar-SA" sz="2800" dirty="0" smtClean="0">
              <a:latin typeface="Arial" pitchFamily="34" charset="0"/>
              <a:cs typeface="Arial" pitchFamily="34" charset="0"/>
            </a:endParaRPr>
          </a:p>
          <a:p>
            <a:pPr lvl="0" algn="r">
              <a:buNone/>
            </a:pPr>
            <a:r>
              <a:rPr lang="ar-SA" dirty="0" smtClean="0">
                <a:latin typeface="Arial" pitchFamily="34" charset="0"/>
                <a:cs typeface="Arial" pitchFamily="34" charset="0"/>
              </a:rPr>
              <a:t>4-</a:t>
            </a:r>
            <a:r>
              <a:rPr lang="ar-EG" sz="2800" dirty="0" smtClean="0">
                <a:latin typeface="Arial" pitchFamily="34" charset="0"/>
                <a:cs typeface="Arial" pitchFamily="34" charset="0"/>
              </a:rPr>
              <a:t>اختبار الفرض</a:t>
            </a:r>
            <a:endParaRPr lang="ar-SA" sz="2800" dirty="0" smtClean="0">
              <a:latin typeface="Arial" pitchFamily="34" charset="0"/>
              <a:cs typeface="Arial" pitchFamily="34" charset="0"/>
            </a:endParaRPr>
          </a:p>
          <a:p>
            <a:pPr algn="r">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2399067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473</TotalTime>
  <Words>803</Words>
  <Application>Microsoft Office PowerPoint</Application>
  <PresentationFormat>On-screen Show (4:3)</PresentationFormat>
  <Paragraphs>65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Slipstream</vt:lpstr>
      <vt:lpstr>PowerPoint Presentation</vt:lpstr>
      <vt:lpstr>PowerPoint Presentation</vt:lpstr>
      <vt:lpstr>PowerPoint Presentation</vt:lpstr>
      <vt:lpstr>PowerPoint Presentation</vt:lpstr>
      <vt:lpstr>PowerPoint Presentation</vt:lpstr>
      <vt:lpstr>المعــرفـــة</vt:lpstr>
      <vt:lpstr>طرق الوصول الى المعرفة:</vt:lpstr>
      <vt:lpstr>:طرق اكتساب المعرفة </vt:lpstr>
      <vt:lpstr>ثانيا:طرق علمية:</vt:lpstr>
      <vt:lpstr>مصادر اكتساب المعرفة:</vt:lpstr>
      <vt:lpstr>.</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Dyno Johnson</dc:creator>
  <cp:lastModifiedBy>Dyno Johnson</cp:lastModifiedBy>
  <cp:revision>14</cp:revision>
  <dcterms:created xsi:type="dcterms:W3CDTF">2021-01-15T02:48:27Z</dcterms:created>
  <dcterms:modified xsi:type="dcterms:W3CDTF">2021-01-15T10:41:56Z</dcterms:modified>
</cp:coreProperties>
</file>