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2"/>
  </p:notesMasterIdLst>
  <p:sldIdLst>
    <p:sldId id="301" r:id="rId2"/>
    <p:sldId id="284" r:id="rId3"/>
    <p:sldId id="285" r:id="rId4"/>
    <p:sldId id="319" r:id="rId5"/>
    <p:sldId id="320" r:id="rId6"/>
    <p:sldId id="321" r:id="rId7"/>
    <p:sldId id="322" r:id="rId8"/>
    <p:sldId id="283" r:id="rId9"/>
    <p:sldId id="376" r:id="rId10"/>
    <p:sldId id="312" r:id="rId11"/>
    <p:sldId id="427" r:id="rId12"/>
    <p:sldId id="313" r:id="rId13"/>
    <p:sldId id="286" r:id="rId14"/>
    <p:sldId id="287" r:id="rId15"/>
    <p:sldId id="288" r:id="rId16"/>
    <p:sldId id="289" r:id="rId17"/>
    <p:sldId id="317" r:id="rId18"/>
    <p:sldId id="290" r:id="rId19"/>
    <p:sldId id="318" r:id="rId20"/>
    <p:sldId id="291" r:id="rId21"/>
    <p:sldId id="314" r:id="rId22"/>
    <p:sldId id="315" r:id="rId23"/>
    <p:sldId id="316" r:id="rId24"/>
    <p:sldId id="292" r:id="rId25"/>
    <p:sldId id="293" r:id="rId26"/>
    <p:sldId id="294" r:id="rId27"/>
    <p:sldId id="295" r:id="rId28"/>
    <p:sldId id="296" r:id="rId29"/>
    <p:sldId id="297" r:id="rId30"/>
    <p:sldId id="298" r:id="rId31"/>
    <p:sldId id="428" r:id="rId32"/>
    <p:sldId id="435" r:id="rId33"/>
    <p:sldId id="429" r:id="rId34"/>
    <p:sldId id="430" r:id="rId35"/>
    <p:sldId id="431" r:id="rId36"/>
    <p:sldId id="432" r:id="rId37"/>
    <p:sldId id="433" r:id="rId38"/>
    <p:sldId id="434" r:id="rId39"/>
    <p:sldId id="302" r:id="rId40"/>
    <p:sldId id="303" r:id="rId41"/>
    <p:sldId id="304" r:id="rId42"/>
    <p:sldId id="305" r:id="rId43"/>
    <p:sldId id="306" r:id="rId44"/>
    <p:sldId id="307" r:id="rId45"/>
    <p:sldId id="308" r:id="rId46"/>
    <p:sldId id="280" r:id="rId47"/>
    <p:sldId id="362" r:id="rId48"/>
    <p:sldId id="360" r:id="rId49"/>
    <p:sldId id="377" r:id="rId50"/>
    <p:sldId id="378" r:id="rId51"/>
    <p:sldId id="379" r:id="rId52"/>
    <p:sldId id="436" r:id="rId53"/>
    <p:sldId id="437" r:id="rId54"/>
    <p:sldId id="438"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2" r:id="rId87"/>
    <p:sldId id="413" r:id="rId88"/>
    <p:sldId id="414" r:id="rId89"/>
    <p:sldId id="415" r:id="rId90"/>
    <p:sldId id="416" r:id="rId91"/>
    <p:sldId id="417" r:id="rId92"/>
    <p:sldId id="418" r:id="rId93"/>
    <p:sldId id="419" r:id="rId94"/>
    <p:sldId id="420" r:id="rId95"/>
    <p:sldId id="421" r:id="rId96"/>
    <p:sldId id="422" r:id="rId97"/>
    <p:sldId id="423" r:id="rId98"/>
    <p:sldId id="424" r:id="rId99"/>
    <p:sldId id="425" r:id="rId100"/>
    <p:sldId id="426"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39" autoAdjust="0"/>
  </p:normalViewPr>
  <p:slideViewPr>
    <p:cSldViewPr>
      <p:cViewPr>
        <p:scale>
          <a:sx n="66" d="100"/>
          <a:sy n="66" d="100"/>
        </p:scale>
        <p:origin x="-135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2EDCB83-07A0-406D-97D4-7440AD00630D}" type="datetimeFigureOut">
              <a:rPr lang="en-US"/>
              <a:pPr>
                <a:defRPr/>
              </a:pPr>
              <a:t>8/11/2011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8F45A05-1943-4DD3-AB5E-226B17F83506}" type="slidenum">
              <a:rPr lang="en-US"/>
              <a:pPr>
                <a:defRPr/>
              </a:pPr>
              <a:t>‹#›</a:t>
            </a:fld>
            <a:endParaRPr lang="en-US"/>
          </a:p>
        </p:txBody>
      </p:sp>
    </p:spTree>
    <p:extLst>
      <p:ext uri="{BB962C8B-B14F-4D97-AF65-F5344CB8AC3E}">
        <p14:creationId xmlns:p14="http://schemas.microsoft.com/office/powerpoint/2010/main" val="35852147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a:t>
            </a:fld>
            <a:endParaRPr lang="en-US"/>
          </a:p>
        </p:txBody>
      </p:sp>
    </p:spTree>
    <p:extLst>
      <p:ext uri="{BB962C8B-B14F-4D97-AF65-F5344CB8AC3E}">
        <p14:creationId xmlns:p14="http://schemas.microsoft.com/office/powerpoint/2010/main" val="334476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10</a:t>
            </a:fld>
            <a:endParaRPr lang="en-US"/>
          </a:p>
        </p:txBody>
      </p:sp>
    </p:spTree>
    <p:extLst>
      <p:ext uri="{BB962C8B-B14F-4D97-AF65-F5344CB8AC3E}">
        <p14:creationId xmlns:p14="http://schemas.microsoft.com/office/powerpoint/2010/main" val="38000028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100</a:t>
            </a:fld>
            <a:endParaRPr lang="en-US"/>
          </a:p>
        </p:txBody>
      </p:sp>
    </p:spTree>
    <p:extLst>
      <p:ext uri="{BB962C8B-B14F-4D97-AF65-F5344CB8AC3E}">
        <p14:creationId xmlns:p14="http://schemas.microsoft.com/office/powerpoint/2010/main" val="186339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4CD8C0-D777-4567-ADEB-7405E696C682}" type="slidenum">
              <a:rPr lang="en-US" smtClean="0"/>
              <a:pPr/>
              <a:t>11</a:t>
            </a:fld>
            <a:endParaRPr lang="en-US"/>
          </a:p>
        </p:txBody>
      </p:sp>
    </p:spTree>
    <p:extLst>
      <p:ext uri="{BB962C8B-B14F-4D97-AF65-F5344CB8AC3E}">
        <p14:creationId xmlns:p14="http://schemas.microsoft.com/office/powerpoint/2010/main" val="418131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12</a:t>
            </a:fld>
            <a:endParaRPr lang="en-US"/>
          </a:p>
        </p:txBody>
      </p:sp>
    </p:spTree>
    <p:extLst>
      <p:ext uri="{BB962C8B-B14F-4D97-AF65-F5344CB8AC3E}">
        <p14:creationId xmlns:p14="http://schemas.microsoft.com/office/powerpoint/2010/main" val="194520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4A0F5D-4940-4BD6-81EA-162B292BACE4}" type="slidenum">
              <a:rPr lang="en-US"/>
              <a:pPr/>
              <a:t>13</a:t>
            </a:fld>
            <a:endParaRPr lang="en-US"/>
          </a:p>
        </p:txBody>
      </p:sp>
      <p:sp>
        <p:nvSpPr>
          <p:cNvPr id="50179"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018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03FF0B-1486-4735-B06F-36055352BC6C}" type="slidenum">
              <a:rPr lang="en-US"/>
              <a:pPr/>
              <a:t>14</a:t>
            </a:fld>
            <a:endParaRPr lang="en-US"/>
          </a:p>
        </p:txBody>
      </p:sp>
      <p:sp>
        <p:nvSpPr>
          <p:cNvPr id="51203"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120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8BF596-C602-4678-837D-5FAD394E8437}" type="slidenum">
              <a:rPr lang="en-US"/>
              <a:pPr/>
              <a:t>15</a:t>
            </a:fld>
            <a:endParaRPr lang="en-US"/>
          </a:p>
        </p:txBody>
      </p:sp>
      <p:sp>
        <p:nvSpPr>
          <p:cNvPr id="52227"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222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1C6316-200C-4DA2-A667-5DD38CD34A74}" type="slidenum">
              <a:rPr lang="en-US"/>
              <a:pPr/>
              <a:t>16</a:t>
            </a:fld>
            <a:endParaRPr lang="en-US"/>
          </a:p>
        </p:txBody>
      </p:sp>
      <p:sp>
        <p:nvSpPr>
          <p:cNvPr id="53251"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325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17</a:t>
            </a:fld>
            <a:endParaRPr lang="en-US"/>
          </a:p>
        </p:txBody>
      </p:sp>
    </p:spTree>
    <p:extLst>
      <p:ext uri="{BB962C8B-B14F-4D97-AF65-F5344CB8AC3E}">
        <p14:creationId xmlns:p14="http://schemas.microsoft.com/office/powerpoint/2010/main" val="265012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DD4E9B1-9448-4310-9C12-57A805BF4725}" type="slidenum">
              <a:rPr lang="en-US"/>
              <a:pPr/>
              <a:t>18</a:t>
            </a:fld>
            <a:endParaRPr lang="en-US"/>
          </a:p>
        </p:txBody>
      </p:sp>
      <p:sp>
        <p:nvSpPr>
          <p:cNvPr id="54275"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427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19</a:t>
            </a:fld>
            <a:endParaRPr lang="en-US"/>
          </a:p>
        </p:txBody>
      </p:sp>
    </p:spTree>
    <p:extLst>
      <p:ext uri="{BB962C8B-B14F-4D97-AF65-F5344CB8AC3E}">
        <p14:creationId xmlns:p14="http://schemas.microsoft.com/office/powerpoint/2010/main" val="90617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2FA50C-E837-4569-84C7-FB8E886FB61D}" type="slidenum">
              <a:rPr lang="en-US"/>
              <a:pPr/>
              <a:t>2</a:t>
            </a:fld>
            <a:endParaRPr lang="en-US"/>
          </a:p>
        </p:txBody>
      </p:sp>
      <p:sp>
        <p:nvSpPr>
          <p:cNvPr id="47107"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4710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7C7E0A-9929-4D6B-82E7-07A6AA3421CA}" type="slidenum">
              <a:rPr lang="en-US"/>
              <a:pPr/>
              <a:t>20</a:t>
            </a:fld>
            <a:endParaRPr lang="en-US"/>
          </a:p>
        </p:txBody>
      </p:sp>
      <p:sp>
        <p:nvSpPr>
          <p:cNvPr id="55299"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53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21</a:t>
            </a:fld>
            <a:endParaRPr lang="en-US"/>
          </a:p>
        </p:txBody>
      </p:sp>
    </p:spTree>
    <p:extLst>
      <p:ext uri="{BB962C8B-B14F-4D97-AF65-F5344CB8AC3E}">
        <p14:creationId xmlns:p14="http://schemas.microsoft.com/office/powerpoint/2010/main" val="376384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22</a:t>
            </a:fld>
            <a:endParaRPr lang="en-US"/>
          </a:p>
        </p:txBody>
      </p:sp>
    </p:spTree>
    <p:extLst>
      <p:ext uri="{BB962C8B-B14F-4D97-AF65-F5344CB8AC3E}">
        <p14:creationId xmlns:p14="http://schemas.microsoft.com/office/powerpoint/2010/main" val="259241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23</a:t>
            </a:fld>
            <a:endParaRPr lang="en-US"/>
          </a:p>
        </p:txBody>
      </p:sp>
    </p:spTree>
    <p:extLst>
      <p:ext uri="{BB962C8B-B14F-4D97-AF65-F5344CB8AC3E}">
        <p14:creationId xmlns:p14="http://schemas.microsoft.com/office/powerpoint/2010/main" val="359436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6E1DA6-DBED-4015-8371-408B49A927EF}" type="slidenum">
              <a:rPr lang="en-US"/>
              <a:pPr/>
              <a:t>24</a:t>
            </a:fld>
            <a:endParaRPr lang="en-US"/>
          </a:p>
        </p:txBody>
      </p:sp>
      <p:sp>
        <p:nvSpPr>
          <p:cNvPr id="56323"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50A2B7-5A65-4709-9C8D-955E9DC9A0C0}" type="slidenum">
              <a:rPr lang="en-US"/>
              <a:pPr/>
              <a:t>25</a:t>
            </a:fld>
            <a:endParaRPr lang="en-US"/>
          </a:p>
        </p:txBody>
      </p:sp>
      <p:sp>
        <p:nvSpPr>
          <p:cNvPr id="57347"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484BF8-C85F-417B-996B-AD53153AFD5D}" type="slidenum">
              <a:rPr lang="en-US"/>
              <a:pPr/>
              <a:t>26</a:t>
            </a:fld>
            <a:endParaRPr lang="en-US"/>
          </a:p>
        </p:txBody>
      </p:sp>
      <p:sp>
        <p:nvSpPr>
          <p:cNvPr id="58371"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98DC02-E25D-4ABF-90C8-4AB2F895B578}" type="slidenum">
              <a:rPr lang="en-US"/>
              <a:pPr/>
              <a:t>27</a:t>
            </a:fld>
            <a:endParaRPr lang="en-US"/>
          </a:p>
        </p:txBody>
      </p:sp>
      <p:sp>
        <p:nvSpPr>
          <p:cNvPr id="59395"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3233D5-038B-4891-935D-598A5452D6CC}" type="slidenum">
              <a:rPr lang="en-US"/>
              <a:pPr/>
              <a:t>28</a:t>
            </a:fld>
            <a:endParaRPr lang="en-US"/>
          </a:p>
        </p:txBody>
      </p:sp>
      <p:sp>
        <p:nvSpPr>
          <p:cNvPr id="60419"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1B865D0-BEC8-4F79-83F4-23627E96C462}" type="slidenum">
              <a:rPr lang="en-US"/>
              <a:pPr/>
              <a:t>29</a:t>
            </a:fld>
            <a:endParaRPr lang="en-US"/>
          </a:p>
        </p:txBody>
      </p:sp>
      <p:sp>
        <p:nvSpPr>
          <p:cNvPr id="61443"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2B9734-9487-419A-9C86-6EA412E93AD1}" type="slidenum">
              <a:rPr lang="en-US"/>
              <a:pPr/>
              <a:t>3</a:t>
            </a:fld>
            <a:endParaRPr lang="en-US"/>
          </a:p>
        </p:txBody>
      </p:sp>
      <p:sp>
        <p:nvSpPr>
          <p:cNvPr id="48131"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4813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16995C-80F4-4AAC-9C54-B16457E919B7}" type="slidenum">
              <a:rPr lang="en-US"/>
              <a:pPr/>
              <a:t>30</a:t>
            </a:fld>
            <a:endParaRPr lang="en-US"/>
          </a:p>
        </p:txBody>
      </p:sp>
      <p:sp>
        <p:nvSpPr>
          <p:cNvPr id="62467"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31</a:t>
            </a:fld>
            <a:endParaRPr lang="en-US"/>
          </a:p>
        </p:txBody>
      </p:sp>
    </p:spTree>
    <p:extLst>
      <p:ext uri="{BB962C8B-B14F-4D97-AF65-F5344CB8AC3E}">
        <p14:creationId xmlns:p14="http://schemas.microsoft.com/office/powerpoint/2010/main" val="86209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32</a:t>
            </a:fld>
            <a:endParaRPr lang="en-US"/>
          </a:p>
        </p:txBody>
      </p:sp>
    </p:spTree>
    <p:extLst>
      <p:ext uri="{BB962C8B-B14F-4D97-AF65-F5344CB8AC3E}">
        <p14:creationId xmlns:p14="http://schemas.microsoft.com/office/powerpoint/2010/main" val="2746097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33</a:t>
            </a:fld>
            <a:endParaRPr lang="en-US"/>
          </a:p>
        </p:txBody>
      </p:sp>
    </p:spTree>
    <p:extLst>
      <p:ext uri="{BB962C8B-B14F-4D97-AF65-F5344CB8AC3E}">
        <p14:creationId xmlns:p14="http://schemas.microsoft.com/office/powerpoint/2010/main" val="251072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34</a:t>
            </a:fld>
            <a:endParaRPr lang="en-US"/>
          </a:p>
        </p:txBody>
      </p:sp>
    </p:spTree>
    <p:extLst>
      <p:ext uri="{BB962C8B-B14F-4D97-AF65-F5344CB8AC3E}">
        <p14:creationId xmlns:p14="http://schemas.microsoft.com/office/powerpoint/2010/main" val="494121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35</a:t>
            </a:fld>
            <a:endParaRPr lang="en-US"/>
          </a:p>
        </p:txBody>
      </p:sp>
    </p:spTree>
    <p:extLst>
      <p:ext uri="{BB962C8B-B14F-4D97-AF65-F5344CB8AC3E}">
        <p14:creationId xmlns:p14="http://schemas.microsoft.com/office/powerpoint/2010/main" val="918126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36</a:t>
            </a:fld>
            <a:endParaRPr lang="en-US"/>
          </a:p>
        </p:txBody>
      </p:sp>
    </p:spTree>
    <p:extLst>
      <p:ext uri="{BB962C8B-B14F-4D97-AF65-F5344CB8AC3E}">
        <p14:creationId xmlns:p14="http://schemas.microsoft.com/office/powerpoint/2010/main" val="2424784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37</a:t>
            </a:fld>
            <a:endParaRPr lang="en-US"/>
          </a:p>
        </p:txBody>
      </p:sp>
    </p:spTree>
    <p:extLst>
      <p:ext uri="{BB962C8B-B14F-4D97-AF65-F5344CB8AC3E}">
        <p14:creationId xmlns:p14="http://schemas.microsoft.com/office/powerpoint/2010/main" val="115832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38</a:t>
            </a:fld>
            <a:endParaRPr lang="en-US"/>
          </a:p>
        </p:txBody>
      </p:sp>
    </p:spTree>
    <p:extLst>
      <p:ext uri="{BB962C8B-B14F-4D97-AF65-F5344CB8AC3E}">
        <p14:creationId xmlns:p14="http://schemas.microsoft.com/office/powerpoint/2010/main" val="2548009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39</a:t>
            </a:fld>
            <a:endParaRPr lang="en-US"/>
          </a:p>
        </p:txBody>
      </p:sp>
    </p:spTree>
    <p:extLst>
      <p:ext uri="{BB962C8B-B14F-4D97-AF65-F5344CB8AC3E}">
        <p14:creationId xmlns:p14="http://schemas.microsoft.com/office/powerpoint/2010/main" val="248938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a:t>
            </a:fld>
            <a:endParaRPr lang="en-US"/>
          </a:p>
        </p:txBody>
      </p:sp>
    </p:spTree>
    <p:extLst>
      <p:ext uri="{BB962C8B-B14F-4D97-AF65-F5344CB8AC3E}">
        <p14:creationId xmlns:p14="http://schemas.microsoft.com/office/powerpoint/2010/main" val="1320109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40</a:t>
            </a:fld>
            <a:endParaRPr lang="en-US"/>
          </a:p>
        </p:txBody>
      </p:sp>
    </p:spTree>
    <p:extLst>
      <p:ext uri="{BB962C8B-B14F-4D97-AF65-F5344CB8AC3E}">
        <p14:creationId xmlns:p14="http://schemas.microsoft.com/office/powerpoint/2010/main" val="1541886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41</a:t>
            </a:fld>
            <a:endParaRPr lang="en-US"/>
          </a:p>
        </p:txBody>
      </p:sp>
    </p:spTree>
    <p:extLst>
      <p:ext uri="{BB962C8B-B14F-4D97-AF65-F5344CB8AC3E}">
        <p14:creationId xmlns:p14="http://schemas.microsoft.com/office/powerpoint/2010/main" val="1971043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42</a:t>
            </a:fld>
            <a:endParaRPr lang="en-US"/>
          </a:p>
        </p:txBody>
      </p:sp>
    </p:spTree>
    <p:extLst>
      <p:ext uri="{BB962C8B-B14F-4D97-AF65-F5344CB8AC3E}">
        <p14:creationId xmlns:p14="http://schemas.microsoft.com/office/powerpoint/2010/main" val="403128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43</a:t>
            </a:fld>
            <a:endParaRPr lang="en-US"/>
          </a:p>
        </p:txBody>
      </p:sp>
    </p:spTree>
    <p:extLst>
      <p:ext uri="{BB962C8B-B14F-4D97-AF65-F5344CB8AC3E}">
        <p14:creationId xmlns:p14="http://schemas.microsoft.com/office/powerpoint/2010/main" val="679530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44</a:t>
            </a:fld>
            <a:endParaRPr lang="en-US"/>
          </a:p>
        </p:txBody>
      </p:sp>
    </p:spTree>
    <p:extLst>
      <p:ext uri="{BB962C8B-B14F-4D97-AF65-F5344CB8AC3E}">
        <p14:creationId xmlns:p14="http://schemas.microsoft.com/office/powerpoint/2010/main" val="117205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45</a:t>
            </a:fld>
            <a:endParaRPr lang="en-US"/>
          </a:p>
        </p:txBody>
      </p:sp>
    </p:spTree>
    <p:extLst>
      <p:ext uri="{BB962C8B-B14F-4D97-AF65-F5344CB8AC3E}">
        <p14:creationId xmlns:p14="http://schemas.microsoft.com/office/powerpoint/2010/main" val="392357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46</a:t>
            </a:fld>
            <a:endParaRPr lang="en-US"/>
          </a:p>
        </p:txBody>
      </p:sp>
    </p:spTree>
    <p:extLst>
      <p:ext uri="{BB962C8B-B14F-4D97-AF65-F5344CB8AC3E}">
        <p14:creationId xmlns:p14="http://schemas.microsoft.com/office/powerpoint/2010/main" val="2495947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47</a:t>
            </a:fld>
            <a:endParaRPr lang="en-US"/>
          </a:p>
        </p:txBody>
      </p:sp>
    </p:spTree>
    <p:extLst>
      <p:ext uri="{BB962C8B-B14F-4D97-AF65-F5344CB8AC3E}">
        <p14:creationId xmlns:p14="http://schemas.microsoft.com/office/powerpoint/2010/main" val="3684860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48</a:t>
            </a:fld>
            <a:endParaRPr lang="en-US"/>
          </a:p>
        </p:txBody>
      </p:sp>
    </p:spTree>
    <p:extLst>
      <p:ext uri="{BB962C8B-B14F-4D97-AF65-F5344CB8AC3E}">
        <p14:creationId xmlns:p14="http://schemas.microsoft.com/office/powerpoint/2010/main" val="3005901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49</a:t>
            </a:fld>
            <a:endParaRPr lang="en-US"/>
          </a:p>
        </p:txBody>
      </p:sp>
    </p:spTree>
    <p:extLst>
      <p:ext uri="{BB962C8B-B14F-4D97-AF65-F5344CB8AC3E}">
        <p14:creationId xmlns:p14="http://schemas.microsoft.com/office/powerpoint/2010/main" val="124094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a:t>
            </a:fld>
            <a:endParaRPr lang="en-US"/>
          </a:p>
        </p:txBody>
      </p:sp>
    </p:spTree>
    <p:extLst>
      <p:ext uri="{BB962C8B-B14F-4D97-AF65-F5344CB8AC3E}">
        <p14:creationId xmlns:p14="http://schemas.microsoft.com/office/powerpoint/2010/main" val="4076779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50</a:t>
            </a:fld>
            <a:endParaRPr lang="en-US"/>
          </a:p>
        </p:txBody>
      </p:sp>
    </p:spTree>
    <p:extLst>
      <p:ext uri="{BB962C8B-B14F-4D97-AF65-F5344CB8AC3E}">
        <p14:creationId xmlns:p14="http://schemas.microsoft.com/office/powerpoint/2010/main" val="426514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51</a:t>
            </a:fld>
            <a:endParaRPr lang="en-US"/>
          </a:p>
        </p:txBody>
      </p:sp>
    </p:spTree>
    <p:extLst>
      <p:ext uri="{BB962C8B-B14F-4D97-AF65-F5344CB8AC3E}">
        <p14:creationId xmlns:p14="http://schemas.microsoft.com/office/powerpoint/2010/main" val="3813267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52</a:t>
            </a:fld>
            <a:endParaRPr lang="en-US"/>
          </a:p>
        </p:txBody>
      </p:sp>
    </p:spTree>
    <p:extLst>
      <p:ext uri="{BB962C8B-B14F-4D97-AF65-F5344CB8AC3E}">
        <p14:creationId xmlns:p14="http://schemas.microsoft.com/office/powerpoint/2010/main" val="2620457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53</a:t>
            </a:fld>
            <a:endParaRPr lang="en-US"/>
          </a:p>
        </p:txBody>
      </p:sp>
    </p:spTree>
    <p:extLst>
      <p:ext uri="{BB962C8B-B14F-4D97-AF65-F5344CB8AC3E}">
        <p14:creationId xmlns:p14="http://schemas.microsoft.com/office/powerpoint/2010/main" val="3470705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54</a:t>
            </a:fld>
            <a:endParaRPr lang="en-US"/>
          </a:p>
        </p:txBody>
      </p:sp>
    </p:spTree>
    <p:extLst>
      <p:ext uri="{BB962C8B-B14F-4D97-AF65-F5344CB8AC3E}">
        <p14:creationId xmlns:p14="http://schemas.microsoft.com/office/powerpoint/2010/main" val="1545997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55</a:t>
            </a:fld>
            <a:endParaRPr lang="en-US"/>
          </a:p>
        </p:txBody>
      </p:sp>
    </p:spTree>
    <p:extLst>
      <p:ext uri="{BB962C8B-B14F-4D97-AF65-F5344CB8AC3E}">
        <p14:creationId xmlns:p14="http://schemas.microsoft.com/office/powerpoint/2010/main" val="1450473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56</a:t>
            </a:fld>
            <a:endParaRPr lang="en-US"/>
          </a:p>
        </p:txBody>
      </p:sp>
    </p:spTree>
    <p:extLst>
      <p:ext uri="{BB962C8B-B14F-4D97-AF65-F5344CB8AC3E}">
        <p14:creationId xmlns:p14="http://schemas.microsoft.com/office/powerpoint/2010/main" val="3221508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57</a:t>
            </a:fld>
            <a:endParaRPr lang="en-US"/>
          </a:p>
        </p:txBody>
      </p:sp>
    </p:spTree>
    <p:extLst>
      <p:ext uri="{BB962C8B-B14F-4D97-AF65-F5344CB8AC3E}">
        <p14:creationId xmlns:p14="http://schemas.microsoft.com/office/powerpoint/2010/main" val="1147336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58</a:t>
            </a:fld>
            <a:endParaRPr lang="en-US"/>
          </a:p>
        </p:txBody>
      </p:sp>
    </p:spTree>
    <p:extLst>
      <p:ext uri="{BB962C8B-B14F-4D97-AF65-F5344CB8AC3E}">
        <p14:creationId xmlns:p14="http://schemas.microsoft.com/office/powerpoint/2010/main" val="29775203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59</a:t>
            </a:fld>
            <a:endParaRPr lang="en-US"/>
          </a:p>
        </p:txBody>
      </p:sp>
    </p:spTree>
    <p:extLst>
      <p:ext uri="{BB962C8B-B14F-4D97-AF65-F5344CB8AC3E}">
        <p14:creationId xmlns:p14="http://schemas.microsoft.com/office/powerpoint/2010/main" val="364899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a:t>
            </a:fld>
            <a:endParaRPr lang="en-US"/>
          </a:p>
        </p:txBody>
      </p:sp>
    </p:spTree>
    <p:extLst>
      <p:ext uri="{BB962C8B-B14F-4D97-AF65-F5344CB8AC3E}">
        <p14:creationId xmlns:p14="http://schemas.microsoft.com/office/powerpoint/2010/main" val="779182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60</a:t>
            </a:fld>
            <a:endParaRPr lang="en-US"/>
          </a:p>
        </p:txBody>
      </p:sp>
    </p:spTree>
    <p:extLst>
      <p:ext uri="{BB962C8B-B14F-4D97-AF65-F5344CB8AC3E}">
        <p14:creationId xmlns:p14="http://schemas.microsoft.com/office/powerpoint/2010/main" val="668119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61</a:t>
            </a:fld>
            <a:endParaRPr lang="en-US"/>
          </a:p>
        </p:txBody>
      </p:sp>
    </p:spTree>
    <p:extLst>
      <p:ext uri="{BB962C8B-B14F-4D97-AF65-F5344CB8AC3E}">
        <p14:creationId xmlns:p14="http://schemas.microsoft.com/office/powerpoint/2010/main" val="9441779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62</a:t>
            </a:fld>
            <a:endParaRPr lang="en-US"/>
          </a:p>
        </p:txBody>
      </p:sp>
    </p:spTree>
    <p:extLst>
      <p:ext uri="{BB962C8B-B14F-4D97-AF65-F5344CB8AC3E}">
        <p14:creationId xmlns:p14="http://schemas.microsoft.com/office/powerpoint/2010/main" val="4181875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63</a:t>
            </a:fld>
            <a:endParaRPr lang="en-US"/>
          </a:p>
        </p:txBody>
      </p:sp>
    </p:spTree>
    <p:extLst>
      <p:ext uri="{BB962C8B-B14F-4D97-AF65-F5344CB8AC3E}">
        <p14:creationId xmlns:p14="http://schemas.microsoft.com/office/powerpoint/2010/main" val="1592688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64</a:t>
            </a:fld>
            <a:endParaRPr lang="en-US"/>
          </a:p>
        </p:txBody>
      </p:sp>
    </p:spTree>
    <p:extLst>
      <p:ext uri="{BB962C8B-B14F-4D97-AF65-F5344CB8AC3E}">
        <p14:creationId xmlns:p14="http://schemas.microsoft.com/office/powerpoint/2010/main" val="1580701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65</a:t>
            </a:fld>
            <a:endParaRPr lang="en-US"/>
          </a:p>
        </p:txBody>
      </p:sp>
    </p:spTree>
    <p:extLst>
      <p:ext uri="{BB962C8B-B14F-4D97-AF65-F5344CB8AC3E}">
        <p14:creationId xmlns:p14="http://schemas.microsoft.com/office/powerpoint/2010/main" val="1479734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66</a:t>
            </a:fld>
            <a:endParaRPr lang="en-US"/>
          </a:p>
        </p:txBody>
      </p:sp>
    </p:spTree>
    <p:extLst>
      <p:ext uri="{BB962C8B-B14F-4D97-AF65-F5344CB8AC3E}">
        <p14:creationId xmlns:p14="http://schemas.microsoft.com/office/powerpoint/2010/main" val="15976375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67</a:t>
            </a:fld>
            <a:endParaRPr lang="en-US"/>
          </a:p>
        </p:txBody>
      </p:sp>
    </p:spTree>
    <p:extLst>
      <p:ext uri="{BB962C8B-B14F-4D97-AF65-F5344CB8AC3E}">
        <p14:creationId xmlns:p14="http://schemas.microsoft.com/office/powerpoint/2010/main" val="2441657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68</a:t>
            </a:fld>
            <a:endParaRPr lang="en-US"/>
          </a:p>
        </p:txBody>
      </p:sp>
    </p:spTree>
    <p:extLst>
      <p:ext uri="{BB962C8B-B14F-4D97-AF65-F5344CB8AC3E}">
        <p14:creationId xmlns:p14="http://schemas.microsoft.com/office/powerpoint/2010/main" val="405130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69</a:t>
            </a:fld>
            <a:endParaRPr lang="en-US"/>
          </a:p>
        </p:txBody>
      </p:sp>
    </p:spTree>
    <p:extLst>
      <p:ext uri="{BB962C8B-B14F-4D97-AF65-F5344CB8AC3E}">
        <p14:creationId xmlns:p14="http://schemas.microsoft.com/office/powerpoint/2010/main" val="237946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a:t>
            </a:fld>
            <a:endParaRPr lang="en-US"/>
          </a:p>
        </p:txBody>
      </p:sp>
    </p:spTree>
    <p:extLst>
      <p:ext uri="{BB962C8B-B14F-4D97-AF65-F5344CB8AC3E}">
        <p14:creationId xmlns:p14="http://schemas.microsoft.com/office/powerpoint/2010/main" val="12251500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70</a:t>
            </a:fld>
            <a:endParaRPr lang="en-US"/>
          </a:p>
        </p:txBody>
      </p:sp>
    </p:spTree>
    <p:extLst>
      <p:ext uri="{BB962C8B-B14F-4D97-AF65-F5344CB8AC3E}">
        <p14:creationId xmlns:p14="http://schemas.microsoft.com/office/powerpoint/2010/main" val="676548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71</a:t>
            </a:fld>
            <a:endParaRPr lang="en-US"/>
          </a:p>
        </p:txBody>
      </p:sp>
    </p:spTree>
    <p:extLst>
      <p:ext uri="{BB962C8B-B14F-4D97-AF65-F5344CB8AC3E}">
        <p14:creationId xmlns:p14="http://schemas.microsoft.com/office/powerpoint/2010/main" val="983492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72</a:t>
            </a:fld>
            <a:endParaRPr lang="en-US"/>
          </a:p>
        </p:txBody>
      </p:sp>
    </p:spTree>
    <p:extLst>
      <p:ext uri="{BB962C8B-B14F-4D97-AF65-F5344CB8AC3E}">
        <p14:creationId xmlns:p14="http://schemas.microsoft.com/office/powerpoint/2010/main" val="15933041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73</a:t>
            </a:fld>
            <a:endParaRPr lang="en-US"/>
          </a:p>
        </p:txBody>
      </p:sp>
    </p:spTree>
    <p:extLst>
      <p:ext uri="{BB962C8B-B14F-4D97-AF65-F5344CB8AC3E}">
        <p14:creationId xmlns:p14="http://schemas.microsoft.com/office/powerpoint/2010/main" val="13110950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74</a:t>
            </a:fld>
            <a:endParaRPr lang="en-US"/>
          </a:p>
        </p:txBody>
      </p:sp>
    </p:spTree>
    <p:extLst>
      <p:ext uri="{BB962C8B-B14F-4D97-AF65-F5344CB8AC3E}">
        <p14:creationId xmlns:p14="http://schemas.microsoft.com/office/powerpoint/2010/main" val="2407812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75</a:t>
            </a:fld>
            <a:endParaRPr lang="en-US"/>
          </a:p>
        </p:txBody>
      </p:sp>
    </p:spTree>
    <p:extLst>
      <p:ext uri="{BB962C8B-B14F-4D97-AF65-F5344CB8AC3E}">
        <p14:creationId xmlns:p14="http://schemas.microsoft.com/office/powerpoint/2010/main" val="2973128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76</a:t>
            </a:fld>
            <a:endParaRPr lang="en-US"/>
          </a:p>
        </p:txBody>
      </p:sp>
    </p:spTree>
    <p:extLst>
      <p:ext uri="{BB962C8B-B14F-4D97-AF65-F5344CB8AC3E}">
        <p14:creationId xmlns:p14="http://schemas.microsoft.com/office/powerpoint/2010/main" val="529897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77</a:t>
            </a:fld>
            <a:endParaRPr lang="en-US"/>
          </a:p>
        </p:txBody>
      </p:sp>
    </p:spTree>
    <p:extLst>
      <p:ext uri="{BB962C8B-B14F-4D97-AF65-F5344CB8AC3E}">
        <p14:creationId xmlns:p14="http://schemas.microsoft.com/office/powerpoint/2010/main" val="4229709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78</a:t>
            </a:fld>
            <a:endParaRPr lang="en-US"/>
          </a:p>
        </p:txBody>
      </p:sp>
    </p:spTree>
    <p:extLst>
      <p:ext uri="{BB962C8B-B14F-4D97-AF65-F5344CB8AC3E}">
        <p14:creationId xmlns:p14="http://schemas.microsoft.com/office/powerpoint/2010/main" val="8967617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79</a:t>
            </a:fld>
            <a:endParaRPr lang="en-US"/>
          </a:p>
        </p:txBody>
      </p:sp>
    </p:spTree>
    <p:extLst>
      <p:ext uri="{BB962C8B-B14F-4D97-AF65-F5344CB8AC3E}">
        <p14:creationId xmlns:p14="http://schemas.microsoft.com/office/powerpoint/2010/main" val="48446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178F83-5D19-44B6-AF20-D805933F7D76}" type="slidenum">
              <a:rPr lang="en-US"/>
              <a:pPr/>
              <a:t>8</a:t>
            </a:fld>
            <a:endParaRPr lang="en-US"/>
          </a:p>
        </p:txBody>
      </p:sp>
      <p:sp>
        <p:nvSpPr>
          <p:cNvPr id="49155" name="Rectangle 2"/>
          <p:cNvSpPr>
            <a:spLocks noGrp="1" noRot="1" noChangeAspect="1" noChangeArrowheads="1" noTextEdit="1"/>
          </p:cNvSpPr>
          <p:nvPr>
            <p:ph type="sldImg"/>
          </p:nvPr>
        </p:nvSpPr>
        <p:spPr bwMode="auto">
          <a:xfrm>
            <a:off x="1724025" y="611188"/>
            <a:ext cx="3357563" cy="2517775"/>
          </a:xfrm>
          <a:noFill/>
          <a:ln>
            <a:solidFill>
              <a:srgbClr val="000000"/>
            </a:solidFill>
            <a:miter lim="800000"/>
            <a:headEnd/>
            <a:tailEnd/>
          </a:ln>
        </p:spPr>
      </p:sp>
      <p:sp>
        <p:nvSpPr>
          <p:cNvPr id="4915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80</a:t>
            </a:fld>
            <a:endParaRPr lang="en-US"/>
          </a:p>
        </p:txBody>
      </p:sp>
    </p:spTree>
    <p:extLst>
      <p:ext uri="{BB962C8B-B14F-4D97-AF65-F5344CB8AC3E}">
        <p14:creationId xmlns:p14="http://schemas.microsoft.com/office/powerpoint/2010/main" val="1550636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81</a:t>
            </a:fld>
            <a:endParaRPr lang="en-US"/>
          </a:p>
        </p:txBody>
      </p:sp>
    </p:spTree>
    <p:extLst>
      <p:ext uri="{BB962C8B-B14F-4D97-AF65-F5344CB8AC3E}">
        <p14:creationId xmlns:p14="http://schemas.microsoft.com/office/powerpoint/2010/main" val="761900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82</a:t>
            </a:fld>
            <a:endParaRPr lang="en-US"/>
          </a:p>
        </p:txBody>
      </p:sp>
    </p:spTree>
    <p:extLst>
      <p:ext uri="{BB962C8B-B14F-4D97-AF65-F5344CB8AC3E}">
        <p14:creationId xmlns:p14="http://schemas.microsoft.com/office/powerpoint/2010/main" val="907844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83</a:t>
            </a:fld>
            <a:endParaRPr lang="en-US"/>
          </a:p>
        </p:txBody>
      </p:sp>
    </p:spTree>
    <p:extLst>
      <p:ext uri="{BB962C8B-B14F-4D97-AF65-F5344CB8AC3E}">
        <p14:creationId xmlns:p14="http://schemas.microsoft.com/office/powerpoint/2010/main" val="39212552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84</a:t>
            </a:fld>
            <a:endParaRPr lang="en-US"/>
          </a:p>
        </p:txBody>
      </p:sp>
    </p:spTree>
    <p:extLst>
      <p:ext uri="{BB962C8B-B14F-4D97-AF65-F5344CB8AC3E}">
        <p14:creationId xmlns:p14="http://schemas.microsoft.com/office/powerpoint/2010/main" val="2469077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85</a:t>
            </a:fld>
            <a:endParaRPr lang="en-US"/>
          </a:p>
        </p:txBody>
      </p:sp>
    </p:spTree>
    <p:extLst>
      <p:ext uri="{BB962C8B-B14F-4D97-AF65-F5344CB8AC3E}">
        <p14:creationId xmlns:p14="http://schemas.microsoft.com/office/powerpoint/2010/main" val="26275254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86</a:t>
            </a:fld>
            <a:endParaRPr lang="en-US"/>
          </a:p>
        </p:txBody>
      </p:sp>
    </p:spTree>
    <p:extLst>
      <p:ext uri="{BB962C8B-B14F-4D97-AF65-F5344CB8AC3E}">
        <p14:creationId xmlns:p14="http://schemas.microsoft.com/office/powerpoint/2010/main" val="31297737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87</a:t>
            </a:fld>
            <a:endParaRPr lang="en-US"/>
          </a:p>
        </p:txBody>
      </p:sp>
    </p:spTree>
    <p:extLst>
      <p:ext uri="{BB962C8B-B14F-4D97-AF65-F5344CB8AC3E}">
        <p14:creationId xmlns:p14="http://schemas.microsoft.com/office/powerpoint/2010/main" val="12935386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88</a:t>
            </a:fld>
            <a:endParaRPr lang="en-US"/>
          </a:p>
        </p:txBody>
      </p:sp>
    </p:spTree>
    <p:extLst>
      <p:ext uri="{BB962C8B-B14F-4D97-AF65-F5344CB8AC3E}">
        <p14:creationId xmlns:p14="http://schemas.microsoft.com/office/powerpoint/2010/main" val="3816744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89</a:t>
            </a:fld>
            <a:endParaRPr lang="en-US"/>
          </a:p>
        </p:txBody>
      </p:sp>
    </p:spTree>
    <p:extLst>
      <p:ext uri="{BB962C8B-B14F-4D97-AF65-F5344CB8AC3E}">
        <p14:creationId xmlns:p14="http://schemas.microsoft.com/office/powerpoint/2010/main" val="341759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a:t>
            </a:fld>
            <a:endParaRPr lang="en-US"/>
          </a:p>
        </p:txBody>
      </p:sp>
    </p:spTree>
    <p:extLst>
      <p:ext uri="{BB962C8B-B14F-4D97-AF65-F5344CB8AC3E}">
        <p14:creationId xmlns:p14="http://schemas.microsoft.com/office/powerpoint/2010/main" val="1133589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90</a:t>
            </a:fld>
            <a:endParaRPr lang="en-US"/>
          </a:p>
        </p:txBody>
      </p:sp>
    </p:spTree>
    <p:extLst>
      <p:ext uri="{BB962C8B-B14F-4D97-AF65-F5344CB8AC3E}">
        <p14:creationId xmlns:p14="http://schemas.microsoft.com/office/powerpoint/2010/main" val="19881433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91</a:t>
            </a:fld>
            <a:endParaRPr lang="en-US"/>
          </a:p>
        </p:txBody>
      </p:sp>
    </p:spTree>
    <p:extLst>
      <p:ext uri="{BB962C8B-B14F-4D97-AF65-F5344CB8AC3E}">
        <p14:creationId xmlns:p14="http://schemas.microsoft.com/office/powerpoint/2010/main" val="3941957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92</a:t>
            </a:fld>
            <a:endParaRPr lang="en-US"/>
          </a:p>
        </p:txBody>
      </p:sp>
    </p:spTree>
    <p:extLst>
      <p:ext uri="{BB962C8B-B14F-4D97-AF65-F5344CB8AC3E}">
        <p14:creationId xmlns:p14="http://schemas.microsoft.com/office/powerpoint/2010/main" val="2652278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93</a:t>
            </a:fld>
            <a:endParaRPr lang="en-US"/>
          </a:p>
        </p:txBody>
      </p:sp>
    </p:spTree>
    <p:extLst>
      <p:ext uri="{BB962C8B-B14F-4D97-AF65-F5344CB8AC3E}">
        <p14:creationId xmlns:p14="http://schemas.microsoft.com/office/powerpoint/2010/main" val="13569231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94</a:t>
            </a:fld>
            <a:endParaRPr lang="en-US"/>
          </a:p>
        </p:txBody>
      </p:sp>
    </p:spTree>
    <p:extLst>
      <p:ext uri="{BB962C8B-B14F-4D97-AF65-F5344CB8AC3E}">
        <p14:creationId xmlns:p14="http://schemas.microsoft.com/office/powerpoint/2010/main" val="40532032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95</a:t>
            </a:fld>
            <a:endParaRPr lang="en-US"/>
          </a:p>
        </p:txBody>
      </p:sp>
    </p:spTree>
    <p:extLst>
      <p:ext uri="{BB962C8B-B14F-4D97-AF65-F5344CB8AC3E}">
        <p14:creationId xmlns:p14="http://schemas.microsoft.com/office/powerpoint/2010/main" val="20839038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96</a:t>
            </a:fld>
            <a:endParaRPr lang="en-US"/>
          </a:p>
        </p:txBody>
      </p:sp>
    </p:spTree>
    <p:extLst>
      <p:ext uri="{BB962C8B-B14F-4D97-AF65-F5344CB8AC3E}">
        <p14:creationId xmlns:p14="http://schemas.microsoft.com/office/powerpoint/2010/main" val="42521443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97</a:t>
            </a:fld>
            <a:endParaRPr lang="en-US"/>
          </a:p>
        </p:txBody>
      </p:sp>
    </p:spTree>
    <p:extLst>
      <p:ext uri="{BB962C8B-B14F-4D97-AF65-F5344CB8AC3E}">
        <p14:creationId xmlns:p14="http://schemas.microsoft.com/office/powerpoint/2010/main" val="11352867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98</a:t>
            </a:fld>
            <a:endParaRPr lang="en-US"/>
          </a:p>
        </p:txBody>
      </p:sp>
    </p:spTree>
    <p:extLst>
      <p:ext uri="{BB962C8B-B14F-4D97-AF65-F5344CB8AC3E}">
        <p14:creationId xmlns:p14="http://schemas.microsoft.com/office/powerpoint/2010/main" val="20643492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5A05-1943-4DD3-AB5E-226B17F83506}" type="slidenum">
              <a:rPr lang="en-US" smtClean="0"/>
              <a:pPr>
                <a:defRPr/>
              </a:pPr>
              <a:t>99</a:t>
            </a:fld>
            <a:endParaRPr lang="en-US"/>
          </a:p>
        </p:txBody>
      </p:sp>
    </p:spTree>
    <p:extLst>
      <p:ext uri="{BB962C8B-B14F-4D97-AF65-F5344CB8AC3E}">
        <p14:creationId xmlns:p14="http://schemas.microsoft.com/office/powerpoint/2010/main" val="131108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E28C08CC-9525-4F73-835C-AB232EA3E50F}"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DC5240-9944-43BC-8883-18A9300D9B3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71037F-A0F4-4636-9F4E-96084CB51E4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7338"/>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smtClean="0"/>
            </a:lvl1pPr>
          </a:lstStyle>
          <a:p>
            <a:pPr>
              <a:defRPr/>
            </a:pPr>
            <a:endParaRPr lang="en-GB"/>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7338"/>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2513"/>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smtClean="0"/>
            </a:lvl1pPr>
          </a:lstStyle>
          <a:p>
            <a:pPr>
              <a:defRPr/>
            </a:pPr>
            <a:endParaRPr lang="en-GB"/>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7338"/>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2513"/>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smtClean="0"/>
            </a:lvl1pPr>
          </a:lstStyle>
          <a:p>
            <a:pPr>
              <a:defRPr/>
            </a:pPr>
            <a:endParaRPr lang="en-GB"/>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7338"/>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59251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smtClean="0"/>
            </a:lvl1pPr>
          </a:lstStyle>
          <a:p>
            <a:pPr>
              <a:defRPr/>
            </a:pPr>
            <a:endParaRPr lang="en-GB"/>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7338"/>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59251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smtClean="0"/>
            </a:lvl1pPr>
          </a:lstStyle>
          <a:p>
            <a:pPr>
              <a:defRPr/>
            </a:pPr>
            <a:endParaRPr lang="en-GB"/>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26453F6-4D62-4C50-A8CD-199E9B5EFA0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EB9654-41CC-48CF-9A09-D91EB5CAD06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A17466E-9642-4617-AD0E-6521018E76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9A4BD9-D7FB-4297-B769-6225E0AE04AF}"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22AACB4-E6AB-428B-B491-EF998333D1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C9C5CA18-FD69-4DD0-8E99-6647F6E8406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639605-AD65-46D1-A02D-9F303063A8B4}"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64394CE-CE26-4947-AB80-6EF7D371707A}"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8DF9443-2F1F-47F5-AF01-0A726170660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E69C598-1953-4385-BD5A-9EACF92F229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1678AA-38AE-4B89-89AC-C0AE52C88ED0}"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630787ED-18D7-474A-8176-AC0FBD62D774}"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F0187725-0D89-4D45-8B7F-F5EBB77F0AF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es.google.com/site/felixbast/classnot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jpeg"/><Relationship Id="rId5" Type="http://schemas.openxmlformats.org/officeDocument/2006/relationships/image" Target="../media/image39.wmf"/><Relationship Id="rId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1.emf"/><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7.bin"/><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5.wmf"/><Relationship Id="rId4" Type="http://schemas.openxmlformats.org/officeDocument/2006/relationships/oleObject" Target="../embeddings/oleObject8.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9.bin"/><Relationship Id="rId4" Type="http://schemas.openxmlformats.org/officeDocument/2006/relationships/image" Target="../media/image47.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10.bin"/><Relationship Id="rId4" Type="http://schemas.openxmlformats.org/officeDocument/2006/relationships/image" Target="../media/image50.jpeg"/></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2.wmf"/><Relationship Id="rId5" Type="http://schemas.openxmlformats.org/officeDocument/2006/relationships/oleObject" Target="../embeddings/oleObject11.bin"/><Relationship Id="rId4" Type="http://schemas.openxmlformats.org/officeDocument/2006/relationships/image" Target="../media/image53.jpeg"/></Relationships>
</file>

<file path=ppt/slides/_rels/slide7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1.xml"/><Relationship Id="rId1" Type="http://schemas.openxmlformats.org/officeDocument/2006/relationships/slideLayout" Target="../slideLayouts/slideLayout19.xml"/><Relationship Id="rId5" Type="http://schemas.openxmlformats.org/officeDocument/2006/relationships/image" Target="../media/image64.jpeg"/><Relationship Id="rId4" Type="http://schemas.openxmlformats.org/officeDocument/2006/relationships/image" Target="../media/image63.jpeg"/></Relationships>
</file>

<file path=ppt/slides/_rels/slide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p:cNvSpPr>
            <a:spLocks noGrp="1"/>
          </p:cNvSpPr>
          <p:nvPr>
            <p:ph type="subTitle" idx="1"/>
          </p:nvPr>
        </p:nvSpPr>
        <p:spPr/>
        <p:txBody>
          <a:bodyPr>
            <a:normAutofit fontScale="92500" lnSpcReduction="20000"/>
          </a:bodyPr>
          <a:lstStyle/>
          <a:p>
            <a:pPr eaLnBrk="1" hangingPunct="1"/>
            <a:r>
              <a:rPr lang="en-US" dirty="0" smtClean="0"/>
              <a:t>BS-602</a:t>
            </a:r>
          </a:p>
          <a:p>
            <a:pPr eaLnBrk="1" hangingPunct="1"/>
            <a:r>
              <a:rPr lang="en-US" dirty="0" smtClean="0"/>
              <a:t>Dr. Felix </a:t>
            </a:r>
            <a:r>
              <a:rPr lang="en-US" dirty="0" err="1" smtClean="0"/>
              <a:t>Bast</a:t>
            </a:r>
            <a:endParaRPr lang="en-US" dirty="0" smtClean="0"/>
          </a:p>
          <a:p>
            <a:pPr eaLnBrk="1" hangingPunct="1"/>
            <a:r>
              <a:rPr lang="en-US" dirty="0" smtClean="0"/>
              <a:t>Central University of Punjab</a:t>
            </a:r>
          </a:p>
          <a:p>
            <a:r>
              <a:rPr lang="en-US" dirty="0" smtClean="0">
                <a:hlinkClick r:id="rId3"/>
              </a:rPr>
              <a:t>http://sites.google.com/site/felixbast/classnotes</a:t>
            </a:r>
            <a:endParaRPr lang="en-US" dirty="0" smtClean="0"/>
          </a:p>
        </p:txBody>
      </p:sp>
      <p:sp>
        <p:nvSpPr>
          <p:cNvPr id="7170" name="Title 1"/>
          <p:cNvSpPr>
            <a:spLocks noGrp="1"/>
          </p:cNvSpPr>
          <p:nvPr>
            <p:ph type="ctrTitle"/>
          </p:nvPr>
        </p:nvSpPr>
        <p:spPr/>
        <p:txBody>
          <a:bodyPr/>
          <a:lstStyle/>
          <a:p>
            <a:pPr eaLnBrk="1" hangingPunct="1"/>
            <a:r>
              <a:rPr lang="en-US" smtClean="0"/>
              <a:t>Enzymes</a:t>
            </a:r>
          </a:p>
        </p:txBody>
      </p:sp>
      <p:sp>
        <p:nvSpPr>
          <p:cNvPr id="7172" name="Text Box 9"/>
          <p:cNvSpPr txBox="1">
            <a:spLocks noChangeArrowheads="1"/>
          </p:cNvSpPr>
          <p:nvPr/>
        </p:nvSpPr>
        <p:spPr bwMode="auto">
          <a:xfrm>
            <a:off x="1981200" y="5867400"/>
            <a:ext cx="5357813" cy="457200"/>
          </a:xfrm>
          <a:prstGeom prst="rect">
            <a:avLst/>
          </a:prstGeom>
          <a:noFill/>
          <a:ln w="9525">
            <a:noFill/>
            <a:miter lim="800000"/>
            <a:headEnd/>
            <a:tailEnd/>
          </a:ln>
        </p:spPr>
        <p:txBody>
          <a:bodyPr wrap="none">
            <a:spAutoFit/>
          </a:bodyPr>
          <a:lstStyle/>
          <a:p>
            <a:pPr algn="ctr"/>
            <a:r>
              <a:rPr lang="en-US" altLang="zh-TW" sz="2400" i="1">
                <a:latin typeface="Times New Roman" pitchFamily="18" charset="0"/>
                <a:ea typeface="新細明體" charset="-120"/>
              </a:rPr>
              <a:t>Molecular Cell Biology, 6th edition, 2008.</a:t>
            </a:r>
          </a:p>
        </p:txBody>
      </p:sp>
      <p:sp>
        <p:nvSpPr>
          <p:cNvPr id="7173" name="Text Box 10"/>
          <p:cNvSpPr txBox="1">
            <a:spLocks noChangeArrowheads="1"/>
          </p:cNvSpPr>
          <p:nvPr/>
        </p:nvSpPr>
        <p:spPr bwMode="auto">
          <a:xfrm>
            <a:off x="750888" y="6324600"/>
            <a:ext cx="7883525" cy="381000"/>
          </a:xfrm>
          <a:prstGeom prst="rect">
            <a:avLst/>
          </a:prstGeom>
          <a:noFill/>
          <a:ln w="9525">
            <a:noFill/>
            <a:miter lim="800000"/>
            <a:headEnd/>
            <a:tailEnd/>
          </a:ln>
        </p:spPr>
        <p:txBody>
          <a:bodyPr>
            <a:spAutoFit/>
          </a:bodyPr>
          <a:lstStyle/>
          <a:p>
            <a:pPr algn="ctr" eaLnBrk="0" hangingPunct="0"/>
            <a:r>
              <a:rPr lang="en-US" altLang="zh-TW" sz="1900">
                <a:ea typeface="新細明體" charset="-120"/>
              </a:rPr>
              <a:t>Lodish • Berk • Kaiser • Krieger • Scott • Bretscher •Ploegh • Matsudaira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solidFill>
                  <a:schemeClr val="tx1"/>
                </a:solidFill>
              </a:rPr>
              <a:t>High-level numbers</a:t>
            </a:r>
          </a:p>
        </p:txBody>
      </p:sp>
      <p:sp>
        <p:nvSpPr>
          <p:cNvPr id="15363" name="Rectangle 3"/>
          <p:cNvSpPr>
            <a:spLocks noGrp="1" noChangeArrowheads="1"/>
          </p:cNvSpPr>
          <p:nvPr>
            <p:ph sz="quarter" idx="1"/>
          </p:nvPr>
        </p:nvSpPr>
        <p:spPr/>
        <p:txBody>
          <a:bodyPr/>
          <a:lstStyle/>
          <a:p>
            <a:pPr marL="609600" indent="-609600" eaLnBrk="1" hangingPunct="1">
              <a:lnSpc>
                <a:spcPct val="80000"/>
              </a:lnSpc>
              <a:buFont typeface="+mj-lt"/>
              <a:buAutoNum type="arabicPeriod"/>
            </a:pPr>
            <a:r>
              <a:rPr lang="en-US" sz="2800" dirty="0" err="1" smtClean="0"/>
              <a:t>Oxido-reductases</a:t>
            </a:r>
            <a:r>
              <a:rPr lang="en-US" sz="2800" dirty="0" smtClean="0"/>
              <a:t>- involved in electron transfer</a:t>
            </a:r>
            <a:br>
              <a:rPr lang="en-US" sz="2800" dirty="0" smtClean="0"/>
            </a:br>
            <a:r>
              <a:rPr lang="en-US" sz="2800" dirty="0" smtClean="0"/>
              <a:t>		Oxidize- loose an electron (LEO) </a:t>
            </a:r>
            <a:br>
              <a:rPr lang="en-US" sz="2800" dirty="0" smtClean="0"/>
            </a:br>
            <a:r>
              <a:rPr lang="en-US" sz="2800" dirty="0" smtClean="0"/>
              <a:t>		Reduce- gain an electron  (GER)</a:t>
            </a:r>
          </a:p>
          <a:p>
            <a:pPr marL="609600" indent="-609600" eaLnBrk="1" hangingPunct="1">
              <a:lnSpc>
                <a:spcPct val="80000"/>
              </a:lnSpc>
              <a:buFont typeface="+mj-lt"/>
              <a:buAutoNum type="arabicPeriod"/>
            </a:pPr>
            <a:r>
              <a:rPr lang="en-US" sz="2800" dirty="0" err="1" smtClean="0"/>
              <a:t>Transferases</a:t>
            </a:r>
            <a:r>
              <a:rPr lang="en-US" sz="2800" dirty="0" smtClean="0"/>
              <a:t>- transfer functional groups</a:t>
            </a:r>
          </a:p>
          <a:p>
            <a:pPr marL="609600" indent="-609600" eaLnBrk="1" hangingPunct="1">
              <a:lnSpc>
                <a:spcPct val="80000"/>
              </a:lnSpc>
              <a:buFont typeface="+mj-lt"/>
              <a:buAutoNum type="arabicPeriod"/>
            </a:pPr>
            <a:r>
              <a:rPr lang="en-US" sz="2800" dirty="0" err="1" smtClean="0"/>
              <a:t>Hydrolases</a:t>
            </a:r>
            <a:r>
              <a:rPr lang="en-US" sz="2800" dirty="0" smtClean="0"/>
              <a:t>- split a molecule and add H+ or OH-</a:t>
            </a:r>
          </a:p>
          <a:p>
            <a:pPr marL="609600" indent="-609600" eaLnBrk="1" hangingPunct="1">
              <a:lnSpc>
                <a:spcPct val="80000"/>
              </a:lnSpc>
              <a:buFont typeface="+mj-lt"/>
              <a:buAutoNum type="arabicPeriod"/>
            </a:pPr>
            <a:r>
              <a:rPr lang="en-US" sz="2800" dirty="0" err="1" smtClean="0"/>
              <a:t>Lyase</a:t>
            </a:r>
            <a:r>
              <a:rPr lang="en-US" sz="2800" dirty="0" smtClean="0"/>
              <a:t>- Elimination (adds double bonds)</a:t>
            </a:r>
          </a:p>
          <a:p>
            <a:pPr marL="609600" indent="-609600" eaLnBrk="1" hangingPunct="1">
              <a:lnSpc>
                <a:spcPct val="80000"/>
              </a:lnSpc>
              <a:buFont typeface="+mj-lt"/>
              <a:buAutoNum type="arabicPeriod"/>
            </a:pPr>
            <a:r>
              <a:rPr lang="en-US" sz="2800" dirty="0" err="1" smtClean="0"/>
              <a:t>Isomerase</a:t>
            </a:r>
            <a:r>
              <a:rPr lang="en-US" sz="2800" dirty="0" smtClean="0"/>
              <a:t>- promotes rearrangement (change isomers)</a:t>
            </a:r>
          </a:p>
          <a:p>
            <a:pPr marL="609600" indent="-609600" eaLnBrk="1" hangingPunct="1">
              <a:lnSpc>
                <a:spcPct val="80000"/>
              </a:lnSpc>
              <a:buFont typeface="+mj-lt"/>
              <a:buAutoNum type="arabicPeriod"/>
            </a:pPr>
            <a:r>
              <a:rPr lang="en-US" sz="2800" dirty="0" err="1" smtClean="0"/>
              <a:t>Ligase</a:t>
            </a:r>
            <a:r>
              <a:rPr lang="en-US" sz="2800" dirty="0" smtClean="0"/>
              <a:t>- formation of bonds (joins 2 substrates together)</a:t>
            </a:r>
          </a:p>
          <a:p>
            <a:pPr marL="609600" indent="-609600" eaLnBrk="1" hangingPunct="1">
              <a:lnSpc>
                <a:spcPct val="80000"/>
              </a:lnSpc>
              <a:buFont typeface="+mj-lt"/>
              <a:buAutoNum type="arabicPeriod"/>
            </a:pPr>
            <a:endParaRPr lang="en-US" sz="28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Sections for exam</a:t>
            </a:r>
            <a:endParaRPr lang="en-US" dirty="0"/>
          </a:p>
        </p:txBody>
      </p:sp>
      <p:sp>
        <p:nvSpPr>
          <p:cNvPr id="68611" name="Rectangle 3"/>
          <p:cNvSpPr>
            <a:spLocks noGrp="1" noChangeArrowheads="1"/>
          </p:cNvSpPr>
          <p:nvPr>
            <p:ph sz="quarter" idx="1"/>
          </p:nvPr>
        </p:nvSpPr>
        <p:spPr/>
        <p:txBody>
          <a:bodyPr/>
          <a:lstStyle/>
          <a:p>
            <a:r>
              <a:rPr lang="en-US" b="1" dirty="0" smtClean="0"/>
              <a:t>Membranes and organelles</a:t>
            </a:r>
          </a:p>
          <a:p>
            <a:r>
              <a:rPr lang="en-US" b="1" dirty="0" smtClean="0"/>
              <a:t>Membrane transport phenomena</a:t>
            </a:r>
          </a:p>
          <a:p>
            <a:r>
              <a:rPr lang="en-US" b="1" dirty="0" smtClean="0"/>
              <a:t>Enzyme-overview</a:t>
            </a:r>
          </a:p>
          <a:p>
            <a:r>
              <a:rPr lang="en-US" b="1" dirty="0" smtClean="0"/>
              <a:t>Enzyme kinetics</a:t>
            </a:r>
          </a:p>
          <a:p>
            <a:r>
              <a:rPr lang="en-US" b="1" dirty="0" smtClean="0"/>
              <a:t>Proteins</a:t>
            </a:r>
          </a:p>
          <a:p>
            <a:r>
              <a:rPr lang="en-US" b="1" dirty="0" smtClean="0"/>
              <a:t>Stress physiology and metabolism</a:t>
            </a:r>
            <a:endParaRPr lang="en-US" b="1" dirty="0"/>
          </a:p>
        </p:txBody>
      </p:sp>
    </p:spTree>
    <p:extLst>
      <p:ext uri="{BB962C8B-B14F-4D97-AF65-F5344CB8AC3E}">
        <p14:creationId xmlns:p14="http://schemas.microsoft.com/office/powerpoint/2010/main" val="113723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enzyme classes</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err="1" smtClean="0"/>
              <a:t>Oxidoreductase</a:t>
            </a:r>
            <a:r>
              <a:rPr lang="en-US" dirty="0" smtClean="0"/>
              <a:t>		Peroxidase</a:t>
            </a:r>
          </a:p>
          <a:p>
            <a:pPr marL="514350" indent="-514350">
              <a:buFont typeface="+mj-lt"/>
              <a:buAutoNum type="arabicPeriod"/>
            </a:pPr>
            <a:r>
              <a:rPr lang="en-US" dirty="0" err="1" smtClean="0"/>
              <a:t>Transferase</a:t>
            </a:r>
            <a:r>
              <a:rPr lang="en-US" dirty="0" smtClean="0"/>
              <a:t>			DNA Polymerase, Kinase</a:t>
            </a:r>
          </a:p>
          <a:p>
            <a:pPr marL="514350" indent="-514350">
              <a:buFont typeface="+mj-lt"/>
              <a:buAutoNum type="arabicPeriod"/>
            </a:pPr>
            <a:r>
              <a:rPr lang="en-US" dirty="0" smtClean="0"/>
              <a:t>Hydrolases			Trypsin</a:t>
            </a:r>
          </a:p>
          <a:p>
            <a:pPr marL="514350" indent="-514350">
              <a:buFont typeface="+mj-lt"/>
              <a:buAutoNum type="arabicPeriod"/>
            </a:pPr>
            <a:r>
              <a:rPr lang="en-US" dirty="0" err="1" smtClean="0"/>
              <a:t>Lyases</a:t>
            </a:r>
            <a:r>
              <a:rPr lang="en-US" dirty="0" smtClean="0"/>
              <a:t>				RUBISCO</a:t>
            </a:r>
          </a:p>
          <a:p>
            <a:pPr marL="514350" indent="-514350">
              <a:buFont typeface="+mj-lt"/>
              <a:buAutoNum type="arabicPeriod"/>
            </a:pPr>
            <a:r>
              <a:rPr lang="en-US" dirty="0" err="1" smtClean="0"/>
              <a:t>Isomerase</a:t>
            </a:r>
            <a:r>
              <a:rPr lang="en-US" dirty="0" smtClean="0"/>
              <a:t>			Topoisomerase</a:t>
            </a:r>
          </a:p>
          <a:p>
            <a:pPr marL="514350" indent="-514350">
              <a:buFont typeface="+mj-lt"/>
              <a:buAutoNum type="arabicPeriod"/>
            </a:pPr>
            <a:r>
              <a:rPr lang="en-US" dirty="0" smtClean="0"/>
              <a:t>Ligase				DNA Ligase</a:t>
            </a:r>
            <a:endParaRPr lang="en-US" dirty="0"/>
          </a:p>
        </p:txBody>
      </p:sp>
    </p:spTree>
    <p:extLst>
      <p:ext uri="{BB962C8B-B14F-4D97-AF65-F5344CB8AC3E}">
        <p14:creationId xmlns:p14="http://schemas.microsoft.com/office/powerpoint/2010/main" val="33032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u="sng" smtClean="0">
                <a:solidFill>
                  <a:schemeClr val="tx1"/>
                </a:solidFill>
              </a:rPr>
              <a:t>Types of Enzymes</a:t>
            </a:r>
          </a:p>
        </p:txBody>
      </p:sp>
      <p:sp>
        <p:nvSpPr>
          <p:cNvPr id="16387" name="Rectangle 3"/>
          <p:cNvSpPr>
            <a:spLocks noGrp="1" noChangeArrowheads="1"/>
          </p:cNvSpPr>
          <p:nvPr>
            <p:ph sz="quarter" idx="1"/>
          </p:nvPr>
        </p:nvSpPr>
        <p:spPr>
          <a:xfrm>
            <a:off x="0" y="1143000"/>
            <a:ext cx="9144000" cy="5715000"/>
          </a:xfrm>
        </p:spPr>
        <p:txBody>
          <a:bodyPr/>
          <a:lstStyle/>
          <a:p>
            <a:pPr eaLnBrk="1" hangingPunct="1">
              <a:buFontTx/>
              <a:buNone/>
            </a:pPr>
            <a:endParaRPr lang="en-US" b="1" dirty="0" smtClean="0"/>
          </a:p>
          <a:p>
            <a:pPr eaLnBrk="1" hangingPunct="1">
              <a:buFontTx/>
              <a:buNone/>
            </a:pPr>
            <a:endParaRPr lang="en-US" b="1" dirty="0"/>
          </a:p>
          <a:p>
            <a:pPr eaLnBrk="1" hangingPunct="1">
              <a:buFontTx/>
              <a:buNone/>
            </a:pPr>
            <a:r>
              <a:rPr lang="en-US" b="1" dirty="0" smtClean="0"/>
              <a:t>			</a:t>
            </a:r>
          </a:p>
          <a:p>
            <a:pPr eaLnBrk="1" hangingPunct="1">
              <a:buFontTx/>
              <a:buNone/>
            </a:pPr>
            <a:r>
              <a:rPr lang="en-US" b="1" dirty="0"/>
              <a:t>	</a:t>
            </a:r>
            <a:r>
              <a:rPr lang="en-US" b="1" dirty="0" smtClean="0"/>
              <a:t>		A </a:t>
            </a:r>
            <a:r>
              <a:rPr lang="en-US" b="1" dirty="0" smtClean="0">
                <a:sym typeface="Wingdings" pitchFamily="2" charset="2"/>
              </a:rPr>
              <a:t> B                    </a:t>
            </a:r>
            <a:r>
              <a:rPr lang="en-US" dirty="0" err="1" smtClean="0">
                <a:sym typeface="Wingdings" pitchFamily="2" charset="2"/>
              </a:rPr>
              <a:t>Isomerase</a:t>
            </a:r>
            <a:endParaRPr lang="en-US" dirty="0" smtClean="0">
              <a:sym typeface="Wingdings" pitchFamily="2" charset="2"/>
            </a:endParaRPr>
          </a:p>
          <a:p>
            <a:pPr eaLnBrk="1" hangingPunct="1">
              <a:buFontTx/>
              <a:buNone/>
            </a:pPr>
            <a:r>
              <a:rPr lang="en-US" b="1" dirty="0" smtClean="0">
                <a:sym typeface="Wingdings" pitchFamily="2" charset="2"/>
              </a:rPr>
              <a:t>			A  B + C             </a:t>
            </a:r>
            <a:r>
              <a:rPr lang="en-US" dirty="0" err="1" smtClean="0">
                <a:sym typeface="Wingdings" pitchFamily="2" charset="2"/>
              </a:rPr>
              <a:t>Lyase</a:t>
            </a:r>
            <a:endParaRPr lang="en-US" dirty="0" smtClean="0">
              <a:sym typeface="Wingdings" pitchFamily="2" charset="2"/>
            </a:endParaRPr>
          </a:p>
          <a:p>
            <a:pPr eaLnBrk="1" hangingPunct="1">
              <a:buFontTx/>
              <a:buNone/>
            </a:pPr>
            <a:r>
              <a:rPr lang="en-US" b="1" dirty="0" smtClean="0">
                <a:sym typeface="Wingdings" pitchFamily="2" charset="2"/>
              </a:rPr>
              <a:t>			A + B  C             </a:t>
            </a:r>
            <a:r>
              <a:rPr lang="en-US" dirty="0" smtClean="0">
                <a:sym typeface="Wingdings" pitchFamily="2" charset="2"/>
              </a:rPr>
              <a:t>Ligase</a:t>
            </a:r>
          </a:p>
          <a:p>
            <a:pPr eaLnBrk="1" hangingPunct="1">
              <a:buFontTx/>
              <a:buNone/>
            </a:pPr>
            <a:r>
              <a:rPr lang="en-US" b="1" dirty="0" smtClean="0">
                <a:sym typeface="Wingdings" pitchFamily="2" charset="2"/>
              </a:rPr>
              <a:t>			A + B  C + D      </a:t>
            </a:r>
            <a:r>
              <a:rPr lang="en-US" dirty="0" err="1" smtClean="0">
                <a:sym typeface="Wingdings" pitchFamily="2" charset="2"/>
              </a:rPr>
              <a:t>Oxido-reductase</a:t>
            </a:r>
            <a:r>
              <a:rPr lang="en-US" dirty="0" smtClean="0">
                <a:sym typeface="Wingdings" pitchFamily="2" charset="2"/>
              </a:rPr>
              <a:t>, </a:t>
            </a:r>
            <a:r>
              <a:rPr lang="en-US" dirty="0" err="1" smtClean="0">
                <a:sym typeface="Wingdings" pitchFamily="2" charset="2"/>
              </a:rPr>
              <a:t>Transferase</a:t>
            </a:r>
            <a:r>
              <a:rPr lang="en-US" dirty="0" smtClean="0">
                <a:sym typeface="Wingdings" pitchFamily="2" charset="2"/>
              </a:rPr>
              <a:t>,                                     </a:t>
            </a:r>
          </a:p>
          <a:p>
            <a:pPr eaLnBrk="1" hangingPunct="1">
              <a:buFontTx/>
              <a:buNone/>
            </a:pPr>
            <a:r>
              <a:rPr lang="en-US" dirty="0" smtClean="0">
                <a:sym typeface="Wingdings" pitchFamily="2" charset="2"/>
              </a:rPr>
              <a:t>                               			</a:t>
            </a:r>
            <a:r>
              <a:rPr lang="en-US" dirty="0" err="1" smtClean="0">
                <a:sym typeface="Wingdings" pitchFamily="2" charset="2"/>
              </a:rPr>
              <a:t>Hydrolyase</a:t>
            </a:r>
            <a:endParaRPr lang="en-US" b="1" dirty="0" smtClean="0">
              <a:sym typeface="Wingdings" pitchFamily="2" charset="2"/>
            </a:endParaRPr>
          </a:p>
          <a:p>
            <a:pPr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p:cNvGrpSpPr>
          <p:nvPr/>
        </p:nvGrpSpPr>
        <p:grpSpPr bwMode="auto">
          <a:xfrm>
            <a:off x="2238375" y="1536700"/>
            <a:ext cx="1049338" cy="274638"/>
            <a:chOff x="1410" y="968"/>
            <a:chExt cx="661" cy="173"/>
          </a:xfrm>
        </p:grpSpPr>
        <p:sp>
          <p:nvSpPr>
            <p:cNvPr id="17464" name="Rectangle 49"/>
            <p:cNvSpPr>
              <a:spLocks noChangeArrowheads="1"/>
            </p:cNvSpPr>
            <p:nvPr/>
          </p:nvSpPr>
          <p:spPr bwMode="auto">
            <a:xfrm>
              <a:off x="1410"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C</a:t>
              </a:r>
              <a:endParaRPr lang="en-US"/>
            </a:p>
          </p:txBody>
        </p:sp>
        <p:sp>
          <p:nvSpPr>
            <p:cNvPr id="17465" name="Rectangle 50"/>
            <p:cNvSpPr>
              <a:spLocks noChangeArrowheads="1"/>
            </p:cNvSpPr>
            <p:nvPr/>
          </p:nvSpPr>
          <p:spPr bwMode="auto">
            <a:xfrm>
              <a:off x="1506"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H</a:t>
              </a:r>
              <a:endParaRPr lang="en-US"/>
            </a:p>
          </p:txBody>
        </p:sp>
        <p:sp>
          <p:nvSpPr>
            <p:cNvPr id="17466" name="Rectangle 51"/>
            <p:cNvSpPr>
              <a:spLocks noChangeArrowheads="1"/>
            </p:cNvSpPr>
            <p:nvPr/>
          </p:nvSpPr>
          <p:spPr bwMode="auto">
            <a:xfrm>
              <a:off x="1601" y="1026"/>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17467" name="Rectangle 52"/>
            <p:cNvSpPr>
              <a:spLocks noChangeArrowheads="1"/>
            </p:cNvSpPr>
            <p:nvPr/>
          </p:nvSpPr>
          <p:spPr bwMode="auto">
            <a:xfrm>
              <a:off x="1827"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C</a:t>
              </a:r>
              <a:endParaRPr lang="en-US"/>
            </a:p>
          </p:txBody>
        </p:sp>
        <p:sp>
          <p:nvSpPr>
            <p:cNvPr id="17468" name="Rectangle 53"/>
            <p:cNvSpPr>
              <a:spLocks noChangeArrowheads="1"/>
            </p:cNvSpPr>
            <p:nvPr/>
          </p:nvSpPr>
          <p:spPr bwMode="auto">
            <a:xfrm>
              <a:off x="1923"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H</a:t>
              </a:r>
              <a:endParaRPr lang="en-US"/>
            </a:p>
          </p:txBody>
        </p:sp>
        <p:sp>
          <p:nvSpPr>
            <p:cNvPr id="17469" name="Rectangle 54"/>
            <p:cNvSpPr>
              <a:spLocks noChangeArrowheads="1"/>
            </p:cNvSpPr>
            <p:nvPr/>
          </p:nvSpPr>
          <p:spPr bwMode="auto">
            <a:xfrm>
              <a:off x="2018" y="1026"/>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a:p>
          </p:txBody>
        </p:sp>
        <p:sp>
          <p:nvSpPr>
            <p:cNvPr id="17470" name="Line 55"/>
            <p:cNvSpPr>
              <a:spLocks noChangeShapeType="1"/>
            </p:cNvSpPr>
            <p:nvPr/>
          </p:nvSpPr>
          <p:spPr bwMode="auto">
            <a:xfrm>
              <a:off x="1674" y="1009"/>
              <a:ext cx="134" cy="1"/>
            </a:xfrm>
            <a:prstGeom prst="line">
              <a:avLst/>
            </a:prstGeom>
            <a:noFill/>
            <a:ln w="20638">
              <a:solidFill>
                <a:srgbClr val="000000"/>
              </a:solidFill>
              <a:round/>
              <a:headEnd/>
              <a:tailEnd/>
            </a:ln>
          </p:spPr>
          <p:txBody>
            <a:bodyPr/>
            <a:lstStyle/>
            <a:p>
              <a:endParaRPr lang="en-US"/>
            </a:p>
          </p:txBody>
        </p:sp>
        <p:sp>
          <p:nvSpPr>
            <p:cNvPr id="17471" name="Line 56"/>
            <p:cNvSpPr>
              <a:spLocks noChangeShapeType="1"/>
            </p:cNvSpPr>
            <p:nvPr/>
          </p:nvSpPr>
          <p:spPr bwMode="auto">
            <a:xfrm>
              <a:off x="1674" y="1059"/>
              <a:ext cx="134" cy="1"/>
            </a:xfrm>
            <a:prstGeom prst="line">
              <a:avLst/>
            </a:prstGeom>
            <a:noFill/>
            <a:ln w="20638">
              <a:solidFill>
                <a:srgbClr val="000000"/>
              </a:solidFill>
              <a:round/>
              <a:headEnd/>
              <a:tailEnd/>
            </a:ln>
          </p:spPr>
          <p:txBody>
            <a:bodyPr/>
            <a:lstStyle/>
            <a:p>
              <a:endParaRPr lang="en-US"/>
            </a:p>
          </p:txBody>
        </p:sp>
      </p:grpSp>
      <p:sp>
        <p:nvSpPr>
          <p:cNvPr id="17411" name="Rectangle 10"/>
          <p:cNvSpPr>
            <a:spLocks noGrp="1" noChangeArrowheads="1"/>
          </p:cNvSpPr>
          <p:nvPr>
            <p:ph type="title"/>
          </p:nvPr>
        </p:nvSpPr>
        <p:spPr/>
        <p:txBody>
          <a:bodyPr/>
          <a:lstStyle/>
          <a:p>
            <a:pPr eaLnBrk="1" hangingPunct="1"/>
            <a:r>
              <a:rPr lang="en-US" smtClean="0"/>
              <a:t>Methods of catalysis</a:t>
            </a:r>
          </a:p>
        </p:txBody>
      </p:sp>
      <p:sp>
        <p:nvSpPr>
          <p:cNvPr id="6155" name="Rectangle 11"/>
          <p:cNvSpPr>
            <a:spLocks noGrp="1" noChangeArrowheads="1"/>
          </p:cNvSpPr>
          <p:nvPr>
            <p:ph type="body" sz="half" idx="1"/>
          </p:nvPr>
        </p:nvSpPr>
        <p:spPr>
          <a:xfrm>
            <a:off x="684213" y="2320925"/>
            <a:ext cx="6550025" cy="2044700"/>
          </a:xfrm>
        </p:spPr>
        <p:txBody>
          <a:bodyPr/>
          <a:lstStyle/>
          <a:p>
            <a:pPr eaLnBrk="1" hangingPunct="1">
              <a:lnSpc>
                <a:spcPct val="110000"/>
              </a:lnSpc>
            </a:pPr>
            <a:r>
              <a:rPr lang="en-GB" altLang="en-GB" sz="2000" dirty="0" smtClean="0"/>
              <a:t>Provide a reaction surface/suitable environment</a:t>
            </a:r>
          </a:p>
          <a:p>
            <a:pPr eaLnBrk="1" hangingPunct="1">
              <a:lnSpc>
                <a:spcPct val="110000"/>
              </a:lnSpc>
            </a:pPr>
            <a:r>
              <a:rPr lang="en-GB" altLang="en-GB" sz="2000" dirty="0" smtClean="0"/>
              <a:t>Bring reactants together</a:t>
            </a:r>
          </a:p>
          <a:p>
            <a:pPr eaLnBrk="1" hangingPunct="1">
              <a:lnSpc>
                <a:spcPct val="110000"/>
              </a:lnSpc>
            </a:pPr>
            <a:r>
              <a:rPr lang="en-GB" altLang="en-GB" sz="2000" b="1" dirty="0" smtClean="0"/>
              <a:t>Position reactants correctly </a:t>
            </a:r>
            <a:r>
              <a:rPr lang="en-GB" altLang="en-GB" sz="2000" dirty="0" smtClean="0"/>
              <a:t>for reaction</a:t>
            </a:r>
          </a:p>
          <a:p>
            <a:pPr eaLnBrk="1" hangingPunct="1">
              <a:lnSpc>
                <a:spcPct val="110000"/>
              </a:lnSpc>
            </a:pPr>
            <a:r>
              <a:rPr lang="en-GB" altLang="en-GB" sz="2000" b="1" dirty="0" smtClean="0"/>
              <a:t>Weaken bonds </a:t>
            </a:r>
            <a:r>
              <a:rPr lang="en-GB" altLang="en-GB" sz="2000" dirty="0" smtClean="0"/>
              <a:t>in the reactants</a:t>
            </a:r>
          </a:p>
        </p:txBody>
      </p:sp>
      <p:sp>
        <p:nvSpPr>
          <p:cNvPr id="6175" name="Text Box 31"/>
          <p:cNvSpPr txBox="1">
            <a:spLocks noChangeArrowheads="1"/>
          </p:cNvSpPr>
          <p:nvPr/>
        </p:nvSpPr>
        <p:spPr bwMode="auto">
          <a:xfrm>
            <a:off x="3816350" y="4724400"/>
            <a:ext cx="534988" cy="336550"/>
          </a:xfrm>
          <a:prstGeom prst="rect">
            <a:avLst/>
          </a:prstGeom>
          <a:noFill/>
          <a:ln w="9525">
            <a:noFill/>
            <a:miter lim="800000"/>
            <a:headEnd/>
            <a:tailEnd/>
          </a:ln>
        </p:spPr>
        <p:txBody>
          <a:bodyPr wrap="none">
            <a:spAutoFit/>
          </a:bodyPr>
          <a:lstStyle/>
          <a:p>
            <a:r>
              <a:rPr lang="en-US" sz="1600"/>
              <a:t>CH</a:t>
            </a:r>
            <a:r>
              <a:rPr lang="en-US" sz="1600" baseline="-25000"/>
              <a:t>2</a:t>
            </a:r>
          </a:p>
        </p:txBody>
      </p:sp>
      <p:sp>
        <p:nvSpPr>
          <p:cNvPr id="6159" name="Rectangle 15"/>
          <p:cNvSpPr>
            <a:spLocks noChangeArrowheads="1"/>
          </p:cNvSpPr>
          <p:nvPr/>
        </p:nvSpPr>
        <p:spPr bwMode="auto">
          <a:xfrm>
            <a:off x="2087563" y="5300663"/>
            <a:ext cx="4681537" cy="6477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6161" name="Text Box 17"/>
          <p:cNvSpPr txBox="1">
            <a:spLocks noChangeArrowheads="1"/>
          </p:cNvSpPr>
          <p:nvPr/>
        </p:nvSpPr>
        <p:spPr bwMode="auto">
          <a:xfrm>
            <a:off x="3930650" y="5419725"/>
            <a:ext cx="893763" cy="457200"/>
          </a:xfrm>
          <a:prstGeom prst="rect">
            <a:avLst/>
          </a:prstGeom>
          <a:noFill/>
          <a:ln w="9525">
            <a:noFill/>
            <a:miter lim="800000"/>
            <a:headEnd/>
            <a:tailEnd/>
          </a:ln>
        </p:spPr>
        <p:txBody>
          <a:bodyPr wrap="none">
            <a:spAutoFit/>
          </a:bodyPr>
          <a:lstStyle/>
          <a:p>
            <a:r>
              <a:rPr lang="en-US"/>
              <a:t>Metal</a:t>
            </a:r>
          </a:p>
        </p:txBody>
      </p:sp>
      <p:grpSp>
        <p:nvGrpSpPr>
          <p:cNvPr id="3" name="Group 89"/>
          <p:cNvGrpSpPr>
            <a:grpSpLocks/>
          </p:cNvGrpSpPr>
          <p:nvPr/>
        </p:nvGrpSpPr>
        <p:grpSpPr bwMode="auto">
          <a:xfrm>
            <a:off x="6840538" y="5084763"/>
            <a:ext cx="1403350" cy="457200"/>
            <a:chOff x="4785" y="3187"/>
            <a:chExt cx="884" cy="288"/>
          </a:xfrm>
        </p:grpSpPr>
        <p:sp>
          <p:nvSpPr>
            <p:cNvPr id="17462" name="Text Box 18"/>
            <p:cNvSpPr txBox="1">
              <a:spLocks noChangeArrowheads="1"/>
            </p:cNvSpPr>
            <p:nvPr/>
          </p:nvSpPr>
          <p:spPr bwMode="auto">
            <a:xfrm>
              <a:off x="4967" y="3187"/>
              <a:ext cx="702" cy="288"/>
            </a:xfrm>
            <a:prstGeom prst="rect">
              <a:avLst/>
            </a:prstGeom>
            <a:noFill/>
            <a:ln w="9525">
              <a:noFill/>
              <a:miter lim="800000"/>
              <a:headEnd/>
              <a:tailEnd/>
            </a:ln>
          </p:spPr>
          <p:txBody>
            <a:bodyPr wrap="none">
              <a:spAutoFit/>
            </a:bodyPr>
            <a:lstStyle/>
            <a:p>
              <a:r>
                <a:rPr lang="en-US"/>
                <a:t>Surface</a:t>
              </a:r>
            </a:p>
          </p:txBody>
        </p:sp>
        <p:sp>
          <p:nvSpPr>
            <p:cNvPr id="17463" name="Line 19"/>
            <p:cNvSpPr>
              <a:spLocks noChangeShapeType="1"/>
            </p:cNvSpPr>
            <p:nvPr/>
          </p:nvSpPr>
          <p:spPr bwMode="auto">
            <a:xfrm flipH="1">
              <a:off x="4785" y="3339"/>
              <a:ext cx="227" cy="0"/>
            </a:xfrm>
            <a:prstGeom prst="line">
              <a:avLst/>
            </a:prstGeom>
            <a:noFill/>
            <a:ln w="9525">
              <a:solidFill>
                <a:schemeClr val="tx1"/>
              </a:solidFill>
              <a:round/>
              <a:headEnd/>
              <a:tailEnd type="triangle" w="med" len="med"/>
            </a:ln>
          </p:spPr>
          <p:txBody>
            <a:bodyPr/>
            <a:lstStyle/>
            <a:p>
              <a:endParaRPr lang="en-US"/>
            </a:p>
          </p:txBody>
        </p:sp>
      </p:grpSp>
      <p:sp>
        <p:nvSpPr>
          <p:cNvPr id="6164" name="Line 20"/>
          <p:cNvSpPr>
            <a:spLocks noChangeShapeType="1"/>
          </p:cNvSpPr>
          <p:nvPr/>
        </p:nvSpPr>
        <p:spPr bwMode="auto">
          <a:xfrm flipV="1">
            <a:off x="3168650" y="5006975"/>
            <a:ext cx="0" cy="288925"/>
          </a:xfrm>
          <a:prstGeom prst="line">
            <a:avLst/>
          </a:prstGeom>
          <a:noFill/>
          <a:ln w="9525">
            <a:solidFill>
              <a:schemeClr val="tx1"/>
            </a:solidFill>
            <a:round/>
            <a:headEnd/>
            <a:tailEnd/>
          </a:ln>
        </p:spPr>
        <p:txBody>
          <a:bodyPr/>
          <a:lstStyle/>
          <a:p>
            <a:endParaRPr lang="en-US"/>
          </a:p>
        </p:txBody>
      </p:sp>
      <p:sp>
        <p:nvSpPr>
          <p:cNvPr id="6165" name="Line 21"/>
          <p:cNvSpPr>
            <a:spLocks noChangeShapeType="1"/>
          </p:cNvSpPr>
          <p:nvPr/>
        </p:nvSpPr>
        <p:spPr bwMode="auto">
          <a:xfrm flipV="1">
            <a:off x="3600450" y="5006975"/>
            <a:ext cx="0" cy="288925"/>
          </a:xfrm>
          <a:prstGeom prst="line">
            <a:avLst/>
          </a:prstGeom>
          <a:noFill/>
          <a:ln w="9525">
            <a:solidFill>
              <a:schemeClr val="tx1"/>
            </a:solidFill>
            <a:round/>
            <a:headEnd/>
            <a:tailEnd/>
          </a:ln>
        </p:spPr>
        <p:txBody>
          <a:bodyPr/>
          <a:lstStyle/>
          <a:p>
            <a:endParaRPr lang="en-US"/>
          </a:p>
        </p:txBody>
      </p:sp>
      <p:sp>
        <p:nvSpPr>
          <p:cNvPr id="6166" name="Line 22"/>
          <p:cNvSpPr>
            <a:spLocks noChangeShapeType="1"/>
          </p:cNvSpPr>
          <p:nvPr/>
        </p:nvSpPr>
        <p:spPr bwMode="auto">
          <a:xfrm flipV="1">
            <a:off x="4103688" y="5006975"/>
            <a:ext cx="0" cy="288925"/>
          </a:xfrm>
          <a:prstGeom prst="line">
            <a:avLst/>
          </a:prstGeom>
          <a:noFill/>
          <a:ln w="9525">
            <a:solidFill>
              <a:schemeClr val="tx1"/>
            </a:solidFill>
            <a:round/>
            <a:headEnd/>
            <a:tailEnd/>
          </a:ln>
        </p:spPr>
        <p:txBody>
          <a:bodyPr/>
          <a:lstStyle/>
          <a:p>
            <a:endParaRPr lang="en-US"/>
          </a:p>
        </p:txBody>
      </p:sp>
      <p:sp>
        <p:nvSpPr>
          <p:cNvPr id="6167" name="Line 23"/>
          <p:cNvSpPr>
            <a:spLocks noChangeShapeType="1"/>
          </p:cNvSpPr>
          <p:nvPr/>
        </p:nvSpPr>
        <p:spPr bwMode="auto">
          <a:xfrm flipV="1">
            <a:off x="4608513" y="5006975"/>
            <a:ext cx="0" cy="288925"/>
          </a:xfrm>
          <a:prstGeom prst="line">
            <a:avLst/>
          </a:prstGeom>
          <a:noFill/>
          <a:ln w="9525">
            <a:solidFill>
              <a:schemeClr val="tx1"/>
            </a:solidFill>
            <a:round/>
            <a:headEnd/>
            <a:tailEnd/>
          </a:ln>
        </p:spPr>
        <p:txBody>
          <a:bodyPr/>
          <a:lstStyle/>
          <a:p>
            <a:endParaRPr lang="en-US"/>
          </a:p>
        </p:txBody>
      </p:sp>
      <p:sp>
        <p:nvSpPr>
          <p:cNvPr id="6168" name="Line 24"/>
          <p:cNvSpPr>
            <a:spLocks noChangeShapeType="1"/>
          </p:cNvSpPr>
          <p:nvPr/>
        </p:nvSpPr>
        <p:spPr bwMode="auto">
          <a:xfrm flipV="1">
            <a:off x="5184775" y="5006975"/>
            <a:ext cx="0" cy="288925"/>
          </a:xfrm>
          <a:prstGeom prst="line">
            <a:avLst/>
          </a:prstGeom>
          <a:noFill/>
          <a:ln w="9525">
            <a:solidFill>
              <a:schemeClr val="tx1"/>
            </a:solidFill>
            <a:round/>
            <a:headEnd/>
            <a:tailEnd/>
          </a:ln>
        </p:spPr>
        <p:txBody>
          <a:bodyPr/>
          <a:lstStyle/>
          <a:p>
            <a:endParaRPr lang="en-US"/>
          </a:p>
        </p:txBody>
      </p:sp>
      <p:sp>
        <p:nvSpPr>
          <p:cNvPr id="6169" name="Line 25"/>
          <p:cNvSpPr>
            <a:spLocks noChangeShapeType="1"/>
          </p:cNvSpPr>
          <p:nvPr/>
        </p:nvSpPr>
        <p:spPr bwMode="auto">
          <a:xfrm flipV="1">
            <a:off x="5616575" y="5006975"/>
            <a:ext cx="0" cy="288925"/>
          </a:xfrm>
          <a:prstGeom prst="line">
            <a:avLst/>
          </a:prstGeom>
          <a:noFill/>
          <a:ln w="9525">
            <a:solidFill>
              <a:schemeClr val="tx1"/>
            </a:solidFill>
            <a:round/>
            <a:headEnd/>
            <a:tailEnd/>
          </a:ln>
        </p:spPr>
        <p:txBody>
          <a:bodyPr/>
          <a:lstStyle/>
          <a:p>
            <a:endParaRPr lang="en-US"/>
          </a:p>
        </p:txBody>
      </p:sp>
      <p:sp>
        <p:nvSpPr>
          <p:cNvPr id="6170" name="Line 26"/>
          <p:cNvSpPr>
            <a:spLocks noChangeShapeType="1"/>
          </p:cNvSpPr>
          <p:nvPr/>
        </p:nvSpPr>
        <p:spPr bwMode="auto">
          <a:xfrm>
            <a:off x="4248150" y="4868863"/>
            <a:ext cx="288925" cy="0"/>
          </a:xfrm>
          <a:prstGeom prst="line">
            <a:avLst/>
          </a:prstGeom>
          <a:noFill/>
          <a:ln w="9525">
            <a:solidFill>
              <a:schemeClr val="tx1"/>
            </a:solidFill>
            <a:round/>
            <a:headEnd/>
            <a:tailEnd/>
          </a:ln>
        </p:spPr>
        <p:txBody>
          <a:bodyPr/>
          <a:lstStyle/>
          <a:p>
            <a:endParaRPr lang="en-US"/>
          </a:p>
        </p:txBody>
      </p:sp>
      <p:sp>
        <p:nvSpPr>
          <p:cNvPr id="6171" name="Text Box 27"/>
          <p:cNvSpPr txBox="1">
            <a:spLocks noChangeArrowheads="1"/>
          </p:cNvSpPr>
          <p:nvPr/>
        </p:nvSpPr>
        <p:spPr bwMode="auto">
          <a:xfrm>
            <a:off x="3024188" y="4724400"/>
            <a:ext cx="330200" cy="336550"/>
          </a:xfrm>
          <a:prstGeom prst="rect">
            <a:avLst/>
          </a:prstGeom>
          <a:noFill/>
          <a:ln w="9525">
            <a:noFill/>
            <a:miter lim="800000"/>
            <a:headEnd/>
            <a:tailEnd/>
          </a:ln>
        </p:spPr>
        <p:txBody>
          <a:bodyPr wrap="none">
            <a:spAutoFit/>
          </a:bodyPr>
          <a:lstStyle/>
          <a:p>
            <a:r>
              <a:rPr lang="en-US" sz="1600"/>
              <a:t>H</a:t>
            </a:r>
          </a:p>
        </p:txBody>
      </p:sp>
      <p:sp>
        <p:nvSpPr>
          <p:cNvPr id="6172" name="Text Box 28"/>
          <p:cNvSpPr txBox="1">
            <a:spLocks noChangeArrowheads="1"/>
          </p:cNvSpPr>
          <p:nvPr/>
        </p:nvSpPr>
        <p:spPr bwMode="auto">
          <a:xfrm>
            <a:off x="3414713" y="4724400"/>
            <a:ext cx="330200" cy="336550"/>
          </a:xfrm>
          <a:prstGeom prst="rect">
            <a:avLst/>
          </a:prstGeom>
          <a:noFill/>
          <a:ln w="9525">
            <a:noFill/>
            <a:miter lim="800000"/>
            <a:headEnd/>
            <a:tailEnd/>
          </a:ln>
        </p:spPr>
        <p:txBody>
          <a:bodyPr wrap="none">
            <a:spAutoFit/>
          </a:bodyPr>
          <a:lstStyle/>
          <a:p>
            <a:r>
              <a:rPr lang="en-US" sz="1600"/>
              <a:t>H</a:t>
            </a:r>
          </a:p>
        </p:txBody>
      </p:sp>
      <p:sp>
        <p:nvSpPr>
          <p:cNvPr id="6173" name="Text Box 29"/>
          <p:cNvSpPr txBox="1">
            <a:spLocks noChangeArrowheads="1"/>
          </p:cNvSpPr>
          <p:nvPr/>
        </p:nvSpPr>
        <p:spPr bwMode="auto">
          <a:xfrm>
            <a:off x="5040313" y="4724400"/>
            <a:ext cx="330200" cy="336550"/>
          </a:xfrm>
          <a:prstGeom prst="rect">
            <a:avLst/>
          </a:prstGeom>
          <a:noFill/>
          <a:ln w="9525">
            <a:noFill/>
            <a:miter lim="800000"/>
            <a:headEnd/>
            <a:tailEnd/>
          </a:ln>
        </p:spPr>
        <p:txBody>
          <a:bodyPr wrap="none">
            <a:spAutoFit/>
          </a:bodyPr>
          <a:lstStyle/>
          <a:p>
            <a:r>
              <a:rPr lang="en-US" sz="1600"/>
              <a:t>H</a:t>
            </a:r>
          </a:p>
        </p:txBody>
      </p:sp>
      <p:sp>
        <p:nvSpPr>
          <p:cNvPr id="6174" name="Text Box 30"/>
          <p:cNvSpPr txBox="1">
            <a:spLocks noChangeArrowheads="1"/>
          </p:cNvSpPr>
          <p:nvPr/>
        </p:nvSpPr>
        <p:spPr bwMode="auto">
          <a:xfrm>
            <a:off x="5430838" y="4724400"/>
            <a:ext cx="330200" cy="336550"/>
          </a:xfrm>
          <a:prstGeom prst="rect">
            <a:avLst/>
          </a:prstGeom>
          <a:noFill/>
          <a:ln w="9525">
            <a:noFill/>
            <a:miter lim="800000"/>
            <a:headEnd/>
            <a:tailEnd/>
          </a:ln>
        </p:spPr>
        <p:txBody>
          <a:bodyPr wrap="none">
            <a:spAutoFit/>
          </a:bodyPr>
          <a:lstStyle/>
          <a:p>
            <a:r>
              <a:rPr lang="en-US" sz="1600"/>
              <a:t>H</a:t>
            </a:r>
          </a:p>
        </p:txBody>
      </p:sp>
      <p:sp>
        <p:nvSpPr>
          <p:cNvPr id="6177" name="Text Box 33"/>
          <p:cNvSpPr txBox="1">
            <a:spLocks noChangeArrowheads="1"/>
          </p:cNvSpPr>
          <p:nvPr/>
        </p:nvSpPr>
        <p:spPr bwMode="auto">
          <a:xfrm>
            <a:off x="4464050" y="4724400"/>
            <a:ext cx="534988" cy="336550"/>
          </a:xfrm>
          <a:prstGeom prst="rect">
            <a:avLst/>
          </a:prstGeom>
          <a:noFill/>
          <a:ln w="9525">
            <a:noFill/>
            <a:miter lim="800000"/>
            <a:headEnd/>
            <a:tailEnd/>
          </a:ln>
        </p:spPr>
        <p:txBody>
          <a:bodyPr wrap="none">
            <a:spAutoFit/>
          </a:bodyPr>
          <a:lstStyle/>
          <a:p>
            <a:r>
              <a:rPr lang="en-US" sz="1600"/>
              <a:t>CH</a:t>
            </a:r>
            <a:r>
              <a:rPr lang="en-US" sz="1600" baseline="-25000"/>
              <a:t>2</a:t>
            </a:r>
          </a:p>
        </p:txBody>
      </p:sp>
      <p:sp>
        <p:nvSpPr>
          <p:cNvPr id="6189" name="Line 45"/>
          <p:cNvSpPr>
            <a:spLocks noChangeShapeType="1"/>
          </p:cNvSpPr>
          <p:nvPr/>
        </p:nvSpPr>
        <p:spPr bwMode="auto">
          <a:xfrm>
            <a:off x="3671888" y="4868863"/>
            <a:ext cx="215900" cy="0"/>
          </a:xfrm>
          <a:prstGeom prst="line">
            <a:avLst/>
          </a:prstGeom>
          <a:noFill/>
          <a:ln w="9525">
            <a:solidFill>
              <a:schemeClr val="tx1"/>
            </a:solidFill>
            <a:round/>
            <a:headEnd/>
            <a:tailEnd/>
          </a:ln>
        </p:spPr>
        <p:txBody>
          <a:bodyPr/>
          <a:lstStyle/>
          <a:p>
            <a:endParaRPr lang="en-US"/>
          </a:p>
        </p:txBody>
      </p:sp>
      <p:sp>
        <p:nvSpPr>
          <p:cNvPr id="6190" name="Line 46"/>
          <p:cNvSpPr>
            <a:spLocks noChangeShapeType="1"/>
          </p:cNvSpPr>
          <p:nvPr/>
        </p:nvSpPr>
        <p:spPr bwMode="auto">
          <a:xfrm>
            <a:off x="4895850" y="4868863"/>
            <a:ext cx="215900" cy="0"/>
          </a:xfrm>
          <a:prstGeom prst="line">
            <a:avLst/>
          </a:prstGeom>
          <a:noFill/>
          <a:ln w="9525">
            <a:solidFill>
              <a:schemeClr val="tx1"/>
            </a:solidFill>
            <a:round/>
            <a:headEnd/>
            <a:tailEnd/>
          </a:ln>
        </p:spPr>
        <p:txBody>
          <a:bodyPr/>
          <a:lstStyle/>
          <a:p>
            <a:endParaRPr lang="en-US"/>
          </a:p>
        </p:txBody>
      </p:sp>
      <p:grpSp>
        <p:nvGrpSpPr>
          <p:cNvPr id="4" name="Group 88"/>
          <p:cNvGrpSpPr>
            <a:grpSpLocks/>
          </p:cNvGrpSpPr>
          <p:nvPr/>
        </p:nvGrpSpPr>
        <p:grpSpPr bwMode="auto">
          <a:xfrm>
            <a:off x="2195513" y="1268413"/>
            <a:ext cx="4967287" cy="838200"/>
            <a:chOff x="1383" y="799"/>
            <a:chExt cx="3129" cy="528"/>
          </a:xfrm>
        </p:grpSpPr>
        <p:sp>
          <p:nvSpPr>
            <p:cNvPr id="17443" name="Rectangle 59"/>
            <p:cNvSpPr>
              <a:spLocks noChangeArrowheads="1"/>
            </p:cNvSpPr>
            <p:nvPr/>
          </p:nvSpPr>
          <p:spPr bwMode="auto">
            <a:xfrm>
              <a:off x="2300" y="1050"/>
              <a:ext cx="1147" cy="12"/>
            </a:xfrm>
            <a:prstGeom prst="rect">
              <a:avLst/>
            </a:prstGeom>
            <a:solidFill>
              <a:srgbClr val="000000"/>
            </a:solidFill>
            <a:ln w="9525">
              <a:noFill/>
              <a:miter lim="800000"/>
              <a:headEnd/>
              <a:tailEnd/>
            </a:ln>
          </p:spPr>
          <p:txBody>
            <a:bodyPr/>
            <a:lstStyle/>
            <a:p>
              <a:endParaRPr lang="en-US"/>
            </a:p>
          </p:txBody>
        </p:sp>
        <p:sp>
          <p:nvSpPr>
            <p:cNvPr id="17444" name="Rectangle 64"/>
            <p:cNvSpPr>
              <a:spLocks noChangeArrowheads="1"/>
            </p:cNvSpPr>
            <p:nvPr/>
          </p:nvSpPr>
          <p:spPr bwMode="auto">
            <a:xfrm>
              <a:off x="2759" y="1121"/>
              <a:ext cx="40" cy="192"/>
            </a:xfrm>
            <a:prstGeom prst="rect">
              <a:avLst/>
            </a:prstGeom>
            <a:noFill/>
            <a:ln w="9525">
              <a:noFill/>
              <a:miter lim="800000"/>
              <a:headEnd/>
              <a:tailEnd/>
            </a:ln>
          </p:spPr>
          <p:txBody>
            <a:bodyPr wrap="none" lIns="0" tIns="0" rIns="0" bIns="0">
              <a:spAutoFit/>
            </a:bodyPr>
            <a:lstStyle/>
            <a:p>
              <a:r>
                <a:rPr lang="en-US" sz="2000">
                  <a:solidFill>
                    <a:srgbClr val="000000"/>
                  </a:solidFill>
                </a:rPr>
                <a:t>,</a:t>
              </a:r>
              <a:endParaRPr lang="en-US"/>
            </a:p>
          </p:txBody>
        </p:sp>
        <p:sp>
          <p:nvSpPr>
            <p:cNvPr id="17445" name="Rectangle 68"/>
            <p:cNvSpPr>
              <a:spLocks noChangeArrowheads="1"/>
            </p:cNvSpPr>
            <p:nvPr/>
          </p:nvSpPr>
          <p:spPr bwMode="auto">
            <a:xfrm>
              <a:off x="2971" y="1121"/>
              <a:ext cx="40" cy="192"/>
            </a:xfrm>
            <a:prstGeom prst="rect">
              <a:avLst/>
            </a:prstGeom>
            <a:noFill/>
            <a:ln w="9525">
              <a:noFill/>
              <a:miter lim="800000"/>
              <a:headEnd/>
              <a:tailEnd/>
            </a:ln>
          </p:spPr>
          <p:txBody>
            <a:bodyPr wrap="none" lIns="0" tIns="0" rIns="0" bIns="0">
              <a:spAutoFit/>
            </a:bodyPr>
            <a:lstStyle/>
            <a:p>
              <a:r>
                <a:rPr lang="en-US" sz="2000">
                  <a:solidFill>
                    <a:srgbClr val="000000"/>
                  </a:solidFill>
                </a:rPr>
                <a:t>,</a:t>
              </a:r>
              <a:endParaRPr lang="en-US"/>
            </a:p>
          </p:txBody>
        </p:sp>
        <p:grpSp>
          <p:nvGrpSpPr>
            <p:cNvPr id="17446" name="Group 86"/>
            <p:cNvGrpSpPr>
              <a:grpSpLocks/>
            </p:cNvGrpSpPr>
            <p:nvPr/>
          </p:nvGrpSpPr>
          <p:grpSpPr bwMode="auto">
            <a:xfrm>
              <a:off x="2302" y="806"/>
              <a:ext cx="1261" cy="507"/>
              <a:chOff x="2302" y="806"/>
              <a:chExt cx="1261" cy="507"/>
            </a:xfrm>
          </p:grpSpPr>
          <p:sp>
            <p:nvSpPr>
              <p:cNvPr id="17448" name="Rectangle 65"/>
              <p:cNvSpPr>
                <a:spLocks noChangeArrowheads="1"/>
              </p:cNvSpPr>
              <p:nvPr/>
            </p:nvSpPr>
            <p:spPr bwMode="auto">
              <a:xfrm>
                <a:off x="2799" y="1121"/>
                <a:ext cx="40" cy="192"/>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grpSp>
            <p:nvGrpSpPr>
              <p:cNvPr id="17449" name="Group 84"/>
              <p:cNvGrpSpPr>
                <a:grpSpLocks/>
              </p:cNvGrpSpPr>
              <p:nvPr/>
            </p:nvGrpSpPr>
            <p:grpSpPr bwMode="auto">
              <a:xfrm>
                <a:off x="2302" y="806"/>
                <a:ext cx="1261" cy="283"/>
                <a:chOff x="2302" y="806"/>
                <a:chExt cx="1261" cy="283"/>
              </a:xfrm>
            </p:grpSpPr>
            <p:sp>
              <p:nvSpPr>
                <p:cNvPr id="17458" name="Freeform 57"/>
                <p:cNvSpPr>
                  <a:spLocks/>
                </p:cNvSpPr>
                <p:nvPr/>
              </p:nvSpPr>
              <p:spPr bwMode="auto">
                <a:xfrm>
                  <a:off x="3431" y="1021"/>
                  <a:ext cx="132" cy="68"/>
                </a:xfrm>
                <a:custGeom>
                  <a:avLst/>
                  <a:gdLst>
                    <a:gd name="T0" fmla="*/ 132 w 132"/>
                    <a:gd name="T1" fmla="*/ 35 h 68"/>
                    <a:gd name="T2" fmla="*/ 0 w 132"/>
                    <a:gd name="T3" fmla="*/ 68 h 68"/>
                    <a:gd name="T4" fmla="*/ 16 w 132"/>
                    <a:gd name="T5" fmla="*/ 35 h 68"/>
                    <a:gd name="T6" fmla="*/ 0 w 132"/>
                    <a:gd name="T7" fmla="*/ 0 h 68"/>
                    <a:gd name="T8" fmla="*/ 132 w 132"/>
                    <a:gd name="T9" fmla="*/ 35 h 68"/>
                    <a:gd name="T10" fmla="*/ 0 60000 65536"/>
                    <a:gd name="T11" fmla="*/ 0 60000 65536"/>
                    <a:gd name="T12" fmla="*/ 0 60000 65536"/>
                    <a:gd name="T13" fmla="*/ 0 60000 65536"/>
                    <a:gd name="T14" fmla="*/ 0 60000 65536"/>
                    <a:gd name="T15" fmla="*/ 0 w 132"/>
                    <a:gd name="T16" fmla="*/ 0 h 68"/>
                    <a:gd name="T17" fmla="*/ 132 w 132"/>
                    <a:gd name="T18" fmla="*/ 68 h 68"/>
                  </a:gdLst>
                  <a:ahLst/>
                  <a:cxnLst>
                    <a:cxn ang="T10">
                      <a:pos x="T0" y="T1"/>
                    </a:cxn>
                    <a:cxn ang="T11">
                      <a:pos x="T2" y="T3"/>
                    </a:cxn>
                    <a:cxn ang="T12">
                      <a:pos x="T4" y="T5"/>
                    </a:cxn>
                    <a:cxn ang="T13">
                      <a:pos x="T6" y="T7"/>
                    </a:cxn>
                    <a:cxn ang="T14">
                      <a:pos x="T8" y="T9"/>
                    </a:cxn>
                  </a:cxnLst>
                  <a:rect l="T15" t="T16" r="T17" b="T18"/>
                  <a:pathLst>
                    <a:path w="132" h="68">
                      <a:moveTo>
                        <a:pt x="132" y="35"/>
                      </a:moveTo>
                      <a:lnTo>
                        <a:pt x="0" y="68"/>
                      </a:lnTo>
                      <a:lnTo>
                        <a:pt x="16" y="35"/>
                      </a:lnTo>
                      <a:lnTo>
                        <a:pt x="0" y="0"/>
                      </a:lnTo>
                      <a:lnTo>
                        <a:pt x="132" y="35"/>
                      </a:lnTo>
                      <a:close/>
                    </a:path>
                  </a:pathLst>
                </a:custGeom>
                <a:solidFill>
                  <a:srgbClr val="000000"/>
                </a:solidFill>
                <a:ln w="9525">
                  <a:noFill/>
                  <a:round/>
                  <a:headEnd/>
                  <a:tailEnd/>
                </a:ln>
              </p:spPr>
              <p:txBody>
                <a:bodyPr/>
                <a:lstStyle/>
                <a:p>
                  <a:endParaRPr lang="en-US"/>
                </a:p>
              </p:txBody>
            </p:sp>
            <p:sp>
              <p:nvSpPr>
                <p:cNvPr id="17459" name="Line 58"/>
                <p:cNvSpPr>
                  <a:spLocks noChangeShapeType="1"/>
                </p:cNvSpPr>
                <p:nvPr/>
              </p:nvSpPr>
              <p:spPr bwMode="auto">
                <a:xfrm flipH="1">
                  <a:off x="2302" y="1054"/>
                  <a:ext cx="1142" cy="1"/>
                </a:xfrm>
                <a:prstGeom prst="line">
                  <a:avLst/>
                </a:prstGeom>
                <a:noFill/>
                <a:ln w="0">
                  <a:solidFill>
                    <a:srgbClr val="000000"/>
                  </a:solidFill>
                  <a:round/>
                  <a:headEnd/>
                  <a:tailEnd/>
                </a:ln>
              </p:spPr>
              <p:txBody>
                <a:bodyPr/>
                <a:lstStyle/>
                <a:p>
                  <a:endParaRPr lang="en-US"/>
                </a:p>
              </p:txBody>
            </p:sp>
            <p:sp>
              <p:nvSpPr>
                <p:cNvPr id="17460" name="Rectangle 60"/>
                <p:cNvSpPr>
                  <a:spLocks noChangeArrowheads="1"/>
                </p:cNvSpPr>
                <p:nvPr/>
              </p:nvSpPr>
              <p:spPr bwMode="auto">
                <a:xfrm>
                  <a:off x="2813" y="806"/>
                  <a:ext cx="116" cy="192"/>
                </a:xfrm>
                <a:prstGeom prst="rect">
                  <a:avLst/>
                </a:prstGeom>
                <a:noFill/>
                <a:ln w="9525">
                  <a:noFill/>
                  <a:miter lim="800000"/>
                  <a:headEnd/>
                  <a:tailEnd/>
                </a:ln>
              </p:spPr>
              <p:txBody>
                <a:bodyPr wrap="none" lIns="0" tIns="0" rIns="0" bIns="0">
                  <a:spAutoFit/>
                </a:bodyPr>
                <a:lstStyle/>
                <a:p>
                  <a:r>
                    <a:rPr lang="en-US" sz="2000">
                      <a:solidFill>
                        <a:srgbClr val="000000"/>
                      </a:solidFill>
                    </a:rPr>
                    <a:t>H</a:t>
                  </a:r>
                  <a:endParaRPr lang="en-US"/>
                </a:p>
              </p:txBody>
            </p:sp>
            <p:sp>
              <p:nvSpPr>
                <p:cNvPr id="17461" name="Rectangle 61"/>
                <p:cNvSpPr>
                  <a:spLocks noChangeArrowheads="1"/>
                </p:cNvSpPr>
                <p:nvPr/>
              </p:nvSpPr>
              <p:spPr bwMode="auto">
                <a:xfrm>
                  <a:off x="2928" y="878"/>
                  <a:ext cx="60" cy="144"/>
                </a:xfrm>
                <a:prstGeom prst="rect">
                  <a:avLst/>
                </a:prstGeom>
                <a:noFill/>
                <a:ln w="9525">
                  <a:noFill/>
                  <a:miter lim="800000"/>
                  <a:headEnd/>
                  <a:tailEnd/>
                </a:ln>
              </p:spPr>
              <p:txBody>
                <a:bodyPr wrap="none" lIns="0" tIns="0" rIns="0" bIns="0">
                  <a:spAutoFit/>
                </a:bodyPr>
                <a:lstStyle/>
                <a:p>
                  <a:r>
                    <a:rPr lang="en-US" sz="1500">
                      <a:solidFill>
                        <a:srgbClr val="000000"/>
                      </a:solidFill>
                    </a:rPr>
                    <a:t>2</a:t>
                  </a:r>
                  <a:endParaRPr lang="en-US"/>
                </a:p>
              </p:txBody>
            </p:sp>
          </p:grpSp>
          <p:grpSp>
            <p:nvGrpSpPr>
              <p:cNvPr id="17450" name="Group 85"/>
              <p:cNvGrpSpPr>
                <a:grpSpLocks/>
              </p:cNvGrpSpPr>
              <p:nvPr/>
            </p:nvGrpSpPr>
            <p:grpSpPr bwMode="auto">
              <a:xfrm>
                <a:off x="2608" y="1117"/>
                <a:ext cx="619" cy="192"/>
                <a:chOff x="2590" y="1121"/>
                <a:chExt cx="619" cy="192"/>
              </a:xfrm>
            </p:grpSpPr>
            <p:sp>
              <p:nvSpPr>
                <p:cNvPr id="17451" name="Rectangle 62"/>
                <p:cNvSpPr>
                  <a:spLocks noChangeArrowheads="1"/>
                </p:cNvSpPr>
                <p:nvPr/>
              </p:nvSpPr>
              <p:spPr bwMode="auto">
                <a:xfrm>
                  <a:off x="2590" y="1121"/>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P</a:t>
                  </a:r>
                  <a:endParaRPr lang="en-US"/>
                </a:p>
              </p:txBody>
            </p:sp>
            <p:sp>
              <p:nvSpPr>
                <p:cNvPr id="17452" name="Rectangle 63"/>
                <p:cNvSpPr>
                  <a:spLocks noChangeArrowheads="1"/>
                </p:cNvSpPr>
                <p:nvPr/>
              </p:nvSpPr>
              <p:spPr bwMode="auto">
                <a:xfrm>
                  <a:off x="2679" y="1121"/>
                  <a:ext cx="80" cy="192"/>
                </a:xfrm>
                <a:prstGeom prst="rect">
                  <a:avLst/>
                </a:prstGeom>
                <a:noFill/>
                <a:ln w="9525">
                  <a:noFill/>
                  <a:miter lim="800000"/>
                  <a:headEnd/>
                  <a:tailEnd/>
                </a:ln>
              </p:spPr>
              <p:txBody>
                <a:bodyPr wrap="none" lIns="0" tIns="0" rIns="0" bIns="0">
                  <a:spAutoFit/>
                </a:bodyPr>
                <a:lstStyle/>
                <a:p>
                  <a:r>
                    <a:rPr lang="en-US" sz="2000">
                      <a:solidFill>
                        <a:srgbClr val="000000"/>
                      </a:solidFill>
                    </a:rPr>
                    <a:t>d</a:t>
                  </a:r>
                  <a:endParaRPr lang="en-US"/>
                </a:p>
              </p:txBody>
            </p:sp>
            <p:sp>
              <p:nvSpPr>
                <p:cNvPr id="17453" name="Rectangle 66"/>
                <p:cNvSpPr>
                  <a:spLocks noChangeArrowheads="1"/>
                </p:cNvSpPr>
                <p:nvPr/>
              </p:nvSpPr>
              <p:spPr bwMode="auto">
                <a:xfrm>
                  <a:off x="2838" y="1121"/>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P</a:t>
                  </a:r>
                  <a:endParaRPr lang="en-US"/>
                </a:p>
              </p:txBody>
            </p:sp>
            <p:sp>
              <p:nvSpPr>
                <p:cNvPr id="17454" name="Rectangle 67"/>
                <p:cNvSpPr>
                  <a:spLocks noChangeArrowheads="1"/>
                </p:cNvSpPr>
                <p:nvPr/>
              </p:nvSpPr>
              <p:spPr bwMode="auto">
                <a:xfrm>
                  <a:off x="2926" y="1121"/>
                  <a:ext cx="44" cy="192"/>
                </a:xfrm>
                <a:prstGeom prst="rect">
                  <a:avLst/>
                </a:prstGeom>
                <a:noFill/>
                <a:ln w="9525">
                  <a:noFill/>
                  <a:miter lim="800000"/>
                  <a:headEnd/>
                  <a:tailEnd/>
                </a:ln>
              </p:spPr>
              <p:txBody>
                <a:bodyPr wrap="none" lIns="0" tIns="0" rIns="0" bIns="0">
                  <a:spAutoFit/>
                </a:bodyPr>
                <a:lstStyle/>
                <a:p>
                  <a:r>
                    <a:rPr lang="en-US" sz="2000">
                      <a:solidFill>
                        <a:srgbClr val="000000"/>
                      </a:solidFill>
                    </a:rPr>
                    <a:t>t</a:t>
                  </a:r>
                  <a:endParaRPr lang="en-US"/>
                </a:p>
              </p:txBody>
            </p:sp>
            <p:sp>
              <p:nvSpPr>
                <p:cNvPr id="17455" name="Rectangle 69"/>
                <p:cNvSpPr>
                  <a:spLocks noChangeArrowheads="1"/>
                </p:cNvSpPr>
                <p:nvPr/>
              </p:nvSpPr>
              <p:spPr bwMode="auto">
                <a:xfrm>
                  <a:off x="3010" y="1121"/>
                  <a:ext cx="40" cy="192"/>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17456" name="Rectangle 70"/>
                <p:cNvSpPr>
                  <a:spLocks noChangeArrowheads="1"/>
                </p:cNvSpPr>
                <p:nvPr/>
              </p:nvSpPr>
              <p:spPr bwMode="auto">
                <a:xfrm>
                  <a:off x="3050" y="1121"/>
                  <a:ext cx="116" cy="192"/>
                </a:xfrm>
                <a:prstGeom prst="rect">
                  <a:avLst/>
                </a:prstGeom>
                <a:noFill/>
                <a:ln w="9525">
                  <a:noFill/>
                  <a:miter lim="800000"/>
                  <a:headEnd/>
                  <a:tailEnd/>
                </a:ln>
              </p:spPr>
              <p:txBody>
                <a:bodyPr wrap="none" lIns="0" tIns="0" rIns="0" bIns="0">
                  <a:spAutoFit/>
                </a:bodyPr>
                <a:lstStyle/>
                <a:p>
                  <a:r>
                    <a:rPr lang="en-US" sz="2000">
                      <a:solidFill>
                        <a:srgbClr val="000000"/>
                      </a:solidFill>
                    </a:rPr>
                    <a:t>N</a:t>
                  </a:r>
                  <a:endParaRPr lang="en-US"/>
                </a:p>
              </p:txBody>
            </p:sp>
            <p:sp>
              <p:nvSpPr>
                <p:cNvPr id="17457" name="Rectangle 71"/>
                <p:cNvSpPr>
                  <a:spLocks noChangeArrowheads="1"/>
                </p:cNvSpPr>
                <p:nvPr/>
              </p:nvSpPr>
              <p:spPr bwMode="auto">
                <a:xfrm>
                  <a:off x="3165" y="1121"/>
                  <a:ext cx="44" cy="192"/>
                </a:xfrm>
                <a:prstGeom prst="rect">
                  <a:avLst/>
                </a:prstGeom>
                <a:noFill/>
                <a:ln w="9525">
                  <a:noFill/>
                  <a:miter lim="800000"/>
                  <a:headEnd/>
                  <a:tailEnd/>
                </a:ln>
              </p:spPr>
              <p:txBody>
                <a:bodyPr wrap="none" lIns="0" tIns="0" rIns="0" bIns="0">
                  <a:spAutoFit/>
                </a:bodyPr>
                <a:lstStyle/>
                <a:p>
                  <a:r>
                    <a:rPr lang="en-US" sz="2000">
                      <a:solidFill>
                        <a:srgbClr val="000000"/>
                      </a:solidFill>
                    </a:rPr>
                    <a:t>i</a:t>
                  </a:r>
                  <a:endParaRPr lang="en-US"/>
                </a:p>
              </p:txBody>
            </p:sp>
          </p:grpSp>
        </p:grpSp>
        <p:sp>
          <p:nvSpPr>
            <p:cNvPr id="17447" name="AutoShape 47"/>
            <p:cNvSpPr>
              <a:spLocks noChangeAspect="1" noChangeArrowheads="1" noTextEdit="1"/>
            </p:cNvSpPr>
            <p:nvPr/>
          </p:nvSpPr>
          <p:spPr bwMode="auto">
            <a:xfrm>
              <a:off x="1383" y="799"/>
              <a:ext cx="3129" cy="528"/>
            </a:xfrm>
            <a:prstGeom prst="rect">
              <a:avLst/>
            </a:prstGeom>
            <a:noFill/>
            <a:ln w="9525">
              <a:noFill/>
              <a:miter lim="800000"/>
              <a:headEnd/>
              <a:tailEnd/>
            </a:ln>
          </p:spPr>
          <p:txBody>
            <a:bodyPr/>
            <a:lstStyle/>
            <a:p>
              <a:endParaRPr lang="en-US"/>
            </a:p>
          </p:txBody>
        </p:sp>
      </p:grpSp>
      <p:grpSp>
        <p:nvGrpSpPr>
          <p:cNvPr id="8" name="Group 81"/>
          <p:cNvGrpSpPr>
            <a:grpSpLocks/>
          </p:cNvGrpSpPr>
          <p:nvPr/>
        </p:nvGrpSpPr>
        <p:grpSpPr bwMode="auto">
          <a:xfrm>
            <a:off x="6061075" y="1536700"/>
            <a:ext cx="1052513" cy="274638"/>
            <a:chOff x="3818" y="968"/>
            <a:chExt cx="663" cy="173"/>
          </a:xfrm>
        </p:grpSpPr>
        <p:sp>
          <p:nvSpPr>
            <p:cNvPr id="17436" name="Rectangle 72"/>
            <p:cNvSpPr>
              <a:spLocks noChangeArrowheads="1"/>
            </p:cNvSpPr>
            <p:nvPr/>
          </p:nvSpPr>
          <p:spPr bwMode="auto">
            <a:xfrm>
              <a:off x="3818"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C</a:t>
              </a:r>
              <a:endParaRPr lang="en-US"/>
            </a:p>
          </p:txBody>
        </p:sp>
        <p:sp>
          <p:nvSpPr>
            <p:cNvPr id="17437" name="Rectangle 73"/>
            <p:cNvSpPr>
              <a:spLocks noChangeArrowheads="1"/>
            </p:cNvSpPr>
            <p:nvPr/>
          </p:nvSpPr>
          <p:spPr bwMode="auto">
            <a:xfrm>
              <a:off x="3913"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H</a:t>
              </a:r>
              <a:endParaRPr lang="en-US"/>
            </a:p>
          </p:txBody>
        </p:sp>
        <p:sp>
          <p:nvSpPr>
            <p:cNvPr id="17438" name="Rectangle 74"/>
            <p:cNvSpPr>
              <a:spLocks noChangeArrowheads="1"/>
            </p:cNvSpPr>
            <p:nvPr/>
          </p:nvSpPr>
          <p:spPr bwMode="auto">
            <a:xfrm>
              <a:off x="4009" y="1026"/>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17439" name="Rectangle 75"/>
            <p:cNvSpPr>
              <a:spLocks noChangeArrowheads="1"/>
            </p:cNvSpPr>
            <p:nvPr/>
          </p:nvSpPr>
          <p:spPr bwMode="auto">
            <a:xfrm>
              <a:off x="4237"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C</a:t>
              </a:r>
              <a:endParaRPr lang="en-US"/>
            </a:p>
          </p:txBody>
        </p:sp>
        <p:sp>
          <p:nvSpPr>
            <p:cNvPr id="17440" name="Rectangle 76"/>
            <p:cNvSpPr>
              <a:spLocks noChangeArrowheads="1"/>
            </p:cNvSpPr>
            <p:nvPr/>
          </p:nvSpPr>
          <p:spPr bwMode="auto">
            <a:xfrm>
              <a:off x="4332" y="968"/>
              <a:ext cx="98" cy="163"/>
            </a:xfrm>
            <a:prstGeom prst="rect">
              <a:avLst/>
            </a:prstGeom>
            <a:noFill/>
            <a:ln w="9525">
              <a:noFill/>
              <a:miter lim="800000"/>
              <a:headEnd/>
              <a:tailEnd/>
            </a:ln>
          </p:spPr>
          <p:txBody>
            <a:bodyPr wrap="none" lIns="0" tIns="0" rIns="0" bIns="0">
              <a:spAutoFit/>
            </a:bodyPr>
            <a:lstStyle/>
            <a:p>
              <a:r>
                <a:rPr lang="en-US" sz="1700">
                  <a:solidFill>
                    <a:srgbClr val="000000"/>
                  </a:solidFill>
                </a:rPr>
                <a:t>H</a:t>
              </a:r>
              <a:endParaRPr lang="en-US"/>
            </a:p>
          </p:txBody>
        </p:sp>
        <p:sp>
          <p:nvSpPr>
            <p:cNvPr id="17441" name="Rectangle 77"/>
            <p:cNvSpPr>
              <a:spLocks noChangeArrowheads="1"/>
            </p:cNvSpPr>
            <p:nvPr/>
          </p:nvSpPr>
          <p:spPr bwMode="auto">
            <a:xfrm>
              <a:off x="4428" y="1026"/>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a:p>
          </p:txBody>
        </p:sp>
        <p:sp>
          <p:nvSpPr>
            <p:cNvPr id="17442" name="Line 78"/>
            <p:cNvSpPr>
              <a:spLocks noChangeShapeType="1"/>
            </p:cNvSpPr>
            <p:nvPr/>
          </p:nvSpPr>
          <p:spPr bwMode="auto">
            <a:xfrm>
              <a:off x="4084" y="1034"/>
              <a:ext cx="132" cy="1"/>
            </a:xfrm>
            <a:prstGeom prst="line">
              <a:avLst/>
            </a:prstGeom>
            <a:noFill/>
            <a:ln w="20638">
              <a:solidFill>
                <a:srgbClr val="000000"/>
              </a:solidFill>
              <a:round/>
              <a:headEnd/>
              <a:tailEnd/>
            </a:ln>
          </p:spPr>
          <p:txBody>
            <a:bodyPr/>
            <a:lstStyle/>
            <a:p>
              <a:endParaRPr lang="en-US"/>
            </a:p>
          </p:txBody>
        </p:sp>
      </p:grpSp>
      <p:sp>
        <p:nvSpPr>
          <p:cNvPr id="6234" name="Line 90"/>
          <p:cNvSpPr>
            <a:spLocks noChangeShapeType="1"/>
          </p:cNvSpPr>
          <p:nvPr/>
        </p:nvSpPr>
        <p:spPr bwMode="auto">
          <a:xfrm>
            <a:off x="3276600" y="4868863"/>
            <a:ext cx="217488" cy="0"/>
          </a:xfrm>
          <a:prstGeom prst="line">
            <a:avLst/>
          </a:prstGeom>
          <a:noFill/>
          <a:ln w="9525">
            <a:solidFill>
              <a:schemeClr val="tx1"/>
            </a:solidFill>
            <a:round/>
            <a:headEnd/>
            <a:tailEnd/>
          </a:ln>
        </p:spPr>
        <p:txBody>
          <a:bodyPr/>
          <a:lstStyle/>
          <a:p>
            <a:endParaRPr lang="en-US"/>
          </a:p>
        </p:txBody>
      </p:sp>
      <p:sp>
        <p:nvSpPr>
          <p:cNvPr id="6235" name="Line 91"/>
          <p:cNvSpPr>
            <a:spLocks noChangeShapeType="1"/>
          </p:cNvSpPr>
          <p:nvPr/>
        </p:nvSpPr>
        <p:spPr bwMode="auto">
          <a:xfrm>
            <a:off x="5280025" y="4872038"/>
            <a:ext cx="215900" cy="0"/>
          </a:xfrm>
          <a:prstGeom prst="line">
            <a:avLst/>
          </a:prstGeom>
          <a:noFill/>
          <a:ln w="9525">
            <a:solidFill>
              <a:schemeClr val="tx1"/>
            </a:solidFill>
            <a:round/>
            <a:headEnd/>
            <a:tailEnd/>
          </a:ln>
        </p:spPr>
        <p:txBody>
          <a:bodyPr/>
          <a:lstStyle/>
          <a:p>
            <a:endParaRPr lang="en-US"/>
          </a:p>
        </p:txBody>
      </p:sp>
      <p:sp>
        <p:nvSpPr>
          <p:cNvPr id="6237" name="Line 93"/>
          <p:cNvSpPr>
            <a:spLocks noChangeShapeType="1"/>
          </p:cNvSpPr>
          <p:nvPr/>
        </p:nvSpPr>
        <p:spPr bwMode="auto">
          <a:xfrm>
            <a:off x="4248150" y="4941888"/>
            <a:ext cx="288925" cy="0"/>
          </a:xfrm>
          <a:prstGeom prst="line">
            <a:avLst/>
          </a:prstGeom>
          <a:noFill/>
          <a:ln w="9525">
            <a:solidFill>
              <a:schemeClr val="tx1"/>
            </a:solidFill>
            <a:round/>
            <a:headEnd/>
            <a:tailEnd/>
          </a:ln>
        </p:spPr>
        <p:txBody>
          <a:bodyPr/>
          <a:lstStyle/>
          <a:p>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55">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164"/>
                                        </p:tgtEl>
                                        <p:attrNameLst>
                                          <p:attrName>style.visibility</p:attrName>
                                        </p:attrNameLst>
                                      </p:cBhvr>
                                      <p:to>
                                        <p:strVal val="visible"/>
                                      </p:to>
                                    </p:set>
                                    <p:animEffect transition="in" filter="dissolve">
                                      <p:cBhvr>
                                        <p:cTn id="69" dur="500"/>
                                        <p:tgtEl>
                                          <p:spTgt spid="616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6165"/>
                                        </p:tgtEl>
                                        <p:attrNameLst>
                                          <p:attrName>style.visibility</p:attrName>
                                        </p:attrNameLst>
                                      </p:cBhvr>
                                      <p:to>
                                        <p:strVal val="visible"/>
                                      </p:to>
                                    </p:set>
                                    <p:animEffect transition="in" filter="dissolve">
                                      <p:cBhvr>
                                        <p:cTn id="72" dur="500"/>
                                        <p:tgtEl>
                                          <p:spTgt spid="616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166"/>
                                        </p:tgtEl>
                                        <p:attrNameLst>
                                          <p:attrName>style.visibility</p:attrName>
                                        </p:attrNameLst>
                                      </p:cBhvr>
                                      <p:to>
                                        <p:strVal val="visible"/>
                                      </p:to>
                                    </p:set>
                                    <p:animEffect transition="in" filter="dissolve">
                                      <p:cBhvr>
                                        <p:cTn id="75" dur="500"/>
                                        <p:tgtEl>
                                          <p:spTgt spid="616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167"/>
                                        </p:tgtEl>
                                        <p:attrNameLst>
                                          <p:attrName>style.visibility</p:attrName>
                                        </p:attrNameLst>
                                      </p:cBhvr>
                                      <p:to>
                                        <p:strVal val="visible"/>
                                      </p:to>
                                    </p:set>
                                    <p:animEffect transition="in" filter="dissolve">
                                      <p:cBhvr>
                                        <p:cTn id="78" dur="500"/>
                                        <p:tgtEl>
                                          <p:spTgt spid="616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168"/>
                                        </p:tgtEl>
                                        <p:attrNameLst>
                                          <p:attrName>style.visibility</p:attrName>
                                        </p:attrNameLst>
                                      </p:cBhvr>
                                      <p:to>
                                        <p:strVal val="visible"/>
                                      </p:to>
                                    </p:set>
                                    <p:animEffect transition="in" filter="dissolve">
                                      <p:cBhvr>
                                        <p:cTn id="81" dur="500"/>
                                        <p:tgtEl>
                                          <p:spTgt spid="616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6169"/>
                                        </p:tgtEl>
                                        <p:attrNameLst>
                                          <p:attrName>style.visibility</p:attrName>
                                        </p:attrNameLst>
                                      </p:cBhvr>
                                      <p:to>
                                        <p:strVal val="visible"/>
                                      </p:to>
                                    </p:set>
                                    <p:animEffect transition="in" filter="dissolve">
                                      <p:cBhvr>
                                        <p:cTn id="84" dur="500"/>
                                        <p:tgtEl>
                                          <p:spTgt spid="6169"/>
                                        </p:tgtEl>
                                      </p:cBhvr>
                                    </p:animEffect>
                                  </p:childTnLst>
                                </p:cTn>
                              </p:par>
                              <p:par>
                                <p:cTn id="85" presetID="9" presetClass="exit" presetSubtype="0" fill="hold" grpId="1" nodeType="withEffect">
                                  <p:stCondLst>
                                    <p:cond delay="0"/>
                                  </p:stCondLst>
                                  <p:childTnLst>
                                    <p:animEffect transition="out" filter="dissolve">
                                      <p:cBhvr>
                                        <p:cTn id="86" dur="500"/>
                                        <p:tgtEl>
                                          <p:spTgt spid="6237"/>
                                        </p:tgtEl>
                                      </p:cBhvr>
                                    </p:animEffect>
                                    <p:set>
                                      <p:cBhvr>
                                        <p:cTn id="87" dur="1" fill="hold">
                                          <p:stCondLst>
                                            <p:cond delay="499"/>
                                          </p:stCondLst>
                                        </p:cTn>
                                        <p:tgtEl>
                                          <p:spTgt spid="6237"/>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6235"/>
                                        </p:tgtEl>
                                      </p:cBhvr>
                                    </p:animEffect>
                                    <p:set>
                                      <p:cBhvr>
                                        <p:cTn id="90" dur="1" fill="hold">
                                          <p:stCondLst>
                                            <p:cond delay="499"/>
                                          </p:stCondLst>
                                        </p:cTn>
                                        <p:tgtEl>
                                          <p:spTgt spid="6235"/>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6234"/>
                                        </p:tgtEl>
                                      </p:cBhvr>
                                    </p:animEffect>
                                    <p:set>
                                      <p:cBhvr>
                                        <p:cTn id="93" dur="1" fill="hold">
                                          <p:stCondLst>
                                            <p:cond delay="499"/>
                                          </p:stCondLst>
                                        </p:cTn>
                                        <p:tgtEl>
                                          <p:spTgt spid="623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189"/>
                                        </p:tgtEl>
                                        <p:attrNameLst>
                                          <p:attrName>style.visibility</p:attrName>
                                        </p:attrNameLst>
                                      </p:cBhvr>
                                      <p:to>
                                        <p:strVal val="visible"/>
                                      </p:to>
                                    </p:set>
                                    <p:animEffect transition="in" filter="dissolve">
                                      <p:cBhvr>
                                        <p:cTn id="98" dur="500"/>
                                        <p:tgtEl>
                                          <p:spTgt spid="6189"/>
                                        </p:tgtEl>
                                      </p:cBhvr>
                                    </p:animEffect>
                                  </p:childTnLst>
                                </p:cTn>
                              </p:par>
                              <p:par>
                                <p:cTn id="99" presetID="9" presetClass="exit" presetSubtype="0" fill="hold" grpId="1" nodeType="withEffect">
                                  <p:stCondLst>
                                    <p:cond delay="0"/>
                                  </p:stCondLst>
                                  <p:childTnLst>
                                    <p:animEffect transition="out" filter="dissolve">
                                      <p:cBhvr>
                                        <p:cTn id="100" dur="500"/>
                                        <p:tgtEl>
                                          <p:spTgt spid="6165"/>
                                        </p:tgtEl>
                                      </p:cBhvr>
                                    </p:animEffect>
                                    <p:set>
                                      <p:cBhvr>
                                        <p:cTn id="101" dur="1" fill="hold">
                                          <p:stCondLst>
                                            <p:cond delay="499"/>
                                          </p:stCondLst>
                                        </p:cTn>
                                        <p:tgtEl>
                                          <p:spTgt spid="6165"/>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6166"/>
                                        </p:tgtEl>
                                      </p:cBhvr>
                                    </p:animEffect>
                                    <p:set>
                                      <p:cBhvr>
                                        <p:cTn id="104" dur="1" fill="hold">
                                          <p:stCondLst>
                                            <p:cond delay="499"/>
                                          </p:stCondLst>
                                        </p:cTn>
                                        <p:tgtEl>
                                          <p:spTgt spid="616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6190"/>
                                        </p:tgtEl>
                                        <p:attrNameLst>
                                          <p:attrName>style.visibility</p:attrName>
                                        </p:attrNameLst>
                                      </p:cBhvr>
                                      <p:to>
                                        <p:strVal val="visible"/>
                                      </p:to>
                                    </p:set>
                                    <p:animEffect transition="in" filter="dissolve">
                                      <p:cBhvr>
                                        <p:cTn id="109" dur="500"/>
                                        <p:tgtEl>
                                          <p:spTgt spid="6190"/>
                                        </p:tgtEl>
                                      </p:cBhvr>
                                    </p:animEffect>
                                  </p:childTnLst>
                                </p:cTn>
                              </p:par>
                              <p:par>
                                <p:cTn id="110" presetID="9" presetClass="exit" presetSubtype="0" fill="hold" grpId="1" nodeType="withEffect">
                                  <p:stCondLst>
                                    <p:cond delay="0"/>
                                  </p:stCondLst>
                                  <p:childTnLst>
                                    <p:animEffect transition="out" filter="dissolve">
                                      <p:cBhvr>
                                        <p:cTn id="111" dur="500"/>
                                        <p:tgtEl>
                                          <p:spTgt spid="6168"/>
                                        </p:tgtEl>
                                      </p:cBhvr>
                                    </p:animEffect>
                                    <p:set>
                                      <p:cBhvr>
                                        <p:cTn id="112" dur="1" fill="hold">
                                          <p:stCondLst>
                                            <p:cond delay="499"/>
                                          </p:stCondLst>
                                        </p:cTn>
                                        <p:tgtEl>
                                          <p:spTgt spid="6168"/>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6167"/>
                                        </p:tgtEl>
                                      </p:cBhvr>
                                    </p:animEffect>
                                    <p:set>
                                      <p:cBhvr>
                                        <p:cTn id="115" dur="1" fill="hold">
                                          <p:stCondLst>
                                            <p:cond delay="499"/>
                                          </p:stCondLst>
                                        </p:cTn>
                                        <p:tgtEl>
                                          <p:spTgt spid="6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p:bldP spid="6159" grpId="0" animBg="1"/>
      <p:bldP spid="6161" grpId="0"/>
      <p:bldP spid="6164" grpId="0" animBg="1"/>
      <p:bldP spid="6165" grpId="0" animBg="1"/>
      <p:bldP spid="6165" grpId="1" animBg="1"/>
      <p:bldP spid="6166" grpId="0" animBg="1"/>
      <p:bldP spid="6166" grpId="1" animBg="1"/>
      <p:bldP spid="6167" grpId="0" animBg="1"/>
      <p:bldP spid="6167" grpId="1" animBg="1"/>
      <p:bldP spid="6168" grpId="0" animBg="1"/>
      <p:bldP spid="6168" grpId="1" animBg="1"/>
      <p:bldP spid="6169" grpId="0" animBg="1"/>
      <p:bldP spid="6170" grpId="0" animBg="1"/>
      <p:bldP spid="6171" grpId="0"/>
      <p:bldP spid="6172" grpId="0"/>
      <p:bldP spid="6173" grpId="0"/>
      <p:bldP spid="6174" grpId="0"/>
      <p:bldP spid="6177" grpId="0"/>
      <p:bldP spid="6189" grpId="0" animBg="1"/>
      <p:bldP spid="6190" grpId="0" animBg="1"/>
      <p:bldP spid="6234" grpId="0" animBg="1"/>
      <p:bldP spid="6234" grpId="1" animBg="1"/>
      <p:bldP spid="6235" grpId="0" animBg="1"/>
      <p:bldP spid="6235" grpId="1" animBg="1"/>
      <p:bldP spid="6237" grpId="0" animBg="1"/>
      <p:bldP spid="623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0"/>
            <a:ext cx="7772400" cy="1143000"/>
          </a:xfrm>
        </p:spPr>
        <p:txBody>
          <a:bodyPr/>
          <a:lstStyle/>
          <a:p>
            <a:pPr eaLnBrk="1" hangingPunct="1"/>
            <a:r>
              <a:rPr lang="en-US" dirty="0" smtClean="0"/>
              <a:t>Enzymes as catalysts</a:t>
            </a:r>
          </a:p>
        </p:txBody>
      </p:sp>
      <p:sp>
        <p:nvSpPr>
          <p:cNvPr id="106499" name="Rectangle 3"/>
          <p:cNvSpPr>
            <a:spLocks noGrp="1" noChangeArrowheads="1"/>
          </p:cNvSpPr>
          <p:nvPr>
            <p:ph sz="quarter" idx="1"/>
          </p:nvPr>
        </p:nvSpPr>
        <p:spPr>
          <a:xfrm>
            <a:off x="468313" y="1268413"/>
            <a:ext cx="8424862" cy="4495800"/>
          </a:xfrm>
        </p:spPr>
        <p:txBody>
          <a:bodyPr/>
          <a:lstStyle/>
          <a:p>
            <a:pPr eaLnBrk="1" hangingPunct="1">
              <a:lnSpc>
                <a:spcPct val="120000"/>
              </a:lnSpc>
            </a:pPr>
            <a:r>
              <a:rPr lang="en-GB" altLang="en-GB" sz="2800" b="1" dirty="0" smtClean="0"/>
              <a:t>Provide a reaction surface (the active site)</a:t>
            </a:r>
          </a:p>
          <a:p>
            <a:pPr eaLnBrk="1" hangingPunct="1">
              <a:lnSpc>
                <a:spcPct val="120000"/>
              </a:lnSpc>
            </a:pPr>
            <a:r>
              <a:rPr lang="en-GB" altLang="en-GB" sz="2800" b="1" dirty="0" smtClean="0"/>
              <a:t>Provide a suitable environment (hydrophobic)</a:t>
            </a:r>
          </a:p>
          <a:p>
            <a:pPr eaLnBrk="1" hangingPunct="1">
              <a:lnSpc>
                <a:spcPct val="120000"/>
              </a:lnSpc>
            </a:pPr>
            <a:r>
              <a:rPr lang="en-GB" altLang="en-GB" sz="2800" b="1" dirty="0" smtClean="0"/>
              <a:t>Bring reactants together</a:t>
            </a:r>
          </a:p>
          <a:p>
            <a:pPr eaLnBrk="1" hangingPunct="1">
              <a:lnSpc>
                <a:spcPct val="120000"/>
              </a:lnSpc>
            </a:pPr>
            <a:r>
              <a:rPr lang="en-GB" altLang="en-GB" sz="2800" b="1" dirty="0" smtClean="0"/>
              <a:t>Position reactants correctly for reaction</a:t>
            </a:r>
          </a:p>
          <a:p>
            <a:pPr eaLnBrk="1" hangingPunct="1">
              <a:lnSpc>
                <a:spcPct val="120000"/>
              </a:lnSpc>
            </a:pPr>
            <a:r>
              <a:rPr lang="en-GB" altLang="en-GB" sz="2800" b="1" dirty="0" smtClean="0"/>
              <a:t>Weaken bonds in the reactants</a:t>
            </a:r>
          </a:p>
          <a:p>
            <a:pPr eaLnBrk="1" hangingPunct="1">
              <a:lnSpc>
                <a:spcPct val="120000"/>
              </a:lnSpc>
            </a:pPr>
            <a:r>
              <a:rPr lang="en-GB" altLang="en-GB" sz="2800" b="1" dirty="0" smtClean="0"/>
              <a:t>Provide acid / base catalysis</a:t>
            </a:r>
          </a:p>
          <a:p>
            <a:pPr eaLnBrk="1" hangingPunct="1">
              <a:lnSpc>
                <a:spcPct val="120000"/>
              </a:lnSpc>
            </a:pPr>
            <a:r>
              <a:rPr lang="en-GB" altLang="en-GB" sz="2800" b="1" dirty="0" smtClean="0"/>
              <a:t>Provide </a:t>
            </a:r>
            <a:r>
              <a:rPr lang="en-GB" altLang="en-GB" sz="2800" b="1" dirty="0" err="1" smtClean="0"/>
              <a:t>nucleophiles</a:t>
            </a:r>
            <a:endParaRPr lang="en-GB" altLang="en-GB" sz="2800" dirty="0" smtClean="0"/>
          </a:p>
          <a:p>
            <a:pPr eaLnBrk="1" hangingPunct="1">
              <a:lnSpc>
                <a:spcPct val="120000"/>
              </a:lnSpc>
            </a:pPr>
            <a:endParaRPr lang="en-US" sz="2800" dirty="0" smtClean="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a:spLocks noGrp="1" noChangeArrowheads="1"/>
          </p:cNvSpPr>
          <p:nvPr>
            <p:ph type="title"/>
          </p:nvPr>
        </p:nvSpPr>
        <p:spPr/>
        <p:txBody>
          <a:bodyPr/>
          <a:lstStyle/>
          <a:p>
            <a:pPr eaLnBrk="1" hangingPunct="1"/>
            <a:r>
              <a:rPr lang="en-US" smtClean="0"/>
              <a:t>An example reaction:</a:t>
            </a:r>
          </a:p>
        </p:txBody>
      </p:sp>
      <p:sp>
        <p:nvSpPr>
          <p:cNvPr id="5136" name="Rectangle 16"/>
          <p:cNvSpPr>
            <a:spLocks noGrp="1" noChangeArrowheads="1"/>
          </p:cNvSpPr>
          <p:nvPr>
            <p:ph sz="quarter" idx="1"/>
          </p:nvPr>
        </p:nvSpPr>
        <p:spPr/>
        <p:txBody>
          <a:bodyPr/>
          <a:lstStyle/>
          <a:p>
            <a:pPr eaLnBrk="1" hangingPunct="1"/>
            <a:r>
              <a:rPr lang="en-US" sz="2800" smtClean="0"/>
              <a:t>Reduction of pyruvate to lactate</a:t>
            </a:r>
          </a:p>
          <a:p>
            <a:pPr eaLnBrk="1" hangingPunct="1"/>
            <a:r>
              <a:rPr lang="en-US" sz="2800" smtClean="0"/>
              <a:t>Homolactic fermentation</a:t>
            </a:r>
          </a:p>
          <a:p>
            <a:pPr eaLnBrk="1" hangingPunct="1"/>
            <a:r>
              <a:rPr lang="en-GB" altLang="en-GB" sz="2800" smtClean="0"/>
              <a:t>LDH = Lactate dehydrogenase (enzyme)</a:t>
            </a:r>
          </a:p>
          <a:p>
            <a:pPr eaLnBrk="1" hangingPunct="1"/>
            <a:r>
              <a:rPr lang="en-GB" altLang="en-GB" sz="2800" smtClean="0"/>
              <a:t>NADH = reducing agent &amp; coenzyme</a:t>
            </a:r>
          </a:p>
          <a:p>
            <a:pPr eaLnBrk="1" hangingPunct="1"/>
            <a:r>
              <a:rPr lang="en-GB" altLang="en-GB" sz="2800" smtClean="0"/>
              <a:t>Pyruvic acid = substrate</a:t>
            </a:r>
            <a:endParaRPr lang="en-US" sz="2800" smtClean="0"/>
          </a:p>
        </p:txBody>
      </p:sp>
      <p:grpSp>
        <p:nvGrpSpPr>
          <p:cNvPr id="2" name="Group 106"/>
          <p:cNvGrpSpPr>
            <a:grpSpLocks/>
          </p:cNvGrpSpPr>
          <p:nvPr/>
        </p:nvGrpSpPr>
        <p:grpSpPr bwMode="auto">
          <a:xfrm>
            <a:off x="1187450" y="4624388"/>
            <a:ext cx="6553200" cy="1468437"/>
            <a:chOff x="748" y="2931"/>
            <a:chExt cx="4128" cy="925"/>
          </a:xfrm>
        </p:grpSpPr>
        <p:sp>
          <p:nvSpPr>
            <p:cNvPr id="19461" name="AutoShape 17"/>
            <p:cNvSpPr>
              <a:spLocks noChangeAspect="1" noChangeArrowheads="1" noTextEdit="1"/>
            </p:cNvSpPr>
            <p:nvPr/>
          </p:nvSpPr>
          <p:spPr bwMode="auto">
            <a:xfrm>
              <a:off x="985" y="2935"/>
              <a:ext cx="3891" cy="767"/>
            </a:xfrm>
            <a:prstGeom prst="rect">
              <a:avLst/>
            </a:prstGeom>
            <a:noFill/>
            <a:ln w="9525">
              <a:noFill/>
              <a:miter lim="800000"/>
              <a:headEnd/>
              <a:tailEnd/>
            </a:ln>
          </p:spPr>
          <p:txBody>
            <a:bodyPr/>
            <a:lstStyle/>
            <a:p>
              <a:endParaRPr lang="en-US"/>
            </a:p>
          </p:txBody>
        </p:sp>
        <p:grpSp>
          <p:nvGrpSpPr>
            <p:cNvPr id="19462" name="Group 22"/>
            <p:cNvGrpSpPr>
              <a:grpSpLocks/>
            </p:cNvGrpSpPr>
            <p:nvPr/>
          </p:nvGrpSpPr>
          <p:grpSpPr bwMode="auto">
            <a:xfrm>
              <a:off x="2675" y="3237"/>
              <a:ext cx="454" cy="55"/>
              <a:chOff x="2737" y="2408"/>
              <a:chExt cx="425" cy="54"/>
            </a:xfrm>
          </p:grpSpPr>
          <p:sp>
            <p:nvSpPr>
              <p:cNvPr id="19544" name="Freeform 19"/>
              <p:cNvSpPr>
                <a:spLocks/>
              </p:cNvSpPr>
              <p:nvPr/>
            </p:nvSpPr>
            <p:spPr bwMode="auto">
              <a:xfrm>
                <a:off x="2987" y="2408"/>
                <a:ext cx="175" cy="54"/>
              </a:xfrm>
              <a:custGeom>
                <a:avLst/>
                <a:gdLst>
                  <a:gd name="T0" fmla="*/ 175 w 175"/>
                  <a:gd name="T1" fmla="*/ 54 h 54"/>
                  <a:gd name="T2" fmla="*/ 21 w 175"/>
                  <a:gd name="T3" fmla="*/ 54 h 54"/>
                  <a:gd name="T4" fmla="*/ 0 w 175"/>
                  <a:gd name="T5" fmla="*/ 0 h 54"/>
                  <a:gd name="T6" fmla="*/ 175 w 175"/>
                  <a:gd name="T7" fmla="*/ 54 h 54"/>
                  <a:gd name="T8" fmla="*/ 0 60000 65536"/>
                  <a:gd name="T9" fmla="*/ 0 60000 65536"/>
                  <a:gd name="T10" fmla="*/ 0 60000 65536"/>
                  <a:gd name="T11" fmla="*/ 0 60000 65536"/>
                  <a:gd name="T12" fmla="*/ 0 w 175"/>
                  <a:gd name="T13" fmla="*/ 0 h 54"/>
                  <a:gd name="T14" fmla="*/ 175 w 175"/>
                  <a:gd name="T15" fmla="*/ 54 h 54"/>
                </a:gdLst>
                <a:ahLst/>
                <a:cxnLst>
                  <a:cxn ang="T8">
                    <a:pos x="T0" y="T1"/>
                  </a:cxn>
                  <a:cxn ang="T9">
                    <a:pos x="T2" y="T3"/>
                  </a:cxn>
                  <a:cxn ang="T10">
                    <a:pos x="T4" y="T5"/>
                  </a:cxn>
                  <a:cxn ang="T11">
                    <a:pos x="T6" y="T7"/>
                  </a:cxn>
                </a:cxnLst>
                <a:rect l="T12" t="T13" r="T14" b="T15"/>
                <a:pathLst>
                  <a:path w="175" h="54">
                    <a:moveTo>
                      <a:pt x="175" y="54"/>
                    </a:moveTo>
                    <a:lnTo>
                      <a:pt x="21" y="54"/>
                    </a:lnTo>
                    <a:lnTo>
                      <a:pt x="0" y="0"/>
                    </a:lnTo>
                    <a:lnTo>
                      <a:pt x="175" y="54"/>
                    </a:lnTo>
                    <a:close/>
                  </a:path>
                </a:pathLst>
              </a:custGeom>
              <a:solidFill>
                <a:srgbClr val="000000"/>
              </a:solidFill>
              <a:ln w="9525">
                <a:noFill/>
                <a:round/>
                <a:headEnd/>
                <a:tailEnd/>
              </a:ln>
            </p:spPr>
            <p:txBody>
              <a:bodyPr/>
              <a:lstStyle/>
              <a:p>
                <a:endParaRPr lang="en-US"/>
              </a:p>
            </p:txBody>
          </p:sp>
          <p:sp>
            <p:nvSpPr>
              <p:cNvPr id="19545" name="Line 20"/>
              <p:cNvSpPr>
                <a:spLocks noChangeShapeType="1"/>
              </p:cNvSpPr>
              <p:nvPr/>
            </p:nvSpPr>
            <p:spPr bwMode="auto">
              <a:xfrm flipH="1">
                <a:off x="2739" y="2453"/>
                <a:ext cx="268" cy="1"/>
              </a:xfrm>
              <a:prstGeom prst="line">
                <a:avLst/>
              </a:prstGeom>
              <a:noFill/>
              <a:ln w="3175">
                <a:solidFill>
                  <a:srgbClr val="000000"/>
                </a:solidFill>
                <a:round/>
                <a:headEnd/>
                <a:tailEnd/>
              </a:ln>
            </p:spPr>
            <p:txBody>
              <a:bodyPr/>
              <a:lstStyle/>
              <a:p>
                <a:endParaRPr lang="en-US"/>
              </a:p>
            </p:txBody>
          </p:sp>
          <p:sp>
            <p:nvSpPr>
              <p:cNvPr id="19546" name="Rectangle 21"/>
              <p:cNvSpPr>
                <a:spLocks noChangeArrowheads="1"/>
              </p:cNvSpPr>
              <p:nvPr/>
            </p:nvSpPr>
            <p:spPr bwMode="auto">
              <a:xfrm>
                <a:off x="2737" y="2444"/>
                <a:ext cx="271" cy="18"/>
              </a:xfrm>
              <a:prstGeom prst="rect">
                <a:avLst/>
              </a:prstGeom>
              <a:solidFill>
                <a:srgbClr val="000000"/>
              </a:solidFill>
              <a:ln w="9525">
                <a:noFill/>
                <a:miter lim="800000"/>
                <a:headEnd/>
                <a:tailEnd/>
              </a:ln>
            </p:spPr>
            <p:txBody>
              <a:bodyPr/>
              <a:lstStyle/>
              <a:p>
                <a:endParaRPr lang="en-US"/>
              </a:p>
            </p:txBody>
          </p:sp>
        </p:grpSp>
        <p:grpSp>
          <p:nvGrpSpPr>
            <p:cNvPr id="19463" name="Group 26"/>
            <p:cNvGrpSpPr>
              <a:grpSpLocks/>
            </p:cNvGrpSpPr>
            <p:nvPr/>
          </p:nvGrpSpPr>
          <p:grpSpPr bwMode="auto">
            <a:xfrm>
              <a:off x="2653" y="3328"/>
              <a:ext cx="466" cy="53"/>
              <a:chOff x="2716" y="2497"/>
              <a:chExt cx="437" cy="52"/>
            </a:xfrm>
          </p:grpSpPr>
          <p:sp>
            <p:nvSpPr>
              <p:cNvPr id="19541" name="Freeform 23"/>
              <p:cNvSpPr>
                <a:spLocks/>
              </p:cNvSpPr>
              <p:nvPr/>
            </p:nvSpPr>
            <p:spPr bwMode="auto">
              <a:xfrm>
                <a:off x="2716" y="2497"/>
                <a:ext cx="175" cy="52"/>
              </a:xfrm>
              <a:custGeom>
                <a:avLst/>
                <a:gdLst>
                  <a:gd name="T0" fmla="*/ 0 w 175"/>
                  <a:gd name="T1" fmla="*/ 0 h 52"/>
                  <a:gd name="T2" fmla="*/ 153 w 175"/>
                  <a:gd name="T3" fmla="*/ 0 h 52"/>
                  <a:gd name="T4" fmla="*/ 175 w 175"/>
                  <a:gd name="T5" fmla="*/ 52 h 52"/>
                  <a:gd name="T6" fmla="*/ 0 w 175"/>
                  <a:gd name="T7" fmla="*/ 0 h 52"/>
                  <a:gd name="T8" fmla="*/ 0 60000 65536"/>
                  <a:gd name="T9" fmla="*/ 0 60000 65536"/>
                  <a:gd name="T10" fmla="*/ 0 60000 65536"/>
                  <a:gd name="T11" fmla="*/ 0 60000 65536"/>
                  <a:gd name="T12" fmla="*/ 0 w 175"/>
                  <a:gd name="T13" fmla="*/ 0 h 52"/>
                  <a:gd name="T14" fmla="*/ 175 w 175"/>
                  <a:gd name="T15" fmla="*/ 52 h 52"/>
                </a:gdLst>
                <a:ahLst/>
                <a:cxnLst>
                  <a:cxn ang="T8">
                    <a:pos x="T0" y="T1"/>
                  </a:cxn>
                  <a:cxn ang="T9">
                    <a:pos x="T2" y="T3"/>
                  </a:cxn>
                  <a:cxn ang="T10">
                    <a:pos x="T4" y="T5"/>
                  </a:cxn>
                  <a:cxn ang="T11">
                    <a:pos x="T6" y="T7"/>
                  </a:cxn>
                </a:cxnLst>
                <a:rect l="T12" t="T13" r="T14" b="T15"/>
                <a:pathLst>
                  <a:path w="175" h="52">
                    <a:moveTo>
                      <a:pt x="0" y="0"/>
                    </a:moveTo>
                    <a:lnTo>
                      <a:pt x="153" y="0"/>
                    </a:lnTo>
                    <a:lnTo>
                      <a:pt x="175" y="52"/>
                    </a:lnTo>
                    <a:lnTo>
                      <a:pt x="0" y="0"/>
                    </a:lnTo>
                    <a:close/>
                  </a:path>
                </a:pathLst>
              </a:custGeom>
              <a:solidFill>
                <a:srgbClr val="000000"/>
              </a:solidFill>
              <a:ln w="9525">
                <a:noFill/>
                <a:round/>
                <a:headEnd/>
                <a:tailEnd/>
              </a:ln>
            </p:spPr>
            <p:txBody>
              <a:bodyPr/>
              <a:lstStyle/>
              <a:p>
                <a:endParaRPr lang="en-US"/>
              </a:p>
            </p:txBody>
          </p:sp>
          <p:sp>
            <p:nvSpPr>
              <p:cNvPr id="19542" name="Line 24"/>
              <p:cNvSpPr>
                <a:spLocks noChangeShapeType="1"/>
              </p:cNvSpPr>
              <p:nvPr/>
            </p:nvSpPr>
            <p:spPr bwMode="auto">
              <a:xfrm>
                <a:off x="2870" y="2505"/>
                <a:ext cx="282" cy="1"/>
              </a:xfrm>
              <a:prstGeom prst="line">
                <a:avLst/>
              </a:prstGeom>
              <a:noFill/>
              <a:ln w="3175">
                <a:solidFill>
                  <a:srgbClr val="000000"/>
                </a:solidFill>
                <a:round/>
                <a:headEnd/>
                <a:tailEnd/>
              </a:ln>
            </p:spPr>
            <p:txBody>
              <a:bodyPr/>
              <a:lstStyle/>
              <a:p>
                <a:endParaRPr lang="en-US"/>
              </a:p>
            </p:txBody>
          </p:sp>
          <p:sp>
            <p:nvSpPr>
              <p:cNvPr id="19543" name="Rectangle 25"/>
              <p:cNvSpPr>
                <a:spLocks noChangeArrowheads="1"/>
              </p:cNvSpPr>
              <p:nvPr/>
            </p:nvSpPr>
            <p:spPr bwMode="auto">
              <a:xfrm>
                <a:off x="2869" y="2497"/>
                <a:ext cx="284" cy="17"/>
              </a:xfrm>
              <a:prstGeom prst="rect">
                <a:avLst/>
              </a:prstGeom>
              <a:solidFill>
                <a:srgbClr val="000000"/>
              </a:solidFill>
              <a:ln w="9525">
                <a:noFill/>
                <a:miter lim="800000"/>
                <a:headEnd/>
                <a:tailEnd/>
              </a:ln>
            </p:spPr>
            <p:txBody>
              <a:bodyPr/>
              <a:lstStyle/>
              <a:p>
                <a:endParaRPr lang="en-US"/>
              </a:p>
            </p:txBody>
          </p:sp>
        </p:grpSp>
        <p:sp>
          <p:nvSpPr>
            <p:cNvPr id="19464" name="Line 27"/>
            <p:cNvSpPr>
              <a:spLocks noChangeShapeType="1"/>
            </p:cNvSpPr>
            <p:nvPr/>
          </p:nvSpPr>
          <p:spPr bwMode="auto">
            <a:xfrm flipV="1">
              <a:off x="1893" y="3224"/>
              <a:ext cx="84" cy="49"/>
            </a:xfrm>
            <a:prstGeom prst="line">
              <a:avLst/>
            </a:prstGeom>
            <a:noFill/>
            <a:ln w="3175">
              <a:solidFill>
                <a:srgbClr val="000000"/>
              </a:solidFill>
              <a:round/>
              <a:headEnd/>
              <a:tailEnd/>
            </a:ln>
          </p:spPr>
          <p:txBody>
            <a:bodyPr/>
            <a:lstStyle/>
            <a:p>
              <a:endParaRPr lang="en-US"/>
            </a:p>
          </p:txBody>
        </p:sp>
        <p:sp>
          <p:nvSpPr>
            <p:cNvPr id="19465" name="Freeform 28"/>
            <p:cNvSpPr>
              <a:spLocks/>
            </p:cNvSpPr>
            <p:nvPr/>
          </p:nvSpPr>
          <p:spPr bwMode="auto">
            <a:xfrm>
              <a:off x="1887" y="3216"/>
              <a:ext cx="97" cy="64"/>
            </a:xfrm>
            <a:custGeom>
              <a:avLst/>
              <a:gdLst>
                <a:gd name="T0" fmla="*/ 82 w 91"/>
                <a:gd name="T1" fmla="*/ 0 h 62"/>
                <a:gd name="T2" fmla="*/ 91 w 91"/>
                <a:gd name="T3" fmla="*/ 16 h 62"/>
                <a:gd name="T4" fmla="*/ 9 w 91"/>
                <a:gd name="T5" fmla="*/ 62 h 62"/>
                <a:gd name="T6" fmla="*/ 0 w 91"/>
                <a:gd name="T7" fmla="*/ 48 h 62"/>
                <a:gd name="T8" fmla="*/ 82 w 91"/>
                <a:gd name="T9" fmla="*/ 0 h 62"/>
                <a:gd name="T10" fmla="*/ 0 60000 65536"/>
                <a:gd name="T11" fmla="*/ 0 60000 65536"/>
                <a:gd name="T12" fmla="*/ 0 60000 65536"/>
                <a:gd name="T13" fmla="*/ 0 60000 65536"/>
                <a:gd name="T14" fmla="*/ 0 60000 65536"/>
                <a:gd name="T15" fmla="*/ 0 w 91"/>
                <a:gd name="T16" fmla="*/ 0 h 62"/>
                <a:gd name="T17" fmla="*/ 91 w 91"/>
                <a:gd name="T18" fmla="*/ 62 h 62"/>
              </a:gdLst>
              <a:ahLst/>
              <a:cxnLst>
                <a:cxn ang="T10">
                  <a:pos x="T0" y="T1"/>
                </a:cxn>
                <a:cxn ang="T11">
                  <a:pos x="T2" y="T3"/>
                </a:cxn>
                <a:cxn ang="T12">
                  <a:pos x="T4" y="T5"/>
                </a:cxn>
                <a:cxn ang="T13">
                  <a:pos x="T6" y="T7"/>
                </a:cxn>
                <a:cxn ang="T14">
                  <a:pos x="T8" y="T9"/>
                </a:cxn>
              </a:cxnLst>
              <a:rect l="T15" t="T16" r="T17" b="T18"/>
              <a:pathLst>
                <a:path w="91" h="62">
                  <a:moveTo>
                    <a:pt x="82" y="0"/>
                  </a:moveTo>
                  <a:lnTo>
                    <a:pt x="91" y="16"/>
                  </a:lnTo>
                  <a:lnTo>
                    <a:pt x="9" y="62"/>
                  </a:lnTo>
                  <a:lnTo>
                    <a:pt x="0" y="48"/>
                  </a:lnTo>
                  <a:lnTo>
                    <a:pt x="82" y="0"/>
                  </a:lnTo>
                  <a:close/>
                </a:path>
              </a:pathLst>
            </a:custGeom>
            <a:solidFill>
              <a:srgbClr val="000000"/>
            </a:solidFill>
            <a:ln w="9525">
              <a:noFill/>
              <a:round/>
              <a:headEnd/>
              <a:tailEnd/>
            </a:ln>
          </p:spPr>
          <p:txBody>
            <a:bodyPr/>
            <a:lstStyle/>
            <a:p>
              <a:endParaRPr lang="en-US"/>
            </a:p>
          </p:txBody>
        </p:sp>
        <p:sp>
          <p:nvSpPr>
            <p:cNvPr id="19466" name="Line 29"/>
            <p:cNvSpPr>
              <a:spLocks noChangeShapeType="1"/>
            </p:cNvSpPr>
            <p:nvPr/>
          </p:nvSpPr>
          <p:spPr bwMode="auto">
            <a:xfrm flipH="1" flipV="1">
              <a:off x="2079" y="3226"/>
              <a:ext cx="84" cy="48"/>
            </a:xfrm>
            <a:prstGeom prst="line">
              <a:avLst/>
            </a:prstGeom>
            <a:noFill/>
            <a:ln w="3175">
              <a:solidFill>
                <a:srgbClr val="000000"/>
              </a:solidFill>
              <a:round/>
              <a:headEnd/>
              <a:tailEnd/>
            </a:ln>
          </p:spPr>
          <p:txBody>
            <a:bodyPr/>
            <a:lstStyle/>
            <a:p>
              <a:endParaRPr lang="en-US"/>
            </a:p>
          </p:txBody>
        </p:sp>
        <p:sp>
          <p:nvSpPr>
            <p:cNvPr id="19467" name="Freeform 30"/>
            <p:cNvSpPr>
              <a:spLocks/>
            </p:cNvSpPr>
            <p:nvPr/>
          </p:nvSpPr>
          <p:spPr bwMode="auto">
            <a:xfrm>
              <a:off x="2074" y="3219"/>
              <a:ext cx="97" cy="62"/>
            </a:xfrm>
            <a:custGeom>
              <a:avLst/>
              <a:gdLst>
                <a:gd name="T0" fmla="*/ 91 w 91"/>
                <a:gd name="T1" fmla="*/ 47 h 61"/>
                <a:gd name="T2" fmla="*/ 82 w 91"/>
                <a:gd name="T3" fmla="*/ 61 h 61"/>
                <a:gd name="T4" fmla="*/ 0 w 91"/>
                <a:gd name="T5" fmla="*/ 14 h 61"/>
                <a:gd name="T6" fmla="*/ 9 w 91"/>
                <a:gd name="T7" fmla="*/ 0 h 61"/>
                <a:gd name="T8" fmla="*/ 91 w 91"/>
                <a:gd name="T9" fmla="*/ 47 h 61"/>
                <a:gd name="T10" fmla="*/ 0 60000 65536"/>
                <a:gd name="T11" fmla="*/ 0 60000 65536"/>
                <a:gd name="T12" fmla="*/ 0 60000 65536"/>
                <a:gd name="T13" fmla="*/ 0 60000 65536"/>
                <a:gd name="T14" fmla="*/ 0 60000 65536"/>
                <a:gd name="T15" fmla="*/ 0 w 91"/>
                <a:gd name="T16" fmla="*/ 0 h 61"/>
                <a:gd name="T17" fmla="*/ 91 w 91"/>
                <a:gd name="T18" fmla="*/ 61 h 61"/>
              </a:gdLst>
              <a:ahLst/>
              <a:cxnLst>
                <a:cxn ang="T10">
                  <a:pos x="T0" y="T1"/>
                </a:cxn>
                <a:cxn ang="T11">
                  <a:pos x="T2" y="T3"/>
                </a:cxn>
                <a:cxn ang="T12">
                  <a:pos x="T4" y="T5"/>
                </a:cxn>
                <a:cxn ang="T13">
                  <a:pos x="T6" y="T7"/>
                </a:cxn>
                <a:cxn ang="T14">
                  <a:pos x="T8" y="T9"/>
                </a:cxn>
              </a:cxnLst>
              <a:rect l="T15" t="T16" r="T17" b="T18"/>
              <a:pathLst>
                <a:path w="91" h="61">
                  <a:moveTo>
                    <a:pt x="91" y="47"/>
                  </a:moveTo>
                  <a:lnTo>
                    <a:pt x="82" y="61"/>
                  </a:lnTo>
                  <a:lnTo>
                    <a:pt x="0" y="14"/>
                  </a:lnTo>
                  <a:lnTo>
                    <a:pt x="9" y="0"/>
                  </a:lnTo>
                  <a:lnTo>
                    <a:pt x="91" y="47"/>
                  </a:lnTo>
                  <a:close/>
                </a:path>
              </a:pathLst>
            </a:custGeom>
            <a:solidFill>
              <a:srgbClr val="000000"/>
            </a:solidFill>
            <a:ln w="9525">
              <a:noFill/>
              <a:round/>
              <a:headEnd/>
              <a:tailEnd/>
            </a:ln>
          </p:spPr>
          <p:txBody>
            <a:bodyPr/>
            <a:lstStyle/>
            <a:p>
              <a:endParaRPr lang="en-US"/>
            </a:p>
          </p:txBody>
        </p:sp>
        <p:grpSp>
          <p:nvGrpSpPr>
            <p:cNvPr id="19468" name="Group 35"/>
            <p:cNvGrpSpPr>
              <a:grpSpLocks/>
            </p:cNvGrpSpPr>
            <p:nvPr/>
          </p:nvGrpSpPr>
          <p:grpSpPr bwMode="auto">
            <a:xfrm>
              <a:off x="2256" y="3167"/>
              <a:ext cx="160" cy="141"/>
              <a:chOff x="2344" y="2339"/>
              <a:chExt cx="150" cy="139"/>
            </a:xfrm>
          </p:grpSpPr>
          <p:sp>
            <p:nvSpPr>
              <p:cNvPr id="19537" name="Line 31"/>
              <p:cNvSpPr>
                <a:spLocks noChangeShapeType="1"/>
              </p:cNvSpPr>
              <p:nvPr/>
            </p:nvSpPr>
            <p:spPr bwMode="auto">
              <a:xfrm flipH="1">
                <a:off x="2349" y="2346"/>
                <a:ext cx="112" cy="90"/>
              </a:xfrm>
              <a:prstGeom prst="line">
                <a:avLst/>
              </a:prstGeom>
              <a:noFill/>
              <a:ln w="3175">
                <a:solidFill>
                  <a:srgbClr val="000000"/>
                </a:solidFill>
                <a:round/>
                <a:headEnd/>
                <a:tailEnd/>
              </a:ln>
            </p:spPr>
            <p:txBody>
              <a:bodyPr/>
              <a:lstStyle/>
              <a:p>
                <a:endParaRPr lang="en-US"/>
              </a:p>
            </p:txBody>
          </p:sp>
          <p:sp>
            <p:nvSpPr>
              <p:cNvPr id="19538" name="Freeform 32"/>
              <p:cNvSpPr>
                <a:spLocks/>
              </p:cNvSpPr>
              <p:nvPr/>
            </p:nvSpPr>
            <p:spPr bwMode="auto">
              <a:xfrm>
                <a:off x="2344" y="2339"/>
                <a:ext cx="124" cy="104"/>
              </a:xfrm>
              <a:custGeom>
                <a:avLst/>
                <a:gdLst>
                  <a:gd name="T0" fmla="*/ 114 w 124"/>
                  <a:gd name="T1" fmla="*/ 0 h 104"/>
                  <a:gd name="T2" fmla="*/ 124 w 124"/>
                  <a:gd name="T3" fmla="*/ 14 h 104"/>
                  <a:gd name="T4" fmla="*/ 11 w 124"/>
                  <a:gd name="T5" fmla="*/ 104 h 104"/>
                  <a:gd name="T6" fmla="*/ 0 w 124"/>
                  <a:gd name="T7" fmla="*/ 90 h 104"/>
                  <a:gd name="T8" fmla="*/ 114 w 124"/>
                  <a:gd name="T9" fmla="*/ 0 h 104"/>
                  <a:gd name="T10" fmla="*/ 0 60000 65536"/>
                  <a:gd name="T11" fmla="*/ 0 60000 65536"/>
                  <a:gd name="T12" fmla="*/ 0 60000 65536"/>
                  <a:gd name="T13" fmla="*/ 0 60000 65536"/>
                  <a:gd name="T14" fmla="*/ 0 60000 65536"/>
                  <a:gd name="T15" fmla="*/ 0 w 124"/>
                  <a:gd name="T16" fmla="*/ 0 h 104"/>
                  <a:gd name="T17" fmla="*/ 124 w 124"/>
                  <a:gd name="T18" fmla="*/ 104 h 104"/>
                </a:gdLst>
                <a:ahLst/>
                <a:cxnLst>
                  <a:cxn ang="T10">
                    <a:pos x="T0" y="T1"/>
                  </a:cxn>
                  <a:cxn ang="T11">
                    <a:pos x="T2" y="T3"/>
                  </a:cxn>
                  <a:cxn ang="T12">
                    <a:pos x="T4" y="T5"/>
                  </a:cxn>
                  <a:cxn ang="T13">
                    <a:pos x="T6" y="T7"/>
                  </a:cxn>
                  <a:cxn ang="T14">
                    <a:pos x="T8" y="T9"/>
                  </a:cxn>
                </a:cxnLst>
                <a:rect l="T15" t="T16" r="T17" b="T18"/>
                <a:pathLst>
                  <a:path w="124" h="104">
                    <a:moveTo>
                      <a:pt x="114" y="0"/>
                    </a:moveTo>
                    <a:lnTo>
                      <a:pt x="124" y="14"/>
                    </a:lnTo>
                    <a:lnTo>
                      <a:pt x="11" y="104"/>
                    </a:lnTo>
                    <a:lnTo>
                      <a:pt x="0" y="90"/>
                    </a:lnTo>
                    <a:lnTo>
                      <a:pt x="114" y="0"/>
                    </a:lnTo>
                    <a:close/>
                  </a:path>
                </a:pathLst>
              </a:custGeom>
              <a:solidFill>
                <a:srgbClr val="000000"/>
              </a:solidFill>
              <a:ln w="9525">
                <a:noFill/>
                <a:round/>
                <a:headEnd/>
                <a:tailEnd/>
              </a:ln>
            </p:spPr>
            <p:txBody>
              <a:bodyPr/>
              <a:lstStyle/>
              <a:p>
                <a:endParaRPr lang="en-US"/>
              </a:p>
            </p:txBody>
          </p:sp>
          <p:sp>
            <p:nvSpPr>
              <p:cNvPr id="19539" name="Line 33"/>
              <p:cNvSpPr>
                <a:spLocks noChangeShapeType="1"/>
              </p:cNvSpPr>
              <p:nvPr/>
            </p:nvSpPr>
            <p:spPr bwMode="auto">
              <a:xfrm flipH="1">
                <a:off x="2376" y="2381"/>
                <a:ext cx="111" cy="90"/>
              </a:xfrm>
              <a:prstGeom prst="line">
                <a:avLst/>
              </a:prstGeom>
              <a:noFill/>
              <a:ln w="3175">
                <a:solidFill>
                  <a:srgbClr val="000000"/>
                </a:solidFill>
                <a:round/>
                <a:headEnd/>
                <a:tailEnd/>
              </a:ln>
            </p:spPr>
            <p:txBody>
              <a:bodyPr/>
              <a:lstStyle/>
              <a:p>
                <a:endParaRPr lang="en-US"/>
              </a:p>
            </p:txBody>
          </p:sp>
          <p:sp>
            <p:nvSpPr>
              <p:cNvPr id="19540" name="Freeform 34"/>
              <p:cNvSpPr>
                <a:spLocks/>
              </p:cNvSpPr>
              <p:nvPr/>
            </p:nvSpPr>
            <p:spPr bwMode="auto">
              <a:xfrm>
                <a:off x="2370" y="2374"/>
                <a:ext cx="124" cy="104"/>
              </a:xfrm>
              <a:custGeom>
                <a:avLst/>
                <a:gdLst>
                  <a:gd name="T0" fmla="*/ 114 w 124"/>
                  <a:gd name="T1" fmla="*/ 0 h 104"/>
                  <a:gd name="T2" fmla="*/ 124 w 124"/>
                  <a:gd name="T3" fmla="*/ 14 h 104"/>
                  <a:gd name="T4" fmla="*/ 11 w 124"/>
                  <a:gd name="T5" fmla="*/ 104 h 104"/>
                  <a:gd name="T6" fmla="*/ 0 w 124"/>
                  <a:gd name="T7" fmla="*/ 90 h 104"/>
                  <a:gd name="T8" fmla="*/ 114 w 124"/>
                  <a:gd name="T9" fmla="*/ 0 h 104"/>
                  <a:gd name="T10" fmla="*/ 0 60000 65536"/>
                  <a:gd name="T11" fmla="*/ 0 60000 65536"/>
                  <a:gd name="T12" fmla="*/ 0 60000 65536"/>
                  <a:gd name="T13" fmla="*/ 0 60000 65536"/>
                  <a:gd name="T14" fmla="*/ 0 60000 65536"/>
                  <a:gd name="T15" fmla="*/ 0 w 124"/>
                  <a:gd name="T16" fmla="*/ 0 h 104"/>
                  <a:gd name="T17" fmla="*/ 124 w 124"/>
                  <a:gd name="T18" fmla="*/ 104 h 104"/>
                </a:gdLst>
                <a:ahLst/>
                <a:cxnLst>
                  <a:cxn ang="T10">
                    <a:pos x="T0" y="T1"/>
                  </a:cxn>
                  <a:cxn ang="T11">
                    <a:pos x="T2" y="T3"/>
                  </a:cxn>
                  <a:cxn ang="T12">
                    <a:pos x="T4" y="T5"/>
                  </a:cxn>
                  <a:cxn ang="T13">
                    <a:pos x="T6" y="T7"/>
                  </a:cxn>
                  <a:cxn ang="T14">
                    <a:pos x="T8" y="T9"/>
                  </a:cxn>
                </a:cxnLst>
                <a:rect l="T15" t="T16" r="T17" b="T18"/>
                <a:pathLst>
                  <a:path w="124" h="104">
                    <a:moveTo>
                      <a:pt x="114" y="0"/>
                    </a:moveTo>
                    <a:lnTo>
                      <a:pt x="124" y="14"/>
                    </a:lnTo>
                    <a:lnTo>
                      <a:pt x="11" y="104"/>
                    </a:lnTo>
                    <a:lnTo>
                      <a:pt x="0" y="90"/>
                    </a:lnTo>
                    <a:lnTo>
                      <a:pt x="114" y="0"/>
                    </a:lnTo>
                    <a:close/>
                  </a:path>
                </a:pathLst>
              </a:custGeom>
              <a:solidFill>
                <a:srgbClr val="000000"/>
              </a:solidFill>
              <a:ln w="9525">
                <a:noFill/>
                <a:round/>
                <a:headEnd/>
                <a:tailEnd/>
              </a:ln>
            </p:spPr>
            <p:txBody>
              <a:bodyPr/>
              <a:lstStyle/>
              <a:p>
                <a:endParaRPr lang="en-US"/>
              </a:p>
            </p:txBody>
          </p:sp>
        </p:grpSp>
        <p:grpSp>
          <p:nvGrpSpPr>
            <p:cNvPr id="19469" name="Group 40"/>
            <p:cNvGrpSpPr>
              <a:grpSpLocks/>
            </p:cNvGrpSpPr>
            <p:nvPr/>
          </p:nvGrpSpPr>
          <p:grpSpPr bwMode="auto">
            <a:xfrm>
              <a:off x="1995" y="3049"/>
              <a:ext cx="66" cy="91"/>
              <a:chOff x="2099" y="2224"/>
              <a:chExt cx="62" cy="89"/>
            </a:xfrm>
          </p:grpSpPr>
          <p:sp>
            <p:nvSpPr>
              <p:cNvPr id="19533" name="Line 36"/>
              <p:cNvSpPr>
                <a:spLocks noChangeShapeType="1"/>
              </p:cNvSpPr>
              <p:nvPr/>
            </p:nvSpPr>
            <p:spPr bwMode="auto">
              <a:xfrm>
                <a:off x="2108" y="2224"/>
                <a:ext cx="1" cy="87"/>
              </a:xfrm>
              <a:prstGeom prst="line">
                <a:avLst/>
              </a:prstGeom>
              <a:noFill/>
              <a:ln w="3175">
                <a:solidFill>
                  <a:srgbClr val="000000"/>
                </a:solidFill>
                <a:round/>
                <a:headEnd/>
                <a:tailEnd/>
              </a:ln>
            </p:spPr>
            <p:txBody>
              <a:bodyPr/>
              <a:lstStyle/>
              <a:p>
                <a:endParaRPr lang="en-US"/>
              </a:p>
            </p:txBody>
          </p:sp>
          <p:sp>
            <p:nvSpPr>
              <p:cNvPr id="19534" name="Rectangle 37"/>
              <p:cNvSpPr>
                <a:spLocks noChangeArrowheads="1"/>
              </p:cNvSpPr>
              <p:nvPr/>
            </p:nvSpPr>
            <p:spPr bwMode="auto">
              <a:xfrm>
                <a:off x="2099" y="2224"/>
                <a:ext cx="18" cy="89"/>
              </a:xfrm>
              <a:prstGeom prst="rect">
                <a:avLst/>
              </a:prstGeom>
              <a:solidFill>
                <a:srgbClr val="000000"/>
              </a:solidFill>
              <a:ln w="9525">
                <a:noFill/>
                <a:miter lim="800000"/>
                <a:headEnd/>
                <a:tailEnd/>
              </a:ln>
            </p:spPr>
            <p:txBody>
              <a:bodyPr/>
              <a:lstStyle/>
              <a:p>
                <a:endParaRPr lang="en-US"/>
              </a:p>
            </p:txBody>
          </p:sp>
          <p:sp>
            <p:nvSpPr>
              <p:cNvPr id="19535" name="Line 38"/>
              <p:cNvSpPr>
                <a:spLocks noChangeShapeType="1"/>
              </p:cNvSpPr>
              <p:nvPr/>
            </p:nvSpPr>
            <p:spPr bwMode="auto">
              <a:xfrm>
                <a:off x="2152" y="2224"/>
                <a:ext cx="1" cy="87"/>
              </a:xfrm>
              <a:prstGeom prst="line">
                <a:avLst/>
              </a:prstGeom>
              <a:noFill/>
              <a:ln w="3175">
                <a:solidFill>
                  <a:srgbClr val="000000"/>
                </a:solidFill>
                <a:round/>
                <a:headEnd/>
                <a:tailEnd/>
              </a:ln>
            </p:spPr>
            <p:txBody>
              <a:bodyPr/>
              <a:lstStyle/>
              <a:p>
                <a:endParaRPr lang="en-US"/>
              </a:p>
            </p:txBody>
          </p:sp>
          <p:sp>
            <p:nvSpPr>
              <p:cNvPr id="19536" name="Rectangle 39"/>
              <p:cNvSpPr>
                <a:spLocks noChangeArrowheads="1"/>
              </p:cNvSpPr>
              <p:nvPr/>
            </p:nvSpPr>
            <p:spPr bwMode="auto">
              <a:xfrm>
                <a:off x="2143" y="2224"/>
                <a:ext cx="18" cy="89"/>
              </a:xfrm>
              <a:prstGeom prst="rect">
                <a:avLst/>
              </a:prstGeom>
              <a:solidFill>
                <a:srgbClr val="000000"/>
              </a:solidFill>
              <a:ln w="9525">
                <a:noFill/>
                <a:miter lim="800000"/>
                <a:headEnd/>
                <a:tailEnd/>
              </a:ln>
            </p:spPr>
            <p:txBody>
              <a:bodyPr/>
              <a:lstStyle/>
              <a:p>
                <a:endParaRPr lang="en-US"/>
              </a:p>
            </p:txBody>
          </p:sp>
        </p:grpSp>
        <p:sp>
          <p:nvSpPr>
            <p:cNvPr id="19470" name="Line 41"/>
            <p:cNvSpPr>
              <a:spLocks noChangeShapeType="1"/>
            </p:cNvSpPr>
            <p:nvPr/>
          </p:nvSpPr>
          <p:spPr bwMode="auto">
            <a:xfrm flipH="1" flipV="1">
              <a:off x="3644" y="3090"/>
              <a:ext cx="50" cy="76"/>
            </a:xfrm>
            <a:prstGeom prst="line">
              <a:avLst/>
            </a:prstGeom>
            <a:noFill/>
            <a:ln w="3175">
              <a:solidFill>
                <a:srgbClr val="000000"/>
              </a:solidFill>
              <a:round/>
              <a:headEnd/>
              <a:tailEnd/>
            </a:ln>
          </p:spPr>
          <p:txBody>
            <a:bodyPr/>
            <a:lstStyle/>
            <a:p>
              <a:endParaRPr lang="en-US"/>
            </a:p>
          </p:txBody>
        </p:sp>
        <p:sp>
          <p:nvSpPr>
            <p:cNvPr id="19471" name="Freeform 42"/>
            <p:cNvSpPr>
              <a:spLocks/>
            </p:cNvSpPr>
            <p:nvPr/>
          </p:nvSpPr>
          <p:spPr bwMode="auto">
            <a:xfrm>
              <a:off x="3619" y="3076"/>
              <a:ext cx="83" cy="97"/>
            </a:xfrm>
            <a:custGeom>
              <a:avLst/>
              <a:gdLst>
                <a:gd name="T0" fmla="*/ 77 w 77"/>
                <a:gd name="T1" fmla="*/ 86 h 95"/>
                <a:gd name="T2" fmla="*/ 63 w 77"/>
                <a:gd name="T3" fmla="*/ 95 h 95"/>
                <a:gd name="T4" fmla="*/ 0 w 77"/>
                <a:gd name="T5" fmla="*/ 26 h 95"/>
                <a:gd name="T6" fmla="*/ 45 w 77"/>
                <a:gd name="T7" fmla="*/ 0 h 95"/>
                <a:gd name="T8" fmla="*/ 77 w 77"/>
                <a:gd name="T9" fmla="*/ 86 h 95"/>
                <a:gd name="T10" fmla="*/ 0 60000 65536"/>
                <a:gd name="T11" fmla="*/ 0 60000 65536"/>
                <a:gd name="T12" fmla="*/ 0 60000 65536"/>
                <a:gd name="T13" fmla="*/ 0 60000 65536"/>
                <a:gd name="T14" fmla="*/ 0 60000 65536"/>
                <a:gd name="T15" fmla="*/ 0 w 77"/>
                <a:gd name="T16" fmla="*/ 0 h 95"/>
                <a:gd name="T17" fmla="*/ 77 w 77"/>
                <a:gd name="T18" fmla="*/ 95 h 95"/>
              </a:gdLst>
              <a:ahLst/>
              <a:cxnLst>
                <a:cxn ang="T10">
                  <a:pos x="T0" y="T1"/>
                </a:cxn>
                <a:cxn ang="T11">
                  <a:pos x="T2" y="T3"/>
                </a:cxn>
                <a:cxn ang="T12">
                  <a:pos x="T4" y="T5"/>
                </a:cxn>
                <a:cxn ang="T13">
                  <a:pos x="T6" y="T7"/>
                </a:cxn>
                <a:cxn ang="T14">
                  <a:pos x="T8" y="T9"/>
                </a:cxn>
              </a:cxnLst>
              <a:rect l="T15" t="T16" r="T17" b="T18"/>
              <a:pathLst>
                <a:path w="77" h="95">
                  <a:moveTo>
                    <a:pt x="77" y="86"/>
                  </a:moveTo>
                  <a:lnTo>
                    <a:pt x="63" y="95"/>
                  </a:lnTo>
                  <a:lnTo>
                    <a:pt x="0" y="26"/>
                  </a:lnTo>
                  <a:lnTo>
                    <a:pt x="45" y="0"/>
                  </a:lnTo>
                  <a:lnTo>
                    <a:pt x="77" y="86"/>
                  </a:lnTo>
                  <a:close/>
                </a:path>
              </a:pathLst>
            </a:custGeom>
            <a:solidFill>
              <a:srgbClr val="000000"/>
            </a:solidFill>
            <a:ln w="9525">
              <a:noFill/>
              <a:round/>
              <a:headEnd/>
              <a:tailEnd/>
            </a:ln>
          </p:spPr>
          <p:txBody>
            <a:bodyPr/>
            <a:lstStyle/>
            <a:p>
              <a:endParaRPr lang="en-US"/>
            </a:p>
          </p:txBody>
        </p:sp>
        <p:grpSp>
          <p:nvGrpSpPr>
            <p:cNvPr id="19472" name="Group 47"/>
            <p:cNvGrpSpPr>
              <a:grpSpLocks/>
            </p:cNvGrpSpPr>
            <p:nvPr/>
          </p:nvGrpSpPr>
          <p:grpSpPr bwMode="auto">
            <a:xfrm>
              <a:off x="3953" y="3185"/>
              <a:ext cx="160" cy="141"/>
              <a:chOff x="3935" y="2357"/>
              <a:chExt cx="150" cy="138"/>
            </a:xfrm>
          </p:grpSpPr>
          <p:sp>
            <p:nvSpPr>
              <p:cNvPr id="19529" name="Line 43"/>
              <p:cNvSpPr>
                <a:spLocks noChangeShapeType="1"/>
              </p:cNvSpPr>
              <p:nvPr/>
            </p:nvSpPr>
            <p:spPr bwMode="auto">
              <a:xfrm flipH="1">
                <a:off x="3940" y="2364"/>
                <a:ext cx="112" cy="89"/>
              </a:xfrm>
              <a:prstGeom prst="line">
                <a:avLst/>
              </a:prstGeom>
              <a:noFill/>
              <a:ln w="3175">
                <a:solidFill>
                  <a:srgbClr val="000000"/>
                </a:solidFill>
                <a:round/>
                <a:headEnd/>
                <a:tailEnd/>
              </a:ln>
            </p:spPr>
            <p:txBody>
              <a:bodyPr/>
              <a:lstStyle/>
              <a:p>
                <a:endParaRPr lang="en-US"/>
              </a:p>
            </p:txBody>
          </p:sp>
          <p:sp>
            <p:nvSpPr>
              <p:cNvPr id="19530" name="Freeform 44"/>
              <p:cNvSpPr>
                <a:spLocks/>
              </p:cNvSpPr>
              <p:nvPr/>
            </p:nvSpPr>
            <p:spPr bwMode="auto">
              <a:xfrm>
                <a:off x="3935" y="2357"/>
                <a:ext cx="124" cy="103"/>
              </a:xfrm>
              <a:custGeom>
                <a:avLst/>
                <a:gdLst>
                  <a:gd name="T0" fmla="*/ 113 w 124"/>
                  <a:gd name="T1" fmla="*/ 0 h 103"/>
                  <a:gd name="T2" fmla="*/ 124 w 124"/>
                  <a:gd name="T3" fmla="*/ 14 h 103"/>
                  <a:gd name="T4" fmla="*/ 10 w 124"/>
                  <a:gd name="T5" fmla="*/ 103 h 103"/>
                  <a:gd name="T6" fmla="*/ 0 w 124"/>
                  <a:gd name="T7" fmla="*/ 89 h 103"/>
                  <a:gd name="T8" fmla="*/ 113 w 124"/>
                  <a:gd name="T9" fmla="*/ 0 h 103"/>
                  <a:gd name="T10" fmla="*/ 0 60000 65536"/>
                  <a:gd name="T11" fmla="*/ 0 60000 65536"/>
                  <a:gd name="T12" fmla="*/ 0 60000 65536"/>
                  <a:gd name="T13" fmla="*/ 0 60000 65536"/>
                  <a:gd name="T14" fmla="*/ 0 60000 65536"/>
                  <a:gd name="T15" fmla="*/ 0 w 124"/>
                  <a:gd name="T16" fmla="*/ 0 h 103"/>
                  <a:gd name="T17" fmla="*/ 124 w 124"/>
                  <a:gd name="T18" fmla="*/ 103 h 103"/>
                </a:gdLst>
                <a:ahLst/>
                <a:cxnLst>
                  <a:cxn ang="T10">
                    <a:pos x="T0" y="T1"/>
                  </a:cxn>
                  <a:cxn ang="T11">
                    <a:pos x="T2" y="T3"/>
                  </a:cxn>
                  <a:cxn ang="T12">
                    <a:pos x="T4" y="T5"/>
                  </a:cxn>
                  <a:cxn ang="T13">
                    <a:pos x="T6" y="T7"/>
                  </a:cxn>
                  <a:cxn ang="T14">
                    <a:pos x="T8" y="T9"/>
                  </a:cxn>
                </a:cxnLst>
                <a:rect l="T15" t="T16" r="T17" b="T18"/>
                <a:pathLst>
                  <a:path w="124" h="103">
                    <a:moveTo>
                      <a:pt x="113" y="0"/>
                    </a:moveTo>
                    <a:lnTo>
                      <a:pt x="124" y="14"/>
                    </a:lnTo>
                    <a:lnTo>
                      <a:pt x="10" y="103"/>
                    </a:lnTo>
                    <a:lnTo>
                      <a:pt x="0" y="89"/>
                    </a:lnTo>
                    <a:lnTo>
                      <a:pt x="113" y="0"/>
                    </a:lnTo>
                    <a:close/>
                  </a:path>
                </a:pathLst>
              </a:custGeom>
              <a:solidFill>
                <a:srgbClr val="000000"/>
              </a:solidFill>
              <a:ln w="9525">
                <a:noFill/>
                <a:round/>
                <a:headEnd/>
                <a:tailEnd/>
              </a:ln>
            </p:spPr>
            <p:txBody>
              <a:bodyPr/>
              <a:lstStyle/>
              <a:p>
                <a:endParaRPr lang="en-US"/>
              </a:p>
            </p:txBody>
          </p:sp>
          <p:sp>
            <p:nvSpPr>
              <p:cNvPr id="19531" name="Line 45"/>
              <p:cNvSpPr>
                <a:spLocks noChangeShapeType="1"/>
              </p:cNvSpPr>
              <p:nvPr/>
            </p:nvSpPr>
            <p:spPr bwMode="auto">
              <a:xfrm flipH="1">
                <a:off x="3966" y="2399"/>
                <a:ext cx="112" cy="89"/>
              </a:xfrm>
              <a:prstGeom prst="line">
                <a:avLst/>
              </a:prstGeom>
              <a:noFill/>
              <a:ln w="3175">
                <a:solidFill>
                  <a:srgbClr val="000000"/>
                </a:solidFill>
                <a:round/>
                <a:headEnd/>
                <a:tailEnd/>
              </a:ln>
            </p:spPr>
            <p:txBody>
              <a:bodyPr/>
              <a:lstStyle/>
              <a:p>
                <a:endParaRPr lang="en-US"/>
              </a:p>
            </p:txBody>
          </p:sp>
          <p:sp>
            <p:nvSpPr>
              <p:cNvPr id="19532" name="Freeform 46"/>
              <p:cNvSpPr>
                <a:spLocks/>
              </p:cNvSpPr>
              <p:nvPr/>
            </p:nvSpPr>
            <p:spPr bwMode="auto">
              <a:xfrm>
                <a:off x="3961" y="2392"/>
                <a:ext cx="124" cy="103"/>
              </a:xfrm>
              <a:custGeom>
                <a:avLst/>
                <a:gdLst>
                  <a:gd name="T0" fmla="*/ 114 w 124"/>
                  <a:gd name="T1" fmla="*/ 0 h 103"/>
                  <a:gd name="T2" fmla="*/ 124 w 124"/>
                  <a:gd name="T3" fmla="*/ 14 h 103"/>
                  <a:gd name="T4" fmla="*/ 10 w 124"/>
                  <a:gd name="T5" fmla="*/ 103 h 103"/>
                  <a:gd name="T6" fmla="*/ 0 w 124"/>
                  <a:gd name="T7" fmla="*/ 89 h 103"/>
                  <a:gd name="T8" fmla="*/ 114 w 124"/>
                  <a:gd name="T9" fmla="*/ 0 h 103"/>
                  <a:gd name="T10" fmla="*/ 0 60000 65536"/>
                  <a:gd name="T11" fmla="*/ 0 60000 65536"/>
                  <a:gd name="T12" fmla="*/ 0 60000 65536"/>
                  <a:gd name="T13" fmla="*/ 0 60000 65536"/>
                  <a:gd name="T14" fmla="*/ 0 60000 65536"/>
                  <a:gd name="T15" fmla="*/ 0 w 124"/>
                  <a:gd name="T16" fmla="*/ 0 h 103"/>
                  <a:gd name="T17" fmla="*/ 124 w 124"/>
                  <a:gd name="T18" fmla="*/ 103 h 103"/>
                </a:gdLst>
                <a:ahLst/>
                <a:cxnLst>
                  <a:cxn ang="T10">
                    <a:pos x="T0" y="T1"/>
                  </a:cxn>
                  <a:cxn ang="T11">
                    <a:pos x="T2" y="T3"/>
                  </a:cxn>
                  <a:cxn ang="T12">
                    <a:pos x="T4" y="T5"/>
                  </a:cxn>
                  <a:cxn ang="T13">
                    <a:pos x="T6" y="T7"/>
                  </a:cxn>
                  <a:cxn ang="T14">
                    <a:pos x="T8" y="T9"/>
                  </a:cxn>
                </a:cxnLst>
                <a:rect l="T15" t="T16" r="T17" b="T18"/>
                <a:pathLst>
                  <a:path w="124" h="103">
                    <a:moveTo>
                      <a:pt x="114" y="0"/>
                    </a:moveTo>
                    <a:lnTo>
                      <a:pt x="124" y="14"/>
                    </a:lnTo>
                    <a:lnTo>
                      <a:pt x="10" y="103"/>
                    </a:lnTo>
                    <a:lnTo>
                      <a:pt x="0" y="89"/>
                    </a:lnTo>
                    <a:lnTo>
                      <a:pt x="114" y="0"/>
                    </a:lnTo>
                    <a:close/>
                  </a:path>
                </a:pathLst>
              </a:custGeom>
              <a:solidFill>
                <a:srgbClr val="000000"/>
              </a:solidFill>
              <a:ln w="9525">
                <a:noFill/>
                <a:round/>
                <a:headEnd/>
                <a:tailEnd/>
              </a:ln>
            </p:spPr>
            <p:txBody>
              <a:bodyPr/>
              <a:lstStyle/>
              <a:p>
                <a:endParaRPr lang="en-US"/>
              </a:p>
            </p:txBody>
          </p:sp>
        </p:grpSp>
        <p:sp>
          <p:nvSpPr>
            <p:cNvPr id="19473" name="Line 48"/>
            <p:cNvSpPr>
              <a:spLocks noChangeShapeType="1"/>
            </p:cNvSpPr>
            <p:nvPr/>
          </p:nvSpPr>
          <p:spPr bwMode="auto">
            <a:xfrm flipH="1" flipV="1">
              <a:off x="3776" y="3244"/>
              <a:ext cx="83" cy="48"/>
            </a:xfrm>
            <a:prstGeom prst="line">
              <a:avLst/>
            </a:prstGeom>
            <a:noFill/>
            <a:ln w="3175">
              <a:solidFill>
                <a:srgbClr val="000000"/>
              </a:solidFill>
              <a:round/>
              <a:headEnd/>
              <a:tailEnd/>
            </a:ln>
          </p:spPr>
          <p:txBody>
            <a:bodyPr/>
            <a:lstStyle/>
            <a:p>
              <a:endParaRPr lang="en-US"/>
            </a:p>
          </p:txBody>
        </p:sp>
        <p:sp>
          <p:nvSpPr>
            <p:cNvPr id="19474" name="Freeform 49"/>
            <p:cNvSpPr>
              <a:spLocks/>
            </p:cNvSpPr>
            <p:nvPr/>
          </p:nvSpPr>
          <p:spPr bwMode="auto">
            <a:xfrm>
              <a:off x="3770" y="3237"/>
              <a:ext cx="97" cy="62"/>
            </a:xfrm>
            <a:custGeom>
              <a:avLst/>
              <a:gdLst>
                <a:gd name="T0" fmla="*/ 91 w 91"/>
                <a:gd name="T1" fmla="*/ 47 h 61"/>
                <a:gd name="T2" fmla="*/ 83 w 91"/>
                <a:gd name="T3" fmla="*/ 61 h 61"/>
                <a:gd name="T4" fmla="*/ 0 w 91"/>
                <a:gd name="T5" fmla="*/ 14 h 61"/>
                <a:gd name="T6" fmla="*/ 9 w 91"/>
                <a:gd name="T7" fmla="*/ 0 h 61"/>
                <a:gd name="T8" fmla="*/ 91 w 91"/>
                <a:gd name="T9" fmla="*/ 47 h 61"/>
                <a:gd name="T10" fmla="*/ 0 60000 65536"/>
                <a:gd name="T11" fmla="*/ 0 60000 65536"/>
                <a:gd name="T12" fmla="*/ 0 60000 65536"/>
                <a:gd name="T13" fmla="*/ 0 60000 65536"/>
                <a:gd name="T14" fmla="*/ 0 60000 65536"/>
                <a:gd name="T15" fmla="*/ 0 w 91"/>
                <a:gd name="T16" fmla="*/ 0 h 61"/>
                <a:gd name="T17" fmla="*/ 91 w 91"/>
                <a:gd name="T18" fmla="*/ 61 h 61"/>
              </a:gdLst>
              <a:ahLst/>
              <a:cxnLst>
                <a:cxn ang="T10">
                  <a:pos x="T0" y="T1"/>
                </a:cxn>
                <a:cxn ang="T11">
                  <a:pos x="T2" y="T3"/>
                </a:cxn>
                <a:cxn ang="T12">
                  <a:pos x="T4" y="T5"/>
                </a:cxn>
                <a:cxn ang="T13">
                  <a:pos x="T6" y="T7"/>
                </a:cxn>
                <a:cxn ang="T14">
                  <a:pos x="T8" y="T9"/>
                </a:cxn>
              </a:cxnLst>
              <a:rect l="T15" t="T16" r="T17" b="T18"/>
              <a:pathLst>
                <a:path w="91" h="61">
                  <a:moveTo>
                    <a:pt x="91" y="47"/>
                  </a:moveTo>
                  <a:lnTo>
                    <a:pt x="83" y="61"/>
                  </a:lnTo>
                  <a:lnTo>
                    <a:pt x="0" y="14"/>
                  </a:lnTo>
                  <a:lnTo>
                    <a:pt x="9" y="0"/>
                  </a:lnTo>
                  <a:lnTo>
                    <a:pt x="91" y="47"/>
                  </a:lnTo>
                  <a:close/>
                </a:path>
              </a:pathLst>
            </a:custGeom>
            <a:solidFill>
              <a:srgbClr val="000000"/>
            </a:solidFill>
            <a:ln w="9525">
              <a:noFill/>
              <a:round/>
              <a:headEnd/>
              <a:tailEnd/>
            </a:ln>
          </p:spPr>
          <p:txBody>
            <a:bodyPr/>
            <a:lstStyle/>
            <a:p>
              <a:endParaRPr lang="en-US"/>
            </a:p>
          </p:txBody>
        </p:sp>
        <p:sp>
          <p:nvSpPr>
            <p:cNvPr id="19475" name="Line 50"/>
            <p:cNvSpPr>
              <a:spLocks noChangeShapeType="1"/>
            </p:cNvSpPr>
            <p:nvPr/>
          </p:nvSpPr>
          <p:spPr bwMode="auto">
            <a:xfrm flipV="1">
              <a:off x="3590" y="3242"/>
              <a:ext cx="84" cy="48"/>
            </a:xfrm>
            <a:prstGeom prst="line">
              <a:avLst/>
            </a:prstGeom>
            <a:noFill/>
            <a:ln w="3175">
              <a:solidFill>
                <a:srgbClr val="000000"/>
              </a:solidFill>
              <a:round/>
              <a:headEnd/>
              <a:tailEnd/>
            </a:ln>
          </p:spPr>
          <p:txBody>
            <a:bodyPr/>
            <a:lstStyle/>
            <a:p>
              <a:endParaRPr lang="en-US"/>
            </a:p>
          </p:txBody>
        </p:sp>
        <p:sp>
          <p:nvSpPr>
            <p:cNvPr id="19476" name="Freeform 51"/>
            <p:cNvSpPr>
              <a:spLocks/>
            </p:cNvSpPr>
            <p:nvPr/>
          </p:nvSpPr>
          <p:spPr bwMode="auto">
            <a:xfrm>
              <a:off x="3584" y="3235"/>
              <a:ext cx="97" cy="62"/>
            </a:xfrm>
            <a:custGeom>
              <a:avLst/>
              <a:gdLst>
                <a:gd name="T0" fmla="*/ 8 w 91"/>
                <a:gd name="T1" fmla="*/ 61 h 61"/>
                <a:gd name="T2" fmla="*/ 0 w 91"/>
                <a:gd name="T3" fmla="*/ 47 h 61"/>
                <a:gd name="T4" fmla="*/ 82 w 91"/>
                <a:gd name="T5" fmla="*/ 0 h 61"/>
                <a:gd name="T6" fmla="*/ 91 w 91"/>
                <a:gd name="T7" fmla="*/ 16 h 61"/>
                <a:gd name="T8" fmla="*/ 8 w 91"/>
                <a:gd name="T9" fmla="*/ 61 h 61"/>
                <a:gd name="T10" fmla="*/ 0 60000 65536"/>
                <a:gd name="T11" fmla="*/ 0 60000 65536"/>
                <a:gd name="T12" fmla="*/ 0 60000 65536"/>
                <a:gd name="T13" fmla="*/ 0 60000 65536"/>
                <a:gd name="T14" fmla="*/ 0 60000 65536"/>
                <a:gd name="T15" fmla="*/ 0 w 91"/>
                <a:gd name="T16" fmla="*/ 0 h 61"/>
                <a:gd name="T17" fmla="*/ 91 w 91"/>
                <a:gd name="T18" fmla="*/ 61 h 61"/>
              </a:gdLst>
              <a:ahLst/>
              <a:cxnLst>
                <a:cxn ang="T10">
                  <a:pos x="T0" y="T1"/>
                </a:cxn>
                <a:cxn ang="T11">
                  <a:pos x="T2" y="T3"/>
                </a:cxn>
                <a:cxn ang="T12">
                  <a:pos x="T4" y="T5"/>
                </a:cxn>
                <a:cxn ang="T13">
                  <a:pos x="T6" y="T7"/>
                </a:cxn>
                <a:cxn ang="T14">
                  <a:pos x="T8" y="T9"/>
                </a:cxn>
              </a:cxnLst>
              <a:rect l="T15" t="T16" r="T17" b="T18"/>
              <a:pathLst>
                <a:path w="91" h="61">
                  <a:moveTo>
                    <a:pt x="8" y="61"/>
                  </a:moveTo>
                  <a:lnTo>
                    <a:pt x="0" y="47"/>
                  </a:lnTo>
                  <a:lnTo>
                    <a:pt x="82" y="0"/>
                  </a:lnTo>
                  <a:lnTo>
                    <a:pt x="91" y="16"/>
                  </a:lnTo>
                  <a:lnTo>
                    <a:pt x="8" y="61"/>
                  </a:lnTo>
                  <a:close/>
                </a:path>
              </a:pathLst>
            </a:custGeom>
            <a:solidFill>
              <a:srgbClr val="000000"/>
            </a:solidFill>
            <a:ln w="9525">
              <a:noFill/>
              <a:round/>
              <a:headEnd/>
              <a:tailEnd/>
            </a:ln>
          </p:spPr>
          <p:txBody>
            <a:bodyPr/>
            <a:lstStyle/>
            <a:p>
              <a:endParaRPr lang="en-US"/>
            </a:p>
          </p:txBody>
        </p:sp>
        <p:grpSp>
          <p:nvGrpSpPr>
            <p:cNvPr id="19477" name="Group 58"/>
            <p:cNvGrpSpPr>
              <a:grpSpLocks/>
            </p:cNvGrpSpPr>
            <p:nvPr/>
          </p:nvGrpSpPr>
          <p:grpSpPr bwMode="auto">
            <a:xfrm>
              <a:off x="3739" y="3066"/>
              <a:ext cx="98" cy="114"/>
              <a:chOff x="3734" y="2240"/>
              <a:chExt cx="92" cy="112"/>
            </a:xfrm>
          </p:grpSpPr>
          <p:sp>
            <p:nvSpPr>
              <p:cNvPr id="19523" name="Line 52"/>
              <p:cNvSpPr>
                <a:spLocks noChangeShapeType="1"/>
              </p:cNvSpPr>
              <p:nvPr/>
            </p:nvSpPr>
            <p:spPr bwMode="auto">
              <a:xfrm>
                <a:off x="3739" y="2332"/>
                <a:ext cx="19" cy="9"/>
              </a:xfrm>
              <a:prstGeom prst="line">
                <a:avLst/>
              </a:prstGeom>
              <a:noFill/>
              <a:ln w="3175">
                <a:solidFill>
                  <a:srgbClr val="000000"/>
                </a:solidFill>
                <a:round/>
                <a:headEnd/>
                <a:tailEnd/>
              </a:ln>
            </p:spPr>
            <p:txBody>
              <a:bodyPr/>
              <a:lstStyle/>
              <a:p>
                <a:endParaRPr lang="en-US"/>
              </a:p>
            </p:txBody>
          </p:sp>
          <p:sp>
            <p:nvSpPr>
              <p:cNvPr id="19524" name="Freeform 53"/>
              <p:cNvSpPr>
                <a:spLocks/>
              </p:cNvSpPr>
              <p:nvPr/>
            </p:nvSpPr>
            <p:spPr bwMode="auto">
              <a:xfrm>
                <a:off x="3734" y="2324"/>
                <a:ext cx="31" cy="28"/>
              </a:xfrm>
              <a:custGeom>
                <a:avLst/>
                <a:gdLst>
                  <a:gd name="T0" fmla="*/ 0 w 31"/>
                  <a:gd name="T1" fmla="*/ 15 h 28"/>
                  <a:gd name="T2" fmla="*/ 8 w 31"/>
                  <a:gd name="T3" fmla="*/ 0 h 28"/>
                  <a:gd name="T4" fmla="*/ 31 w 31"/>
                  <a:gd name="T5" fmla="*/ 12 h 28"/>
                  <a:gd name="T6" fmla="*/ 22 w 31"/>
                  <a:gd name="T7" fmla="*/ 28 h 28"/>
                  <a:gd name="T8" fmla="*/ 0 w 31"/>
                  <a:gd name="T9" fmla="*/ 15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5"/>
                    </a:moveTo>
                    <a:lnTo>
                      <a:pt x="8" y="0"/>
                    </a:lnTo>
                    <a:lnTo>
                      <a:pt x="31" y="12"/>
                    </a:lnTo>
                    <a:lnTo>
                      <a:pt x="22" y="28"/>
                    </a:lnTo>
                    <a:lnTo>
                      <a:pt x="0" y="15"/>
                    </a:lnTo>
                    <a:close/>
                  </a:path>
                </a:pathLst>
              </a:custGeom>
              <a:solidFill>
                <a:srgbClr val="000000"/>
              </a:solidFill>
              <a:ln w="9525">
                <a:noFill/>
                <a:round/>
                <a:headEnd/>
                <a:tailEnd/>
              </a:ln>
            </p:spPr>
            <p:txBody>
              <a:bodyPr/>
              <a:lstStyle/>
              <a:p>
                <a:endParaRPr lang="en-US"/>
              </a:p>
            </p:txBody>
          </p:sp>
          <p:sp>
            <p:nvSpPr>
              <p:cNvPr id="19525" name="Line 54"/>
              <p:cNvSpPr>
                <a:spLocks noChangeShapeType="1"/>
              </p:cNvSpPr>
              <p:nvPr/>
            </p:nvSpPr>
            <p:spPr bwMode="auto">
              <a:xfrm>
                <a:off x="3748" y="2292"/>
                <a:ext cx="40" cy="21"/>
              </a:xfrm>
              <a:prstGeom prst="line">
                <a:avLst/>
              </a:prstGeom>
              <a:noFill/>
              <a:ln w="3175">
                <a:solidFill>
                  <a:srgbClr val="000000"/>
                </a:solidFill>
                <a:round/>
                <a:headEnd/>
                <a:tailEnd/>
              </a:ln>
            </p:spPr>
            <p:txBody>
              <a:bodyPr/>
              <a:lstStyle/>
              <a:p>
                <a:endParaRPr lang="en-US"/>
              </a:p>
            </p:txBody>
          </p:sp>
          <p:sp>
            <p:nvSpPr>
              <p:cNvPr id="19526" name="Freeform 55"/>
              <p:cNvSpPr>
                <a:spLocks/>
              </p:cNvSpPr>
              <p:nvPr/>
            </p:nvSpPr>
            <p:spPr bwMode="auto">
              <a:xfrm>
                <a:off x="3741" y="2282"/>
                <a:ext cx="54" cy="40"/>
              </a:xfrm>
              <a:custGeom>
                <a:avLst/>
                <a:gdLst>
                  <a:gd name="T0" fmla="*/ 0 w 54"/>
                  <a:gd name="T1" fmla="*/ 15 h 40"/>
                  <a:gd name="T2" fmla="*/ 8 w 54"/>
                  <a:gd name="T3" fmla="*/ 0 h 40"/>
                  <a:gd name="T4" fmla="*/ 54 w 54"/>
                  <a:gd name="T5" fmla="*/ 24 h 40"/>
                  <a:gd name="T6" fmla="*/ 45 w 54"/>
                  <a:gd name="T7" fmla="*/ 40 h 40"/>
                  <a:gd name="T8" fmla="*/ 0 w 54"/>
                  <a:gd name="T9" fmla="*/ 15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15"/>
                    </a:moveTo>
                    <a:lnTo>
                      <a:pt x="8" y="0"/>
                    </a:lnTo>
                    <a:lnTo>
                      <a:pt x="54" y="24"/>
                    </a:lnTo>
                    <a:lnTo>
                      <a:pt x="45" y="40"/>
                    </a:lnTo>
                    <a:lnTo>
                      <a:pt x="0" y="15"/>
                    </a:lnTo>
                    <a:close/>
                  </a:path>
                </a:pathLst>
              </a:custGeom>
              <a:solidFill>
                <a:srgbClr val="000000"/>
              </a:solidFill>
              <a:ln w="9525">
                <a:noFill/>
                <a:round/>
                <a:headEnd/>
                <a:tailEnd/>
              </a:ln>
            </p:spPr>
            <p:txBody>
              <a:bodyPr/>
              <a:lstStyle/>
              <a:p>
                <a:endParaRPr lang="en-US"/>
              </a:p>
            </p:txBody>
          </p:sp>
          <p:sp>
            <p:nvSpPr>
              <p:cNvPr id="19527" name="Line 56"/>
              <p:cNvSpPr>
                <a:spLocks noChangeShapeType="1"/>
              </p:cNvSpPr>
              <p:nvPr/>
            </p:nvSpPr>
            <p:spPr bwMode="auto">
              <a:xfrm>
                <a:off x="3755" y="2250"/>
                <a:ext cx="64" cy="35"/>
              </a:xfrm>
              <a:prstGeom prst="line">
                <a:avLst/>
              </a:prstGeom>
              <a:noFill/>
              <a:ln w="3175">
                <a:solidFill>
                  <a:srgbClr val="000000"/>
                </a:solidFill>
                <a:round/>
                <a:headEnd/>
                <a:tailEnd/>
              </a:ln>
            </p:spPr>
            <p:txBody>
              <a:bodyPr/>
              <a:lstStyle/>
              <a:p>
                <a:endParaRPr lang="en-US"/>
              </a:p>
            </p:txBody>
          </p:sp>
          <p:sp>
            <p:nvSpPr>
              <p:cNvPr id="19528" name="Freeform 57"/>
              <p:cNvSpPr>
                <a:spLocks/>
              </p:cNvSpPr>
              <p:nvPr/>
            </p:nvSpPr>
            <p:spPr bwMode="auto">
              <a:xfrm>
                <a:off x="3749" y="2240"/>
                <a:ext cx="77" cy="54"/>
              </a:xfrm>
              <a:custGeom>
                <a:avLst/>
                <a:gdLst>
                  <a:gd name="T0" fmla="*/ 0 w 77"/>
                  <a:gd name="T1" fmla="*/ 15 h 54"/>
                  <a:gd name="T2" fmla="*/ 9 w 77"/>
                  <a:gd name="T3" fmla="*/ 0 h 54"/>
                  <a:gd name="T4" fmla="*/ 77 w 77"/>
                  <a:gd name="T5" fmla="*/ 38 h 54"/>
                  <a:gd name="T6" fmla="*/ 69 w 77"/>
                  <a:gd name="T7" fmla="*/ 54 h 54"/>
                  <a:gd name="T8" fmla="*/ 0 w 77"/>
                  <a:gd name="T9" fmla="*/ 15 h 54"/>
                  <a:gd name="T10" fmla="*/ 0 60000 65536"/>
                  <a:gd name="T11" fmla="*/ 0 60000 65536"/>
                  <a:gd name="T12" fmla="*/ 0 60000 65536"/>
                  <a:gd name="T13" fmla="*/ 0 60000 65536"/>
                  <a:gd name="T14" fmla="*/ 0 60000 65536"/>
                  <a:gd name="T15" fmla="*/ 0 w 77"/>
                  <a:gd name="T16" fmla="*/ 0 h 54"/>
                  <a:gd name="T17" fmla="*/ 77 w 77"/>
                  <a:gd name="T18" fmla="*/ 54 h 54"/>
                </a:gdLst>
                <a:ahLst/>
                <a:cxnLst>
                  <a:cxn ang="T10">
                    <a:pos x="T0" y="T1"/>
                  </a:cxn>
                  <a:cxn ang="T11">
                    <a:pos x="T2" y="T3"/>
                  </a:cxn>
                  <a:cxn ang="T12">
                    <a:pos x="T4" y="T5"/>
                  </a:cxn>
                  <a:cxn ang="T13">
                    <a:pos x="T6" y="T7"/>
                  </a:cxn>
                  <a:cxn ang="T14">
                    <a:pos x="T8" y="T9"/>
                  </a:cxn>
                </a:cxnLst>
                <a:rect l="T15" t="T16" r="T17" b="T18"/>
                <a:pathLst>
                  <a:path w="77" h="54">
                    <a:moveTo>
                      <a:pt x="0" y="15"/>
                    </a:moveTo>
                    <a:lnTo>
                      <a:pt x="9" y="0"/>
                    </a:lnTo>
                    <a:lnTo>
                      <a:pt x="77" y="38"/>
                    </a:lnTo>
                    <a:lnTo>
                      <a:pt x="69" y="54"/>
                    </a:lnTo>
                    <a:lnTo>
                      <a:pt x="0" y="15"/>
                    </a:lnTo>
                    <a:close/>
                  </a:path>
                </a:pathLst>
              </a:custGeom>
              <a:solidFill>
                <a:srgbClr val="000000"/>
              </a:solidFill>
              <a:ln w="9525">
                <a:noFill/>
                <a:round/>
                <a:headEnd/>
                <a:tailEnd/>
              </a:ln>
            </p:spPr>
            <p:txBody>
              <a:bodyPr/>
              <a:lstStyle/>
              <a:p>
                <a:endParaRPr lang="en-US"/>
              </a:p>
            </p:txBody>
          </p:sp>
        </p:grpSp>
        <p:sp>
          <p:nvSpPr>
            <p:cNvPr id="19478" name="Line 59"/>
            <p:cNvSpPr>
              <a:spLocks noChangeShapeType="1"/>
            </p:cNvSpPr>
            <p:nvPr/>
          </p:nvSpPr>
          <p:spPr bwMode="auto">
            <a:xfrm flipV="1">
              <a:off x="2214" y="3357"/>
              <a:ext cx="1" cy="90"/>
            </a:xfrm>
            <a:prstGeom prst="line">
              <a:avLst/>
            </a:prstGeom>
            <a:noFill/>
            <a:ln w="3175">
              <a:solidFill>
                <a:srgbClr val="000000"/>
              </a:solidFill>
              <a:round/>
              <a:headEnd/>
              <a:tailEnd/>
            </a:ln>
          </p:spPr>
          <p:txBody>
            <a:bodyPr/>
            <a:lstStyle/>
            <a:p>
              <a:endParaRPr lang="en-US"/>
            </a:p>
          </p:txBody>
        </p:sp>
        <p:sp>
          <p:nvSpPr>
            <p:cNvPr id="19479" name="Rectangle 60"/>
            <p:cNvSpPr>
              <a:spLocks noChangeArrowheads="1"/>
            </p:cNvSpPr>
            <p:nvPr/>
          </p:nvSpPr>
          <p:spPr bwMode="auto">
            <a:xfrm>
              <a:off x="2204" y="3357"/>
              <a:ext cx="19" cy="92"/>
            </a:xfrm>
            <a:prstGeom prst="rect">
              <a:avLst/>
            </a:prstGeom>
            <a:solidFill>
              <a:srgbClr val="000000"/>
            </a:solidFill>
            <a:ln w="9525">
              <a:noFill/>
              <a:miter lim="800000"/>
              <a:headEnd/>
              <a:tailEnd/>
            </a:ln>
          </p:spPr>
          <p:txBody>
            <a:bodyPr/>
            <a:lstStyle/>
            <a:p>
              <a:endParaRPr lang="en-US"/>
            </a:p>
          </p:txBody>
        </p:sp>
        <p:sp>
          <p:nvSpPr>
            <p:cNvPr id="19480" name="Line 61"/>
            <p:cNvSpPr>
              <a:spLocks noChangeShapeType="1"/>
            </p:cNvSpPr>
            <p:nvPr/>
          </p:nvSpPr>
          <p:spPr bwMode="auto">
            <a:xfrm flipV="1">
              <a:off x="3911" y="3376"/>
              <a:ext cx="1" cy="88"/>
            </a:xfrm>
            <a:prstGeom prst="line">
              <a:avLst/>
            </a:prstGeom>
            <a:noFill/>
            <a:ln w="3175">
              <a:solidFill>
                <a:srgbClr val="000000"/>
              </a:solidFill>
              <a:round/>
              <a:headEnd/>
              <a:tailEnd/>
            </a:ln>
          </p:spPr>
          <p:txBody>
            <a:bodyPr/>
            <a:lstStyle/>
            <a:p>
              <a:endParaRPr lang="en-US"/>
            </a:p>
          </p:txBody>
        </p:sp>
        <p:sp>
          <p:nvSpPr>
            <p:cNvPr id="19481" name="Rectangle 62"/>
            <p:cNvSpPr>
              <a:spLocks noChangeArrowheads="1"/>
            </p:cNvSpPr>
            <p:nvPr/>
          </p:nvSpPr>
          <p:spPr bwMode="auto">
            <a:xfrm>
              <a:off x="3901" y="3376"/>
              <a:ext cx="18" cy="90"/>
            </a:xfrm>
            <a:prstGeom prst="rect">
              <a:avLst/>
            </a:prstGeom>
            <a:solidFill>
              <a:srgbClr val="000000"/>
            </a:solidFill>
            <a:ln w="9525">
              <a:noFill/>
              <a:miter lim="800000"/>
              <a:headEnd/>
              <a:tailEnd/>
            </a:ln>
          </p:spPr>
          <p:txBody>
            <a:bodyPr/>
            <a:lstStyle/>
            <a:p>
              <a:endParaRPr lang="en-US"/>
            </a:p>
          </p:txBody>
        </p:sp>
        <p:sp>
          <p:nvSpPr>
            <p:cNvPr id="19482" name="Rectangle 63"/>
            <p:cNvSpPr>
              <a:spLocks noChangeArrowheads="1"/>
            </p:cNvSpPr>
            <p:nvPr/>
          </p:nvSpPr>
          <p:spPr bwMode="auto">
            <a:xfrm>
              <a:off x="2775" y="3080"/>
              <a:ext cx="225"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LDH</a:t>
              </a:r>
              <a:endParaRPr lang="en-US"/>
            </a:p>
          </p:txBody>
        </p:sp>
        <p:sp>
          <p:nvSpPr>
            <p:cNvPr id="19483" name="Rectangle 64"/>
            <p:cNvSpPr>
              <a:spLocks noChangeArrowheads="1"/>
            </p:cNvSpPr>
            <p:nvPr/>
          </p:nvSpPr>
          <p:spPr bwMode="auto">
            <a:xfrm>
              <a:off x="1744" y="3731"/>
              <a:ext cx="558"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Pyruvic acid</a:t>
              </a:r>
              <a:endParaRPr lang="en-US"/>
            </a:p>
          </p:txBody>
        </p:sp>
        <p:sp>
          <p:nvSpPr>
            <p:cNvPr id="19484" name="Rectangle 65"/>
            <p:cNvSpPr>
              <a:spLocks noChangeArrowheads="1"/>
            </p:cNvSpPr>
            <p:nvPr/>
          </p:nvSpPr>
          <p:spPr bwMode="auto">
            <a:xfrm>
              <a:off x="3560" y="3702"/>
              <a:ext cx="488"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Lactic acid</a:t>
              </a:r>
              <a:endParaRPr lang="en-US"/>
            </a:p>
          </p:txBody>
        </p:sp>
        <p:grpSp>
          <p:nvGrpSpPr>
            <p:cNvPr id="19485" name="Group 69"/>
            <p:cNvGrpSpPr>
              <a:grpSpLocks/>
            </p:cNvGrpSpPr>
            <p:nvPr/>
          </p:nvGrpSpPr>
          <p:grpSpPr bwMode="auto">
            <a:xfrm>
              <a:off x="1675" y="3240"/>
              <a:ext cx="203" cy="149"/>
              <a:chOff x="1799" y="2411"/>
              <a:chExt cx="190" cy="146"/>
            </a:xfrm>
          </p:grpSpPr>
          <p:sp>
            <p:nvSpPr>
              <p:cNvPr id="19520" name="Rectangle 66"/>
              <p:cNvSpPr>
                <a:spLocks noChangeArrowheads="1"/>
              </p:cNvSpPr>
              <p:nvPr/>
            </p:nvSpPr>
            <p:spPr bwMode="auto">
              <a:xfrm>
                <a:off x="1799" y="2411"/>
                <a:ext cx="70"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sp>
            <p:nvSpPr>
              <p:cNvPr id="19521" name="Rectangle 67"/>
              <p:cNvSpPr>
                <a:spLocks noChangeArrowheads="1"/>
              </p:cNvSpPr>
              <p:nvPr/>
            </p:nvSpPr>
            <p:spPr bwMode="auto">
              <a:xfrm>
                <a:off x="1874" y="2462"/>
                <a:ext cx="41" cy="95"/>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a:t>
                </a:r>
                <a:endParaRPr lang="en-US"/>
              </a:p>
            </p:txBody>
          </p:sp>
          <p:sp>
            <p:nvSpPr>
              <p:cNvPr id="19522" name="Rectangle 68"/>
              <p:cNvSpPr>
                <a:spLocks noChangeArrowheads="1"/>
              </p:cNvSpPr>
              <p:nvPr/>
            </p:nvSpPr>
            <p:spPr bwMode="auto">
              <a:xfrm>
                <a:off x="1918" y="2411"/>
                <a:ext cx="71"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a:t>
                </a:r>
                <a:endParaRPr lang="en-US"/>
              </a:p>
            </p:txBody>
          </p:sp>
        </p:grpSp>
        <p:sp>
          <p:nvSpPr>
            <p:cNvPr id="19486" name="Rectangle 70"/>
            <p:cNvSpPr>
              <a:spLocks noChangeArrowheads="1"/>
            </p:cNvSpPr>
            <p:nvPr/>
          </p:nvSpPr>
          <p:spPr bwMode="auto">
            <a:xfrm>
              <a:off x="1987" y="3137"/>
              <a:ext cx="75"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a:t>
              </a:r>
              <a:endParaRPr lang="en-US"/>
            </a:p>
          </p:txBody>
        </p:sp>
        <p:sp>
          <p:nvSpPr>
            <p:cNvPr id="19487" name="Rectangle 71"/>
            <p:cNvSpPr>
              <a:spLocks noChangeArrowheads="1"/>
            </p:cNvSpPr>
            <p:nvPr/>
          </p:nvSpPr>
          <p:spPr bwMode="auto">
            <a:xfrm>
              <a:off x="2174" y="3240"/>
              <a:ext cx="75"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a:t>
              </a:r>
              <a:endParaRPr lang="en-US"/>
            </a:p>
          </p:txBody>
        </p:sp>
        <p:sp>
          <p:nvSpPr>
            <p:cNvPr id="19488" name="Rectangle 72"/>
            <p:cNvSpPr>
              <a:spLocks noChangeArrowheads="1"/>
            </p:cNvSpPr>
            <p:nvPr/>
          </p:nvSpPr>
          <p:spPr bwMode="auto">
            <a:xfrm>
              <a:off x="2401" y="3097"/>
              <a:ext cx="81" cy="125"/>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sp>
          <p:nvSpPr>
            <p:cNvPr id="19489" name="Rectangle 73"/>
            <p:cNvSpPr>
              <a:spLocks noChangeArrowheads="1"/>
            </p:cNvSpPr>
            <p:nvPr/>
          </p:nvSpPr>
          <p:spPr bwMode="auto">
            <a:xfrm>
              <a:off x="1984" y="2931"/>
              <a:ext cx="81" cy="125"/>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grpSp>
          <p:nvGrpSpPr>
            <p:cNvPr id="19490" name="Group 76"/>
            <p:cNvGrpSpPr>
              <a:grpSpLocks/>
            </p:cNvGrpSpPr>
            <p:nvPr/>
          </p:nvGrpSpPr>
          <p:grpSpPr bwMode="auto">
            <a:xfrm>
              <a:off x="3489" y="2980"/>
              <a:ext cx="161" cy="125"/>
              <a:chOff x="3500" y="2156"/>
              <a:chExt cx="151" cy="123"/>
            </a:xfrm>
          </p:grpSpPr>
          <p:sp>
            <p:nvSpPr>
              <p:cNvPr id="19518" name="Rectangle 74"/>
              <p:cNvSpPr>
                <a:spLocks noChangeArrowheads="1"/>
              </p:cNvSpPr>
              <p:nvPr/>
            </p:nvSpPr>
            <p:spPr bwMode="auto">
              <a:xfrm>
                <a:off x="3500" y="2156"/>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sp>
            <p:nvSpPr>
              <p:cNvPr id="19519" name="Rectangle 75"/>
              <p:cNvSpPr>
                <a:spLocks noChangeArrowheads="1"/>
              </p:cNvSpPr>
              <p:nvPr/>
            </p:nvSpPr>
            <p:spPr bwMode="auto">
              <a:xfrm>
                <a:off x="3575" y="2156"/>
                <a:ext cx="76" cy="122"/>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grpSp>
        <p:sp>
          <p:nvSpPr>
            <p:cNvPr id="19491" name="Rectangle 77"/>
            <p:cNvSpPr>
              <a:spLocks noChangeArrowheads="1"/>
            </p:cNvSpPr>
            <p:nvPr/>
          </p:nvSpPr>
          <p:spPr bwMode="auto">
            <a:xfrm>
              <a:off x="3685" y="3154"/>
              <a:ext cx="80" cy="125"/>
            </a:xfrm>
            <a:prstGeom prst="rect">
              <a:avLst/>
            </a:prstGeom>
            <a:noFill/>
            <a:ln w="9525">
              <a:noFill/>
              <a:miter lim="800000"/>
              <a:headEnd/>
              <a:tailEnd/>
            </a:ln>
          </p:spPr>
          <p:txBody>
            <a:bodyPr lIns="0" tIns="0" rIns="0" bIns="0">
              <a:spAutoFit/>
            </a:bodyPr>
            <a:lstStyle/>
            <a:p>
              <a:r>
                <a:rPr lang="en-US" sz="1300" b="1">
                  <a:solidFill>
                    <a:srgbClr val="000000"/>
                  </a:solidFill>
                  <a:latin typeface="Helvetica" pitchFamily="34" charset="0"/>
                </a:rPr>
                <a:t>C</a:t>
              </a:r>
              <a:endParaRPr lang="en-US"/>
            </a:p>
          </p:txBody>
        </p:sp>
        <p:sp>
          <p:nvSpPr>
            <p:cNvPr id="19492" name="Rectangle 78"/>
            <p:cNvSpPr>
              <a:spLocks noChangeArrowheads="1"/>
            </p:cNvSpPr>
            <p:nvPr/>
          </p:nvSpPr>
          <p:spPr bwMode="auto">
            <a:xfrm>
              <a:off x="4098" y="3116"/>
              <a:ext cx="81" cy="125"/>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sp>
          <p:nvSpPr>
            <p:cNvPr id="19493" name="Rectangle 79"/>
            <p:cNvSpPr>
              <a:spLocks noChangeArrowheads="1"/>
            </p:cNvSpPr>
            <p:nvPr/>
          </p:nvSpPr>
          <p:spPr bwMode="auto">
            <a:xfrm>
              <a:off x="3871" y="3257"/>
              <a:ext cx="75"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a:t>
              </a:r>
              <a:endParaRPr lang="en-US"/>
            </a:p>
          </p:txBody>
        </p:sp>
        <p:grpSp>
          <p:nvGrpSpPr>
            <p:cNvPr id="19494" name="Group 83"/>
            <p:cNvGrpSpPr>
              <a:grpSpLocks/>
            </p:cNvGrpSpPr>
            <p:nvPr/>
          </p:nvGrpSpPr>
          <p:grpSpPr bwMode="auto">
            <a:xfrm>
              <a:off x="3371" y="3257"/>
              <a:ext cx="203" cy="147"/>
              <a:chOff x="3389" y="2428"/>
              <a:chExt cx="190" cy="144"/>
            </a:xfrm>
          </p:grpSpPr>
          <p:sp>
            <p:nvSpPr>
              <p:cNvPr id="19515" name="Rectangle 80"/>
              <p:cNvSpPr>
                <a:spLocks noChangeArrowheads="1"/>
              </p:cNvSpPr>
              <p:nvPr/>
            </p:nvSpPr>
            <p:spPr bwMode="auto">
              <a:xfrm>
                <a:off x="3389" y="2428"/>
                <a:ext cx="70"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sp>
            <p:nvSpPr>
              <p:cNvPr id="19516" name="Rectangle 81"/>
              <p:cNvSpPr>
                <a:spLocks noChangeArrowheads="1"/>
              </p:cNvSpPr>
              <p:nvPr/>
            </p:nvSpPr>
            <p:spPr bwMode="auto">
              <a:xfrm>
                <a:off x="3465" y="2479"/>
                <a:ext cx="41" cy="93"/>
              </a:xfrm>
              <a:prstGeom prst="rect">
                <a:avLst/>
              </a:prstGeom>
              <a:noFill/>
              <a:ln w="9525">
                <a:noFill/>
                <a:miter lim="800000"/>
                <a:headEnd/>
                <a:tailEnd/>
              </a:ln>
            </p:spPr>
            <p:txBody>
              <a:bodyPr wrap="none" lIns="0" tIns="0" rIns="0" bIns="0">
                <a:spAutoFit/>
              </a:bodyPr>
              <a:lstStyle/>
              <a:p>
                <a:r>
                  <a:rPr lang="en-US" sz="1000" b="1">
                    <a:solidFill>
                      <a:srgbClr val="000000"/>
                    </a:solidFill>
                    <a:latin typeface="Helvetica" pitchFamily="34" charset="0"/>
                  </a:rPr>
                  <a:t>3</a:t>
                </a:r>
                <a:endParaRPr lang="en-US"/>
              </a:p>
            </p:txBody>
          </p:sp>
          <p:sp>
            <p:nvSpPr>
              <p:cNvPr id="19517" name="Rectangle 82"/>
              <p:cNvSpPr>
                <a:spLocks noChangeArrowheads="1"/>
              </p:cNvSpPr>
              <p:nvPr/>
            </p:nvSpPr>
            <p:spPr bwMode="auto">
              <a:xfrm>
                <a:off x="3508" y="2428"/>
                <a:ext cx="71"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C</a:t>
                </a:r>
                <a:endParaRPr lang="en-US"/>
              </a:p>
            </p:txBody>
          </p:sp>
        </p:grpSp>
        <p:sp>
          <p:nvSpPr>
            <p:cNvPr id="19495" name="Rectangle 84"/>
            <p:cNvSpPr>
              <a:spLocks noChangeArrowheads="1"/>
            </p:cNvSpPr>
            <p:nvPr/>
          </p:nvSpPr>
          <p:spPr bwMode="auto">
            <a:xfrm>
              <a:off x="3789" y="2976"/>
              <a:ext cx="75"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grpSp>
          <p:nvGrpSpPr>
            <p:cNvPr id="19496" name="Group 90"/>
            <p:cNvGrpSpPr>
              <a:grpSpLocks/>
            </p:cNvGrpSpPr>
            <p:nvPr/>
          </p:nvGrpSpPr>
          <p:grpSpPr bwMode="auto">
            <a:xfrm>
              <a:off x="748" y="3230"/>
              <a:ext cx="608" cy="277"/>
              <a:chOff x="1168" y="2401"/>
              <a:chExt cx="570" cy="272"/>
            </a:xfrm>
          </p:grpSpPr>
          <p:sp>
            <p:nvSpPr>
              <p:cNvPr id="19510" name="Rectangle 85"/>
              <p:cNvSpPr>
                <a:spLocks noChangeArrowheads="1"/>
              </p:cNvSpPr>
              <p:nvPr/>
            </p:nvSpPr>
            <p:spPr bwMode="auto">
              <a:xfrm>
                <a:off x="1168" y="2401"/>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N</a:t>
                </a:r>
                <a:endParaRPr lang="en-US"/>
              </a:p>
            </p:txBody>
          </p:sp>
          <p:sp>
            <p:nvSpPr>
              <p:cNvPr id="19511" name="Rectangle 86"/>
              <p:cNvSpPr>
                <a:spLocks noChangeArrowheads="1"/>
              </p:cNvSpPr>
              <p:nvPr/>
            </p:nvSpPr>
            <p:spPr bwMode="auto">
              <a:xfrm>
                <a:off x="1243" y="2401"/>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A</a:t>
                </a:r>
                <a:endParaRPr lang="en-US"/>
              </a:p>
            </p:txBody>
          </p:sp>
          <p:sp>
            <p:nvSpPr>
              <p:cNvPr id="19512" name="Rectangle 87"/>
              <p:cNvSpPr>
                <a:spLocks noChangeArrowheads="1"/>
              </p:cNvSpPr>
              <p:nvPr/>
            </p:nvSpPr>
            <p:spPr bwMode="auto">
              <a:xfrm>
                <a:off x="1320" y="2401"/>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D</a:t>
                </a:r>
                <a:endParaRPr lang="en-US"/>
              </a:p>
            </p:txBody>
          </p:sp>
          <p:sp>
            <p:nvSpPr>
              <p:cNvPr id="19513" name="Rectangle 88"/>
              <p:cNvSpPr>
                <a:spLocks noChangeArrowheads="1"/>
              </p:cNvSpPr>
              <p:nvPr/>
            </p:nvSpPr>
            <p:spPr bwMode="auto">
              <a:xfrm>
                <a:off x="1395" y="2401"/>
                <a:ext cx="343"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H  +  H</a:t>
                </a:r>
                <a:r>
                  <a:rPr lang="en-US" sz="1300" b="1" baseline="30000">
                    <a:solidFill>
                      <a:srgbClr val="000000"/>
                    </a:solidFill>
                    <a:latin typeface="Times" pitchFamily="18" charset="0"/>
                  </a:rPr>
                  <a:t>+</a:t>
                </a:r>
                <a:endParaRPr lang="en-US" baseline="30000"/>
              </a:p>
            </p:txBody>
          </p:sp>
          <p:sp>
            <p:nvSpPr>
              <p:cNvPr id="19514" name="Rectangle 89"/>
              <p:cNvSpPr>
                <a:spLocks noChangeArrowheads="1"/>
              </p:cNvSpPr>
              <p:nvPr/>
            </p:nvSpPr>
            <p:spPr bwMode="auto">
              <a:xfrm>
                <a:off x="1477" y="2447"/>
                <a:ext cx="1" cy="226"/>
              </a:xfrm>
              <a:prstGeom prst="rect">
                <a:avLst/>
              </a:prstGeom>
              <a:noFill/>
              <a:ln w="9525">
                <a:noFill/>
                <a:miter lim="800000"/>
                <a:headEnd/>
                <a:tailEnd/>
              </a:ln>
            </p:spPr>
            <p:txBody>
              <a:bodyPr wrap="none" lIns="0" tIns="0" rIns="0" bIns="0">
                <a:spAutoFit/>
              </a:bodyPr>
              <a:lstStyle/>
              <a:p>
                <a:endParaRPr lang="en-US"/>
              </a:p>
            </p:txBody>
          </p:sp>
        </p:grpSp>
        <p:grpSp>
          <p:nvGrpSpPr>
            <p:cNvPr id="19497" name="Group 95"/>
            <p:cNvGrpSpPr>
              <a:grpSpLocks/>
            </p:cNvGrpSpPr>
            <p:nvPr/>
          </p:nvGrpSpPr>
          <p:grpSpPr bwMode="auto">
            <a:xfrm>
              <a:off x="4572" y="3216"/>
              <a:ext cx="288" cy="147"/>
              <a:chOff x="4515" y="2388"/>
              <a:chExt cx="270" cy="144"/>
            </a:xfrm>
          </p:grpSpPr>
          <p:sp>
            <p:nvSpPr>
              <p:cNvPr id="19506" name="Rectangle 91"/>
              <p:cNvSpPr>
                <a:spLocks noChangeArrowheads="1"/>
              </p:cNvSpPr>
              <p:nvPr/>
            </p:nvSpPr>
            <p:spPr bwMode="auto">
              <a:xfrm>
                <a:off x="4515" y="2409"/>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N</a:t>
                </a:r>
                <a:endParaRPr lang="en-US"/>
              </a:p>
            </p:txBody>
          </p:sp>
          <p:sp>
            <p:nvSpPr>
              <p:cNvPr id="19507" name="Rectangle 92"/>
              <p:cNvSpPr>
                <a:spLocks noChangeArrowheads="1"/>
              </p:cNvSpPr>
              <p:nvPr/>
            </p:nvSpPr>
            <p:spPr bwMode="auto">
              <a:xfrm>
                <a:off x="4590" y="2409"/>
                <a:ext cx="70" cy="123"/>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A</a:t>
                </a:r>
                <a:endParaRPr lang="en-US"/>
              </a:p>
            </p:txBody>
          </p:sp>
          <p:sp>
            <p:nvSpPr>
              <p:cNvPr id="19508" name="Rectangle 93"/>
              <p:cNvSpPr>
                <a:spLocks noChangeArrowheads="1"/>
              </p:cNvSpPr>
              <p:nvPr/>
            </p:nvSpPr>
            <p:spPr bwMode="auto">
              <a:xfrm>
                <a:off x="4667" y="2409"/>
                <a:ext cx="70"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D</a:t>
                </a:r>
                <a:endParaRPr lang="en-US"/>
              </a:p>
            </p:txBody>
          </p:sp>
          <p:sp>
            <p:nvSpPr>
              <p:cNvPr id="19509" name="Rectangle 94"/>
              <p:cNvSpPr>
                <a:spLocks noChangeArrowheads="1"/>
              </p:cNvSpPr>
              <p:nvPr/>
            </p:nvSpPr>
            <p:spPr bwMode="auto">
              <a:xfrm>
                <a:off x="4742" y="2388"/>
                <a:ext cx="43" cy="94"/>
              </a:xfrm>
              <a:prstGeom prst="rect">
                <a:avLst/>
              </a:prstGeom>
              <a:noFill/>
              <a:ln w="9525">
                <a:noFill/>
                <a:miter lim="800000"/>
                <a:headEnd/>
                <a:tailEnd/>
              </a:ln>
            </p:spPr>
            <p:txBody>
              <a:bodyPr wrap="none" lIns="0" tIns="0" rIns="0" bIns="0">
                <a:spAutoFit/>
              </a:bodyPr>
              <a:lstStyle/>
              <a:p>
                <a:r>
                  <a:rPr lang="en-US" sz="1000" b="1">
                    <a:solidFill>
                      <a:srgbClr val="000000"/>
                    </a:solidFill>
                    <a:latin typeface="Times" pitchFamily="18" charset="0"/>
                  </a:rPr>
                  <a:t>+</a:t>
                </a:r>
                <a:endParaRPr lang="en-US"/>
              </a:p>
            </p:txBody>
          </p:sp>
        </p:grpSp>
        <p:sp>
          <p:nvSpPr>
            <p:cNvPr id="19498" name="Rectangle 96"/>
            <p:cNvSpPr>
              <a:spLocks noChangeArrowheads="1"/>
            </p:cNvSpPr>
            <p:nvPr/>
          </p:nvSpPr>
          <p:spPr bwMode="auto">
            <a:xfrm>
              <a:off x="4303" y="3230"/>
              <a:ext cx="59"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a:t>
              </a:r>
              <a:endParaRPr lang="en-US"/>
            </a:p>
          </p:txBody>
        </p:sp>
        <p:sp>
          <p:nvSpPr>
            <p:cNvPr id="19499" name="Rectangle 97"/>
            <p:cNvSpPr>
              <a:spLocks noChangeArrowheads="1"/>
            </p:cNvSpPr>
            <p:nvPr/>
          </p:nvSpPr>
          <p:spPr bwMode="auto">
            <a:xfrm>
              <a:off x="1498" y="3238"/>
              <a:ext cx="59"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Times" pitchFamily="18" charset="0"/>
                </a:rPr>
                <a:t>+</a:t>
              </a:r>
              <a:endParaRPr lang="en-US"/>
            </a:p>
          </p:txBody>
        </p:sp>
        <p:grpSp>
          <p:nvGrpSpPr>
            <p:cNvPr id="19500" name="Group 100"/>
            <p:cNvGrpSpPr>
              <a:grpSpLocks/>
            </p:cNvGrpSpPr>
            <p:nvPr/>
          </p:nvGrpSpPr>
          <p:grpSpPr bwMode="auto">
            <a:xfrm>
              <a:off x="2171" y="3445"/>
              <a:ext cx="163" cy="125"/>
              <a:chOff x="2264" y="2612"/>
              <a:chExt cx="153" cy="123"/>
            </a:xfrm>
          </p:grpSpPr>
          <p:sp>
            <p:nvSpPr>
              <p:cNvPr id="19504" name="Rectangle 98"/>
              <p:cNvSpPr>
                <a:spLocks noChangeArrowheads="1"/>
              </p:cNvSpPr>
              <p:nvPr/>
            </p:nvSpPr>
            <p:spPr bwMode="auto">
              <a:xfrm>
                <a:off x="2264" y="2612"/>
                <a:ext cx="76" cy="123"/>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sp>
            <p:nvSpPr>
              <p:cNvPr id="19505" name="Rectangle 99"/>
              <p:cNvSpPr>
                <a:spLocks noChangeArrowheads="1"/>
              </p:cNvSpPr>
              <p:nvPr/>
            </p:nvSpPr>
            <p:spPr bwMode="auto">
              <a:xfrm>
                <a:off x="2346" y="2612"/>
                <a:ext cx="71"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grpSp>
        <p:grpSp>
          <p:nvGrpSpPr>
            <p:cNvPr id="19501" name="Group 103"/>
            <p:cNvGrpSpPr>
              <a:grpSpLocks/>
            </p:cNvGrpSpPr>
            <p:nvPr/>
          </p:nvGrpSpPr>
          <p:grpSpPr bwMode="auto">
            <a:xfrm>
              <a:off x="3867" y="3463"/>
              <a:ext cx="164" cy="125"/>
              <a:chOff x="3854" y="2630"/>
              <a:chExt cx="154" cy="122"/>
            </a:xfrm>
          </p:grpSpPr>
          <p:sp>
            <p:nvSpPr>
              <p:cNvPr id="19502" name="Rectangle 101"/>
              <p:cNvSpPr>
                <a:spLocks noChangeArrowheads="1"/>
              </p:cNvSpPr>
              <p:nvPr/>
            </p:nvSpPr>
            <p:spPr bwMode="auto">
              <a:xfrm>
                <a:off x="3854" y="2630"/>
                <a:ext cx="76" cy="122"/>
              </a:xfrm>
              <a:prstGeom prst="rect">
                <a:avLst/>
              </a:prstGeom>
              <a:noFill/>
              <a:ln w="9525">
                <a:noFill/>
                <a:miter lim="800000"/>
                <a:headEnd/>
                <a:tailEnd/>
              </a:ln>
            </p:spPr>
            <p:txBody>
              <a:bodyPr wrap="none" lIns="0" tIns="0" rIns="0" bIns="0">
                <a:spAutoFit/>
              </a:bodyPr>
              <a:lstStyle/>
              <a:p>
                <a:r>
                  <a:rPr lang="en-US" sz="1300" b="1">
                    <a:solidFill>
                      <a:srgbClr val="FF0000"/>
                    </a:solidFill>
                    <a:latin typeface="Helvetica" pitchFamily="34" charset="0"/>
                  </a:rPr>
                  <a:t>O</a:t>
                </a:r>
                <a:endParaRPr lang="en-US"/>
              </a:p>
            </p:txBody>
          </p:sp>
          <p:sp>
            <p:nvSpPr>
              <p:cNvPr id="19503" name="Rectangle 102"/>
              <p:cNvSpPr>
                <a:spLocks noChangeArrowheads="1"/>
              </p:cNvSpPr>
              <p:nvPr/>
            </p:nvSpPr>
            <p:spPr bwMode="auto">
              <a:xfrm>
                <a:off x="3937" y="2630"/>
                <a:ext cx="71" cy="122"/>
              </a:xfrm>
              <a:prstGeom prst="rect">
                <a:avLst/>
              </a:prstGeom>
              <a:noFill/>
              <a:ln w="9525">
                <a:noFill/>
                <a:miter lim="800000"/>
                <a:headEnd/>
                <a:tailEnd/>
              </a:ln>
            </p:spPr>
            <p:txBody>
              <a:bodyPr wrap="none" lIns="0" tIns="0" rIns="0" bIns="0">
                <a:spAutoFit/>
              </a:bodyPr>
              <a:lstStyle/>
              <a:p>
                <a:r>
                  <a:rPr lang="en-US" sz="1300" b="1">
                    <a:solidFill>
                      <a:srgbClr val="000000"/>
                    </a:solidFill>
                    <a:latin typeface="Helvetica" pitchFamily="34" charset="0"/>
                  </a:rPr>
                  <a:t>H</a:t>
                </a:r>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6">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3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3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3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84213" y="5111750"/>
            <a:ext cx="1908175" cy="1270000"/>
            <a:chOff x="1177" y="2903"/>
            <a:chExt cx="1202" cy="800"/>
          </a:xfrm>
        </p:grpSpPr>
        <p:sp>
          <p:nvSpPr>
            <p:cNvPr id="20505" name="Freeform 9"/>
            <p:cNvSpPr>
              <a:spLocks/>
            </p:cNvSpPr>
            <p:nvPr/>
          </p:nvSpPr>
          <p:spPr bwMode="auto">
            <a:xfrm>
              <a:off x="1352" y="2923"/>
              <a:ext cx="1027" cy="551"/>
            </a:xfrm>
            <a:custGeom>
              <a:avLst/>
              <a:gdLst>
                <a:gd name="T0" fmla="*/ 861 w 1027"/>
                <a:gd name="T1" fmla="*/ 173 h 551"/>
                <a:gd name="T2" fmla="*/ 891 w 1027"/>
                <a:gd name="T3" fmla="*/ 104 h 551"/>
                <a:gd name="T4" fmla="*/ 933 w 1027"/>
                <a:gd name="T5" fmla="*/ 69 h 551"/>
                <a:gd name="T6" fmla="*/ 957 w 1027"/>
                <a:gd name="T7" fmla="*/ 109 h 551"/>
                <a:gd name="T8" fmla="*/ 960 w 1027"/>
                <a:gd name="T9" fmla="*/ 229 h 551"/>
                <a:gd name="T10" fmla="*/ 947 w 1027"/>
                <a:gd name="T11" fmla="*/ 314 h 551"/>
                <a:gd name="T12" fmla="*/ 920 w 1027"/>
                <a:gd name="T13" fmla="*/ 370 h 551"/>
                <a:gd name="T14" fmla="*/ 819 w 1027"/>
                <a:gd name="T15" fmla="*/ 402 h 551"/>
                <a:gd name="T16" fmla="*/ 603 w 1027"/>
                <a:gd name="T17" fmla="*/ 405 h 551"/>
                <a:gd name="T18" fmla="*/ 547 w 1027"/>
                <a:gd name="T19" fmla="*/ 405 h 551"/>
                <a:gd name="T20" fmla="*/ 520 w 1027"/>
                <a:gd name="T21" fmla="*/ 440 h 551"/>
                <a:gd name="T22" fmla="*/ 509 w 1027"/>
                <a:gd name="T23" fmla="*/ 461 h 551"/>
                <a:gd name="T24" fmla="*/ 424 w 1027"/>
                <a:gd name="T25" fmla="*/ 474 h 551"/>
                <a:gd name="T26" fmla="*/ 285 w 1027"/>
                <a:gd name="T27" fmla="*/ 373 h 551"/>
                <a:gd name="T28" fmla="*/ 144 w 1027"/>
                <a:gd name="T29" fmla="*/ 237 h 551"/>
                <a:gd name="T30" fmla="*/ 83 w 1027"/>
                <a:gd name="T31" fmla="*/ 210 h 551"/>
                <a:gd name="T32" fmla="*/ 64 w 1027"/>
                <a:gd name="T33" fmla="*/ 173 h 551"/>
                <a:gd name="T34" fmla="*/ 96 w 1027"/>
                <a:gd name="T35" fmla="*/ 138 h 551"/>
                <a:gd name="T36" fmla="*/ 101 w 1027"/>
                <a:gd name="T37" fmla="*/ 56 h 551"/>
                <a:gd name="T38" fmla="*/ 83 w 1027"/>
                <a:gd name="T39" fmla="*/ 29 h 551"/>
                <a:gd name="T40" fmla="*/ 53 w 1027"/>
                <a:gd name="T41" fmla="*/ 34 h 551"/>
                <a:gd name="T42" fmla="*/ 40 w 1027"/>
                <a:gd name="T43" fmla="*/ 69 h 551"/>
                <a:gd name="T44" fmla="*/ 21 w 1027"/>
                <a:gd name="T45" fmla="*/ 136 h 551"/>
                <a:gd name="T46" fmla="*/ 0 w 1027"/>
                <a:gd name="T47" fmla="*/ 176 h 551"/>
                <a:gd name="T48" fmla="*/ 21 w 1027"/>
                <a:gd name="T49" fmla="*/ 229 h 551"/>
                <a:gd name="T50" fmla="*/ 109 w 1027"/>
                <a:gd name="T51" fmla="*/ 277 h 551"/>
                <a:gd name="T52" fmla="*/ 160 w 1027"/>
                <a:gd name="T53" fmla="*/ 328 h 551"/>
                <a:gd name="T54" fmla="*/ 211 w 1027"/>
                <a:gd name="T55" fmla="*/ 394 h 551"/>
                <a:gd name="T56" fmla="*/ 293 w 1027"/>
                <a:gd name="T57" fmla="*/ 445 h 551"/>
                <a:gd name="T58" fmla="*/ 421 w 1027"/>
                <a:gd name="T59" fmla="*/ 536 h 551"/>
                <a:gd name="T60" fmla="*/ 533 w 1027"/>
                <a:gd name="T61" fmla="*/ 538 h 551"/>
                <a:gd name="T62" fmla="*/ 619 w 1027"/>
                <a:gd name="T63" fmla="*/ 472 h 551"/>
                <a:gd name="T64" fmla="*/ 675 w 1027"/>
                <a:gd name="T65" fmla="*/ 466 h 551"/>
                <a:gd name="T66" fmla="*/ 843 w 1027"/>
                <a:gd name="T67" fmla="*/ 469 h 551"/>
                <a:gd name="T68" fmla="*/ 941 w 1027"/>
                <a:gd name="T69" fmla="*/ 442 h 551"/>
                <a:gd name="T70" fmla="*/ 1000 w 1027"/>
                <a:gd name="T71" fmla="*/ 357 h 551"/>
                <a:gd name="T72" fmla="*/ 1027 w 1027"/>
                <a:gd name="T73" fmla="*/ 149 h 551"/>
                <a:gd name="T74" fmla="*/ 995 w 1027"/>
                <a:gd name="T75" fmla="*/ 24 h 551"/>
                <a:gd name="T76" fmla="*/ 949 w 1027"/>
                <a:gd name="T77" fmla="*/ 5 h 551"/>
                <a:gd name="T78" fmla="*/ 875 w 1027"/>
                <a:gd name="T79" fmla="*/ 45 h 551"/>
                <a:gd name="T80" fmla="*/ 821 w 1027"/>
                <a:gd name="T81" fmla="*/ 122 h 551"/>
                <a:gd name="T82" fmla="*/ 805 w 1027"/>
                <a:gd name="T83" fmla="*/ 205 h 551"/>
                <a:gd name="T84" fmla="*/ 861 w 1027"/>
                <a:gd name="T85" fmla="*/ 173 h 5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7"/>
                <a:gd name="T130" fmla="*/ 0 h 551"/>
                <a:gd name="T131" fmla="*/ 1027 w 1027"/>
                <a:gd name="T132" fmla="*/ 551 h 5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7" h="551">
                  <a:moveTo>
                    <a:pt x="861" y="173"/>
                  </a:moveTo>
                  <a:cubicBezTo>
                    <a:pt x="875" y="156"/>
                    <a:pt x="879" y="121"/>
                    <a:pt x="891" y="104"/>
                  </a:cubicBezTo>
                  <a:cubicBezTo>
                    <a:pt x="902" y="86"/>
                    <a:pt x="922" y="68"/>
                    <a:pt x="933" y="69"/>
                  </a:cubicBezTo>
                  <a:cubicBezTo>
                    <a:pt x="944" y="69"/>
                    <a:pt x="952" y="82"/>
                    <a:pt x="957" y="109"/>
                  </a:cubicBezTo>
                  <a:cubicBezTo>
                    <a:pt x="961" y="135"/>
                    <a:pt x="961" y="195"/>
                    <a:pt x="960" y="229"/>
                  </a:cubicBezTo>
                  <a:cubicBezTo>
                    <a:pt x="958" y="263"/>
                    <a:pt x="953" y="290"/>
                    <a:pt x="947" y="314"/>
                  </a:cubicBezTo>
                  <a:cubicBezTo>
                    <a:pt x="940" y="337"/>
                    <a:pt x="941" y="355"/>
                    <a:pt x="920" y="370"/>
                  </a:cubicBezTo>
                  <a:cubicBezTo>
                    <a:pt x="898" y="384"/>
                    <a:pt x="871" y="396"/>
                    <a:pt x="819" y="402"/>
                  </a:cubicBezTo>
                  <a:cubicBezTo>
                    <a:pt x="766" y="407"/>
                    <a:pt x="648" y="404"/>
                    <a:pt x="603" y="405"/>
                  </a:cubicBezTo>
                  <a:cubicBezTo>
                    <a:pt x="557" y="405"/>
                    <a:pt x="560" y="399"/>
                    <a:pt x="547" y="405"/>
                  </a:cubicBezTo>
                  <a:cubicBezTo>
                    <a:pt x="533" y="410"/>
                    <a:pt x="526" y="430"/>
                    <a:pt x="520" y="440"/>
                  </a:cubicBezTo>
                  <a:cubicBezTo>
                    <a:pt x="513" y="449"/>
                    <a:pt x="524" y="455"/>
                    <a:pt x="509" y="461"/>
                  </a:cubicBezTo>
                  <a:cubicBezTo>
                    <a:pt x="493" y="466"/>
                    <a:pt x="461" y="488"/>
                    <a:pt x="424" y="474"/>
                  </a:cubicBezTo>
                  <a:cubicBezTo>
                    <a:pt x="386" y="459"/>
                    <a:pt x="331" y="412"/>
                    <a:pt x="285" y="373"/>
                  </a:cubicBezTo>
                  <a:cubicBezTo>
                    <a:pt x="238" y="333"/>
                    <a:pt x="177" y="264"/>
                    <a:pt x="144" y="237"/>
                  </a:cubicBezTo>
                  <a:cubicBezTo>
                    <a:pt x="110" y="209"/>
                    <a:pt x="96" y="220"/>
                    <a:pt x="83" y="210"/>
                  </a:cubicBezTo>
                  <a:cubicBezTo>
                    <a:pt x="69" y="199"/>
                    <a:pt x="61" y="184"/>
                    <a:pt x="64" y="173"/>
                  </a:cubicBezTo>
                  <a:cubicBezTo>
                    <a:pt x="66" y="161"/>
                    <a:pt x="89" y="157"/>
                    <a:pt x="96" y="138"/>
                  </a:cubicBezTo>
                  <a:cubicBezTo>
                    <a:pt x="102" y="118"/>
                    <a:pt x="103" y="74"/>
                    <a:pt x="101" y="56"/>
                  </a:cubicBezTo>
                  <a:cubicBezTo>
                    <a:pt x="98" y="37"/>
                    <a:pt x="90" y="32"/>
                    <a:pt x="83" y="29"/>
                  </a:cubicBezTo>
                  <a:cubicBezTo>
                    <a:pt x="75" y="25"/>
                    <a:pt x="60" y="27"/>
                    <a:pt x="53" y="34"/>
                  </a:cubicBezTo>
                  <a:cubicBezTo>
                    <a:pt x="45" y="40"/>
                    <a:pt x="45" y="52"/>
                    <a:pt x="40" y="69"/>
                  </a:cubicBezTo>
                  <a:cubicBezTo>
                    <a:pt x="34" y="85"/>
                    <a:pt x="27" y="118"/>
                    <a:pt x="21" y="136"/>
                  </a:cubicBezTo>
                  <a:cubicBezTo>
                    <a:pt x="14" y="153"/>
                    <a:pt x="0" y="160"/>
                    <a:pt x="0" y="176"/>
                  </a:cubicBezTo>
                  <a:cubicBezTo>
                    <a:pt x="0" y="191"/>
                    <a:pt x="2" y="212"/>
                    <a:pt x="21" y="229"/>
                  </a:cubicBezTo>
                  <a:cubicBezTo>
                    <a:pt x="39" y="245"/>
                    <a:pt x="85" y="260"/>
                    <a:pt x="109" y="277"/>
                  </a:cubicBezTo>
                  <a:cubicBezTo>
                    <a:pt x="132" y="293"/>
                    <a:pt x="143" y="308"/>
                    <a:pt x="160" y="328"/>
                  </a:cubicBezTo>
                  <a:cubicBezTo>
                    <a:pt x="177" y="347"/>
                    <a:pt x="188" y="374"/>
                    <a:pt x="211" y="394"/>
                  </a:cubicBezTo>
                  <a:cubicBezTo>
                    <a:pt x="233" y="413"/>
                    <a:pt x="258" y="421"/>
                    <a:pt x="293" y="445"/>
                  </a:cubicBezTo>
                  <a:cubicBezTo>
                    <a:pt x="327" y="468"/>
                    <a:pt x="381" y="520"/>
                    <a:pt x="421" y="536"/>
                  </a:cubicBezTo>
                  <a:cubicBezTo>
                    <a:pt x="461" y="551"/>
                    <a:pt x="499" y="548"/>
                    <a:pt x="533" y="538"/>
                  </a:cubicBezTo>
                  <a:cubicBezTo>
                    <a:pt x="566" y="527"/>
                    <a:pt x="595" y="484"/>
                    <a:pt x="619" y="472"/>
                  </a:cubicBezTo>
                  <a:cubicBezTo>
                    <a:pt x="642" y="460"/>
                    <a:pt x="637" y="466"/>
                    <a:pt x="675" y="466"/>
                  </a:cubicBezTo>
                  <a:cubicBezTo>
                    <a:pt x="712" y="465"/>
                    <a:pt x="798" y="472"/>
                    <a:pt x="843" y="469"/>
                  </a:cubicBezTo>
                  <a:cubicBezTo>
                    <a:pt x="887" y="465"/>
                    <a:pt x="914" y="460"/>
                    <a:pt x="941" y="442"/>
                  </a:cubicBezTo>
                  <a:cubicBezTo>
                    <a:pt x="967" y="423"/>
                    <a:pt x="985" y="405"/>
                    <a:pt x="1000" y="357"/>
                  </a:cubicBezTo>
                  <a:cubicBezTo>
                    <a:pt x="1014" y="308"/>
                    <a:pt x="1027" y="204"/>
                    <a:pt x="1027" y="149"/>
                  </a:cubicBezTo>
                  <a:cubicBezTo>
                    <a:pt x="1026" y="93"/>
                    <a:pt x="1007" y="47"/>
                    <a:pt x="995" y="24"/>
                  </a:cubicBezTo>
                  <a:cubicBezTo>
                    <a:pt x="982" y="0"/>
                    <a:pt x="969" y="1"/>
                    <a:pt x="949" y="5"/>
                  </a:cubicBezTo>
                  <a:cubicBezTo>
                    <a:pt x="928" y="8"/>
                    <a:pt x="896" y="25"/>
                    <a:pt x="875" y="45"/>
                  </a:cubicBezTo>
                  <a:cubicBezTo>
                    <a:pt x="853" y="64"/>
                    <a:pt x="832" y="95"/>
                    <a:pt x="821" y="122"/>
                  </a:cubicBezTo>
                  <a:cubicBezTo>
                    <a:pt x="809" y="148"/>
                    <a:pt x="796" y="196"/>
                    <a:pt x="805" y="205"/>
                  </a:cubicBezTo>
                  <a:cubicBezTo>
                    <a:pt x="813" y="213"/>
                    <a:pt x="846" y="189"/>
                    <a:pt x="861" y="173"/>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0506" name="Freeform 8"/>
            <p:cNvSpPr>
              <a:spLocks/>
            </p:cNvSpPr>
            <p:nvPr/>
          </p:nvSpPr>
          <p:spPr bwMode="auto">
            <a:xfrm>
              <a:off x="2018" y="3174"/>
              <a:ext cx="252" cy="385"/>
            </a:xfrm>
            <a:custGeom>
              <a:avLst/>
              <a:gdLst>
                <a:gd name="T0" fmla="*/ 38 w 252"/>
                <a:gd name="T1" fmla="*/ 330 h 385"/>
                <a:gd name="T2" fmla="*/ 110 w 252"/>
                <a:gd name="T3" fmla="*/ 327 h 385"/>
                <a:gd name="T4" fmla="*/ 190 w 252"/>
                <a:gd name="T5" fmla="*/ 234 h 385"/>
                <a:gd name="T6" fmla="*/ 166 w 252"/>
                <a:gd name="T7" fmla="*/ 37 h 385"/>
                <a:gd name="T8" fmla="*/ 217 w 252"/>
                <a:gd name="T9" fmla="*/ 13 h 385"/>
                <a:gd name="T10" fmla="*/ 238 w 252"/>
                <a:gd name="T11" fmla="*/ 98 h 385"/>
                <a:gd name="T12" fmla="*/ 249 w 252"/>
                <a:gd name="T13" fmla="*/ 205 h 385"/>
                <a:gd name="T14" fmla="*/ 219 w 252"/>
                <a:gd name="T15" fmla="*/ 298 h 385"/>
                <a:gd name="T16" fmla="*/ 169 w 252"/>
                <a:gd name="T17" fmla="*/ 362 h 385"/>
                <a:gd name="T18" fmla="*/ 105 w 252"/>
                <a:gd name="T19" fmla="*/ 383 h 385"/>
                <a:gd name="T20" fmla="*/ 30 w 252"/>
                <a:gd name="T21" fmla="*/ 375 h 385"/>
                <a:gd name="T22" fmla="*/ 3 w 252"/>
                <a:gd name="T23" fmla="*/ 359 h 385"/>
                <a:gd name="T24" fmla="*/ 38 w 252"/>
                <a:gd name="T25" fmla="*/ 33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385"/>
                <a:gd name="T41" fmla="*/ 252 w 252"/>
                <a:gd name="T42" fmla="*/ 385 h 3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385">
                  <a:moveTo>
                    <a:pt x="38" y="330"/>
                  </a:moveTo>
                  <a:cubicBezTo>
                    <a:pt x="55" y="324"/>
                    <a:pt x="84" y="342"/>
                    <a:pt x="110" y="327"/>
                  </a:cubicBezTo>
                  <a:cubicBezTo>
                    <a:pt x="135" y="311"/>
                    <a:pt x="180" y="282"/>
                    <a:pt x="190" y="234"/>
                  </a:cubicBezTo>
                  <a:cubicBezTo>
                    <a:pt x="199" y="185"/>
                    <a:pt x="161" y="73"/>
                    <a:pt x="166" y="37"/>
                  </a:cubicBezTo>
                  <a:cubicBezTo>
                    <a:pt x="170" y="0"/>
                    <a:pt x="205" y="2"/>
                    <a:pt x="217" y="13"/>
                  </a:cubicBezTo>
                  <a:cubicBezTo>
                    <a:pt x="229" y="23"/>
                    <a:pt x="232" y="66"/>
                    <a:pt x="238" y="98"/>
                  </a:cubicBezTo>
                  <a:cubicBezTo>
                    <a:pt x="243" y="130"/>
                    <a:pt x="252" y="171"/>
                    <a:pt x="249" y="205"/>
                  </a:cubicBezTo>
                  <a:cubicBezTo>
                    <a:pt x="245" y="238"/>
                    <a:pt x="232" y="271"/>
                    <a:pt x="219" y="298"/>
                  </a:cubicBezTo>
                  <a:cubicBezTo>
                    <a:pt x="205" y="324"/>
                    <a:pt x="188" y="347"/>
                    <a:pt x="169" y="362"/>
                  </a:cubicBezTo>
                  <a:cubicBezTo>
                    <a:pt x="149" y="376"/>
                    <a:pt x="128" y="380"/>
                    <a:pt x="105" y="383"/>
                  </a:cubicBezTo>
                  <a:cubicBezTo>
                    <a:pt x="82" y="385"/>
                    <a:pt x="46" y="378"/>
                    <a:pt x="30" y="375"/>
                  </a:cubicBezTo>
                  <a:cubicBezTo>
                    <a:pt x="13" y="371"/>
                    <a:pt x="0" y="368"/>
                    <a:pt x="3" y="359"/>
                  </a:cubicBezTo>
                  <a:cubicBezTo>
                    <a:pt x="5" y="349"/>
                    <a:pt x="20" y="335"/>
                    <a:pt x="38" y="330"/>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0507" name="Freeform 7"/>
            <p:cNvSpPr>
              <a:spLocks/>
            </p:cNvSpPr>
            <p:nvPr/>
          </p:nvSpPr>
          <p:spPr bwMode="auto">
            <a:xfrm>
              <a:off x="1252" y="2903"/>
              <a:ext cx="882" cy="771"/>
            </a:xfrm>
            <a:custGeom>
              <a:avLst/>
              <a:gdLst>
                <a:gd name="T0" fmla="*/ 807 w 882"/>
                <a:gd name="T1" fmla="*/ 316 h 771"/>
                <a:gd name="T2" fmla="*/ 767 w 882"/>
                <a:gd name="T3" fmla="*/ 332 h 771"/>
                <a:gd name="T4" fmla="*/ 737 w 882"/>
                <a:gd name="T5" fmla="*/ 372 h 771"/>
                <a:gd name="T6" fmla="*/ 801 w 882"/>
                <a:gd name="T7" fmla="*/ 460 h 771"/>
                <a:gd name="T8" fmla="*/ 801 w 882"/>
                <a:gd name="T9" fmla="*/ 494 h 771"/>
                <a:gd name="T10" fmla="*/ 745 w 882"/>
                <a:gd name="T11" fmla="*/ 580 h 771"/>
                <a:gd name="T12" fmla="*/ 593 w 882"/>
                <a:gd name="T13" fmla="*/ 665 h 771"/>
                <a:gd name="T14" fmla="*/ 436 w 882"/>
                <a:gd name="T15" fmla="*/ 702 h 771"/>
                <a:gd name="T16" fmla="*/ 353 w 882"/>
                <a:gd name="T17" fmla="*/ 694 h 771"/>
                <a:gd name="T18" fmla="*/ 300 w 882"/>
                <a:gd name="T19" fmla="*/ 668 h 771"/>
                <a:gd name="T20" fmla="*/ 209 w 882"/>
                <a:gd name="T21" fmla="*/ 561 h 771"/>
                <a:gd name="T22" fmla="*/ 105 w 882"/>
                <a:gd name="T23" fmla="*/ 321 h 771"/>
                <a:gd name="T24" fmla="*/ 84 w 882"/>
                <a:gd name="T25" fmla="*/ 212 h 771"/>
                <a:gd name="T26" fmla="*/ 116 w 882"/>
                <a:gd name="T27" fmla="*/ 158 h 771"/>
                <a:gd name="T28" fmla="*/ 175 w 882"/>
                <a:gd name="T29" fmla="*/ 145 h 771"/>
                <a:gd name="T30" fmla="*/ 241 w 882"/>
                <a:gd name="T31" fmla="*/ 150 h 771"/>
                <a:gd name="T32" fmla="*/ 393 w 882"/>
                <a:gd name="T33" fmla="*/ 97 h 771"/>
                <a:gd name="T34" fmla="*/ 505 w 882"/>
                <a:gd name="T35" fmla="*/ 62 h 771"/>
                <a:gd name="T36" fmla="*/ 543 w 882"/>
                <a:gd name="T37" fmla="*/ 68 h 771"/>
                <a:gd name="T38" fmla="*/ 567 w 882"/>
                <a:gd name="T39" fmla="*/ 89 h 771"/>
                <a:gd name="T40" fmla="*/ 593 w 882"/>
                <a:gd name="T41" fmla="*/ 153 h 771"/>
                <a:gd name="T42" fmla="*/ 596 w 882"/>
                <a:gd name="T43" fmla="*/ 198 h 771"/>
                <a:gd name="T44" fmla="*/ 553 w 882"/>
                <a:gd name="T45" fmla="*/ 230 h 771"/>
                <a:gd name="T46" fmla="*/ 468 w 882"/>
                <a:gd name="T47" fmla="*/ 233 h 771"/>
                <a:gd name="T48" fmla="*/ 385 w 882"/>
                <a:gd name="T49" fmla="*/ 281 h 771"/>
                <a:gd name="T50" fmla="*/ 268 w 882"/>
                <a:gd name="T51" fmla="*/ 321 h 771"/>
                <a:gd name="T52" fmla="*/ 220 w 882"/>
                <a:gd name="T53" fmla="*/ 484 h 771"/>
                <a:gd name="T54" fmla="*/ 303 w 882"/>
                <a:gd name="T55" fmla="*/ 593 h 771"/>
                <a:gd name="T56" fmla="*/ 420 w 882"/>
                <a:gd name="T57" fmla="*/ 654 h 771"/>
                <a:gd name="T58" fmla="*/ 529 w 882"/>
                <a:gd name="T59" fmla="*/ 641 h 771"/>
                <a:gd name="T60" fmla="*/ 633 w 882"/>
                <a:gd name="T61" fmla="*/ 614 h 771"/>
                <a:gd name="T62" fmla="*/ 687 w 882"/>
                <a:gd name="T63" fmla="*/ 620 h 771"/>
                <a:gd name="T64" fmla="*/ 743 w 882"/>
                <a:gd name="T65" fmla="*/ 580 h 771"/>
                <a:gd name="T66" fmla="*/ 711 w 882"/>
                <a:gd name="T67" fmla="*/ 566 h 771"/>
                <a:gd name="T68" fmla="*/ 663 w 882"/>
                <a:gd name="T69" fmla="*/ 566 h 771"/>
                <a:gd name="T70" fmla="*/ 521 w 882"/>
                <a:gd name="T71" fmla="*/ 598 h 771"/>
                <a:gd name="T72" fmla="*/ 396 w 882"/>
                <a:gd name="T73" fmla="*/ 590 h 771"/>
                <a:gd name="T74" fmla="*/ 295 w 882"/>
                <a:gd name="T75" fmla="*/ 510 h 771"/>
                <a:gd name="T76" fmla="*/ 292 w 882"/>
                <a:gd name="T77" fmla="*/ 412 h 771"/>
                <a:gd name="T78" fmla="*/ 335 w 882"/>
                <a:gd name="T79" fmla="*/ 348 h 771"/>
                <a:gd name="T80" fmla="*/ 420 w 882"/>
                <a:gd name="T81" fmla="*/ 326 h 771"/>
                <a:gd name="T82" fmla="*/ 487 w 882"/>
                <a:gd name="T83" fmla="*/ 284 h 771"/>
                <a:gd name="T84" fmla="*/ 511 w 882"/>
                <a:gd name="T85" fmla="*/ 278 h 771"/>
                <a:gd name="T86" fmla="*/ 615 w 882"/>
                <a:gd name="T87" fmla="*/ 262 h 771"/>
                <a:gd name="T88" fmla="*/ 665 w 882"/>
                <a:gd name="T89" fmla="*/ 217 h 771"/>
                <a:gd name="T90" fmla="*/ 647 w 882"/>
                <a:gd name="T91" fmla="*/ 118 h 771"/>
                <a:gd name="T92" fmla="*/ 615 w 882"/>
                <a:gd name="T93" fmla="*/ 36 h 771"/>
                <a:gd name="T94" fmla="*/ 524 w 882"/>
                <a:gd name="T95" fmla="*/ 1 h 771"/>
                <a:gd name="T96" fmla="*/ 377 w 882"/>
                <a:gd name="T97" fmla="*/ 33 h 771"/>
                <a:gd name="T98" fmla="*/ 196 w 882"/>
                <a:gd name="T99" fmla="*/ 97 h 771"/>
                <a:gd name="T100" fmla="*/ 100 w 882"/>
                <a:gd name="T101" fmla="*/ 108 h 771"/>
                <a:gd name="T102" fmla="*/ 36 w 882"/>
                <a:gd name="T103" fmla="*/ 132 h 771"/>
                <a:gd name="T104" fmla="*/ 7 w 882"/>
                <a:gd name="T105" fmla="*/ 220 h 771"/>
                <a:gd name="T106" fmla="*/ 76 w 882"/>
                <a:gd name="T107" fmla="*/ 428 h 771"/>
                <a:gd name="T108" fmla="*/ 177 w 882"/>
                <a:gd name="T109" fmla="*/ 620 h 771"/>
                <a:gd name="T110" fmla="*/ 281 w 882"/>
                <a:gd name="T111" fmla="*/ 732 h 771"/>
                <a:gd name="T112" fmla="*/ 479 w 882"/>
                <a:gd name="T113" fmla="*/ 761 h 771"/>
                <a:gd name="T114" fmla="*/ 716 w 882"/>
                <a:gd name="T115" fmla="*/ 670 h 771"/>
                <a:gd name="T116" fmla="*/ 857 w 882"/>
                <a:gd name="T117" fmla="*/ 545 h 771"/>
                <a:gd name="T118" fmla="*/ 871 w 882"/>
                <a:gd name="T119" fmla="*/ 452 h 771"/>
                <a:gd name="T120" fmla="*/ 807 w 882"/>
                <a:gd name="T121" fmla="*/ 316 h 7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2"/>
                <a:gd name="T184" fmla="*/ 0 h 771"/>
                <a:gd name="T185" fmla="*/ 882 w 882"/>
                <a:gd name="T186" fmla="*/ 771 h 7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2" h="771">
                  <a:moveTo>
                    <a:pt x="807" y="316"/>
                  </a:moveTo>
                  <a:cubicBezTo>
                    <a:pt x="789" y="296"/>
                    <a:pt x="778" y="322"/>
                    <a:pt x="767" y="332"/>
                  </a:cubicBezTo>
                  <a:cubicBezTo>
                    <a:pt x="755" y="341"/>
                    <a:pt x="731" y="350"/>
                    <a:pt x="737" y="372"/>
                  </a:cubicBezTo>
                  <a:cubicBezTo>
                    <a:pt x="742" y="393"/>
                    <a:pt x="790" y="439"/>
                    <a:pt x="801" y="460"/>
                  </a:cubicBezTo>
                  <a:cubicBezTo>
                    <a:pt x="811" y="480"/>
                    <a:pt x="810" y="474"/>
                    <a:pt x="801" y="494"/>
                  </a:cubicBezTo>
                  <a:cubicBezTo>
                    <a:pt x="791" y="514"/>
                    <a:pt x="779" y="551"/>
                    <a:pt x="745" y="580"/>
                  </a:cubicBezTo>
                  <a:cubicBezTo>
                    <a:pt x="710" y="608"/>
                    <a:pt x="644" y="644"/>
                    <a:pt x="593" y="665"/>
                  </a:cubicBezTo>
                  <a:cubicBezTo>
                    <a:pt x="541" y="685"/>
                    <a:pt x="476" y="697"/>
                    <a:pt x="436" y="702"/>
                  </a:cubicBezTo>
                  <a:cubicBezTo>
                    <a:pt x="396" y="706"/>
                    <a:pt x="375" y="699"/>
                    <a:pt x="353" y="694"/>
                  </a:cubicBezTo>
                  <a:cubicBezTo>
                    <a:pt x="330" y="688"/>
                    <a:pt x="323" y="690"/>
                    <a:pt x="300" y="668"/>
                  </a:cubicBezTo>
                  <a:cubicBezTo>
                    <a:pt x="276" y="645"/>
                    <a:pt x="241" y="618"/>
                    <a:pt x="209" y="561"/>
                  </a:cubicBezTo>
                  <a:cubicBezTo>
                    <a:pt x="176" y="503"/>
                    <a:pt x="125" y="379"/>
                    <a:pt x="105" y="321"/>
                  </a:cubicBezTo>
                  <a:cubicBezTo>
                    <a:pt x="84" y="262"/>
                    <a:pt x="82" y="239"/>
                    <a:pt x="84" y="212"/>
                  </a:cubicBezTo>
                  <a:cubicBezTo>
                    <a:pt x="85" y="185"/>
                    <a:pt x="100" y="169"/>
                    <a:pt x="116" y="158"/>
                  </a:cubicBezTo>
                  <a:cubicBezTo>
                    <a:pt x="131" y="146"/>
                    <a:pt x="154" y="146"/>
                    <a:pt x="175" y="145"/>
                  </a:cubicBezTo>
                  <a:cubicBezTo>
                    <a:pt x="195" y="143"/>
                    <a:pt x="204" y="157"/>
                    <a:pt x="241" y="150"/>
                  </a:cubicBezTo>
                  <a:cubicBezTo>
                    <a:pt x="277" y="142"/>
                    <a:pt x="349" y="111"/>
                    <a:pt x="393" y="97"/>
                  </a:cubicBezTo>
                  <a:cubicBezTo>
                    <a:pt x="437" y="82"/>
                    <a:pt x="480" y="66"/>
                    <a:pt x="505" y="62"/>
                  </a:cubicBezTo>
                  <a:cubicBezTo>
                    <a:pt x="529" y="57"/>
                    <a:pt x="532" y="63"/>
                    <a:pt x="543" y="68"/>
                  </a:cubicBezTo>
                  <a:cubicBezTo>
                    <a:pt x="553" y="72"/>
                    <a:pt x="558" y="74"/>
                    <a:pt x="567" y="89"/>
                  </a:cubicBezTo>
                  <a:cubicBezTo>
                    <a:pt x="575" y="103"/>
                    <a:pt x="588" y="134"/>
                    <a:pt x="593" y="153"/>
                  </a:cubicBezTo>
                  <a:cubicBezTo>
                    <a:pt x="597" y="171"/>
                    <a:pt x="602" y="185"/>
                    <a:pt x="596" y="198"/>
                  </a:cubicBezTo>
                  <a:cubicBezTo>
                    <a:pt x="589" y="210"/>
                    <a:pt x="574" y="224"/>
                    <a:pt x="553" y="230"/>
                  </a:cubicBezTo>
                  <a:cubicBezTo>
                    <a:pt x="531" y="235"/>
                    <a:pt x="495" y="224"/>
                    <a:pt x="468" y="233"/>
                  </a:cubicBezTo>
                  <a:cubicBezTo>
                    <a:pt x="440" y="241"/>
                    <a:pt x="418" y="266"/>
                    <a:pt x="385" y="281"/>
                  </a:cubicBezTo>
                  <a:cubicBezTo>
                    <a:pt x="351" y="295"/>
                    <a:pt x="295" y="287"/>
                    <a:pt x="268" y="321"/>
                  </a:cubicBezTo>
                  <a:cubicBezTo>
                    <a:pt x="240" y="354"/>
                    <a:pt x="214" y="438"/>
                    <a:pt x="220" y="484"/>
                  </a:cubicBezTo>
                  <a:cubicBezTo>
                    <a:pt x="225" y="529"/>
                    <a:pt x="269" y="564"/>
                    <a:pt x="303" y="593"/>
                  </a:cubicBezTo>
                  <a:cubicBezTo>
                    <a:pt x="336" y="621"/>
                    <a:pt x="382" y="646"/>
                    <a:pt x="420" y="654"/>
                  </a:cubicBezTo>
                  <a:cubicBezTo>
                    <a:pt x="457" y="661"/>
                    <a:pt x="493" y="647"/>
                    <a:pt x="529" y="641"/>
                  </a:cubicBezTo>
                  <a:cubicBezTo>
                    <a:pt x="564" y="634"/>
                    <a:pt x="606" y="617"/>
                    <a:pt x="633" y="614"/>
                  </a:cubicBezTo>
                  <a:cubicBezTo>
                    <a:pt x="659" y="610"/>
                    <a:pt x="668" y="625"/>
                    <a:pt x="687" y="620"/>
                  </a:cubicBezTo>
                  <a:cubicBezTo>
                    <a:pt x="705" y="614"/>
                    <a:pt x="739" y="588"/>
                    <a:pt x="743" y="580"/>
                  </a:cubicBezTo>
                  <a:cubicBezTo>
                    <a:pt x="746" y="571"/>
                    <a:pt x="724" y="568"/>
                    <a:pt x="711" y="566"/>
                  </a:cubicBezTo>
                  <a:cubicBezTo>
                    <a:pt x="697" y="563"/>
                    <a:pt x="694" y="560"/>
                    <a:pt x="663" y="566"/>
                  </a:cubicBezTo>
                  <a:cubicBezTo>
                    <a:pt x="631" y="571"/>
                    <a:pt x="565" y="594"/>
                    <a:pt x="521" y="598"/>
                  </a:cubicBezTo>
                  <a:cubicBezTo>
                    <a:pt x="476" y="601"/>
                    <a:pt x="433" y="604"/>
                    <a:pt x="396" y="590"/>
                  </a:cubicBezTo>
                  <a:cubicBezTo>
                    <a:pt x="358" y="575"/>
                    <a:pt x="312" y="539"/>
                    <a:pt x="295" y="510"/>
                  </a:cubicBezTo>
                  <a:cubicBezTo>
                    <a:pt x="277" y="480"/>
                    <a:pt x="285" y="438"/>
                    <a:pt x="292" y="412"/>
                  </a:cubicBezTo>
                  <a:cubicBezTo>
                    <a:pt x="298" y="385"/>
                    <a:pt x="313" y="362"/>
                    <a:pt x="335" y="348"/>
                  </a:cubicBezTo>
                  <a:cubicBezTo>
                    <a:pt x="356" y="333"/>
                    <a:pt x="394" y="336"/>
                    <a:pt x="420" y="326"/>
                  </a:cubicBezTo>
                  <a:cubicBezTo>
                    <a:pt x="445" y="315"/>
                    <a:pt x="471" y="291"/>
                    <a:pt x="487" y="284"/>
                  </a:cubicBezTo>
                  <a:cubicBezTo>
                    <a:pt x="502" y="276"/>
                    <a:pt x="489" y="281"/>
                    <a:pt x="511" y="278"/>
                  </a:cubicBezTo>
                  <a:cubicBezTo>
                    <a:pt x="532" y="274"/>
                    <a:pt x="589" y="272"/>
                    <a:pt x="615" y="262"/>
                  </a:cubicBezTo>
                  <a:cubicBezTo>
                    <a:pt x="640" y="251"/>
                    <a:pt x="659" y="240"/>
                    <a:pt x="665" y="217"/>
                  </a:cubicBezTo>
                  <a:cubicBezTo>
                    <a:pt x="670" y="193"/>
                    <a:pt x="655" y="147"/>
                    <a:pt x="647" y="118"/>
                  </a:cubicBezTo>
                  <a:cubicBezTo>
                    <a:pt x="638" y="88"/>
                    <a:pt x="635" y="55"/>
                    <a:pt x="615" y="36"/>
                  </a:cubicBezTo>
                  <a:cubicBezTo>
                    <a:pt x="594" y="16"/>
                    <a:pt x="563" y="1"/>
                    <a:pt x="524" y="1"/>
                  </a:cubicBezTo>
                  <a:cubicBezTo>
                    <a:pt x="484" y="0"/>
                    <a:pt x="431" y="17"/>
                    <a:pt x="377" y="33"/>
                  </a:cubicBezTo>
                  <a:cubicBezTo>
                    <a:pt x="322" y="48"/>
                    <a:pt x="242" y="84"/>
                    <a:pt x="196" y="97"/>
                  </a:cubicBezTo>
                  <a:cubicBezTo>
                    <a:pt x="149" y="109"/>
                    <a:pt x="126" y="102"/>
                    <a:pt x="100" y="108"/>
                  </a:cubicBezTo>
                  <a:cubicBezTo>
                    <a:pt x="73" y="113"/>
                    <a:pt x="51" y="113"/>
                    <a:pt x="36" y="132"/>
                  </a:cubicBezTo>
                  <a:cubicBezTo>
                    <a:pt x="20" y="150"/>
                    <a:pt x="0" y="170"/>
                    <a:pt x="7" y="220"/>
                  </a:cubicBezTo>
                  <a:cubicBezTo>
                    <a:pt x="13" y="269"/>
                    <a:pt x="47" y="361"/>
                    <a:pt x="76" y="428"/>
                  </a:cubicBezTo>
                  <a:cubicBezTo>
                    <a:pt x="104" y="494"/>
                    <a:pt x="142" y="569"/>
                    <a:pt x="177" y="620"/>
                  </a:cubicBezTo>
                  <a:cubicBezTo>
                    <a:pt x="211" y="670"/>
                    <a:pt x="230" y="708"/>
                    <a:pt x="281" y="732"/>
                  </a:cubicBezTo>
                  <a:cubicBezTo>
                    <a:pt x="331" y="755"/>
                    <a:pt x="406" y="771"/>
                    <a:pt x="479" y="761"/>
                  </a:cubicBezTo>
                  <a:cubicBezTo>
                    <a:pt x="551" y="750"/>
                    <a:pt x="653" y="705"/>
                    <a:pt x="716" y="670"/>
                  </a:cubicBezTo>
                  <a:cubicBezTo>
                    <a:pt x="778" y="634"/>
                    <a:pt x="831" y="581"/>
                    <a:pt x="857" y="545"/>
                  </a:cubicBezTo>
                  <a:cubicBezTo>
                    <a:pt x="882" y="508"/>
                    <a:pt x="881" y="489"/>
                    <a:pt x="871" y="452"/>
                  </a:cubicBezTo>
                  <a:cubicBezTo>
                    <a:pt x="860" y="414"/>
                    <a:pt x="824" y="335"/>
                    <a:pt x="807" y="316"/>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0508" name="Freeform 5"/>
            <p:cNvSpPr>
              <a:spLocks/>
            </p:cNvSpPr>
            <p:nvPr/>
          </p:nvSpPr>
          <p:spPr bwMode="auto">
            <a:xfrm>
              <a:off x="1177" y="3042"/>
              <a:ext cx="1096" cy="661"/>
            </a:xfrm>
            <a:custGeom>
              <a:avLst/>
              <a:gdLst>
                <a:gd name="T0" fmla="*/ 4 w 1096"/>
                <a:gd name="T1" fmla="*/ 553 h 661"/>
                <a:gd name="T2" fmla="*/ 12 w 1096"/>
                <a:gd name="T3" fmla="*/ 601 h 661"/>
                <a:gd name="T4" fmla="*/ 20 w 1096"/>
                <a:gd name="T5" fmla="*/ 638 h 661"/>
                <a:gd name="T6" fmla="*/ 58 w 1096"/>
                <a:gd name="T7" fmla="*/ 659 h 661"/>
                <a:gd name="T8" fmla="*/ 140 w 1096"/>
                <a:gd name="T9" fmla="*/ 643 h 661"/>
                <a:gd name="T10" fmla="*/ 303 w 1096"/>
                <a:gd name="T11" fmla="*/ 550 h 661"/>
                <a:gd name="T12" fmla="*/ 402 w 1096"/>
                <a:gd name="T13" fmla="*/ 491 h 661"/>
                <a:gd name="T14" fmla="*/ 455 w 1096"/>
                <a:gd name="T15" fmla="*/ 379 h 661"/>
                <a:gd name="T16" fmla="*/ 460 w 1096"/>
                <a:gd name="T17" fmla="*/ 233 h 661"/>
                <a:gd name="T18" fmla="*/ 458 w 1096"/>
                <a:gd name="T19" fmla="*/ 121 h 661"/>
                <a:gd name="T20" fmla="*/ 482 w 1096"/>
                <a:gd name="T21" fmla="*/ 70 h 661"/>
                <a:gd name="T22" fmla="*/ 530 w 1096"/>
                <a:gd name="T23" fmla="*/ 59 h 661"/>
                <a:gd name="T24" fmla="*/ 591 w 1096"/>
                <a:gd name="T25" fmla="*/ 83 h 661"/>
                <a:gd name="T26" fmla="*/ 610 w 1096"/>
                <a:gd name="T27" fmla="*/ 105 h 661"/>
                <a:gd name="T28" fmla="*/ 570 w 1096"/>
                <a:gd name="T29" fmla="*/ 211 h 661"/>
                <a:gd name="T30" fmla="*/ 551 w 1096"/>
                <a:gd name="T31" fmla="*/ 329 h 661"/>
                <a:gd name="T32" fmla="*/ 615 w 1096"/>
                <a:gd name="T33" fmla="*/ 403 h 661"/>
                <a:gd name="T34" fmla="*/ 714 w 1096"/>
                <a:gd name="T35" fmla="*/ 395 h 661"/>
                <a:gd name="T36" fmla="*/ 855 w 1096"/>
                <a:gd name="T37" fmla="*/ 307 h 661"/>
                <a:gd name="T38" fmla="*/ 956 w 1096"/>
                <a:gd name="T39" fmla="*/ 182 h 661"/>
                <a:gd name="T40" fmla="*/ 1007 w 1096"/>
                <a:gd name="T41" fmla="*/ 166 h 661"/>
                <a:gd name="T42" fmla="*/ 1071 w 1096"/>
                <a:gd name="T43" fmla="*/ 129 h 661"/>
                <a:gd name="T44" fmla="*/ 1095 w 1096"/>
                <a:gd name="T45" fmla="*/ 81 h 661"/>
                <a:gd name="T46" fmla="*/ 1079 w 1096"/>
                <a:gd name="T47" fmla="*/ 54 h 661"/>
                <a:gd name="T48" fmla="*/ 1050 w 1096"/>
                <a:gd name="T49" fmla="*/ 51 h 661"/>
                <a:gd name="T50" fmla="*/ 967 w 1096"/>
                <a:gd name="T51" fmla="*/ 86 h 661"/>
                <a:gd name="T52" fmla="*/ 882 w 1096"/>
                <a:gd name="T53" fmla="*/ 185 h 661"/>
                <a:gd name="T54" fmla="*/ 780 w 1096"/>
                <a:gd name="T55" fmla="*/ 297 h 661"/>
                <a:gd name="T56" fmla="*/ 676 w 1096"/>
                <a:gd name="T57" fmla="*/ 347 h 661"/>
                <a:gd name="T58" fmla="*/ 628 w 1096"/>
                <a:gd name="T59" fmla="*/ 345 h 661"/>
                <a:gd name="T60" fmla="*/ 620 w 1096"/>
                <a:gd name="T61" fmla="*/ 305 h 661"/>
                <a:gd name="T62" fmla="*/ 623 w 1096"/>
                <a:gd name="T63" fmla="*/ 238 h 661"/>
                <a:gd name="T64" fmla="*/ 674 w 1096"/>
                <a:gd name="T65" fmla="*/ 97 h 661"/>
                <a:gd name="T66" fmla="*/ 660 w 1096"/>
                <a:gd name="T67" fmla="*/ 54 h 661"/>
                <a:gd name="T68" fmla="*/ 551 w 1096"/>
                <a:gd name="T69" fmla="*/ 19 h 661"/>
                <a:gd name="T70" fmla="*/ 482 w 1096"/>
                <a:gd name="T71" fmla="*/ 1 h 661"/>
                <a:gd name="T72" fmla="*/ 426 w 1096"/>
                <a:gd name="T73" fmla="*/ 25 h 661"/>
                <a:gd name="T74" fmla="*/ 399 w 1096"/>
                <a:gd name="T75" fmla="*/ 94 h 661"/>
                <a:gd name="T76" fmla="*/ 396 w 1096"/>
                <a:gd name="T77" fmla="*/ 278 h 661"/>
                <a:gd name="T78" fmla="*/ 372 w 1096"/>
                <a:gd name="T79" fmla="*/ 406 h 661"/>
                <a:gd name="T80" fmla="*/ 332 w 1096"/>
                <a:gd name="T81" fmla="*/ 470 h 661"/>
                <a:gd name="T82" fmla="*/ 247 w 1096"/>
                <a:gd name="T83" fmla="*/ 529 h 661"/>
                <a:gd name="T84" fmla="*/ 151 w 1096"/>
                <a:gd name="T85" fmla="*/ 590 h 661"/>
                <a:gd name="T86" fmla="*/ 95 w 1096"/>
                <a:gd name="T87" fmla="*/ 595 h 661"/>
                <a:gd name="T88" fmla="*/ 68 w 1096"/>
                <a:gd name="T89" fmla="*/ 539 h 661"/>
                <a:gd name="T90" fmla="*/ 31 w 1096"/>
                <a:gd name="T91" fmla="*/ 529 h 661"/>
                <a:gd name="T92" fmla="*/ 4 w 1096"/>
                <a:gd name="T93" fmla="*/ 553 h 6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6"/>
                <a:gd name="T142" fmla="*/ 0 h 661"/>
                <a:gd name="T143" fmla="*/ 1096 w 1096"/>
                <a:gd name="T144" fmla="*/ 661 h 6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6" h="661">
                  <a:moveTo>
                    <a:pt x="4" y="553"/>
                  </a:moveTo>
                  <a:cubicBezTo>
                    <a:pt x="0" y="565"/>
                    <a:pt x="9" y="586"/>
                    <a:pt x="12" y="601"/>
                  </a:cubicBezTo>
                  <a:cubicBezTo>
                    <a:pt x="14" y="615"/>
                    <a:pt x="12" y="628"/>
                    <a:pt x="20" y="638"/>
                  </a:cubicBezTo>
                  <a:cubicBezTo>
                    <a:pt x="27" y="647"/>
                    <a:pt x="38" y="658"/>
                    <a:pt x="58" y="659"/>
                  </a:cubicBezTo>
                  <a:cubicBezTo>
                    <a:pt x="78" y="659"/>
                    <a:pt x="99" y="661"/>
                    <a:pt x="140" y="643"/>
                  </a:cubicBezTo>
                  <a:cubicBezTo>
                    <a:pt x="180" y="624"/>
                    <a:pt x="259" y="575"/>
                    <a:pt x="303" y="550"/>
                  </a:cubicBezTo>
                  <a:cubicBezTo>
                    <a:pt x="346" y="524"/>
                    <a:pt x="376" y="519"/>
                    <a:pt x="402" y="491"/>
                  </a:cubicBezTo>
                  <a:cubicBezTo>
                    <a:pt x="427" y="462"/>
                    <a:pt x="445" y="422"/>
                    <a:pt x="455" y="379"/>
                  </a:cubicBezTo>
                  <a:cubicBezTo>
                    <a:pt x="464" y="335"/>
                    <a:pt x="459" y="276"/>
                    <a:pt x="460" y="233"/>
                  </a:cubicBezTo>
                  <a:cubicBezTo>
                    <a:pt x="460" y="190"/>
                    <a:pt x="454" y="148"/>
                    <a:pt x="458" y="121"/>
                  </a:cubicBezTo>
                  <a:cubicBezTo>
                    <a:pt x="461" y="93"/>
                    <a:pt x="470" y="80"/>
                    <a:pt x="482" y="70"/>
                  </a:cubicBezTo>
                  <a:cubicBezTo>
                    <a:pt x="493" y="59"/>
                    <a:pt x="511" y="56"/>
                    <a:pt x="530" y="59"/>
                  </a:cubicBezTo>
                  <a:cubicBezTo>
                    <a:pt x="548" y="61"/>
                    <a:pt x="577" y="75"/>
                    <a:pt x="591" y="83"/>
                  </a:cubicBezTo>
                  <a:cubicBezTo>
                    <a:pt x="604" y="90"/>
                    <a:pt x="613" y="83"/>
                    <a:pt x="610" y="105"/>
                  </a:cubicBezTo>
                  <a:cubicBezTo>
                    <a:pt x="606" y="126"/>
                    <a:pt x="579" y="173"/>
                    <a:pt x="570" y="211"/>
                  </a:cubicBezTo>
                  <a:cubicBezTo>
                    <a:pt x="560" y="248"/>
                    <a:pt x="543" y="297"/>
                    <a:pt x="551" y="329"/>
                  </a:cubicBezTo>
                  <a:cubicBezTo>
                    <a:pt x="558" y="360"/>
                    <a:pt x="587" y="392"/>
                    <a:pt x="615" y="403"/>
                  </a:cubicBezTo>
                  <a:cubicBezTo>
                    <a:pt x="642" y="413"/>
                    <a:pt x="674" y="411"/>
                    <a:pt x="714" y="395"/>
                  </a:cubicBezTo>
                  <a:cubicBezTo>
                    <a:pt x="754" y="379"/>
                    <a:pt x="814" y="342"/>
                    <a:pt x="855" y="307"/>
                  </a:cubicBezTo>
                  <a:cubicBezTo>
                    <a:pt x="895" y="271"/>
                    <a:pt x="930" y="205"/>
                    <a:pt x="956" y="182"/>
                  </a:cubicBezTo>
                  <a:cubicBezTo>
                    <a:pt x="981" y="158"/>
                    <a:pt x="987" y="174"/>
                    <a:pt x="1007" y="166"/>
                  </a:cubicBezTo>
                  <a:cubicBezTo>
                    <a:pt x="1026" y="157"/>
                    <a:pt x="1056" y="143"/>
                    <a:pt x="1071" y="129"/>
                  </a:cubicBezTo>
                  <a:cubicBezTo>
                    <a:pt x="1085" y="114"/>
                    <a:pt x="1093" y="93"/>
                    <a:pt x="1095" y="81"/>
                  </a:cubicBezTo>
                  <a:cubicBezTo>
                    <a:pt x="1096" y="68"/>
                    <a:pt x="1086" y="59"/>
                    <a:pt x="1079" y="54"/>
                  </a:cubicBezTo>
                  <a:cubicBezTo>
                    <a:pt x="1071" y="49"/>
                    <a:pt x="1068" y="45"/>
                    <a:pt x="1050" y="51"/>
                  </a:cubicBezTo>
                  <a:cubicBezTo>
                    <a:pt x="1031" y="56"/>
                    <a:pt x="994" y="63"/>
                    <a:pt x="967" y="86"/>
                  </a:cubicBezTo>
                  <a:cubicBezTo>
                    <a:pt x="939" y="108"/>
                    <a:pt x="913" y="149"/>
                    <a:pt x="882" y="185"/>
                  </a:cubicBezTo>
                  <a:cubicBezTo>
                    <a:pt x="850" y="220"/>
                    <a:pt x="814" y="269"/>
                    <a:pt x="780" y="297"/>
                  </a:cubicBezTo>
                  <a:cubicBezTo>
                    <a:pt x="745" y="324"/>
                    <a:pt x="701" y="339"/>
                    <a:pt x="676" y="347"/>
                  </a:cubicBezTo>
                  <a:cubicBezTo>
                    <a:pt x="650" y="354"/>
                    <a:pt x="637" y="352"/>
                    <a:pt x="628" y="345"/>
                  </a:cubicBezTo>
                  <a:cubicBezTo>
                    <a:pt x="618" y="337"/>
                    <a:pt x="620" y="322"/>
                    <a:pt x="620" y="305"/>
                  </a:cubicBezTo>
                  <a:cubicBezTo>
                    <a:pt x="619" y="287"/>
                    <a:pt x="614" y="272"/>
                    <a:pt x="623" y="238"/>
                  </a:cubicBezTo>
                  <a:cubicBezTo>
                    <a:pt x="631" y="203"/>
                    <a:pt x="667" y="127"/>
                    <a:pt x="674" y="97"/>
                  </a:cubicBezTo>
                  <a:cubicBezTo>
                    <a:pt x="680" y="66"/>
                    <a:pt x="680" y="67"/>
                    <a:pt x="660" y="54"/>
                  </a:cubicBezTo>
                  <a:cubicBezTo>
                    <a:pt x="639" y="40"/>
                    <a:pt x="580" y="27"/>
                    <a:pt x="551" y="19"/>
                  </a:cubicBezTo>
                  <a:cubicBezTo>
                    <a:pt x="521" y="10"/>
                    <a:pt x="502" y="0"/>
                    <a:pt x="482" y="1"/>
                  </a:cubicBezTo>
                  <a:cubicBezTo>
                    <a:pt x="461" y="1"/>
                    <a:pt x="439" y="9"/>
                    <a:pt x="426" y="25"/>
                  </a:cubicBezTo>
                  <a:cubicBezTo>
                    <a:pt x="412" y="40"/>
                    <a:pt x="404" y="51"/>
                    <a:pt x="399" y="94"/>
                  </a:cubicBezTo>
                  <a:cubicBezTo>
                    <a:pt x="394" y="136"/>
                    <a:pt x="400" y="226"/>
                    <a:pt x="396" y="278"/>
                  </a:cubicBezTo>
                  <a:cubicBezTo>
                    <a:pt x="391" y="329"/>
                    <a:pt x="382" y="374"/>
                    <a:pt x="372" y="406"/>
                  </a:cubicBezTo>
                  <a:cubicBezTo>
                    <a:pt x="361" y="438"/>
                    <a:pt x="352" y="449"/>
                    <a:pt x="332" y="470"/>
                  </a:cubicBezTo>
                  <a:cubicBezTo>
                    <a:pt x="311" y="490"/>
                    <a:pt x="277" y="509"/>
                    <a:pt x="247" y="529"/>
                  </a:cubicBezTo>
                  <a:cubicBezTo>
                    <a:pt x="216" y="548"/>
                    <a:pt x="176" y="579"/>
                    <a:pt x="151" y="590"/>
                  </a:cubicBezTo>
                  <a:cubicBezTo>
                    <a:pt x="125" y="600"/>
                    <a:pt x="108" y="603"/>
                    <a:pt x="95" y="595"/>
                  </a:cubicBezTo>
                  <a:cubicBezTo>
                    <a:pt x="81" y="586"/>
                    <a:pt x="78" y="549"/>
                    <a:pt x="68" y="539"/>
                  </a:cubicBezTo>
                  <a:cubicBezTo>
                    <a:pt x="57" y="528"/>
                    <a:pt x="42" y="525"/>
                    <a:pt x="31" y="529"/>
                  </a:cubicBezTo>
                  <a:cubicBezTo>
                    <a:pt x="20" y="532"/>
                    <a:pt x="7" y="541"/>
                    <a:pt x="4" y="553"/>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0509" name="Line 6"/>
            <p:cNvSpPr>
              <a:spLocks noChangeShapeType="1"/>
            </p:cNvSpPr>
            <p:nvPr/>
          </p:nvSpPr>
          <p:spPr bwMode="auto">
            <a:xfrm flipV="1">
              <a:off x="2147" y="3157"/>
              <a:ext cx="48" cy="54"/>
            </a:xfrm>
            <a:prstGeom prst="line">
              <a:avLst/>
            </a:prstGeom>
            <a:noFill/>
            <a:ln w="19050">
              <a:solidFill>
                <a:schemeClr val="tx1"/>
              </a:solidFill>
              <a:round/>
              <a:headEnd/>
              <a:tailEnd/>
            </a:ln>
          </p:spPr>
          <p:txBody>
            <a:bodyPr wrap="none" anchor="ctr"/>
            <a:lstStyle/>
            <a:p>
              <a:endParaRPr lang="en-US"/>
            </a:p>
          </p:txBody>
        </p:sp>
      </p:grpSp>
      <p:grpSp>
        <p:nvGrpSpPr>
          <p:cNvPr id="3" name="Group 56"/>
          <p:cNvGrpSpPr>
            <a:grpSpLocks/>
          </p:cNvGrpSpPr>
          <p:nvPr/>
        </p:nvGrpSpPr>
        <p:grpSpPr bwMode="auto">
          <a:xfrm>
            <a:off x="3078163" y="5303838"/>
            <a:ext cx="2046287" cy="701675"/>
            <a:chOff x="2685" y="3024"/>
            <a:chExt cx="1289" cy="442"/>
          </a:xfrm>
        </p:grpSpPr>
        <p:grpSp>
          <p:nvGrpSpPr>
            <p:cNvPr id="20494" name="Group 55"/>
            <p:cNvGrpSpPr>
              <a:grpSpLocks/>
            </p:cNvGrpSpPr>
            <p:nvPr/>
          </p:nvGrpSpPr>
          <p:grpSpPr bwMode="auto">
            <a:xfrm>
              <a:off x="3336" y="3024"/>
              <a:ext cx="638" cy="442"/>
              <a:chOff x="4434" y="3652"/>
              <a:chExt cx="638" cy="442"/>
            </a:xfrm>
          </p:grpSpPr>
          <p:sp>
            <p:nvSpPr>
              <p:cNvPr id="20498" name="Rectangle 26"/>
              <p:cNvSpPr>
                <a:spLocks noChangeArrowheads="1"/>
              </p:cNvSpPr>
              <p:nvPr/>
            </p:nvSpPr>
            <p:spPr bwMode="auto">
              <a:xfrm>
                <a:off x="4580" y="3940"/>
                <a:ext cx="400" cy="115"/>
              </a:xfrm>
              <a:prstGeom prst="rect">
                <a:avLst/>
              </a:prstGeom>
              <a:solidFill>
                <a:schemeClr val="accent1"/>
              </a:solidFill>
              <a:ln w="9525">
                <a:noFill/>
                <a:miter lim="800000"/>
                <a:headEnd/>
                <a:tailEnd/>
              </a:ln>
            </p:spPr>
            <p:txBody>
              <a:bodyPr wrap="none" lIns="0" tIns="0" rIns="0" bIns="0">
                <a:spAutoFit/>
              </a:bodyPr>
              <a:lstStyle/>
              <a:p>
                <a:r>
                  <a:rPr lang="en-GB" altLang="en-GB" sz="1200">
                    <a:solidFill>
                      <a:srgbClr val="000000"/>
                    </a:solidFill>
                    <a:latin typeface="Times" pitchFamily="18" charset="0"/>
                  </a:rPr>
                  <a:t>ENZYME</a:t>
                </a:r>
                <a:endParaRPr lang="en-GB" altLang="en-GB">
                  <a:latin typeface="Times" pitchFamily="18" charset="0"/>
                </a:endParaRPr>
              </a:p>
            </p:txBody>
          </p:sp>
          <p:sp>
            <p:nvSpPr>
              <p:cNvPr id="20499" name="Oval 27"/>
              <p:cNvSpPr>
                <a:spLocks noChangeArrowheads="1"/>
              </p:cNvSpPr>
              <p:nvPr/>
            </p:nvSpPr>
            <p:spPr bwMode="auto">
              <a:xfrm>
                <a:off x="4434" y="3678"/>
                <a:ext cx="638" cy="41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0" name="AutoShape 28"/>
              <p:cNvSpPr>
                <a:spLocks noChangeArrowheads="1"/>
              </p:cNvSpPr>
              <p:nvPr/>
            </p:nvSpPr>
            <p:spPr bwMode="auto">
              <a:xfrm>
                <a:off x="4636" y="3690"/>
                <a:ext cx="240" cy="192"/>
              </a:xfrm>
              <a:custGeom>
                <a:avLst/>
                <a:gdLst>
                  <a:gd name="T0" fmla="*/ 210 w 21600"/>
                  <a:gd name="T1" fmla="*/ 96 h 21600"/>
                  <a:gd name="T2" fmla="*/ 120 w 21600"/>
                  <a:gd name="T3" fmla="*/ 192 h 21600"/>
                  <a:gd name="T4" fmla="*/ 30 w 21600"/>
                  <a:gd name="T5" fmla="*/ 96 h 21600"/>
                  <a:gd name="T6" fmla="*/ 12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folHlink"/>
              </a:solidFill>
              <a:ln w="9525">
                <a:noFill/>
                <a:miter lim="800000"/>
                <a:headEnd/>
                <a:tailEnd/>
              </a:ln>
            </p:spPr>
            <p:txBody>
              <a:bodyPr wrap="none" anchor="ctr"/>
              <a:lstStyle/>
              <a:p>
                <a:endParaRPr lang="en-US"/>
              </a:p>
            </p:txBody>
          </p:sp>
          <p:sp>
            <p:nvSpPr>
              <p:cNvPr id="20501" name="Line 29"/>
              <p:cNvSpPr>
                <a:spLocks noChangeShapeType="1"/>
              </p:cNvSpPr>
              <p:nvPr/>
            </p:nvSpPr>
            <p:spPr bwMode="auto">
              <a:xfrm>
                <a:off x="4636" y="3692"/>
                <a:ext cx="62" cy="188"/>
              </a:xfrm>
              <a:prstGeom prst="line">
                <a:avLst/>
              </a:prstGeom>
              <a:noFill/>
              <a:ln w="9525">
                <a:solidFill>
                  <a:schemeClr val="tx1"/>
                </a:solidFill>
                <a:round/>
                <a:headEnd/>
                <a:tailEnd/>
              </a:ln>
            </p:spPr>
            <p:txBody>
              <a:bodyPr wrap="none" anchor="ctr"/>
              <a:lstStyle/>
              <a:p>
                <a:endParaRPr lang="en-US"/>
              </a:p>
            </p:txBody>
          </p:sp>
          <p:sp>
            <p:nvSpPr>
              <p:cNvPr id="20502" name="Line 30"/>
              <p:cNvSpPr>
                <a:spLocks noChangeShapeType="1"/>
              </p:cNvSpPr>
              <p:nvPr/>
            </p:nvSpPr>
            <p:spPr bwMode="auto">
              <a:xfrm>
                <a:off x="4698" y="3880"/>
                <a:ext cx="118" cy="0"/>
              </a:xfrm>
              <a:prstGeom prst="line">
                <a:avLst/>
              </a:prstGeom>
              <a:noFill/>
              <a:ln w="9525">
                <a:solidFill>
                  <a:schemeClr val="tx1"/>
                </a:solidFill>
                <a:round/>
                <a:headEnd/>
                <a:tailEnd/>
              </a:ln>
            </p:spPr>
            <p:txBody>
              <a:bodyPr wrap="none" anchor="ctr"/>
              <a:lstStyle/>
              <a:p>
                <a:endParaRPr lang="en-US"/>
              </a:p>
            </p:txBody>
          </p:sp>
          <p:sp>
            <p:nvSpPr>
              <p:cNvPr id="20503" name="Line 31"/>
              <p:cNvSpPr>
                <a:spLocks noChangeShapeType="1"/>
              </p:cNvSpPr>
              <p:nvPr/>
            </p:nvSpPr>
            <p:spPr bwMode="auto">
              <a:xfrm flipV="1">
                <a:off x="4816" y="3692"/>
                <a:ext cx="58" cy="188"/>
              </a:xfrm>
              <a:prstGeom prst="line">
                <a:avLst/>
              </a:prstGeom>
              <a:noFill/>
              <a:ln w="9525">
                <a:solidFill>
                  <a:schemeClr val="tx1"/>
                </a:solidFill>
                <a:round/>
                <a:headEnd/>
                <a:tailEnd/>
              </a:ln>
            </p:spPr>
            <p:txBody>
              <a:bodyPr wrap="none" anchor="ctr"/>
              <a:lstStyle/>
              <a:p>
                <a:endParaRPr lang="en-US"/>
              </a:p>
            </p:txBody>
          </p:sp>
          <p:sp>
            <p:nvSpPr>
              <p:cNvPr id="20504" name="Rectangle 32"/>
              <p:cNvSpPr>
                <a:spLocks noChangeArrowheads="1"/>
              </p:cNvSpPr>
              <p:nvPr/>
            </p:nvSpPr>
            <p:spPr bwMode="auto">
              <a:xfrm>
                <a:off x="4644" y="3652"/>
                <a:ext cx="224" cy="47"/>
              </a:xfrm>
              <a:prstGeom prst="rect">
                <a:avLst/>
              </a:prstGeom>
              <a:solidFill>
                <a:schemeClr val="folHlink"/>
              </a:solidFill>
              <a:ln w="9525">
                <a:noFill/>
                <a:miter lim="800000"/>
                <a:headEnd/>
                <a:tailEnd/>
              </a:ln>
            </p:spPr>
            <p:txBody>
              <a:bodyPr wrap="none" anchor="ctr"/>
              <a:lstStyle/>
              <a:p>
                <a:endParaRPr lang="en-US"/>
              </a:p>
            </p:txBody>
          </p:sp>
        </p:grpSp>
        <p:grpSp>
          <p:nvGrpSpPr>
            <p:cNvPr id="20495" name="Group 21"/>
            <p:cNvGrpSpPr>
              <a:grpSpLocks/>
            </p:cNvGrpSpPr>
            <p:nvPr/>
          </p:nvGrpSpPr>
          <p:grpSpPr bwMode="auto">
            <a:xfrm>
              <a:off x="2685" y="3240"/>
              <a:ext cx="217" cy="24"/>
              <a:chOff x="2685" y="3240"/>
              <a:chExt cx="217" cy="24"/>
            </a:xfrm>
          </p:grpSpPr>
          <p:sp>
            <p:nvSpPr>
              <p:cNvPr id="20496" name="Line 10"/>
              <p:cNvSpPr>
                <a:spLocks noChangeShapeType="1"/>
              </p:cNvSpPr>
              <p:nvPr/>
            </p:nvSpPr>
            <p:spPr bwMode="auto">
              <a:xfrm>
                <a:off x="2685" y="3240"/>
                <a:ext cx="214" cy="0"/>
              </a:xfrm>
              <a:prstGeom prst="line">
                <a:avLst/>
              </a:prstGeom>
              <a:noFill/>
              <a:ln w="28575">
                <a:solidFill>
                  <a:schemeClr val="tx1"/>
                </a:solidFill>
                <a:round/>
                <a:headEnd/>
                <a:tailEnd/>
              </a:ln>
            </p:spPr>
            <p:txBody>
              <a:bodyPr wrap="none" anchor="ctr"/>
              <a:lstStyle/>
              <a:p>
                <a:endParaRPr lang="en-US"/>
              </a:p>
            </p:txBody>
          </p:sp>
          <p:sp>
            <p:nvSpPr>
              <p:cNvPr id="20497" name="Line 11"/>
              <p:cNvSpPr>
                <a:spLocks noChangeShapeType="1"/>
              </p:cNvSpPr>
              <p:nvPr/>
            </p:nvSpPr>
            <p:spPr bwMode="auto">
              <a:xfrm>
                <a:off x="2688" y="3264"/>
                <a:ext cx="214" cy="0"/>
              </a:xfrm>
              <a:prstGeom prst="line">
                <a:avLst/>
              </a:prstGeom>
              <a:noFill/>
              <a:ln w="28575">
                <a:solidFill>
                  <a:schemeClr val="tx1"/>
                </a:solidFill>
                <a:round/>
                <a:headEnd/>
                <a:tailEnd/>
              </a:ln>
            </p:spPr>
            <p:txBody>
              <a:bodyPr wrap="none" anchor="ctr"/>
              <a:lstStyle/>
              <a:p>
                <a:endParaRPr lang="en-US"/>
              </a:p>
            </p:txBody>
          </p:sp>
        </p:grpSp>
      </p:grpSp>
      <p:grpSp>
        <p:nvGrpSpPr>
          <p:cNvPr id="6" name="Group 20"/>
          <p:cNvGrpSpPr>
            <a:grpSpLocks/>
          </p:cNvGrpSpPr>
          <p:nvPr/>
        </p:nvGrpSpPr>
        <p:grpSpPr bwMode="auto">
          <a:xfrm>
            <a:off x="4586288" y="4670425"/>
            <a:ext cx="1401762" cy="862013"/>
            <a:chOff x="3635" y="2625"/>
            <a:chExt cx="883" cy="543"/>
          </a:xfrm>
        </p:grpSpPr>
        <p:sp>
          <p:nvSpPr>
            <p:cNvPr id="20492" name="Text Box 14"/>
            <p:cNvSpPr txBox="1">
              <a:spLocks noChangeArrowheads="1"/>
            </p:cNvSpPr>
            <p:nvPr/>
          </p:nvSpPr>
          <p:spPr bwMode="auto">
            <a:xfrm>
              <a:off x="3782" y="2625"/>
              <a:ext cx="736" cy="231"/>
            </a:xfrm>
            <a:prstGeom prst="rect">
              <a:avLst/>
            </a:prstGeom>
            <a:noFill/>
            <a:ln w="9525">
              <a:noFill/>
              <a:miter lim="800000"/>
              <a:headEnd/>
              <a:tailEnd/>
            </a:ln>
          </p:spPr>
          <p:txBody>
            <a:bodyPr wrap="none">
              <a:spAutoFit/>
            </a:bodyPr>
            <a:lstStyle/>
            <a:p>
              <a:r>
                <a:rPr lang="en-GB" altLang="en-GB">
                  <a:latin typeface="Times" pitchFamily="18" charset="0"/>
                </a:rPr>
                <a:t>Active site</a:t>
              </a:r>
            </a:p>
          </p:txBody>
        </p:sp>
        <p:sp>
          <p:nvSpPr>
            <p:cNvPr id="20493" name="Line 15"/>
            <p:cNvSpPr>
              <a:spLocks noChangeShapeType="1"/>
            </p:cNvSpPr>
            <p:nvPr/>
          </p:nvSpPr>
          <p:spPr bwMode="auto">
            <a:xfrm flipH="1">
              <a:off x="3635" y="2789"/>
              <a:ext cx="184" cy="379"/>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7" name="Group 19"/>
          <p:cNvGrpSpPr>
            <a:grpSpLocks/>
          </p:cNvGrpSpPr>
          <p:nvPr/>
        </p:nvGrpSpPr>
        <p:grpSpPr bwMode="auto">
          <a:xfrm>
            <a:off x="2016125" y="4465638"/>
            <a:ext cx="1168400" cy="982662"/>
            <a:chOff x="2016" y="2496"/>
            <a:chExt cx="736" cy="619"/>
          </a:xfrm>
        </p:grpSpPr>
        <p:sp>
          <p:nvSpPr>
            <p:cNvPr id="20490" name="Line 17"/>
            <p:cNvSpPr>
              <a:spLocks noChangeShapeType="1"/>
            </p:cNvSpPr>
            <p:nvPr/>
          </p:nvSpPr>
          <p:spPr bwMode="auto">
            <a:xfrm flipH="1">
              <a:off x="2016" y="2736"/>
              <a:ext cx="184" cy="379"/>
            </a:xfrm>
            <a:prstGeom prst="line">
              <a:avLst/>
            </a:prstGeom>
            <a:noFill/>
            <a:ln w="28575">
              <a:solidFill>
                <a:schemeClr val="tx1"/>
              </a:solidFill>
              <a:round/>
              <a:headEnd/>
              <a:tailEnd type="triangle" w="med" len="med"/>
            </a:ln>
          </p:spPr>
          <p:txBody>
            <a:bodyPr wrap="none" anchor="ctr"/>
            <a:lstStyle/>
            <a:p>
              <a:endParaRPr lang="en-US"/>
            </a:p>
          </p:txBody>
        </p:sp>
        <p:sp>
          <p:nvSpPr>
            <p:cNvPr id="20491" name="Text Box 18"/>
            <p:cNvSpPr txBox="1">
              <a:spLocks noChangeArrowheads="1"/>
            </p:cNvSpPr>
            <p:nvPr/>
          </p:nvSpPr>
          <p:spPr bwMode="auto">
            <a:xfrm>
              <a:off x="2016" y="2496"/>
              <a:ext cx="736" cy="231"/>
            </a:xfrm>
            <a:prstGeom prst="rect">
              <a:avLst/>
            </a:prstGeom>
            <a:noFill/>
            <a:ln w="9525">
              <a:noFill/>
              <a:miter lim="800000"/>
              <a:headEnd/>
              <a:tailEnd/>
            </a:ln>
          </p:spPr>
          <p:txBody>
            <a:bodyPr wrap="none">
              <a:spAutoFit/>
            </a:bodyPr>
            <a:lstStyle/>
            <a:p>
              <a:r>
                <a:rPr lang="en-GB" altLang="en-GB">
                  <a:latin typeface="Times" pitchFamily="18" charset="0"/>
                </a:rPr>
                <a:t>Active site</a:t>
              </a:r>
            </a:p>
          </p:txBody>
        </p:sp>
      </p:grpSp>
      <p:sp>
        <p:nvSpPr>
          <p:cNvPr id="20486" name="Rectangle 57"/>
          <p:cNvSpPr>
            <a:spLocks noGrp="1" noChangeArrowheads="1"/>
          </p:cNvSpPr>
          <p:nvPr>
            <p:ph type="title"/>
          </p:nvPr>
        </p:nvSpPr>
        <p:spPr/>
        <p:txBody>
          <a:bodyPr/>
          <a:lstStyle/>
          <a:p>
            <a:pPr eaLnBrk="1" hangingPunct="1"/>
            <a:r>
              <a:rPr lang="en-US" smtClean="0"/>
              <a:t>The active site</a:t>
            </a:r>
          </a:p>
        </p:txBody>
      </p:sp>
      <p:sp>
        <p:nvSpPr>
          <p:cNvPr id="7226" name="Rectangle 58"/>
          <p:cNvSpPr>
            <a:spLocks noGrp="1" noChangeArrowheads="1"/>
          </p:cNvSpPr>
          <p:nvPr>
            <p:ph sz="quarter" idx="1"/>
          </p:nvPr>
        </p:nvSpPr>
        <p:spPr>
          <a:xfrm>
            <a:off x="685800" y="1268413"/>
            <a:ext cx="8207375" cy="2952750"/>
          </a:xfrm>
        </p:spPr>
        <p:txBody>
          <a:bodyPr/>
          <a:lstStyle/>
          <a:p>
            <a:pPr eaLnBrk="1" hangingPunct="1"/>
            <a:r>
              <a:rPr lang="en-GB" altLang="en-GB" sz="2800" smtClean="0"/>
              <a:t>Hydrophobic hollow or groove on the enzyme surface</a:t>
            </a:r>
          </a:p>
          <a:p>
            <a:pPr eaLnBrk="1" hangingPunct="1"/>
            <a:r>
              <a:rPr lang="en-GB" altLang="en-GB" sz="2800" smtClean="0"/>
              <a:t>Accepts reactants (substrates and coenzymes)</a:t>
            </a:r>
          </a:p>
          <a:p>
            <a:pPr eaLnBrk="1" hangingPunct="1"/>
            <a:r>
              <a:rPr lang="en-GB" altLang="en-GB" sz="2800" smtClean="0"/>
              <a:t>Contains amino acids which</a:t>
            </a:r>
          </a:p>
          <a:p>
            <a:pPr lvl="1" eaLnBrk="1" hangingPunct="1"/>
            <a:r>
              <a:rPr lang="en-GB" altLang="en-GB" sz="2400" smtClean="0"/>
              <a:t>bind reactants (substrates and coenzymes)</a:t>
            </a:r>
          </a:p>
          <a:p>
            <a:pPr lvl="1" eaLnBrk="1" hangingPunct="1"/>
            <a:r>
              <a:rPr lang="en-GB" altLang="en-GB" sz="2400" smtClean="0"/>
              <a:t>catalyze the reaction</a:t>
            </a:r>
            <a:endParaRPr lang="en-US" sz="2400" smtClean="0"/>
          </a:p>
        </p:txBody>
      </p:sp>
      <p:pic>
        <p:nvPicPr>
          <p:cNvPr id="7230" name="Picture 62"/>
          <p:cNvPicPr>
            <a:picLocks noChangeAspect="1" noChangeArrowheads="1"/>
          </p:cNvPicPr>
          <p:nvPr/>
        </p:nvPicPr>
        <p:blipFill>
          <a:blip r:embed="rId3" cstate="screen"/>
          <a:srcRect/>
          <a:stretch>
            <a:fillRect/>
          </a:stretch>
        </p:blipFill>
        <p:spPr bwMode="auto">
          <a:xfrm>
            <a:off x="6732588" y="4365625"/>
            <a:ext cx="2028825" cy="2133600"/>
          </a:xfrm>
          <a:prstGeom prst="rect">
            <a:avLst/>
          </a:prstGeom>
          <a:noFill/>
          <a:ln w="9525">
            <a:noFill/>
            <a:miter lim="800000"/>
            <a:headEnd/>
            <a:tailEnd/>
          </a:ln>
        </p:spPr>
      </p:pic>
      <p:sp>
        <p:nvSpPr>
          <p:cNvPr id="7231" name="Text Box 63"/>
          <p:cNvSpPr txBox="1">
            <a:spLocks noChangeArrowheads="1"/>
          </p:cNvSpPr>
          <p:nvPr/>
        </p:nvSpPr>
        <p:spPr bwMode="auto">
          <a:xfrm>
            <a:off x="6877050" y="6453188"/>
            <a:ext cx="1677988" cy="396875"/>
          </a:xfrm>
          <a:prstGeom prst="rect">
            <a:avLst/>
          </a:prstGeom>
          <a:noFill/>
          <a:ln w="9525">
            <a:noFill/>
            <a:miter lim="800000"/>
            <a:headEnd/>
            <a:tailEnd/>
          </a:ln>
        </p:spPr>
        <p:txBody>
          <a:bodyPr wrap="none">
            <a:spAutoFit/>
          </a:bodyPr>
          <a:lstStyle/>
          <a:p>
            <a:r>
              <a:rPr lang="en-US" sz="2000" b="1"/>
              <a:t>chymotrpysin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2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2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230"/>
                                        </p:tgtEl>
                                        <p:attrNameLst>
                                          <p:attrName>style.visibility</p:attrName>
                                        </p:attrNameLst>
                                      </p:cBhvr>
                                      <p:to>
                                        <p:strVal val="visible"/>
                                      </p:to>
                                    </p:set>
                                    <p:anim calcmode="lin" valueType="num">
                                      <p:cBhvr additive="base">
                                        <p:cTn id="45" dur="500" fill="hold"/>
                                        <p:tgtEl>
                                          <p:spTgt spid="7230"/>
                                        </p:tgtEl>
                                        <p:attrNameLst>
                                          <p:attrName>ppt_x</p:attrName>
                                        </p:attrNameLst>
                                      </p:cBhvr>
                                      <p:tavLst>
                                        <p:tav tm="0">
                                          <p:val>
                                            <p:strVal val="#ppt_x"/>
                                          </p:val>
                                        </p:tav>
                                        <p:tav tm="100000">
                                          <p:val>
                                            <p:strVal val="#ppt_x"/>
                                          </p:val>
                                        </p:tav>
                                      </p:tavLst>
                                    </p:anim>
                                    <p:anim calcmode="lin" valueType="num">
                                      <p:cBhvr additive="base">
                                        <p:cTn id="46" dur="500" fill="hold"/>
                                        <p:tgtEl>
                                          <p:spTgt spid="7230"/>
                                        </p:tgtEl>
                                        <p:attrNameLst>
                                          <p:attrName>ppt_y</p:attrName>
                                        </p:attrNameLst>
                                      </p:cBhvr>
                                      <p:tavLst>
                                        <p:tav tm="0">
                                          <p:val>
                                            <p:strVal val="1+#ppt_h/2"/>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7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Cofactors</a:t>
            </a:r>
            <a:endParaRPr lang="en-IN" dirty="0"/>
          </a:p>
        </p:txBody>
      </p:sp>
      <p:sp>
        <p:nvSpPr>
          <p:cNvPr id="21507" name="Rectangle 3"/>
          <p:cNvSpPr>
            <a:spLocks noGrp="1" noChangeArrowheads="1"/>
          </p:cNvSpPr>
          <p:nvPr>
            <p:ph sz="quarter" idx="1"/>
          </p:nvPr>
        </p:nvSpPr>
        <p:spPr/>
        <p:txBody>
          <a:bodyPr/>
          <a:lstStyle/>
          <a:p>
            <a:pPr eaLnBrk="1" hangingPunct="1"/>
            <a:r>
              <a:rPr lang="en-US" dirty="0" smtClean="0"/>
              <a:t>Sometimes enzymes require a c</a:t>
            </a:r>
            <a:r>
              <a:rPr lang="en-US" i="1" dirty="0" smtClean="0"/>
              <a:t>oenzyme/cofactor.  </a:t>
            </a:r>
          </a:p>
          <a:p>
            <a:pPr eaLnBrk="1" hangingPunct="1"/>
            <a:r>
              <a:rPr lang="en-US" dirty="0" smtClean="0"/>
              <a:t>These are simple non-protein molecules or ions that work with an enzyme, usually as an electron donor or acceptor.</a:t>
            </a:r>
            <a:br>
              <a:rPr lang="en-US" dirty="0" smtClean="0"/>
            </a:br>
            <a:r>
              <a:rPr lang="en-US" dirty="0" smtClean="0"/>
              <a:t>(often metal ions)</a:t>
            </a:r>
          </a:p>
          <a:p>
            <a:pPr eaLnBrk="1" hangingPunct="1"/>
            <a:r>
              <a:rPr lang="en-US" dirty="0" smtClean="0"/>
              <a:t>They can be permanently bound to the active site or loosely bound to the substrate during catalysis</a:t>
            </a:r>
          </a:p>
          <a:p>
            <a:pPr eaLnBrk="1" hangingPunct="1"/>
            <a:endParaRPr lang="en-US" dirty="0" smtClean="0"/>
          </a:p>
        </p:txBody>
      </p:sp>
      <p:sp>
        <p:nvSpPr>
          <p:cNvPr id="6" name="TextBox 5"/>
          <p:cNvSpPr txBox="1"/>
          <p:nvPr/>
        </p:nvSpPr>
        <p:spPr>
          <a:xfrm>
            <a:off x="4038600" y="4267200"/>
            <a:ext cx="1295400" cy="369332"/>
          </a:xfrm>
          <a:prstGeom prst="rect">
            <a:avLst/>
          </a:prstGeom>
          <a:noFill/>
        </p:spPr>
        <p:txBody>
          <a:bodyPr wrap="square" rtlCol="0">
            <a:spAutoFit/>
          </a:bodyPr>
          <a:lstStyle/>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Cofactors/Coenzymes</a:t>
            </a:r>
          </a:p>
        </p:txBody>
      </p:sp>
      <p:pic>
        <p:nvPicPr>
          <p:cNvPr id="164870" name="Picture 6"/>
          <p:cNvPicPr>
            <a:picLocks noGrp="1" noChangeAspect="1" noChangeArrowheads="1"/>
          </p:cNvPicPr>
          <p:nvPr>
            <p:ph sz="half" idx="1"/>
          </p:nvPr>
        </p:nvPicPr>
        <p:blipFill>
          <a:blip r:embed="rId3" cstate="screen"/>
          <a:srcRect/>
          <a:stretch>
            <a:fillRect/>
          </a:stretch>
        </p:blipFill>
        <p:spPr>
          <a:xfrm>
            <a:off x="2743200" y="1219200"/>
            <a:ext cx="3600450" cy="2930525"/>
          </a:xfrm>
          <a:noFill/>
        </p:spPr>
      </p:pic>
      <p:pic>
        <p:nvPicPr>
          <p:cNvPr id="164873" name="Picture 9"/>
          <p:cNvPicPr>
            <a:picLocks noGrp="1" noChangeAspect="1" noChangeArrowheads="1"/>
          </p:cNvPicPr>
          <p:nvPr>
            <p:ph sz="quarter" idx="2"/>
          </p:nvPr>
        </p:nvPicPr>
        <p:blipFill>
          <a:blip r:embed="rId4" cstate="screen"/>
          <a:srcRect/>
          <a:stretch>
            <a:fillRect/>
          </a:stretch>
        </p:blipFill>
        <p:spPr>
          <a:xfrm>
            <a:off x="1403350" y="4383088"/>
            <a:ext cx="6481763" cy="2286000"/>
          </a:xfr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0-#ppt_w/2"/>
                                          </p:val>
                                        </p:tav>
                                        <p:tav tm="100000">
                                          <p:val>
                                            <p:strVal val="#ppt_x"/>
                                          </p:val>
                                        </p:tav>
                                      </p:tavLst>
                                    </p:anim>
                                    <p:anim calcmode="lin" valueType="num">
                                      <p:cBhvr additive="base">
                                        <p:cTn id="8" dur="500" fill="hold"/>
                                        <p:tgtEl>
                                          <p:spTgt spid="1648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873"/>
                                        </p:tgtEl>
                                        <p:attrNameLst>
                                          <p:attrName>style.visibility</p:attrName>
                                        </p:attrNameLst>
                                      </p:cBhvr>
                                      <p:to>
                                        <p:strVal val="visible"/>
                                      </p:to>
                                    </p:set>
                                    <p:anim calcmode="lin" valueType="num">
                                      <p:cBhvr additive="base">
                                        <p:cTn id="13" dur="500" fill="hold"/>
                                        <p:tgtEl>
                                          <p:spTgt spid="164873"/>
                                        </p:tgtEl>
                                        <p:attrNameLst>
                                          <p:attrName>ppt_x</p:attrName>
                                        </p:attrNameLst>
                                      </p:cBhvr>
                                      <p:tavLst>
                                        <p:tav tm="0">
                                          <p:val>
                                            <p:strVal val="#ppt_x"/>
                                          </p:val>
                                        </p:tav>
                                        <p:tav tm="100000">
                                          <p:val>
                                            <p:strVal val="#ppt_x"/>
                                          </p:val>
                                        </p:tav>
                                      </p:tavLst>
                                    </p:anim>
                                    <p:anim calcmode="lin" valueType="num">
                                      <p:cBhvr additive="base">
                                        <p:cTn id="14" dur="500" fill="hold"/>
                                        <p:tgtEl>
                                          <p:spTgt spid="164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u="sng" smtClean="0">
                <a:solidFill>
                  <a:schemeClr val="tx1"/>
                </a:solidFill>
              </a:rPr>
              <a:t>MECHANISM OF REACTIONS</a:t>
            </a:r>
            <a:r>
              <a:rPr lang="en-US" u="sng" smtClean="0">
                <a:solidFill>
                  <a:schemeClr val="tx1"/>
                </a:solidFill>
              </a:rPr>
              <a:t>:</a:t>
            </a:r>
          </a:p>
        </p:txBody>
      </p:sp>
      <p:sp>
        <p:nvSpPr>
          <p:cNvPr id="23555" name="Rectangle 3"/>
          <p:cNvSpPr>
            <a:spLocks noGrp="1" noChangeArrowheads="1"/>
          </p:cNvSpPr>
          <p:nvPr>
            <p:ph sz="quarter" idx="1"/>
          </p:nvPr>
        </p:nvSpPr>
        <p:spPr/>
        <p:txBody>
          <a:bodyPr/>
          <a:lstStyle/>
          <a:p>
            <a:pPr eaLnBrk="1" hangingPunct="1">
              <a:buFontTx/>
              <a:buNone/>
            </a:pPr>
            <a:endParaRPr lang="en-US" dirty="0" smtClean="0"/>
          </a:p>
          <a:p>
            <a:pPr eaLnBrk="1" hangingPunct="1">
              <a:buFontTx/>
              <a:buNone/>
            </a:pPr>
            <a:r>
              <a:rPr lang="en-US" dirty="0" smtClean="0"/>
              <a:t>The 3</a:t>
            </a:r>
            <a:r>
              <a:rPr lang="en-US" dirty="0" smtClean="0">
                <a:sym typeface="Symbol" pitchFamily="18" charset="2"/>
              </a:rPr>
              <a:t></a:t>
            </a:r>
            <a:r>
              <a:rPr lang="en-US" dirty="0" smtClean="0"/>
              <a:t> structure defines the active site where the substrate will fit.</a:t>
            </a:r>
          </a:p>
          <a:p>
            <a:pPr eaLnBrk="1" hangingPunct="1">
              <a:buFontTx/>
              <a:buNone/>
            </a:pPr>
            <a:r>
              <a:rPr lang="en-US" dirty="0" smtClean="0"/>
              <a:t>		</a:t>
            </a:r>
          </a:p>
          <a:p>
            <a:pPr eaLnBrk="1" hangingPunct="1">
              <a:buFontTx/>
              <a:buNone/>
            </a:pPr>
            <a:r>
              <a:rPr lang="en-US" dirty="0" smtClean="0"/>
              <a:t>             </a:t>
            </a:r>
          </a:p>
        </p:txBody>
      </p:sp>
      <p:sp>
        <p:nvSpPr>
          <p:cNvPr id="23556" name="AutoShape 5"/>
          <p:cNvSpPr>
            <a:spLocks noChangeArrowheads="1"/>
          </p:cNvSpPr>
          <p:nvPr/>
        </p:nvSpPr>
        <p:spPr bwMode="auto">
          <a:xfrm>
            <a:off x="2743200" y="3832225"/>
            <a:ext cx="822325" cy="92075"/>
          </a:xfrm>
          <a:prstGeom prst="rightArrow">
            <a:avLst>
              <a:gd name="adj1" fmla="val 50000"/>
              <a:gd name="adj2" fmla="val 223276"/>
            </a:avLst>
          </a:prstGeom>
          <a:solidFill>
            <a:srgbClr val="FFFFFF"/>
          </a:solidFill>
          <a:ln w="9525">
            <a:solidFill>
              <a:srgbClr val="000000"/>
            </a:solidFill>
            <a:miter lim="800000"/>
            <a:headEnd/>
            <a:tailEnd/>
          </a:ln>
        </p:spPr>
        <p:txBody>
          <a:bodyPr/>
          <a:lstStyle/>
          <a:p>
            <a:endParaRPr lang="en-US"/>
          </a:p>
        </p:txBody>
      </p:sp>
      <p:sp>
        <p:nvSpPr>
          <p:cNvPr id="23557" name="AutoShape 4"/>
          <p:cNvSpPr>
            <a:spLocks noChangeArrowheads="1"/>
          </p:cNvSpPr>
          <p:nvPr/>
        </p:nvSpPr>
        <p:spPr bwMode="auto">
          <a:xfrm>
            <a:off x="4297363" y="3832225"/>
            <a:ext cx="822325" cy="92075"/>
          </a:xfrm>
          <a:prstGeom prst="rightArrow">
            <a:avLst>
              <a:gd name="adj1" fmla="val 50000"/>
              <a:gd name="adj2" fmla="val 223276"/>
            </a:avLst>
          </a:prstGeom>
          <a:solidFill>
            <a:srgbClr val="FFFFFF"/>
          </a:solidFill>
          <a:ln w="9525">
            <a:solidFill>
              <a:srgbClr val="000000"/>
            </a:solidFill>
            <a:miter lim="800000"/>
            <a:headEnd/>
            <a:tailEnd/>
          </a:ln>
        </p:spPr>
        <p:txBody>
          <a:bodyPr/>
          <a:lstStyle/>
          <a:p>
            <a:endParaRPr lang="en-US"/>
          </a:p>
        </p:txBody>
      </p:sp>
      <p:sp>
        <p:nvSpPr>
          <p:cNvPr id="23558" name="AutoShape 6"/>
          <p:cNvSpPr>
            <a:spLocks noChangeArrowheads="1"/>
          </p:cNvSpPr>
          <p:nvPr/>
        </p:nvSpPr>
        <p:spPr bwMode="auto">
          <a:xfrm>
            <a:off x="2743200" y="3924300"/>
            <a:ext cx="822325" cy="92075"/>
          </a:xfrm>
          <a:prstGeom prst="leftArrow">
            <a:avLst>
              <a:gd name="adj1" fmla="val 50000"/>
              <a:gd name="adj2" fmla="val 223276"/>
            </a:avLst>
          </a:prstGeom>
          <a:solidFill>
            <a:srgbClr val="FFFFFF"/>
          </a:solidFill>
          <a:ln w="9525">
            <a:solidFill>
              <a:srgbClr val="000000"/>
            </a:solidFill>
            <a:miter lim="800000"/>
            <a:headEnd/>
            <a:tailEnd/>
          </a:ln>
        </p:spPr>
        <p:txBody>
          <a:bodyPr/>
          <a:lstStyle/>
          <a:p>
            <a:endParaRPr lang="en-US"/>
          </a:p>
        </p:txBody>
      </p:sp>
      <p:sp>
        <p:nvSpPr>
          <p:cNvPr id="23560" name="Rectangle 9"/>
          <p:cNvSpPr>
            <a:spLocks noChangeArrowheads="1"/>
          </p:cNvSpPr>
          <p:nvPr/>
        </p:nvSpPr>
        <p:spPr bwMode="auto">
          <a:xfrm>
            <a:off x="460828" y="3625850"/>
            <a:ext cx="7497763" cy="793750"/>
          </a:xfrm>
          <a:prstGeom prst="rect">
            <a:avLst/>
          </a:prstGeom>
          <a:noFill/>
          <a:ln w="9525">
            <a:noFill/>
            <a:miter lim="800000"/>
            <a:headEnd/>
            <a:tailEnd/>
          </a:ln>
        </p:spPr>
        <p:txBody>
          <a:bodyPr anchor="ctr">
            <a:spAutoFit/>
          </a:bodyPr>
          <a:lstStyle/>
          <a:p>
            <a:r>
              <a:rPr lang="en-US" sz="2000" dirty="0">
                <a:latin typeface="Tahoma" pitchFamily="34" charset="0"/>
                <a:ea typeface="Times New Roman" pitchFamily="18" charset="0"/>
                <a:cs typeface="Tahoma" pitchFamily="34" charset="0"/>
              </a:rPr>
              <a:t>               </a:t>
            </a:r>
            <a:r>
              <a:rPr lang="en-US" sz="2600" b="1" dirty="0">
                <a:latin typeface="Tahoma" pitchFamily="34" charset="0"/>
                <a:ea typeface="Times New Roman" pitchFamily="18" charset="0"/>
                <a:cs typeface="Tahoma" pitchFamily="34" charset="0"/>
              </a:rPr>
              <a:t>E + S           ES       </a:t>
            </a:r>
            <a:r>
              <a:rPr lang="en-US" sz="2600" b="1" dirty="0" smtClean="0">
                <a:latin typeface="Tahoma" pitchFamily="34" charset="0"/>
                <a:ea typeface="Times New Roman" pitchFamily="18" charset="0"/>
                <a:cs typeface="Tahoma" pitchFamily="34" charset="0"/>
              </a:rPr>
              <a:t>     </a:t>
            </a:r>
            <a:r>
              <a:rPr lang="en-US" sz="2600" b="1" dirty="0">
                <a:latin typeface="Tahoma" pitchFamily="34" charset="0"/>
                <a:ea typeface="Times New Roman" pitchFamily="18" charset="0"/>
                <a:cs typeface="Tahoma" pitchFamily="34" charset="0"/>
              </a:rPr>
              <a:t>E + P</a:t>
            </a:r>
            <a:endParaRPr lang="en-US" sz="2000" dirty="0">
              <a:latin typeface="Tahoma" pitchFamily="34" charset="0"/>
              <a:ea typeface="Times New Roman" pitchFamily="18" charset="0"/>
              <a:cs typeface="Tahoma" pitchFamily="34" charset="0"/>
            </a:endParaRPr>
          </a:p>
          <a:p>
            <a:pPr eaLnBrk="0" hangingPunct="0"/>
            <a:r>
              <a:rPr lang="en-US" sz="2000" dirty="0">
                <a:latin typeface="Tahoma" pitchFamily="34" charset="0"/>
                <a:ea typeface="Times New Roman" pitchFamily="18" charset="0"/>
                <a:cs typeface="Tahoma" pitchFamily="34" charset="0"/>
              </a:rPr>
              <a:t>                                (intermediate)</a:t>
            </a:r>
            <a:endParaRPr lang="en-US" dirty="0">
              <a:ea typeface="Times New Roman" pitchFamily="18" charset="0"/>
              <a:cs typeface="Tahoma" pitchFamily="34" charset="0"/>
            </a:endParaRPr>
          </a:p>
        </p:txBody>
      </p:sp>
      <p:sp>
        <p:nvSpPr>
          <p:cNvPr id="23561" name="Text Box 10"/>
          <p:cNvSpPr txBox="1">
            <a:spLocks noChangeArrowheads="1"/>
          </p:cNvSpPr>
          <p:nvPr/>
        </p:nvSpPr>
        <p:spPr bwMode="auto">
          <a:xfrm>
            <a:off x="838200" y="5257800"/>
            <a:ext cx="6477000" cy="779463"/>
          </a:xfrm>
          <a:prstGeom prst="rect">
            <a:avLst/>
          </a:prstGeom>
          <a:noFill/>
          <a:ln w="9525">
            <a:noFill/>
            <a:miter lim="800000"/>
            <a:headEnd/>
            <a:tailEnd/>
          </a:ln>
        </p:spPr>
        <p:txBody>
          <a:bodyPr>
            <a:spAutoFit/>
          </a:bodyPr>
          <a:lstStyle/>
          <a:p>
            <a:pPr>
              <a:spcBef>
                <a:spcPct val="50000"/>
              </a:spcBef>
            </a:pPr>
            <a:r>
              <a:rPr lang="en-US" dirty="0"/>
              <a:t>***S denotes the substrate(s) of the reaction</a:t>
            </a:r>
          </a:p>
          <a:p>
            <a:pPr>
              <a:spcBef>
                <a:spcPct val="50000"/>
              </a:spcBef>
            </a:pPr>
            <a:r>
              <a:rPr lang="en-US" dirty="0"/>
              <a:t>***P denotes the product(s) of the reaction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Line 16"/>
          <p:cNvSpPr>
            <a:spLocks noChangeShapeType="1"/>
          </p:cNvSpPr>
          <p:nvPr/>
        </p:nvSpPr>
        <p:spPr bwMode="auto">
          <a:xfrm flipH="1">
            <a:off x="1655763" y="5232400"/>
            <a:ext cx="1506537" cy="0"/>
          </a:xfrm>
          <a:prstGeom prst="line">
            <a:avLst/>
          </a:prstGeom>
          <a:noFill/>
          <a:ln w="28575">
            <a:solidFill>
              <a:schemeClr val="tx1"/>
            </a:solidFill>
            <a:prstDash val="sysDot"/>
            <a:round/>
            <a:headEnd/>
            <a:tailEnd/>
          </a:ln>
        </p:spPr>
        <p:txBody>
          <a:bodyPr wrap="none" anchor="ctr"/>
          <a:lstStyle/>
          <a:p>
            <a:endParaRPr lang="en-US"/>
          </a:p>
        </p:txBody>
      </p:sp>
      <p:sp>
        <p:nvSpPr>
          <p:cNvPr id="8209" name="Line 17"/>
          <p:cNvSpPr>
            <a:spLocks noChangeShapeType="1"/>
          </p:cNvSpPr>
          <p:nvPr/>
        </p:nvSpPr>
        <p:spPr bwMode="auto">
          <a:xfrm flipH="1">
            <a:off x="1665288" y="4676775"/>
            <a:ext cx="1252537" cy="4763"/>
          </a:xfrm>
          <a:prstGeom prst="line">
            <a:avLst/>
          </a:prstGeom>
          <a:noFill/>
          <a:ln w="28575">
            <a:solidFill>
              <a:schemeClr val="tx1"/>
            </a:solidFill>
            <a:prstDash val="sysDot"/>
            <a:round/>
            <a:headEnd/>
            <a:tailEnd/>
          </a:ln>
        </p:spPr>
        <p:txBody>
          <a:bodyPr wrap="none" anchor="ctr"/>
          <a:lstStyle/>
          <a:p>
            <a:endParaRPr lang="en-US"/>
          </a:p>
        </p:txBody>
      </p:sp>
      <p:grpSp>
        <p:nvGrpSpPr>
          <p:cNvPr id="2" name="Group 48"/>
          <p:cNvGrpSpPr>
            <a:grpSpLocks/>
          </p:cNvGrpSpPr>
          <p:nvPr/>
        </p:nvGrpSpPr>
        <p:grpSpPr bwMode="auto">
          <a:xfrm>
            <a:off x="2317750" y="3878263"/>
            <a:ext cx="625475" cy="774700"/>
            <a:chOff x="1396" y="1728"/>
            <a:chExt cx="394" cy="488"/>
          </a:xfrm>
        </p:grpSpPr>
        <p:sp>
          <p:nvSpPr>
            <p:cNvPr id="8239" name="Line 18"/>
            <p:cNvSpPr>
              <a:spLocks noChangeShapeType="1"/>
            </p:cNvSpPr>
            <p:nvPr/>
          </p:nvSpPr>
          <p:spPr bwMode="auto">
            <a:xfrm>
              <a:off x="1445" y="1728"/>
              <a:ext cx="7" cy="488"/>
            </a:xfrm>
            <a:prstGeom prst="line">
              <a:avLst/>
            </a:prstGeom>
            <a:noFill/>
            <a:ln w="19050">
              <a:solidFill>
                <a:schemeClr val="accent2"/>
              </a:solidFill>
              <a:round/>
              <a:headEnd type="triangle" w="med" len="med"/>
              <a:tailEnd type="triangle" w="med" len="med"/>
            </a:ln>
          </p:spPr>
          <p:txBody>
            <a:bodyPr wrap="none" anchor="ctr"/>
            <a:lstStyle/>
            <a:p>
              <a:endParaRPr lang="en-US"/>
            </a:p>
          </p:txBody>
        </p:sp>
        <p:sp>
          <p:nvSpPr>
            <p:cNvPr id="8240" name="Text Box 20"/>
            <p:cNvSpPr txBox="1">
              <a:spLocks noChangeArrowheads="1"/>
            </p:cNvSpPr>
            <p:nvPr/>
          </p:nvSpPr>
          <p:spPr bwMode="auto">
            <a:xfrm>
              <a:off x="1396" y="1852"/>
              <a:ext cx="394" cy="288"/>
            </a:xfrm>
            <a:prstGeom prst="rect">
              <a:avLst/>
            </a:prstGeom>
            <a:noFill/>
            <a:ln w="9525">
              <a:noFill/>
              <a:miter lim="800000"/>
              <a:headEnd/>
              <a:tailEnd/>
            </a:ln>
          </p:spPr>
          <p:txBody>
            <a:bodyPr wrap="none">
              <a:spAutoFit/>
            </a:bodyPr>
            <a:lstStyle/>
            <a:p>
              <a:r>
                <a:rPr lang="en-GB" altLang="en-GB" sz="1200" b="1">
                  <a:solidFill>
                    <a:schemeClr val="accent2"/>
                  </a:solidFill>
                  <a:latin typeface="Times" pitchFamily="18" charset="0"/>
                </a:rPr>
                <a:t>Act. </a:t>
              </a:r>
            </a:p>
            <a:p>
              <a:r>
                <a:rPr lang="en-GB" altLang="en-GB" sz="1200" b="1">
                  <a:solidFill>
                    <a:schemeClr val="accent2"/>
                  </a:solidFill>
                  <a:latin typeface="Times" pitchFamily="18" charset="0"/>
                </a:rPr>
                <a:t>energy</a:t>
              </a:r>
              <a:endParaRPr lang="en-GB" altLang="en-GB" b="1">
                <a:solidFill>
                  <a:schemeClr val="accent2"/>
                </a:solidFill>
                <a:latin typeface="Times" pitchFamily="18" charset="0"/>
              </a:endParaRPr>
            </a:p>
          </p:txBody>
        </p:sp>
      </p:grpSp>
      <p:sp>
        <p:nvSpPr>
          <p:cNvPr id="8246" name="Freeform 54"/>
          <p:cNvSpPr>
            <a:spLocks/>
          </p:cNvSpPr>
          <p:nvPr/>
        </p:nvSpPr>
        <p:spPr bwMode="auto">
          <a:xfrm>
            <a:off x="1612900" y="3843338"/>
            <a:ext cx="1533525" cy="1339850"/>
          </a:xfrm>
          <a:custGeom>
            <a:avLst/>
            <a:gdLst>
              <a:gd name="T0" fmla="*/ 0 w 966"/>
              <a:gd name="T1" fmla="*/ 515 h 844"/>
              <a:gd name="T2" fmla="*/ 9 w 966"/>
              <a:gd name="T3" fmla="*/ 506 h 844"/>
              <a:gd name="T4" fmla="*/ 18 w 966"/>
              <a:gd name="T5" fmla="*/ 469 h 844"/>
              <a:gd name="T6" fmla="*/ 46 w 966"/>
              <a:gd name="T7" fmla="*/ 412 h 844"/>
              <a:gd name="T8" fmla="*/ 84 w 966"/>
              <a:gd name="T9" fmla="*/ 347 h 844"/>
              <a:gd name="T10" fmla="*/ 131 w 966"/>
              <a:gd name="T11" fmla="*/ 281 h 844"/>
              <a:gd name="T12" fmla="*/ 178 w 966"/>
              <a:gd name="T13" fmla="*/ 206 h 844"/>
              <a:gd name="T14" fmla="*/ 243 w 966"/>
              <a:gd name="T15" fmla="*/ 140 h 844"/>
              <a:gd name="T16" fmla="*/ 300 w 966"/>
              <a:gd name="T17" fmla="*/ 75 h 844"/>
              <a:gd name="T18" fmla="*/ 375 w 966"/>
              <a:gd name="T19" fmla="*/ 28 h 844"/>
              <a:gd name="T20" fmla="*/ 440 w 966"/>
              <a:gd name="T21" fmla="*/ 0 h 844"/>
              <a:gd name="T22" fmla="*/ 515 w 966"/>
              <a:gd name="T23" fmla="*/ 0 h 844"/>
              <a:gd name="T24" fmla="*/ 590 w 966"/>
              <a:gd name="T25" fmla="*/ 28 h 844"/>
              <a:gd name="T26" fmla="*/ 666 w 966"/>
              <a:gd name="T27" fmla="*/ 93 h 844"/>
              <a:gd name="T28" fmla="*/ 741 w 966"/>
              <a:gd name="T29" fmla="*/ 197 h 844"/>
              <a:gd name="T30" fmla="*/ 816 w 966"/>
              <a:gd name="T31" fmla="*/ 347 h 844"/>
              <a:gd name="T32" fmla="*/ 891 w 966"/>
              <a:gd name="T33" fmla="*/ 553 h 844"/>
              <a:gd name="T34" fmla="*/ 956 w 966"/>
              <a:gd name="T35" fmla="*/ 806 h 844"/>
              <a:gd name="T36" fmla="*/ 966 w 966"/>
              <a:gd name="T37" fmla="*/ 844 h 8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844"/>
              <a:gd name="T59" fmla="*/ 966 w 966"/>
              <a:gd name="T60" fmla="*/ 844 h 8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844">
                <a:moveTo>
                  <a:pt x="0" y="515"/>
                </a:moveTo>
                <a:lnTo>
                  <a:pt x="9" y="506"/>
                </a:lnTo>
                <a:lnTo>
                  <a:pt x="18" y="469"/>
                </a:lnTo>
                <a:lnTo>
                  <a:pt x="46" y="412"/>
                </a:lnTo>
                <a:lnTo>
                  <a:pt x="84" y="347"/>
                </a:lnTo>
                <a:lnTo>
                  <a:pt x="131" y="281"/>
                </a:lnTo>
                <a:lnTo>
                  <a:pt x="178" y="206"/>
                </a:lnTo>
                <a:lnTo>
                  <a:pt x="243" y="140"/>
                </a:lnTo>
                <a:lnTo>
                  <a:pt x="300" y="75"/>
                </a:lnTo>
                <a:lnTo>
                  <a:pt x="375" y="28"/>
                </a:lnTo>
                <a:lnTo>
                  <a:pt x="440" y="0"/>
                </a:lnTo>
                <a:lnTo>
                  <a:pt x="515" y="0"/>
                </a:lnTo>
                <a:lnTo>
                  <a:pt x="590" y="28"/>
                </a:lnTo>
                <a:lnTo>
                  <a:pt x="666" y="93"/>
                </a:lnTo>
                <a:lnTo>
                  <a:pt x="741" y="197"/>
                </a:lnTo>
                <a:lnTo>
                  <a:pt x="816" y="347"/>
                </a:lnTo>
                <a:lnTo>
                  <a:pt x="891" y="553"/>
                </a:lnTo>
                <a:lnTo>
                  <a:pt x="956" y="806"/>
                </a:lnTo>
                <a:lnTo>
                  <a:pt x="966" y="844"/>
                </a:lnTo>
              </a:path>
            </a:pathLst>
          </a:custGeom>
          <a:noFill/>
          <a:ln w="30163">
            <a:solidFill>
              <a:srgbClr val="0000FF"/>
            </a:solidFill>
            <a:prstDash val="solid"/>
            <a:round/>
            <a:headEnd/>
            <a:tailEnd/>
          </a:ln>
        </p:spPr>
        <p:txBody>
          <a:bodyPr/>
          <a:lstStyle/>
          <a:p>
            <a:endParaRPr lang="en-US"/>
          </a:p>
        </p:txBody>
      </p:sp>
      <p:grpSp>
        <p:nvGrpSpPr>
          <p:cNvPr id="3" name="Group 46"/>
          <p:cNvGrpSpPr>
            <a:grpSpLocks/>
          </p:cNvGrpSpPr>
          <p:nvPr/>
        </p:nvGrpSpPr>
        <p:grpSpPr bwMode="auto">
          <a:xfrm>
            <a:off x="2117725" y="3500438"/>
            <a:ext cx="1384300" cy="357187"/>
            <a:chOff x="1270" y="1490"/>
            <a:chExt cx="872" cy="225"/>
          </a:xfrm>
        </p:grpSpPr>
        <p:sp>
          <p:nvSpPr>
            <p:cNvPr id="8237" name="Text Box 10"/>
            <p:cNvSpPr txBox="1">
              <a:spLocks noChangeArrowheads="1"/>
            </p:cNvSpPr>
            <p:nvPr/>
          </p:nvSpPr>
          <p:spPr bwMode="auto">
            <a:xfrm>
              <a:off x="1270" y="1490"/>
              <a:ext cx="872" cy="192"/>
            </a:xfrm>
            <a:prstGeom prst="rect">
              <a:avLst/>
            </a:prstGeom>
            <a:noFill/>
            <a:ln w="9525">
              <a:noFill/>
              <a:miter lim="800000"/>
              <a:headEnd/>
              <a:tailEnd/>
            </a:ln>
          </p:spPr>
          <p:txBody>
            <a:bodyPr wrap="none">
              <a:spAutoFit/>
            </a:bodyPr>
            <a:lstStyle/>
            <a:p>
              <a:r>
                <a:rPr lang="en-GB" altLang="en-GB" sz="1400" b="1">
                  <a:latin typeface="Times" pitchFamily="18" charset="0"/>
                </a:rPr>
                <a:t>Transition state</a:t>
              </a:r>
              <a:endParaRPr lang="en-GB" altLang="en-GB" b="1">
                <a:latin typeface="Times" pitchFamily="18" charset="0"/>
              </a:endParaRPr>
            </a:p>
          </p:txBody>
        </p:sp>
        <p:sp>
          <p:nvSpPr>
            <p:cNvPr id="8238" name="Line 14"/>
            <p:cNvSpPr>
              <a:spLocks noChangeShapeType="1"/>
            </p:cNvSpPr>
            <p:nvPr/>
          </p:nvSpPr>
          <p:spPr bwMode="auto">
            <a:xfrm>
              <a:off x="1327" y="1715"/>
              <a:ext cx="231" cy="0"/>
            </a:xfrm>
            <a:prstGeom prst="line">
              <a:avLst/>
            </a:prstGeom>
            <a:noFill/>
            <a:ln w="28575">
              <a:solidFill>
                <a:schemeClr val="tx1"/>
              </a:solidFill>
              <a:round/>
              <a:headEnd/>
              <a:tailEnd/>
            </a:ln>
          </p:spPr>
          <p:txBody>
            <a:bodyPr wrap="none" anchor="ctr"/>
            <a:lstStyle/>
            <a:p>
              <a:endParaRPr lang="en-US"/>
            </a:p>
          </p:txBody>
        </p:sp>
      </p:grpSp>
      <p:grpSp>
        <p:nvGrpSpPr>
          <p:cNvPr id="4" name="Group 53"/>
          <p:cNvGrpSpPr>
            <a:grpSpLocks/>
          </p:cNvGrpSpPr>
          <p:nvPr/>
        </p:nvGrpSpPr>
        <p:grpSpPr bwMode="auto">
          <a:xfrm>
            <a:off x="330200" y="3232150"/>
            <a:ext cx="3656013" cy="2717800"/>
            <a:chOff x="144" y="1321"/>
            <a:chExt cx="2303" cy="1712"/>
          </a:xfrm>
        </p:grpSpPr>
        <p:sp>
          <p:nvSpPr>
            <p:cNvPr id="8229" name="Text Box 9"/>
            <p:cNvSpPr txBox="1">
              <a:spLocks noChangeArrowheads="1"/>
            </p:cNvSpPr>
            <p:nvPr/>
          </p:nvSpPr>
          <p:spPr bwMode="auto">
            <a:xfrm>
              <a:off x="876" y="2841"/>
              <a:ext cx="1316" cy="192"/>
            </a:xfrm>
            <a:prstGeom prst="rect">
              <a:avLst/>
            </a:prstGeom>
            <a:noFill/>
            <a:ln w="9525">
              <a:noFill/>
              <a:miter lim="800000"/>
              <a:headEnd/>
              <a:tailEnd/>
            </a:ln>
          </p:spPr>
          <p:txBody>
            <a:bodyPr wrap="none">
              <a:spAutoFit/>
            </a:bodyPr>
            <a:lstStyle/>
            <a:p>
              <a:r>
                <a:rPr lang="en-GB" altLang="en-GB" sz="1400" b="1">
                  <a:latin typeface="Times" pitchFamily="18" charset="0"/>
                </a:rPr>
                <a:t>WITHOUT CATALYST</a:t>
              </a:r>
              <a:endParaRPr lang="en-GB" altLang="en-GB" b="1">
                <a:latin typeface="Times" pitchFamily="18" charset="0"/>
              </a:endParaRPr>
            </a:p>
          </p:txBody>
        </p:sp>
        <p:sp>
          <p:nvSpPr>
            <p:cNvPr id="5" name="Text Box 11"/>
            <p:cNvSpPr txBox="1">
              <a:spLocks noChangeArrowheads="1"/>
            </p:cNvSpPr>
            <p:nvPr/>
          </p:nvSpPr>
          <p:spPr bwMode="auto">
            <a:xfrm>
              <a:off x="1946" y="2559"/>
              <a:ext cx="501" cy="192"/>
            </a:xfrm>
            <a:prstGeom prst="rect">
              <a:avLst/>
            </a:prstGeom>
            <a:noFill/>
            <a:ln w="9525">
              <a:noFill/>
              <a:miter lim="800000"/>
              <a:headEnd/>
              <a:tailEnd/>
            </a:ln>
          </p:spPr>
          <p:txBody>
            <a:bodyPr wrap="none">
              <a:spAutoFit/>
            </a:bodyPr>
            <a:lstStyle/>
            <a:p>
              <a:r>
                <a:rPr lang="en-GB" altLang="en-GB" sz="1400" b="1">
                  <a:latin typeface="Times" pitchFamily="18" charset="0"/>
                </a:rPr>
                <a:t>Product</a:t>
              </a:r>
              <a:endParaRPr lang="en-GB" altLang="en-GB" b="1">
                <a:latin typeface="Times" pitchFamily="18" charset="0"/>
              </a:endParaRPr>
            </a:p>
          </p:txBody>
        </p:sp>
        <p:sp>
          <p:nvSpPr>
            <p:cNvPr id="8231" name="Line 15"/>
            <p:cNvSpPr>
              <a:spLocks noChangeShapeType="1"/>
            </p:cNvSpPr>
            <p:nvPr/>
          </p:nvSpPr>
          <p:spPr bwMode="auto">
            <a:xfrm>
              <a:off x="1928" y="2578"/>
              <a:ext cx="231" cy="0"/>
            </a:xfrm>
            <a:prstGeom prst="line">
              <a:avLst/>
            </a:prstGeom>
            <a:noFill/>
            <a:ln w="28575">
              <a:solidFill>
                <a:schemeClr val="tx1"/>
              </a:solidFill>
              <a:round/>
              <a:headEnd/>
              <a:tailEnd/>
            </a:ln>
          </p:spPr>
          <p:txBody>
            <a:bodyPr wrap="none" anchor="ctr"/>
            <a:lstStyle/>
            <a:p>
              <a:endParaRPr lang="en-US"/>
            </a:p>
          </p:txBody>
        </p:sp>
        <p:grpSp>
          <p:nvGrpSpPr>
            <p:cNvPr id="8232" name="Group 44"/>
            <p:cNvGrpSpPr>
              <a:grpSpLocks/>
            </p:cNvGrpSpPr>
            <p:nvPr/>
          </p:nvGrpSpPr>
          <p:grpSpPr bwMode="auto">
            <a:xfrm>
              <a:off x="144" y="1321"/>
              <a:ext cx="905" cy="1467"/>
              <a:chOff x="144" y="1321"/>
              <a:chExt cx="905" cy="1467"/>
            </a:xfrm>
          </p:grpSpPr>
          <p:sp>
            <p:nvSpPr>
              <p:cNvPr id="8233" name="Line 8"/>
              <p:cNvSpPr>
                <a:spLocks noChangeShapeType="1"/>
              </p:cNvSpPr>
              <p:nvPr/>
            </p:nvSpPr>
            <p:spPr bwMode="auto">
              <a:xfrm flipV="1">
                <a:off x="501" y="1555"/>
                <a:ext cx="0" cy="1233"/>
              </a:xfrm>
              <a:prstGeom prst="line">
                <a:avLst/>
              </a:prstGeom>
              <a:noFill/>
              <a:ln w="28575">
                <a:solidFill>
                  <a:schemeClr val="tx1"/>
                </a:solidFill>
                <a:round/>
                <a:headEnd/>
                <a:tailEnd type="triangle" w="med" len="med"/>
              </a:ln>
            </p:spPr>
            <p:txBody>
              <a:bodyPr wrap="none" anchor="ctr"/>
              <a:lstStyle/>
              <a:p>
                <a:endParaRPr lang="en-US"/>
              </a:p>
            </p:txBody>
          </p:sp>
          <p:sp>
            <p:nvSpPr>
              <p:cNvPr id="8234" name="Text Box 12"/>
              <p:cNvSpPr txBox="1">
                <a:spLocks noChangeArrowheads="1"/>
              </p:cNvSpPr>
              <p:nvPr/>
            </p:nvSpPr>
            <p:spPr bwMode="auto">
              <a:xfrm>
                <a:off x="529" y="2197"/>
                <a:ext cx="520" cy="326"/>
              </a:xfrm>
              <a:prstGeom prst="rect">
                <a:avLst/>
              </a:prstGeom>
              <a:noFill/>
              <a:ln w="9525">
                <a:noFill/>
                <a:miter lim="800000"/>
                <a:headEnd/>
                <a:tailEnd/>
              </a:ln>
            </p:spPr>
            <p:txBody>
              <a:bodyPr wrap="none">
                <a:spAutoFit/>
              </a:bodyPr>
              <a:lstStyle/>
              <a:p>
                <a:r>
                  <a:rPr lang="en-GB" altLang="en-GB" sz="1400" b="1">
                    <a:latin typeface="Times" pitchFamily="18" charset="0"/>
                  </a:rPr>
                  <a:t>Starting</a:t>
                </a:r>
              </a:p>
              <a:p>
                <a:r>
                  <a:rPr lang="en-GB" altLang="en-GB" sz="1400" b="1">
                    <a:latin typeface="Times" pitchFamily="18" charset="0"/>
                  </a:rPr>
                  <a:t>material</a:t>
                </a:r>
                <a:endParaRPr lang="en-GB" altLang="en-GB" b="1">
                  <a:latin typeface="Times" pitchFamily="18" charset="0"/>
                </a:endParaRPr>
              </a:p>
            </p:txBody>
          </p:sp>
          <p:sp>
            <p:nvSpPr>
              <p:cNvPr id="8235" name="Line 13"/>
              <p:cNvSpPr>
                <a:spLocks noChangeShapeType="1"/>
              </p:cNvSpPr>
              <p:nvPr/>
            </p:nvSpPr>
            <p:spPr bwMode="auto">
              <a:xfrm>
                <a:off x="748" y="2231"/>
                <a:ext cx="231" cy="0"/>
              </a:xfrm>
              <a:prstGeom prst="line">
                <a:avLst/>
              </a:prstGeom>
              <a:noFill/>
              <a:ln w="28575">
                <a:solidFill>
                  <a:schemeClr val="tx1"/>
                </a:solidFill>
                <a:round/>
                <a:headEnd/>
                <a:tailEnd/>
              </a:ln>
            </p:spPr>
            <p:txBody>
              <a:bodyPr wrap="none" anchor="ctr"/>
              <a:lstStyle/>
              <a:p>
                <a:endParaRPr lang="en-US"/>
              </a:p>
            </p:txBody>
          </p:sp>
          <p:sp>
            <p:nvSpPr>
              <p:cNvPr id="8236" name="Text Box 21"/>
              <p:cNvSpPr txBox="1">
                <a:spLocks noChangeArrowheads="1"/>
              </p:cNvSpPr>
              <p:nvPr/>
            </p:nvSpPr>
            <p:spPr bwMode="auto">
              <a:xfrm>
                <a:off x="144" y="1321"/>
                <a:ext cx="465" cy="192"/>
              </a:xfrm>
              <a:prstGeom prst="rect">
                <a:avLst/>
              </a:prstGeom>
              <a:noFill/>
              <a:ln w="9525">
                <a:noFill/>
                <a:miter lim="800000"/>
                <a:headEnd/>
                <a:tailEnd/>
              </a:ln>
            </p:spPr>
            <p:txBody>
              <a:bodyPr wrap="none">
                <a:spAutoFit/>
              </a:bodyPr>
              <a:lstStyle/>
              <a:p>
                <a:r>
                  <a:rPr lang="en-GB" altLang="en-GB" sz="1400" b="1">
                    <a:latin typeface="Times" pitchFamily="18" charset="0"/>
                  </a:rPr>
                  <a:t>Energy</a:t>
                </a:r>
                <a:endParaRPr lang="en-GB" altLang="en-GB" b="1">
                  <a:latin typeface="Times" pitchFamily="18" charset="0"/>
                </a:endParaRPr>
              </a:p>
            </p:txBody>
          </p:sp>
        </p:grpSp>
      </p:grpSp>
      <p:grpSp>
        <p:nvGrpSpPr>
          <p:cNvPr id="6" name="Group 52"/>
          <p:cNvGrpSpPr>
            <a:grpSpLocks/>
          </p:cNvGrpSpPr>
          <p:nvPr/>
        </p:nvGrpSpPr>
        <p:grpSpPr bwMode="auto">
          <a:xfrm>
            <a:off x="4765675" y="3192463"/>
            <a:ext cx="3656013" cy="2717800"/>
            <a:chOff x="2938" y="1296"/>
            <a:chExt cx="2303" cy="1712"/>
          </a:xfrm>
        </p:grpSpPr>
        <p:grpSp>
          <p:nvGrpSpPr>
            <p:cNvPr id="8217" name="Group 50"/>
            <p:cNvGrpSpPr>
              <a:grpSpLocks/>
            </p:cNvGrpSpPr>
            <p:nvPr/>
          </p:nvGrpSpPr>
          <p:grpSpPr bwMode="auto">
            <a:xfrm>
              <a:off x="3295" y="1531"/>
              <a:ext cx="1946" cy="1477"/>
              <a:chOff x="3295" y="1531"/>
              <a:chExt cx="1946" cy="1477"/>
            </a:xfrm>
          </p:grpSpPr>
          <p:pic>
            <p:nvPicPr>
              <p:cNvPr id="8219" name="Picture 22"/>
              <p:cNvPicPr>
                <a:picLocks noChangeAspect="1" noChangeArrowheads="1"/>
              </p:cNvPicPr>
              <p:nvPr/>
            </p:nvPicPr>
            <p:blipFill>
              <a:blip r:embed="rId3" cstate="print"/>
              <a:srcRect/>
              <a:stretch>
                <a:fillRect/>
              </a:stretch>
            </p:blipFill>
            <p:spPr bwMode="auto">
              <a:xfrm>
                <a:off x="3708" y="1643"/>
                <a:ext cx="1060" cy="938"/>
              </a:xfrm>
              <a:prstGeom prst="rect">
                <a:avLst/>
              </a:prstGeom>
              <a:noFill/>
              <a:ln w="9525">
                <a:noFill/>
                <a:miter lim="800000"/>
                <a:headEnd/>
                <a:tailEnd/>
              </a:ln>
            </p:spPr>
          </p:pic>
          <p:sp>
            <p:nvSpPr>
              <p:cNvPr id="8220" name="Line 23"/>
              <p:cNvSpPr>
                <a:spLocks noChangeShapeType="1"/>
              </p:cNvSpPr>
              <p:nvPr/>
            </p:nvSpPr>
            <p:spPr bwMode="auto">
              <a:xfrm flipV="1">
                <a:off x="3295" y="1531"/>
                <a:ext cx="0" cy="1232"/>
              </a:xfrm>
              <a:prstGeom prst="line">
                <a:avLst/>
              </a:prstGeom>
              <a:noFill/>
              <a:ln w="28575">
                <a:solidFill>
                  <a:schemeClr val="tx1"/>
                </a:solidFill>
                <a:round/>
                <a:headEnd/>
                <a:tailEnd type="triangle" w="med" len="med"/>
              </a:ln>
            </p:spPr>
            <p:txBody>
              <a:bodyPr wrap="none" anchor="ctr"/>
              <a:lstStyle/>
              <a:p>
                <a:endParaRPr lang="en-US"/>
              </a:p>
            </p:txBody>
          </p:sp>
          <p:sp>
            <p:nvSpPr>
              <p:cNvPr id="8221" name="Text Box 24"/>
              <p:cNvSpPr txBox="1">
                <a:spLocks noChangeArrowheads="1"/>
              </p:cNvSpPr>
              <p:nvPr/>
            </p:nvSpPr>
            <p:spPr bwMode="auto">
              <a:xfrm>
                <a:off x="3670" y="2816"/>
                <a:ext cx="1073" cy="192"/>
              </a:xfrm>
              <a:prstGeom prst="rect">
                <a:avLst/>
              </a:prstGeom>
              <a:noFill/>
              <a:ln w="9525">
                <a:noFill/>
                <a:miter lim="800000"/>
                <a:headEnd/>
                <a:tailEnd/>
              </a:ln>
            </p:spPr>
            <p:txBody>
              <a:bodyPr wrap="none">
                <a:spAutoFit/>
              </a:bodyPr>
              <a:lstStyle/>
              <a:p>
                <a:r>
                  <a:rPr lang="en-GB" altLang="en-GB" sz="1400" b="1">
                    <a:latin typeface="Times" pitchFamily="18" charset="0"/>
                  </a:rPr>
                  <a:t>WITH </a:t>
                </a:r>
                <a:r>
                  <a:rPr lang="en-GB" altLang="en-GB" sz="1400" b="1"/>
                  <a:t>CATALYST</a:t>
                </a:r>
              </a:p>
            </p:txBody>
          </p:sp>
          <p:sp>
            <p:nvSpPr>
              <p:cNvPr id="8222" name="Text Box 26"/>
              <p:cNvSpPr txBox="1">
                <a:spLocks noChangeArrowheads="1"/>
              </p:cNvSpPr>
              <p:nvPr/>
            </p:nvSpPr>
            <p:spPr bwMode="auto">
              <a:xfrm>
                <a:off x="4740" y="2535"/>
                <a:ext cx="501" cy="192"/>
              </a:xfrm>
              <a:prstGeom prst="rect">
                <a:avLst/>
              </a:prstGeom>
              <a:noFill/>
              <a:ln w="9525">
                <a:noFill/>
                <a:miter lim="800000"/>
                <a:headEnd/>
                <a:tailEnd/>
              </a:ln>
            </p:spPr>
            <p:txBody>
              <a:bodyPr wrap="none">
                <a:spAutoFit/>
              </a:bodyPr>
              <a:lstStyle/>
              <a:p>
                <a:r>
                  <a:rPr lang="en-GB" altLang="en-GB" sz="1400" b="1">
                    <a:latin typeface="Times" pitchFamily="18" charset="0"/>
                  </a:rPr>
                  <a:t>Product</a:t>
                </a:r>
                <a:endParaRPr lang="en-GB" altLang="en-GB" b="1">
                  <a:latin typeface="Times" pitchFamily="18" charset="0"/>
                </a:endParaRPr>
              </a:p>
            </p:txBody>
          </p:sp>
          <p:sp>
            <p:nvSpPr>
              <p:cNvPr id="8223" name="Text Box 27"/>
              <p:cNvSpPr txBox="1">
                <a:spLocks noChangeArrowheads="1"/>
              </p:cNvSpPr>
              <p:nvPr/>
            </p:nvSpPr>
            <p:spPr bwMode="auto">
              <a:xfrm>
                <a:off x="3323" y="2172"/>
                <a:ext cx="520" cy="326"/>
              </a:xfrm>
              <a:prstGeom prst="rect">
                <a:avLst/>
              </a:prstGeom>
              <a:noFill/>
              <a:ln w="9525">
                <a:noFill/>
                <a:miter lim="800000"/>
                <a:headEnd/>
                <a:tailEnd/>
              </a:ln>
            </p:spPr>
            <p:txBody>
              <a:bodyPr wrap="none">
                <a:spAutoFit/>
              </a:bodyPr>
              <a:lstStyle/>
              <a:p>
                <a:r>
                  <a:rPr lang="en-GB" altLang="en-GB" sz="1400" b="1">
                    <a:latin typeface="Times" pitchFamily="18" charset="0"/>
                  </a:rPr>
                  <a:t>Starting</a:t>
                </a:r>
              </a:p>
              <a:p>
                <a:r>
                  <a:rPr lang="en-GB" altLang="en-GB" sz="1400" b="1">
                    <a:latin typeface="Times" pitchFamily="18" charset="0"/>
                  </a:rPr>
                  <a:t>material</a:t>
                </a:r>
                <a:endParaRPr lang="en-GB" altLang="en-GB" b="1">
                  <a:latin typeface="Times" pitchFamily="18" charset="0"/>
                </a:endParaRPr>
              </a:p>
            </p:txBody>
          </p:sp>
          <p:sp>
            <p:nvSpPr>
              <p:cNvPr id="8224" name="Line 28"/>
              <p:cNvSpPr>
                <a:spLocks noChangeShapeType="1"/>
              </p:cNvSpPr>
              <p:nvPr/>
            </p:nvSpPr>
            <p:spPr bwMode="auto">
              <a:xfrm>
                <a:off x="3542" y="2206"/>
                <a:ext cx="231" cy="0"/>
              </a:xfrm>
              <a:prstGeom prst="line">
                <a:avLst/>
              </a:prstGeom>
              <a:noFill/>
              <a:ln w="28575">
                <a:solidFill>
                  <a:schemeClr val="tx1"/>
                </a:solidFill>
                <a:round/>
                <a:headEnd/>
                <a:tailEnd/>
              </a:ln>
            </p:spPr>
            <p:txBody>
              <a:bodyPr wrap="none" anchor="ctr"/>
              <a:lstStyle/>
              <a:p>
                <a:endParaRPr lang="en-US"/>
              </a:p>
            </p:txBody>
          </p:sp>
          <p:sp>
            <p:nvSpPr>
              <p:cNvPr id="8225" name="Line 29"/>
              <p:cNvSpPr>
                <a:spLocks noChangeShapeType="1"/>
              </p:cNvSpPr>
              <p:nvPr/>
            </p:nvSpPr>
            <p:spPr bwMode="auto">
              <a:xfrm>
                <a:off x="4121" y="1690"/>
                <a:ext cx="231" cy="0"/>
              </a:xfrm>
              <a:prstGeom prst="line">
                <a:avLst/>
              </a:prstGeom>
              <a:noFill/>
              <a:ln w="28575">
                <a:solidFill>
                  <a:schemeClr val="tx1"/>
                </a:solidFill>
                <a:round/>
                <a:headEnd/>
                <a:tailEnd/>
              </a:ln>
            </p:spPr>
            <p:txBody>
              <a:bodyPr wrap="none" anchor="ctr"/>
              <a:lstStyle/>
              <a:p>
                <a:endParaRPr lang="en-US"/>
              </a:p>
            </p:txBody>
          </p:sp>
          <p:sp>
            <p:nvSpPr>
              <p:cNvPr id="8226" name="Line 30"/>
              <p:cNvSpPr>
                <a:spLocks noChangeShapeType="1"/>
              </p:cNvSpPr>
              <p:nvPr/>
            </p:nvSpPr>
            <p:spPr bwMode="auto">
              <a:xfrm>
                <a:off x="4721" y="2553"/>
                <a:ext cx="231" cy="0"/>
              </a:xfrm>
              <a:prstGeom prst="line">
                <a:avLst/>
              </a:prstGeom>
              <a:noFill/>
              <a:ln w="28575">
                <a:solidFill>
                  <a:schemeClr val="tx1"/>
                </a:solidFill>
                <a:round/>
                <a:headEnd/>
                <a:tailEnd/>
              </a:ln>
            </p:spPr>
            <p:txBody>
              <a:bodyPr wrap="none" anchor="ctr"/>
              <a:lstStyle/>
              <a:p>
                <a:endParaRPr lang="en-US"/>
              </a:p>
            </p:txBody>
          </p:sp>
          <p:sp>
            <p:nvSpPr>
              <p:cNvPr id="8227" name="Line 31"/>
              <p:cNvSpPr>
                <a:spLocks noChangeShapeType="1"/>
              </p:cNvSpPr>
              <p:nvPr/>
            </p:nvSpPr>
            <p:spPr bwMode="auto">
              <a:xfrm flipH="1">
                <a:off x="3773" y="2557"/>
                <a:ext cx="948" cy="0"/>
              </a:xfrm>
              <a:prstGeom prst="line">
                <a:avLst/>
              </a:prstGeom>
              <a:noFill/>
              <a:ln w="28575">
                <a:solidFill>
                  <a:schemeClr val="tx1"/>
                </a:solidFill>
                <a:prstDash val="sysDot"/>
                <a:round/>
                <a:headEnd/>
                <a:tailEnd/>
              </a:ln>
            </p:spPr>
            <p:txBody>
              <a:bodyPr wrap="none" anchor="ctr"/>
              <a:lstStyle/>
              <a:p>
                <a:endParaRPr lang="en-US"/>
              </a:p>
            </p:txBody>
          </p:sp>
          <p:sp>
            <p:nvSpPr>
              <p:cNvPr id="8228" name="Line 32"/>
              <p:cNvSpPr>
                <a:spLocks noChangeShapeType="1"/>
              </p:cNvSpPr>
              <p:nvPr/>
            </p:nvSpPr>
            <p:spPr bwMode="auto">
              <a:xfrm flipH="1">
                <a:off x="3779" y="2206"/>
                <a:ext cx="789" cy="4"/>
              </a:xfrm>
              <a:prstGeom prst="line">
                <a:avLst/>
              </a:prstGeom>
              <a:noFill/>
              <a:ln w="28575">
                <a:solidFill>
                  <a:schemeClr val="tx1"/>
                </a:solidFill>
                <a:prstDash val="sysDot"/>
                <a:round/>
                <a:headEnd/>
                <a:tailEnd/>
              </a:ln>
            </p:spPr>
            <p:txBody>
              <a:bodyPr wrap="none" anchor="ctr"/>
              <a:lstStyle/>
              <a:p>
                <a:endParaRPr lang="en-US"/>
              </a:p>
            </p:txBody>
          </p:sp>
        </p:grpSp>
        <p:sp>
          <p:nvSpPr>
            <p:cNvPr id="8218" name="Text Box 36"/>
            <p:cNvSpPr txBox="1">
              <a:spLocks noChangeArrowheads="1"/>
            </p:cNvSpPr>
            <p:nvPr/>
          </p:nvSpPr>
          <p:spPr bwMode="auto">
            <a:xfrm>
              <a:off x="2938" y="1296"/>
              <a:ext cx="465" cy="192"/>
            </a:xfrm>
            <a:prstGeom prst="rect">
              <a:avLst/>
            </a:prstGeom>
            <a:noFill/>
            <a:ln w="9525">
              <a:noFill/>
              <a:miter lim="800000"/>
              <a:headEnd/>
              <a:tailEnd/>
            </a:ln>
          </p:spPr>
          <p:txBody>
            <a:bodyPr wrap="none">
              <a:spAutoFit/>
            </a:bodyPr>
            <a:lstStyle/>
            <a:p>
              <a:r>
                <a:rPr lang="en-GB" altLang="en-GB" sz="1400" b="1">
                  <a:latin typeface="Times" pitchFamily="18" charset="0"/>
                </a:rPr>
                <a:t>Energy</a:t>
              </a:r>
              <a:endParaRPr lang="en-GB" altLang="en-GB" b="1">
                <a:latin typeface="Times" pitchFamily="18" charset="0"/>
              </a:endParaRPr>
            </a:p>
          </p:txBody>
        </p:sp>
      </p:grpSp>
      <p:grpSp>
        <p:nvGrpSpPr>
          <p:cNvPr id="8" name="Group 49"/>
          <p:cNvGrpSpPr>
            <a:grpSpLocks/>
          </p:cNvGrpSpPr>
          <p:nvPr/>
        </p:nvGrpSpPr>
        <p:grpSpPr bwMode="auto">
          <a:xfrm>
            <a:off x="2401888" y="4679950"/>
            <a:ext cx="471487" cy="515938"/>
            <a:chOff x="1449" y="2233"/>
            <a:chExt cx="297" cy="325"/>
          </a:xfrm>
        </p:grpSpPr>
        <p:sp>
          <p:nvSpPr>
            <p:cNvPr id="8215" name="Line 19"/>
            <p:cNvSpPr>
              <a:spLocks noChangeShapeType="1"/>
            </p:cNvSpPr>
            <p:nvPr/>
          </p:nvSpPr>
          <p:spPr bwMode="auto">
            <a:xfrm>
              <a:off x="1449" y="2233"/>
              <a:ext cx="4" cy="325"/>
            </a:xfrm>
            <a:prstGeom prst="line">
              <a:avLst/>
            </a:prstGeom>
            <a:noFill/>
            <a:ln w="19050">
              <a:solidFill>
                <a:schemeClr val="accent2"/>
              </a:solidFill>
              <a:round/>
              <a:headEnd type="triangle" w="med" len="med"/>
              <a:tailEnd type="triangle" w="med" len="med"/>
            </a:ln>
          </p:spPr>
          <p:txBody>
            <a:bodyPr wrap="none" anchor="ctr"/>
            <a:lstStyle/>
            <a:p>
              <a:endParaRPr lang="en-US"/>
            </a:p>
          </p:txBody>
        </p:sp>
        <p:sp>
          <p:nvSpPr>
            <p:cNvPr id="8216" name="Rectangle 37"/>
            <p:cNvSpPr>
              <a:spLocks noChangeArrowheads="1"/>
            </p:cNvSpPr>
            <p:nvPr/>
          </p:nvSpPr>
          <p:spPr bwMode="auto">
            <a:xfrm>
              <a:off x="1496" y="2278"/>
              <a:ext cx="250" cy="173"/>
            </a:xfrm>
            <a:prstGeom prst="rect">
              <a:avLst/>
            </a:prstGeom>
            <a:noFill/>
            <a:ln w="9525">
              <a:noFill/>
              <a:miter lim="800000"/>
              <a:headEnd/>
              <a:tailEnd/>
            </a:ln>
          </p:spPr>
          <p:txBody>
            <a:bodyPr wrap="none">
              <a:spAutoFit/>
            </a:bodyPr>
            <a:lstStyle/>
            <a:p>
              <a:r>
                <a:rPr lang="en-GB" altLang="en-GB" sz="1200" b="1">
                  <a:solidFill>
                    <a:schemeClr val="accent2"/>
                  </a:solidFill>
                  <a:latin typeface="Times" pitchFamily="18" charset="0"/>
                </a:rPr>
                <a:t>∆G</a:t>
              </a:r>
            </a:p>
          </p:txBody>
        </p:sp>
      </p:grpSp>
      <p:pic>
        <p:nvPicPr>
          <p:cNvPr id="8230" name="Picture 38"/>
          <p:cNvPicPr>
            <a:picLocks noChangeAspect="1" noChangeArrowheads="1"/>
          </p:cNvPicPr>
          <p:nvPr/>
        </p:nvPicPr>
        <p:blipFill>
          <a:blip r:embed="rId4" cstate="print"/>
          <a:srcRect/>
          <a:stretch>
            <a:fillRect/>
          </a:stretch>
        </p:blipFill>
        <p:spPr bwMode="auto">
          <a:xfrm>
            <a:off x="6053138" y="4125913"/>
            <a:ext cx="1579562" cy="1101725"/>
          </a:xfrm>
          <a:prstGeom prst="rect">
            <a:avLst/>
          </a:prstGeom>
          <a:noFill/>
          <a:ln w="9525">
            <a:noFill/>
            <a:miter lim="800000"/>
            <a:headEnd/>
            <a:tailEnd/>
          </a:ln>
        </p:spPr>
      </p:pic>
      <p:grpSp>
        <p:nvGrpSpPr>
          <p:cNvPr id="9" name="Group 51"/>
          <p:cNvGrpSpPr>
            <a:grpSpLocks/>
          </p:cNvGrpSpPr>
          <p:nvPr/>
        </p:nvGrpSpPr>
        <p:grpSpPr bwMode="auto">
          <a:xfrm>
            <a:off x="6634163" y="3589338"/>
            <a:ext cx="2185987" cy="730250"/>
            <a:chOff x="4115" y="1546"/>
            <a:chExt cx="1377" cy="460"/>
          </a:xfrm>
        </p:grpSpPr>
        <p:sp>
          <p:nvSpPr>
            <p:cNvPr id="8212" name="Line 39"/>
            <p:cNvSpPr>
              <a:spLocks noChangeShapeType="1"/>
            </p:cNvSpPr>
            <p:nvPr/>
          </p:nvSpPr>
          <p:spPr bwMode="auto">
            <a:xfrm>
              <a:off x="4115" y="1912"/>
              <a:ext cx="231" cy="0"/>
            </a:xfrm>
            <a:prstGeom prst="line">
              <a:avLst/>
            </a:prstGeom>
            <a:noFill/>
            <a:ln w="28575">
              <a:solidFill>
                <a:schemeClr val="tx1"/>
              </a:solidFill>
              <a:round/>
              <a:headEnd/>
              <a:tailEnd/>
            </a:ln>
          </p:spPr>
          <p:txBody>
            <a:bodyPr wrap="none" anchor="ctr"/>
            <a:lstStyle/>
            <a:p>
              <a:endParaRPr lang="en-US"/>
            </a:p>
          </p:txBody>
        </p:sp>
        <p:sp>
          <p:nvSpPr>
            <p:cNvPr id="8213" name="Text Box 40"/>
            <p:cNvSpPr txBox="1">
              <a:spLocks noChangeArrowheads="1"/>
            </p:cNvSpPr>
            <p:nvPr/>
          </p:nvSpPr>
          <p:spPr bwMode="auto">
            <a:xfrm>
              <a:off x="4882" y="1546"/>
              <a:ext cx="610" cy="460"/>
            </a:xfrm>
            <a:prstGeom prst="rect">
              <a:avLst/>
            </a:prstGeom>
            <a:noFill/>
            <a:ln w="9525">
              <a:noFill/>
              <a:miter lim="800000"/>
              <a:headEnd/>
              <a:tailEnd/>
            </a:ln>
          </p:spPr>
          <p:txBody>
            <a:bodyPr wrap="none">
              <a:spAutoFit/>
            </a:bodyPr>
            <a:lstStyle/>
            <a:p>
              <a:pPr algn="ctr"/>
              <a:r>
                <a:rPr lang="en-GB" altLang="en-GB" sz="1400" b="1">
                  <a:latin typeface="Times" pitchFamily="18" charset="0"/>
                </a:rPr>
                <a:t>New</a:t>
              </a:r>
            </a:p>
            <a:p>
              <a:pPr algn="ctr"/>
              <a:r>
                <a:rPr lang="en-GB" altLang="en-GB" sz="1400" b="1">
                  <a:latin typeface="Times" pitchFamily="18" charset="0"/>
                </a:rPr>
                <a:t>transition </a:t>
              </a:r>
            </a:p>
            <a:p>
              <a:pPr algn="ctr"/>
              <a:r>
                <a:rPr lang="en-GB" altLang="en-GB" sz="1400" b="1">
                  <a:latin typeface="Times" pitchFamily="18" charset="0"/>
                </a:rPr>
                <a:t>state</a:t>
              </a:r>
              <a:endParaRPr lang="en-GB" altLang="en-GB" b="1">
                <a:latin typeface="Times" pitchFamily="18" charset="0"/>
              </a:endParaRPr>
            </a:p>
          </p:txBody>
        </p:sp>
        <p:sp>
          <p:nvSpPr>
            <p:cNvPr id="8214" name="Line 42"/>
            <p:cNvSpPr>
              <a:spLocks noChangeShapeType="1"/>
            </p:cNvSpPr>
            <p:nvPr/>
          </p:nvSpPr>
          <p:spPr bwMode="auto">
            <a:xfrm flipV="1">
              <a:off x="4387" y="1705"/>
              <a:ext cx="497" cy="169"/>
            </a:xfrm>
            <a:prstGeom prst="line">
              <a:avLst/>
            </a:prstGeom>
            <a:noFill/>
            <a:ln w="28575">
              <a:solidFill>
                <a:schemeClr val="tx1"/>
              </a:solidFill>
              <a:prstDash val="sysDot"/>
              <a:round/>
              <a:headEnd/>
              <a:tailEnd/>
            </a:ln>
          </p:spPr>
          <p:txBody>
            <a:bodyPr wrap="none" anchor="ctr"/>
            <a:lstStyle/>
            <a:p>
              <a:endParaRPr lang="en-US"/>
            </a:p>
          </p:txBody>
        </p:sp>
      </p:grpSp>
      <p:grpSp>
        <p:nvGrpSpPr>
          <p:cNvPr id="10" name="Group 55"/>
          <p:cNvGrpSpPr>
            <a:grpSpLocks/>
          </p:cNvGrpSpPr>
          <p:nvPr/>
        </p:nvGrpSpPr>
        <p:grpSpPr bwMode="auto">
          <a:xfrm>
            <a:off x="6807200" y="4640263"/>
            <a:ext cx="471488" cy="515937"/>
            <a:chOff x="1449" y="2233"/>
            <a:chExt cx="297" cy="325"/>
          </a:xfrm>
        </p:grpSpPr>
        <p:sp>
          <p:nvSpPr>
            <p:cNvPr id="8210" name="Line 56"/>
            <p:cNvSpPr>
              <a:spLocks noChangeShapeType="1"/>
            </p:cNvSpPr>
            <p:nvPr/>
          </p:nvSpPr>
          <p:spPr bwMode="auto">
            <a:xfrm>
              <a:off x="1449" y="2233"/>
              <a:ext cx="4" cy="325"/>
            </a:xfrm>
            <a:prstGeom prst="line">
              <a:avLst/>
            </a:prstGeom>
            <a:noFill/>
            <a:ln w="19050">
              <a:solidFill>
                <a:schemeClr val="accent2"/>
              </a:solidFill>
              <a:round/>
              <a:headEnd type="triangle" w="med" len="med"/>
              <a:tailEnd type="triangle" w="med" len="med"/>
            </a:ln>
          </p:spPr>
          <p:txBody>
            <a:bodyPr wrap="none" anchor="ctr"/>
            <a:lstStyle/>
            <a:p>
              <a:endParaRPr lang="en-US"/>
            </a:p>
          </p:txBody>
        </p:sp>
        <p:sp>
          <p:nvSpPr>
            <p:cNvPr id="8211" name="Rectangle 57"/>
            <p:cNvSpPr>
              <a:spLocks noChangeArrowheads="1"/>
            </p:cNvSpPr>
            <p:nvPr/>
          </p:nvSpPr>
          <p:spPr bwMode="auto">
            <a:xfrm>
              <a:off x="1496" y="2278"/>
              <a:ext cx="250" cy="173"/>
            </a:xfrm>
            <a:prstGeom prst="rect">
              <a:avLst/>
            </a:prstGeom>
            <a:noFill/>
            <a:ln w="9525">
              <a:noFill/>
              <a:miter lim="800000"/>
              <a:headEnd/>
              <a:tailEnd/>
            </a:ln>
          </p:spPr>
          <p:txBody>
            <a:bodyPr wrap="none">
              <a:spAutoFit/>
            </a:bodyPr>
            <a:lstStyle/>
            <a:p>
              <a:r>
                <a:rPr lang="en-GB" altLang="en-GB" sz="1200" b="1">
                  <a:solidFill>
                    <a:schemeClr val="accent2"/>
                  </a:solidFill>
                  <a:latin typeface="Times" pitchFamily="18" charset="0"/>
                </a:rPr>
                <a:t>∆G</a:t>
              </a:r>
            </a:p>
          </p:txBody>
        </p:sp>
      </p:grpSp>
      <p:grpSp>
        <p:nvGrpSpPr>
          <p:cNvPr id="11" name="Group 61"/>
          <p:cNvGrpSpPr>
            <a:grpSpLocks/>
          </p:cNvGrpSpPr>
          <p:nvPr/>
        </p:nvGrpSpPr>
        <p:grpSpPr bwMode="auto">
          <a:xfrm>
            <a:off x="6807200" y="4183063"/>
            <a:ext cx="625475" cy="469900"/>
            <a:chOff x="4224" y="1920"/>
            <a:chExt cx="394" cy="296"/>
          </a:xfrm>
        </p:grpSpPr>
        <p:sp>
          <p:nvSpPr>
            <p:cNvPr id="7" name="Text Box 60"/>
            <p:cNvSpPr txBox="1">
              <a:spLocks noChangeArrowheads="1"/>
            </p:cNvSpPr>
            <p:nvPr/>
          </p:nvSpPr>
          <p:spPr bwMode="auto">
            <a:xfrm>
              <a:off x="4224" y="1920"/>
              <a:ext cx="394" cy="288"/>
            </a:xfrm>
            <a:prstGeom prst="rect">
              <a:avLst/>
            </a:prstGeom>
            <a:noFill/>
            <a:ln w="9525">
              <a:noFill/>
              <a:miter lim="800000"/>
              <a:headEnd/>
              <a:tailEnd/>
            </a:ln>
          </p:spPr>
          <p:txBody>
            <a:bodyPr wrap="none">
              <a:spAutoFit/>
            </a:bodyPr>
            <a:lstStyle/>
            <a:p>
              <a:r>
                <a:rPr lang="en-GB" altLang="en-GB" sz="1200" b="1">
                  <a:solidFill>
                    <a:schemeClr val="accent2"/>
                  </a:solidFill>
                  <a:latin typeface="Times" pitchFamily="18" charset="0"/>
                </a:rPr>
                <a:t>Act. </a:t>
              </a:r>
            </a:p>
            <a:p>
              <a:r>
                <a:rPr lang="en-GB" altLang="en-GB" sz="1200" b="1">
                  <a:solidFill>
                    <a:schemeClr val="accent2"/>
                  </a:solidFill>
                  <a:latin typeface="Times" pitchFamily="18" charset="0"/>
                </a:rPr>
                <a:t>energy</a:t>
              </a:r>
              <a:endParaRPr lang="en-GB" altLang="en-GB" b="1">
                <a:solidFill>
                  <a:schemeClr val="accent2"/>
                </a:solidFill>
                <a:latin typeface="Times" pitchFamily="18" charset="0"/>
              </a:endParaRPr>
            </a:p>
          </p:txBody>
        </p:sp>
        <p:sp>
          <p:nvSpPr>
            <p:cNvPr id="12" name="Line 59"/>
            <p:cNvSpPr>
              <a:spLocks noChangeShapeType="1"/>
            </p:cNvSpPr>
            <p:nvPr/>
          </p:nvSpPr>
          <p:spPr bwMode="auto">
            <a:xfrm flipH="1">
              <a:off x="4232" y="1936"/>
              <a:ext cx="1" cy="280"/>
            </a:xfrm>
            <a:prstGeom prst="line">
              <a:avLst/>
            </a:prstGeom>
            <a:noFill/>
            <a:ln w="19050">
              <a:solidFill>
                <a:schemeClr val="accent2"/>
              </a:solidFill>
              <a:round/>
              <a:headEnd type="triangle" w="med" len="med"/>
              <a:tailEnd type="triangle" w="med" len="med"/>
            </a:ln>
          </p:spPr>
          <p:txBody>
            <a:bodyPr wrap="none" anchor="ctr"/>
            <a:lstStyle/>
            <a:p>
              <a:endParaRPr lang="en-US"/>
            </a:p>
          </p:txBody>
        </p:sp>
      </p:grpSp>
      <p:sp>
        <p:nvSpPr>
          <p:cNvPr id="8206" name="Rectangle 64"/>
          <p:cNvSpPr>
            <a:spLocks noGrp="1" noChangeArrowheads="1"/>
          </p:cNvSpPr>
          <p:nvPr>
            <p:ph type="title"/>
          </p:nvPr>
        </p:nvSpPr>
        <p:spPr/>
        <p:txBody>
          <a:bodyPr/>
          <a:lstStyle/>
          <a:p>
            <a:pPr eaLnBrk="1" hangingPunct="1"/>
            <a:r>
              <a:rPr lang="en-US" smtClean="0"/>
              <a:t>What is a catalyst?</a:t>
            </a:r>
          </a:p>
        </p:txBody>
      </p:sp>
      <p:sp>
        <p:nvSpPr>
          <p:cNvPr id="8257" name="Rectangle 65"/>
          <p:cNvSpPr>
            <a:spLocks noGrp="1" noChangeArrowheads="1"/>
          </p:cNvSpPr>
          <p:nvPr>
            <p:ph sz="quarter" idx="1"/>
          </p:nvPr>
        </p:nvSpPr>
        <p:spPr>
          <a:xfrm>
            <a:off x="685800" y="1412875"/>
            <a:ext cx="8134350" cy="1368425"/>
          </a:xfrm>
        </p:spPr>
        <p:txBody>
          <a:bodyPr/>
          <a:lstStyle/>
          <a:p>
            <a:pPr eaLnBrk="1" hangingPunct="1"/>
            <a:r>
              <a:rPr lang="en-US" sz="2800" dirty="0" smtClean="0"/>
              <a:t>Speed up time for reaction to reach equilibrium</a:t>
            </a:r>
          </a:p>
          <a:p>
            <a:pPr eaLnBrk="1" hangingPunct="1"/>
            <a:r>
              <a:rPr lang="en-US" sz="2800" dirty="0" smtClean="0"/>
              <a:t>Lowers activation energy</a:t>
            </a:r>
          </a:p>
          <a:p>
            <a:pPr eaLnBrk="1" hangingPunct="1"/>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246"/>
                                        </p:tgtEl>
                                        <p:attrNameLst>
                                          <p:attrName>style.visibility</p:attrName>
                                        </p:attrNameLst>
                                      </p:cBhvr>
                                      <p:to>
                                        <p:strVal val="visible"/>
                                      </p:to>
                                    </p:set>
                                    <p:animEffect transition="in" filter="wipe(left)">
                                      <p:cBhvr>
                                        <p:cTn id="25" dur="500"/>
                                        <p:tgtEl>
                                          <p:spTgt spid="82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209"/>
                                        </p:tgtEl>
                                        <p:attrNameLst>
                                          <p:attrName>style.visibility</p:attrName>
                                        </p:attrNameLst>
                                      </p:cBhvr>
                                      <p:to>
                                        <p:strVal val="visible"/>
                                      </p:to>
                                    </p:set>
                                    <p:animEffect transition="in" filter="wipe(left)">
                                      <p:cBhvr>
                                        <p:cTn id="30" dur="500"/>
                                        <p:tgtEl>
                                          <p:spTgt spid="820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out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208"/>
                                        </p:tgtEl>
                                        <p:attrNameLst>
                                          <p:attrName>style.visibility</p:attrName>
                                        </p:attrNameLst>
                                      </p:cBhvr>
                                      <p:to>
                                        <p:strVal val="visible"/>
                                      </p:to>
                                    </p:set>
                                    <p:animEffect transition="in" filter="wipe(right)">
                                      <p:cBhvr>
                                        <p:cTn id="40" dur="500"/>
                                        <p:tgtEl>
                                          <p:spTgt spid="820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outHorizont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ox(ou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230"/>
                                        </p:tgtEl>
                                        <p:attrNameLst>
                                          <p:attrName>style.visibility</p:attrName>
                                        </p:attrNameLst>
                                      </p:cBhvr>
                                      <p:to>
                                        <p:strVal val="visible"/>
                                      </p:to>
                                    </p:set>
                                    <p:animEffect transition="in" filter="wipe(left)">
                                      <p:cBhvr>
                                        <p:cTn id="60" dur="500"/>
                                        <p:tgtEl>
                                          <p:spTgt spid="82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out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42"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outHorizontal)">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P spid="8209" grpId="0" animBg="1"/>
      <p:bldP spid="82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209800" y="1447800"/>
            <a:ext cx="1938338" cy="1981200"/>
            <a:chOff x="1392" y="2448"/>
            <a:chExt cx="1221" cy="1248"/>
          </a:xfrm>
        </p:grpSpPr>
        <p:grpSp>
          <p:nvGrpSpPr>
            <p:cNvPr id="24609" name="Group 25"/>
            <p:cNvGrpSpPr>
              <a:grpSpLocks/>
            </p:cNvGrpSpPr>
            <p:nvPr/>
          </p:nvGrpSpPr>
          <p:grpSpPr bwMode="auto">
            <a:xfrm>
              <a:off x="1968" y="2448"/>
              <a:ext cx="645" cy="749"/>
              <a:chOff x="2128" y="2304"/>
              <a:chExt cx="645" cy="749"/>
            </a:xfrm>
          </p:grpSpPr>
          <p:sp>
            <p:nvSpPr>
              <p:cNvPr id="19470" name="Freeform 14"/>
              <p:cNvSpPr>
                <a:spLocks/>
              </p:cNvSpPr>
              <p:nvPr/>
            </p:nvSpPr>
            <p:spPr bwMode="auto">
              <a:xfrm>
                <a:off x="2128" y="2676"/>
                <a:ext cx="645" cy="377"/>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19471" name="Freeform 15"/>
              <p:cNvSpPr>
                <a:spLocks/>
              </p:cNvSpPr>
              <p:nvPr/>
            </p:nvSpPr>
            <p:spPr bwMode="auto">
              <a:xfrm>
                <a:off x="2304" y="2304"/>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9472" name="Text Box 16"/>
              <p:cNvSpPr txBox="1">
                <a:spLocks noChangeArrowheads="1"/>
              </p:cNvSpPr>
              <p:nvPr/>
            </p:nvSpPr>
            <p:spPr bwMode="auto">
              <a:xfrm>
                <a:off x="2312" y="2400"/>
                <a:ext cx="196"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grpSp>
        <p:sp>
          <p:nvSpPr>
            <p:cNvPr id="19494" name="Text Box 38"/>
            <p:cNvSpPr txBox="1">
              <a:spLocks noChangeArrowheads="1"/>
            </p:cNvSpPr>
            <p:nvPr/>
          </p:nvSpPr>
          <p:spPr bwMode="auto">
            <a:xfrm>
              <a:off x="2064" y="2976"/>
              <a:ext cx="212"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E</a:t>
              </a:r>
            </a:p>
          </p:txBody>
        </p:sp>
        <p:pic>
          <p:nvPicPr>
            <p:cNvPr id="24611" name="Picture 40"/>
            <p:cNvPicPr>
              <a:picLocks noChangeAspect="1" noChangeArrowheads="1"/>
            </p:cNvPicPr>
            <p:nvPr/>
          </p:nvPicPr>
          <p:blipFill>
            <a:blip r:embed="rId3" cstate="print"/>
            <a:srcRect/>
            <a:stretch>
              <a:fillRect/>
            </a:stretch>
          </p:blipFill>
          <p:spPr bwMode="auto">
            <a:xfrm>
              <a:off x="1392" y="3456"/>
              <a:ext cx="368" cy="184"/>
            </a:xfrm>
            <a:prstGeom prst="rect">
              <a:avLst/>
            </a:prstGeom>
            <a:noFill/>
            <a:ln w="9525">
              <a:noFill/>
              <a:miter lim="800000"/>
              <a:headEnd/>
              <a:tailEnd/>
            </a:ln>
          </p:spPr>
        </p:pic>
        <p:sp>
          <p:nvSpPr>
            <p:cNvPr id="24612" name="Rectangle 44"/>
            <p:cNvSpPr>
              <a:spLocks noChangeArrowheads="1"/>
            </p:cNvSpPr>
            <p:nvPr/>
          </p:nvSpPr>
          <p:spPr bwMode="auto">
            <a:xfrm>
              <a:off x="2064" y="3408"/>
              <a:ext cx="372" cy="288"/>
            </a:xfrm>
            <a:prstGeom prst="rect">
              <a:avLst/>
            </a:prstGeom>
            <a:noFill/>
            <a:ln w="9525">
              <a:noFill/>
              <a:miter lim="800000"/>
              <a:headEnd/>
              <a:tailEnd/>
            </a:ln>
          </p:spPr>
          <p:txBody>
            <a:bodyPr wrap="none">
              <a:spAutoFit/>
            </a:bodyPr>
            <a:lstStyle/>
            <a:p>
              <a:r>
                <a:rPr lang="en-GB" altLang="en-GB" b="1">
                  <a:solidFill>
                    <a:srgbClr val="000000"/>
                  </a:solidFill>
                  <a:latin typeface="Helvetica" pitchFamily="34" charset="0"/>
                </a:rPr>
                <a:t>ES</a:t>
              </a:r>
              <a:endParaRPr lang="en-GB" altLang="en-GB" sz="1000">
                <a:solidFill>
                  <a:srgbClr val="000000"/>
                </a:solidFill>
                <a:latin typeface="Helvetica" pitchFamily="34" charset="0"/>
              </a:endParaRPr>
            </a:p>
          </p:txBody>
        </p:sp>
      </p:grpSp>
      <p:grpSp>
        <p:nvGrpSpPr>
          <p:cNvPr id="4" name="Group 50"/>
          <p:cNvGrpSpPr>
            <a:grpSpLocks/>
          </p:cNvGrpSpPr>
          <p:nvPr/>
        </p:nvGrpSpPr>
        <p:grpSpPr bwMode="auto">
          <a:xfrm>
            <a:off x="5105401" y="1447800"/>
            <a:ext cx="1023938" cy="1981200"/>
            <a:chOff x="3216" y="2448"/>
            <a:chExt cx="645" cy="1248"/>
          </a:xfrm>
        </p:grpSpPr>
        <p:sp>
          <p:nvSpPr>
            <p:cNvPr id="19483" name="Freeform 27"/>
            <p:cNvSpPr>
              <a:spLocks/>
            </p:cNvSpPr>
            <p:nvPr/>
          </p:nvSpPr>
          <p:spPr bwMode="auto">
            <a:xfrm>
              <a:off x="3216" y="2820"/>
              <a:ext cx="645" cy="377"/>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24604" name="Freeform 28"/>
            <p:cNvSpPr>
              <a:spLocks/>
            </p:cNvSpPr>
            <p:nvPr/>
          </p:nvSpPr>
          <p:spPr bwMode="auto">
            <a:xfrm>
              <a:off x="3392" y="2448"/>
              <a:ext cx="302" cy="485"/>
            </a:xfrm>
            <a:custGeom>
              <a:avLst/>
              <a:gdLst>
                <a:gd name="T0" fmla="*/ 110 w 302"/>
                <a:gd name="T1" fmla="*/ 471 h 485"/>
                <a:gd name="T2" fmla="*/ 73 w 302"/>
                <a:gd name="T3" fmla="*/ 410 h 485"/>
                <a:gd name="T4" fmla="*/ 30 w 302"/>
                <a:gd name="T5" fmla="*/ 292 h 485"/>
                <a:gd name="T6" fmla="*/ 3 w 302"/>
                <a:gd name="T7" fmla="*/ 135 h 485"/>
                <a:gd name="T8" fmla="*/ 46 w 302"/>
                <a:gd name="T9" fmla="*/ 26 h 485"/>
                <a:gd name="T10" fmla="*/ 187 w 302"/>
                <a:gd name="T11" fmla="*/ 4 h 485"/>
                <a:gd name="T12" fmla="*/ 273 w 302"/>
                <a:gd name="T13" fmla="*/ 50 h 485"/>
                <a:gd name="T14" fmla="*/ 302 w 302"/>
                <a:gd name="T15" fmla="*/ 140 h 485"/>
                <a:gd name="T16" fmla="*/ 275 w 302"/>
                <a:gd name="T17" fmla="*/ 282 h 485"/>
                <a:gd name="T18" fmla="*/ 230 w 302"/>
                <a:gd name="T19" fmla="*/ 431 h 485"/>
                <a:gd name="T20" fmla="*/ 179 w 302"/>
                <a:gd name="T21" fmla="*/ 479 h 485"/>
                <a:gd name="T22" fmla="*/ 110 w 302"/>
                <a:gd name="T23" fmla="*/ 471 h 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485"/>
                <a:gd name="T38" fmla="*/ 302 w 302"/>
                <a:gd name="T39" fmla="*/ 485 h 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rgbClr val="FF6600"/>
                </a:gs>
                <a:gs pos="100000">
                  <a:srgbClr val="A94400"/>
                </a:gs>
              </a:gsLst>
              <a:lin ang="0" scaled="1"/>
            </a:gradFill>
            <a:ln w="9525">
              <a:solidFill>
                <a:schemeClr val="tx1"/>
              </a:solidFill>
              <a:round/>
              <a:headEnd/>
              <a:tailEnd/>
            </a:ln>
          </p:spPr>
          <p:txBody>
            <a:bodyPr wrap="none" anchor="ctr"/>
            <a:lstStyle/>
            <a:p>
              <a:endParaRPr lang="en-US"/>
            </a:p>
          </p:txBody>
        </p:sp>
        <p:sp>
          <p:nvSpPr>
            <p:cNvPr id="19485" name="Text Box 29"/>
            <p:cNvSpPr txBox="1">
              <a:spLocks noChangeArrowheads="1"/>
            </p:cNvSpPr>
            <p:nvPr/>
          </p:nvSpPr>
          <p:spPr bwMode="auto">
            <a:xfrm>
              <a:off x="3400" y="2544"/>
              <a:ext cx="204"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P</a:t>
              </a:r>
            </a:p>
          </p:txBody>
        </p:sp>
        <p:sp>
          <p:nvSpPr>
            <p:cNvPr id="19493" name="Text Box 37"/>
            <p:cNvSpPr txBox="1">
              <a:spLocks noChangeArrowheads="1"/>
            </p:cNvSpPr>
            <p:nvPr/>
          </p:nvSpPr>
          <p:spPr bwMode="auto">
            <a:xfrm>
              <a:off x="3312" y="2976"/>
              <a:ext cx="212"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E</a:t>
              </a:r>
            </a:p>
          </p:txBody>
        </p:sp>
        <p:sp>
          <p:nvSpPr>
            <p:cNvPr id="24608" name="Rectangle 45"/>
            <p:cNvSpPr>
              <a:spLocks noChangeArrowheads="1"/>
            </p:cNvSpPr>
            <p:nvPr/>
          </p:nvSpPr>
          <p:spPr bwMode="auto">
            <a:xfrm>
              <a:off x="3360" y="3408"/>
              <a:ext cx="372" cy="288"/>
            </a:xfrm>
            <a:prstGeom prst="rect">
              <a:avLst/>
            </a:prstGeom>
            <a:noFill/>
            <a:ln w="9525">
              <a:noFill/>
              <a:miter lim="800000"/>
              <a:headEnd/>
              <a:tailEnd/>
            </a:ln>
          </p:spPr>
          <p:txBody>
            <a:bodyPr wrap="none">
              <a:spAutoFit/>
            </a:bodyPr>
            <a:lstStyle/>
            <a:p>
              <a:r>
                <a:rPr lang="en-GB" altLang="en-GB" b="1">
                  <a:solidFill>
                    <a:srgbClr val="000000"/>
                  </a:solidFill>
                  <a:latin typeface="Helvetica" pitchFamily="34" charset="0"/>
                </a:rPr>
                <a:t>EP</a:t>
              </a:r>
              <a:endParaRPr lang="en-GB" altLang="en-GB" sz="1000">
                <a:solidFill>
                  <a:srgbClr val="000000"/>
                </a:solidFill>
                <a:latin typeface="Helvetica" pitchFamily="34" charset="0"/>
              </a:endParaRPr>
            </a:p>
          </p:txBody>
        </p:sp>
      </p:grpSp>
      <p:grpSp>
        <p:nvGrpSpPr>
          <p:cNvPr id="24596" name="Group 48"/>
          <p:cNvGrpSpPr>
            <a:grpSpLocks/>
          </p:cNvGrpSpPr>
          <p:nvPr/>
        </p:nvGrpSpPr>
        <p:grpSpPr bwMode="auto">
          <a:xfrm>
            <a:off x="7162800" y="1066800"/>
            <a:ext cx="1165225" cy="2362200"/>
            <a:chOff x="4512" y="2208"/>
            <a:chExt cx="734" cy="1488"/>
          </a:xfrm>
        </p:grpSpPr>
        <p:sp>
          <p:nvSpPr>
            <p:cNvPr id="24597" name="Freeform 32"/>
            <p:cNvSpPr>
              <a:spLocks/>
            </p:cNvSpPr>
            <p:nvPr/>
          </p:nvSpPr>
          <p:spPr bwMode="auto">
            <a:xfrm>
              <a:off x="4512" y="2208"/>
              <a:ext cx="302" cy="485"/>
            </a:xfrm>
            <a:custGeom>
              <a:avLst/>
              <a:gdLst>
                <a:gd name="T0" fmla="*/ 110 w 302"/>
                <a:gd name="T1" fmla="*/ 471 h 485"/>
                <a:gd name="T2" fmla="*/ 73 w 302"/>
                <a:gd name="T3" fmla="*/ 410 h 485"/>
                <a:gd name="T4" fmla="*/ 30 w 302"/>
                <a:gd name="T5" fmla="*/ 292 h 485"/>
                <a:gd name="T6" fmla="*/ 3 w 302"/>
                <a:gd name="T7" fmla="*/ 135 h 485"/>
                <a:gd name="T8" fmla="*/ 46 w 302"/>
                <a:gd name="T9" fmla="*/ 26 h 485"/>
                <a:gd name="T10" fmla="*/ 187 w 302"/>
                <a:gd name="T11" fmla="*/ 4 h 485"/>
                <a:gd name="T12" fmla="*/ 273 w 302"/>
                <a:gd name="T13" fmla="*/ 50 h 485"/>
                <a:gd name="T14" fmla="*/ 302 w 302"/>
                <a:gd name="T15" fmla="*/ 140 h 485"/>
                <a:gd name="T16" fmla="*/ 275 w 302"/>
                <a:gd name="T17" fmla="*/ 282 h 485"/>
                <a:gd name="T18" fmla="*/ 230 w 302"/>
                <a:gd name="T19" fmla="*/ 431 h 485"/>
                <a:gd name="T20" fmla="*/ 179 w 302"/>
                <a:gd name="T21" fmla="*/ 479 h 485"/>
                <a:gd name="T22" fmla="*/ 110 w 302"/>
                <a:gd name="T23" fmla="*/ 471 h 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485"/>
                <a:gd name="T38" fmla="*/ 302 w 302"/>
                <a:gd name="T39" fmla="*/ 485 h 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rgbClr val="FF6600"/>
                </a:gs>
                <a:gs pos="100000">
                  <a:srgbClr val="A94400"/>
                </a:gs>
              </a:gsLst>
              <a:lin ang="0" scaled="1"/>
            </a:gradFill>
            <a:ln w="9525">
              <a:solidFill>
                <a:schemeClr val="tx1"/>
              </a:solidFill>
              <a:round/>
              <a:headEnd/>
              <a:tailEnd/>
            </a:ln>
          </p:spPr>
          <p:txBody>
            <a:bodyPr wrap="none" anchor="ctr"/>
            <a:lstStyle/>
            <a:p>
              <a:endParaRPr lang="en-US"/>
            </a:p>
          </p:txBody>
        </p:sp>
        <p:sp>
          <p:nvSpPr>
            <p:cNvPr id="19489" name="Freeform 33"/>
            <p:cNvSpPr>
              <a:spLocks/>
            </p:cNvSpPr>
            <p:nvPr/>
          </p:nvSpPr>
          <p:spPr bwMode="auto">
            <a:xfrm>
              <a:off x="4606" y="2876"/>
              <a:ext cx="635" cy="363"/>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24599" name="Line 34"/>
            <p:cNvSpPr>
              <a:spLocks noChangeShapeType="1"/>
            </p:cNvSpPr>
            <p:nvPr/>
          </p:nvSpPr>
          <p:spPr bwMode="auto">
            <a:xfrm flipH="1" flipV="1">
              <a:off x="4806" y="2640"/>
              <a:ext cx="144" cy="288"/>
            </a:xfrm>
            <a:prstGeom prst="line">
              <a:avLst/>
            </a:prstGeom>
            <a:noFill/>
            <a:ln w="38100">
              <a:solidFill>
                <a:srgbClr val="FF0000"/>
              </a:solidFill>
              <a:prstDash val="sysDot"/>
              <a:round/>
              <a:headEnd/>
              <a:tailEnd type="triangle" w="med" len="med"/>
            </a:ln>
          </p:spPr>
          <p:txBody>
            <a:bodyPr wrap="none" anchor="ctr"/>
            <a:lstStyle/>
            <a:p>
              <a:endParaRPr lang="en-US"/>
            </a:p>
          </p:txBody>
        </p:sp>
        <p:sp>
          <p:nvSpPr>
            <p:cNvPr id="19491" name="Text Box 35"/>
            <p:cNvSpPr txBox="1">
              <a:spLocks noChangeArrowheads="1"/>
            </p:cNvSpPr>
            <p:nvPr/>
          </p:nvSpPr>
          <p:spPr bwMode="auto">
            <a:xfrm>
              <a:off x="4566" y="2304"/>
              <a:ext cx="204"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P</a:t>
              </a:r>
            </a:p>
          </p:txBody>
        </p:sp>
        <p:sp>
          <p:nvSpPr>
            <p:cNvPr id="19492" name="Text Box 36"/>
            <p:cNvSpPr txBox="1">
              <a:spLocks noChangeArrowheads="1"/>
            </p:cNvSpPr>
            <p:nvPr/>
          </p:nvSpPr>
          <p:spPr bwMode="auto">
            <a:xfrm>
              <a:off x="4704" y="3024"/>
              <a:ext cx="212"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E</a:t>
              </a:r>
            </a:p>
          </p:txBody>
        </p:sp>
        <p:sp>
          <p:nvSpPr>
            <p:cNvPr id="24602" name="Rectangle 46"/>
            <p:cNvSpPr>
              <a:spLocks noChangeArrowheads="1"/>
            </p:cNvSpPr>
            <p:nvPr/>
          </p:nvSpPr>
          <p:spPr bwMode="auto">
            <a:xfrm>
              <a:off x="4656" y="3408"/>
              <a:ext cx="590" cy="288"/>
            </a:xfrm>
            <a:prstGeom prst="rect">
              <a:avLst/>
            </a:prstGeom>
            <a:noFill/>
            <a:ln w="9525">
              <a:noFill/>
              <a:miter lim="800000"/>
              <a:headEnd/>
              <a:tailEnd/>
            </a:ln>
          </p:spPr>
          <p:txBody>
            <a:bodyPr wrap="none">
              <a:spAutoFit/>
            </a:bodyPr>
            <a:lstStyle/>
            <a:p>
              <a:r>
                <a:rPr lang="en-GB" altLang="en-GB" b="1">
                  <a:solidFill>
                    <a:srgbClr val="000000"/>
                  </a:solidFill>
                  <a:latin typeface="Helvetica" pitchFamily="34" charset="0"/>
                </a:rPr>
                <a:t>E + P</a:t>
              </a:r>
              <a:endParaRPr lang="en-GB" altLang="en-GB" sz="1000">
                <a:solidFill>
                  <a:srgbClr val="000000"/>
                </a:solidFill>
                <a:latin typeface="Helvetica" pitchFamily="34" charset="0"/>
              </a:endParaRPr>
            </a:p>
          </p:txBody>
        </p:sp>
      </p:grpSp>
      <p:grpSp>
        <p:nvGrpSpPr>
          <p:cNvPr id="7" name="Group 55"/>
          <p:cNvGrpSpPr>
            <a:grpSpLocks/>
          </p:cNvGrpSpPr>
          <p:nvPr/>
        </p:nvGrpSpPr>
        <p:grpSpPr bwMode="auto">
          <a:xfrm>
            <a:off x="762000" y="990600"/>
            <a:ext cx="1157288" cy="2438400"/>
            <a:chOff x="432" y="1200"/>
            <a:chExt cx="729" cy="1536"/>
          </a:xfrm>
        </p:grpSpPr>
        <p:sp>
          <p:nvSpPr>
            <p:cNvPr id="19495" name="Text Box 39"/>
            <p:cNvSpPr txBox="1">
              <a:spLocks noChangeArrowheads="1"/>
            </p:cNvSpPr>
            <p:nvPr/>
          </p:nvSpPr>
          <p:spPr bwMode="auto">
            <a:xfrm>
              <a:off x="624" y="2016"/>
              <a:ext cx="212"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E</a:t>
              </a:r>
            </a:p>
          </p:txBody>
        </p:sp>
        <p:grpSp>
          <p:nvGrpSpPr>
            <p:cNvPr id="24585" name="Group 54"/>
            <p:cNvGrpSpPr>
              <a:grpSpLocks/>
            </p:cNvGrpSpPr>
            <p:nvPr/>
          </p:nvGrpSpPr>
          <p:grpSpPr bwMode="auto">
            <a:xfrm>
              <a:off x="432" y="1200"/>
              <a:ext cx="729" cy="1536"/>
              <a:chOff x="432" y="1200"/>
              <a:chExt cx="729" cy="1536"/>
            </a:xfrm>
          </p:grpSpPr>
          <p:grpSp>
            <p:nvGrpSpPr>
              <p:cNvPr id="24586" name="Group 52"/>
              <p:cNvGrpSpPr>
                <a:grpSpLocks/>
              </p:cNvGrpSpPr>
              <p:nvPr/>
            </p:nvGrpSpPr>
            <p:grpSpPr bwMode="auto">
              <a:xfrm>
                <a:off x="432" y="1200"/>
                <a:ext cx="729" cy="1536"/>
                <a:chOff x="432" y="1200"/>
                <a:chExt cx="729" cy="1536"/>
              </a:xfrm>
            </p:grpSpPr>
            <p:grpSp>
              <p:nvGrpSpPr>
                <p:cNvPr id="24588" name="Group 24"/>
                <p:cNvGrpSpPr>
                  <a:grpSpLocks/>
                </p:cNvGrpSpPr>
                <p:nvPr/>
              </p:nvGrpSpPr>
              <p:grpSpPr bwMode="auto">
                <a:xfrm>
                  <a:off x="432" y="1200"/>
                  <a:ext cx="729" cy="1031"/>
                  <a:chOff x="1002" y="2304"/>
                  <a:chExt cx="729" cy="1031"/>
                </a:xfrm>
              </p:grpSpPr>
              <p:grpSp>
                <p:nvGrpSpPr>
                  <p:cNvPr id="24590" name="Group 22"/>
                  <p:cNvGrpSpPr>
                    <a:grpSpLocks/>
                  </p:cNvGrpSpPr>
                  <p:nvPr/>
                </p:nvGrpSpPr>
                <p:grpSpPr bwMode="auto">
                  <a:xfrm>
                    <a:off x="1002" y="2304"/>
                    <a:ext cx="729" cy="1031"/>
                    <a:chOff x="1002" y="2304"/>
                    <a:chExt cx="729" cy="1031"/>
                  </a:xfrm>
                </p:grpSpPr>
                <p:sp>
                  <p:nvSpPr>
                    <p:cNvPr id="19475" name="Freeform 19"/>
                    <p:cNvSpPr>
                      <a:spLocks/>
                    </p:cNvSpPr>
                    <p:nvPr/>
                  </p:nvSpPr>
                  <p:spPr bwMode="auto">
                    <a:xfrm>
                      <a:off x="1002" y="2304"/>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9476" name="Freeform 20"/>
                    <p:cNvSpPr>
                      <a:spLocks/>
                    </p:cNvSpPr>
                    <p:nvPr/>
                  </p:nvSpPr>
                  <p:spPr bwMode="auto">
                    <a:xfrm>
                      <a:off x="1096" y="2972"/>
                      <a:ext cx="635" cy="363"/>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24594" name="Line 21"/>
                    <p:cNvSpPr>
                      <a:spLocks noChangeShapeType="1"/>
                    </p:cNvSpPr>
                    <p:nvPr/>
                  </p:nvSpPr>
                  <p:spPr bwMode="auto">
                    <a:xfrm>
                      <a:off x="1296" y="2736"/>
                      <a:ext cx="144" cy="288"/>
                    </a:xfrm>
                    <a:prstGeom prst="line">
                      <a:avLst/>
                    </a:prstGeom>
                    <a:noFill/>
                    <a:ln w="38100">
                      <a:solidFill>
                        <a:srgbClr val="FF0000"/>
                      </a:solidFill>
                      <a:prstDash val="sysDot"/>
                      <a:round/>
                      <a:headEnd/>
                      <a:tailEnd type="triangle" w="med" len="med"/>
                    </a:ln>
                  </p:spPr>
                  <p:txBody>
                    <a:bodyPr wrap="none" anchor="ctr"/>
                    <a:lstStyle/>
                    <a:p>
                      <a:endParaRPr lang="en-US"/>
                    </a:p>
                  </p:txBody>
                </p:sp>
              </p:grpSp>
              <p:sp>
                <p:nvSpPr>
                  <p:cNvPr id="19479" name="Text Box 23"/>
                  <p:cNvSpPr txBox="1">
                    <a:spLocks noChangeArrowheads="1"/>
                  </p:cNvSpPr>
                  <p:nvPr/>
                </p:nvSpPr>
                <p:spPr bwMode="auto">
                  <a:xfrm>
                    <a:off x="1056" y="2400"/>
                    <a:ext cx="196"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grpSp>
            <p:sp>
              <p:nvSpPr>
                <p:cNvPr id="24589" name="Rectangle 43"/>
                <p:cNvSpPr>
                  <a:spLocks noChangeArrowheads="1"/>
                </p:cNvSpPr>
                <p:nvPr/>
              </p:nvSpPr>
              <p:spPr bwMode="auto">
                <a:xfrm>
                  <a:off x="528" y="2448"/>
                  <a:ext cx="590" cy="288"/>
                </a:xfrm>
                <a:prstGeom prst="rect">
                  <a:avLst/>
                </a:prstGeom>
                <a:noFill/>
                <a:ln w="9525">
                  <a:noFill/>
                  <a:miter lim="800000"/>
                  <a:headEnd/>
                  <a:tailEnd/>
                </a:ln>
              </p:spPr>
              <p:txBody>
                <a:bodyPr wrap="none">
                  <a:spAutoFit/>
                </a:bodyPr>
                <a:lstStyle/>
                <a:p>
                  <a:r>
                    <a:rPr lang="en-GB" altLang="en-GB" b="1">
                      <a:solidFill>
                        <a:srgbClr val="000000"/>
                      </a:solidFill>
                      <a:latin typeface="Helvetica" pitchFamily="34" charset="0"/>
                    </a:rPr>
                    <a:t>E + S</a:t>
                  </a:r>
                  <a:endParaRPr lang="en-GB" altLang="en-GB" sz="1000">
                    <a:solidFill>
                      <a:srgbClr val="000000"/>
                    </a:solidFill>
                    <a:latin typeface="Helvetica" pitchFamily="34" charset="0"/>
                  </a:endParaRPr>
                </a:p>
              </p:txBody>
            </p:sp>
          </p:grpSp>
          <p:sp>
            <p:nvSpPr>
              <p:cNvPr id="19509" name="Rectangle 53"/>
              <p:cNvSpPr>
                <a:spLocks noChangeArrowheads="1"/>
              </p:cNvSpPr>
              <p:nvPr/>
            </p:nvSpPr>
            <p:spPr bwMode="auto">
              <a:xfrm>
                <a:off x="576" y="1992"/>
                <a:ext cx="212"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E</a:t>
                </a:r>
              </a:p>
            </p:txBody>
          </p:sp>
        </p:grpSp>
      </p:grpSp>
      <p:sp>
        <p:nvSpPr>
          <p:cNvPr id="24582" name="Rectangle 57"/>
          <p:cNvSpPr>
            <a:spLocks noGrp="1" noChangeArrowheads="1"/>
          </p:cNvSpPr>
          <p:nvPr>
            <p:ph type="title"/>
          </p:nvPr>
        </p:nvSpPr>
        <p:spPr/>
        <p:txBody>
          <a:bodyPr/>
          <a:lstStyle/>
          <a:p>
            <a:pPr eaLnBrk="1" hangingPunct="1"/>
            <a:r>
              <a:rPr lang="en-US" smtClean="0"/>
              <a:t>Enzyme catalysis</a:t>
            </a:r>
          </a:p>
        </p:txBody>
      </p:sp>
      <p:sp>
        <p:nvSpPr>
          <p:cNvPr id="19516" name="Rectangle 60"/>
          <p:cNvSpPr>
            <a:spLocks noGrp="1" noChangeArrowheads="1"/>
          </p:cNvSpPr>
          <p:nvPr>
            <p:ph type="body" sz="half" idx="2"/>
          </p:nvPr>
        </p:nvSpPr>
        <p:spPr>
          <a:xfrm>
            <a:off x="685800" y="3663950"/>
            <a:ext cx="7772400" cy="3005138"/>
          </a:xfrm>
        </p:spPr>
        <p:txBody>
          <a:bodyPr/>
          <a:lstStyle/>
          <a:p>
            <a:pPr eaLnBrk="1" hangingPunct="1">
              <a:lnSpc>
                <a:spcPct val="110000"/>
              </a:lnSpc>
            </a:pPr>
            <a:r>
              <a:rPr lang="en-GB" altLang="en-GB" sz="2400" b="1" smtClean="0"/>
              <a:t>Binding interactions:</a:t>
            </a:r>
          </a:p>
          <a:p>
            <a:pPr lvl="1" eaLnBrk="1" hangingPunct="1">
              <a:lnSpc>
                <a:spcPct val="110000"/>
              </a:lnSpc>
            </a:pPr>
            <a:r>
              <a:rPr lang="en-GB" altLang="en-GB" sz="2000" b="1" smtClean="0"/>
              <a:t>strong enough to hold the substrate sufficiently long for the reaction to occur</a:t>
            </a:r>
          </a:p>
          <a:p>
            <a:pPr lvl="1" eaLnBrk="1" hangingPunct="1">
              <a:lnSpc>
                <a:spcPct val="110000"/>
              </a:lnSpc>
            </a:pPr>
            <a:r>
              <a:rPr lang="en-GB" altLang="en-GB" sz="2000" b="1" smtClean="0"/>
              <a:t>weak enough to allow the product to depart </a:t>
            </a:r>
          </a:p>
          <a:p>
            <a:pPr eaLnBrk="1" hangingPunct="1">
              <a:lnSpc>
                <a:spcPct val="110000"/>
              </a:lnSpc>
            </a:pPr>
            <a:r>
              <a:rPr lang="en-GB" altLang="en-GB" sz="2400" b="1" smtClean="0"/>
              <a:t>Drug design:</a:t>
            </a:r>
          </a:p>
          <a:p>
            <a:pPr lvl="1" eaLnBrk="1" hangingPunct="1">
              <a:lnSpc>
                <a:spcPct val="110000"/>
              </a:lnSpc>
            </a:pPr>
            <a:r>
              <a:rPr lang="en-GB" altLang="en-GB" sz="2000" b="1" smtClean="0"/>
              <a:t>designing molecules with stronger binding interactions results in enzyme inhibitors which block the active site</a:t>
            </a:r>
            <a:endParaRPr lang="en-US" sz="2000" smtClean="0"/>
          </a:p>
        </p:txBody>
      </p:sp>
      <p:cxnSp>
        <p:nvCxnSpPr>
          <p:cNvPr id="6" name="Straight Arrow Connector 5"/>
          <p:cNvCxnSpPr/>
          <p:nvPr/>
        </p:nvCxnSpPr>
        <p:spPr>
          <a:xfrm>
            <a:off x="4148138" y="3200400"/>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324600" y="3150507"/>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516">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51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51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516">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5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u="sng" dirty="0" smtClean="0">
                <a:solidFill>
                  <a:schemeClr val="tx1"/>
                </a:solidFill>
              </a:rPr>
              <a:t>Types of Fits</a:t>
            </a:r>
          </a:p>
        </p:txBody>
      </p:sp>
      <p:sp>
        <p:nvSpPr>
          <p:cNvPr id="25603" name="Rectangle 3"/>
          <p:cNvSpPr>
            <a:spLocks noGrp="1" noChangeArrowheads="1"/>
          </p:cNvSpPr>
          <p:nvPr>
            <p:ph sz="quarter" idx="1"/>
          </p:nvPr>
        </p:nvSpPr>
        <p:spPr/>
        <p:txBody>
          <a:bodyPr/>
          <a:lstStyle/>
          <a:p>
            <a:pPr marL="533400" indent="-533400" eaLnBrk="1" hangingPunct="1">
              <a:lnSpc>
                <a:spcPct val="90000"/>
              </a:lnSpc>
              <a:buFontTx/>
              <a:buAutoNum type="alphaUcPeriod"/>
            </a:pPr>
            <a:r>
              <a:rPr lang="en-US" dirty="0" smtClean="0"/>
              <a:t>Lock and key- substrate fits enzyme perfectly</a:t>
            </a:r>
          </a:p>
          <a:p>
            <a:pPr marL="533400" indent="-533400" eaLnBrk="1" hangingPunct="1">
              <a:lnSpc>
                <a:spcPct val="90000"/>
              </a:lnSpc>
              <a:buFontTx/>
              <a:buAutoNum type="alphaUcPeriod"/>
            </a:pPr>
            <a:r>
              <a:rPr lang="en-US" dirty="0" smtClean="0"/>
              <a:t>Induced fit- binding of the substrate causes a conformational change in the enzyme (substrate has to wiggle to get in)</a:t>
            </a:r>
          </a:p>
          <a:p>
            <a:pPr marL="533400" indent="-533400" eaLnBrk="1" hangingPunct="1">
              <a:lnSpc>
                <a:spcPct val="90000"/>
              </a:lnSpc>
              <a:buNone/>
            </a:pPr>
            <a:endParaRPr lang="en-US" dirty="0" smtClean="0"/>
          </a:p>
          <a:p>
            <a:pPr marL="533400" indent="-533400" eaLnBrk="1" hangingPunct="1">
              <a:lnSpc>
                <a:spcPct val="90000"/>
              </a:lnSpc>
              <a:buNone/>
            </a:pPr>
            <a:endParaRPr lang="en-US" dirty="0" smtClean="0"/>
          </a:p>
          <a:p>
            <a:pPr marL="533400" indent="-533400" eaLnBrk="1" hangingPunct="1">
              <a:lnSpc>
                <a:spcPct val="90000"/>
              </a:lnSpc>
              <a:buNone/>
            </a:pPr>
            <a:endParaRPr lang="en-US" dirty="0" smtClean="0"/>
          </a:p>
          <a:p>
            <a:pPr marL="533400" indent="-533400" eaLnBrk="1" hangingPunct="1">
              <a:lnSpc>
                <a:spcPct val="90000"/>
              </a:lnSpc>
              <a:buFontTx/>
              <a:buAutoNum type="alphaUcPeriod"/>
            </a:pPr>
            <a:r>
              <a:rPr lang="en-US" dirty="0" smtClean="0"/>
              <a:t>Absolute specificity- specific substrate for a specific target</a:t>
            </a:r>
          </a:p>
          <a:p>
            <a:pPr marL="533400" indent="-533400" eaLnBrk="1" hangingPunct="1">
              <a:lnSpc>
                <a:spcPct val="90000"/>
              </a:lnSpc>
              <a:buFontTx/>
              <a:buAutoNum type="alphaUcPeriod"/>
            </a:pPr>
            <a:r>
              <a:rPr lang="en-US" dirty="0" smtClean="0"/>
              <a:t>Group specificity- Specific for a group of substrates with similar "shapes"</a:t>
            </a:r>
            <a:endParaRPr lang="en-US" sz="2800" dirty="0" smtClean="0"/>
          </a:p>
        </p:txBody>
      </p:sp>
      <p:sp>
        <p:nvSpPr>
          <p:cNvPr id="4" name="Rectangle 2"/>
          <p:cNvSpPr txBox="1">
            <a:spLocks noChangeArrowheads="1"/>
          </p:cNvSpPr>
          <p:nvPr/>
        </p:nvSpPr>
        <p:spPr>
          <a:xfrm>
            <a:off x="533400" y="3200400"/>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Types of specificity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normAutofit fontScale="90000"/>
          </a:bodyPr>
          <a:lstStyle/>
          <a:p>
            <a:pPr eaLnBrk="1" hangingPunct="1"/>
            <a:r>
              <a:rPr lang="en-US" dirty="0" smtClean="0">
                <a:solidFill>
                  <a:schemeClr val="tx1"/>
                </a:solidFill>
              </a:rPr>
              <a:t>Lock and Key-Molecular </a:t>
            </a:r>
            <a:r>
              <a:rPr lang="en-US" dirty="0" err="1" smtClean="0">
                <a:solidFill>
                  <a:schemeClr val="tx1"/>
                </a:solidFill>
              </a:rPr>
              <a:t>complimentarity</a:t>
            </a:r>
            <a:endParaRPr lang="en-US" dirty="0" smtClean="0">
              <a:solidFill>
                <a:schemeClr val="tx1"/>
              </a:solidFill>
            </a:endParaRPr>
          </a:p>
        </p:txBody>
      </p:sp>
      <p:pic>
        <p:nvPicPr>
          <p:cNvPr id="26627" name="Picture 4" descr="06-11-Enzymes"/>
          <p:cNvPicPr>
            <a:picLocks noGrp="1" noChangeAspect="1" noChangeArrowheads="1"/>
          </p:cNvPicPr>
          <p:nvPr>
            <p:ph sz="quarter" idx="1"/>
          </p:nvPr>
        </p:nvPicPr>
        <p:blipFill>
          <a:blip r:embed="rId3" cstate="print"/>
          <a:stretch>
            <a:fillRect/>
          </a:stretch>
        </p:blipFill>
        <p:spPr>
          <a:xfrm>
            <a:off x="1466850" y="1828800"/>
            <a:ext cx="6667500" cy="3810000"/>
          </a:xfrm>
          <a:noFill/>
        </p:spPr>
      </p:pic>
      <p:sp>
        <p:nvSpPr>
          <p:cNvPr id="4" name="TextBox 3"/>
          <p:cNvSpPr txBox="1"/>
          <p:nvPr/>
        </p:nvSpPr>
        <p:spPr>
          <a:xfrm>
            <a:off x="3505200" y="5791200"/>
            <a:ext cx="4572000" cy="369332"/>
          </a:xfrm>
          <a:prstGeom prst="rect">
            <a:avLst/>
          </a:prstGeom>
          <a:noFill/>
        </p:spPr>
        <p:txBody>
          <a:bodyPr wrap="square" rtlCol="0">
            <a:spAutoFit/>
          </a:bodyPr>
          <a:lstStyle/>
          <a:p>
            <a:r>
              <a:rPr lang="en-US" dirty="0" smtClean="0"/>
              <a:t>Proposed first by Emil Fischer, 1894</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u="sng" dirty="0" smtClean="0">
                <a:solidFill>
                  <a:schemeClr val="tx1"/>
                </a:solidFill>
              </a:rPr>
              <a:t>Enzyme Binding</a:t>
            </a:r>
          </a:p>
        </p:txBody>
      </p:sp>
      <p:pic>
        <p:nvPicPr>
          <p:cNvPr id="27651" name="Picture 4" descr="06-14-EnzymeInhibition"/>
          <p:cNvPicPr>
            <a:picLocks noGrp="1" noChangeAspect="1" noChangeArrowheads="1"/>
          </p:cNvPicPr>
          <p:nvPr>
            <p:ph sz="quarter" idx="1"/>
          </p:nvPr>
        </p:nvPicPr>
        <p:blipFill>
          <a:blip r:embed="rId3" cstate="print"/>
          <a:stretch>
            <a:fillRect/>
          </a:stretch>
        </p:blipFill>
        <p:spPr>
          <a:xfrm>
            <a:off x="1467545" y="1447800"/>
            <a:ext cx="6666109" cy="4572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8"/>
          <p:cNvGrpSpPr>
            <a:grpSpLocks/>
          </p:cNvGrpSpPr>
          <p:nvPr/>
        </p:nvGrpSpPr>
        <p:grpSpPr bwMode="auto">
          <a:xfrm>
            <a:off x="6084888" y="3086100"/>
            <a:ext cx="782637" cy="1255713"/>
            <a:chOff x="4752" y="288"/>
            <a:chExt cx="302" cy="485"/>
          </a:xfrm>
        </p:grpSpPr>
        <p:sp>
          <p:nvSpPr>
            <p:cNvPr id="14351" name="Freeform 1039"/>
            <p:cNvSpPr>
              <a:spLocks/>
            </p:cNvSpPr>
            <p:nvPr/>
          </p:nvSpPr>
          <p:spPr bwMode="auto">
            <a:xfrm>
              <a:off x="4752" y="288"/>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4352" name="Text Box 1040"/>
            <p:cNvSpPr txBox="1">
              <a:spLocks noChangeArrowheads="1"/>
            </p:cNvSpPr>
            <p:nvPr/>
          </p:nvSpPr>
          <p:spPr bwMode="auto">
            <a:xfrm>
              <a:off x="4760" y="384"/>
              <a:ext cx="120" cy="142"/>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grpSp>
      <p:grpSp>
        <p:nvGrpSpPr>
          <p:cNvPr id="3" name="Group 1083"/>
          <p:cNvGrpSpPr>
            <a:grpSpLocks/>
          </p:cNvGrpSpPr>
          <p:nvPr/>
        </p:nvGrpSpPr>
        <p:grpSpPr bwMode="auto">
          <a:xfrm>
            <a:off x="952500" y="4970463"/>
            <a:ext cx="1490663" cy="1235075"/>
            <a:chOff x="600" y="3131"/>
            <a:chExt cx="939" cy="778"/>
          </a:xfrm>
        </p:grpSpPr>
        <p:sp>
          <p:nvSpPr>
            <p:cNvPr id="14353" name="Freeform 1041"/>
            <p:cNvSpPr>
              <a:spLocks/>
            </p:cNvSpPr>
            <p:nvPr/>
          </p:nvSpPr>
          <p:spPr bwMode="auto">
            <a:xfrm>
              <a:off x="666" y="3131"/>
              <a:ext cx="873" cy="499"/>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28724" name="Text Box 1042"/>
            <p:cNvSpPr txBox="1">
              <a:spLocks noChangeArrowheads="1"/>
            </p:cNvSpPr>
            <p:nvPr/>
          </p:nvSpPr>
          <p:spPr bwMode="auto">
            <a:xfrm>
              <a:off x="600" y="3659"/>
              <a:ext cx="667" cy="250"/>
            </a:xfrm>
            <a:prstGeom prst="rect">
              <a:avLst/>
            </a:prstGeom>
            <a:noFill/>
            <a:ln w="9525">
              <a:noFill/>
              <a:miter lim="800000"/>
              <a:headEnd/>
              <a:tailEnd/>
            </a:ln>
          </p:spPr>
          <p:txBody>
            <a:bodyPr wrap="none">
              <a:spAutoFit/>
            </a:bodyPr>
            <a:lstStyle/>
            <a:p>
              <a:r>
                <a:rPr lang="en-GB" altLang="en-GB" sz="2000" b="1">
                  <a:latin typeface="Times" pitchFamily="18" charset="0"/>
                </a:rPr>
                <a:t>Enzyme</a:t>
              </a:r>
              <a:endParaRPr lang="en-GB" altLang="en-GB">
                <a:latin typeface="Times" pitchFamily="18" charset="0"/>
              </a:endParaRPr>
            </a:p>
          </p:txBody>
        </p:sp>
      </p:grpSp>
      <p:grpSp>
        <p:nvGrpSpPr>
          <p:cNvPr id="4" name="Group 1084"/>
          <p:cNvGrpSpPr>
            <a:grpSpLocks/>
          </p:cNvGrpSpPr>
          <p:nvPr/>
        </p:nvGrpSpPr>
        <p:grpSpPr bwMode="auto">
          <a:xfrm>
            <a:off x="533400" y="3819525"/>
            <a:ext cx="1303338" cy="1325563"/>
            <a:chOff x="336" y="2406"/>
            <a:chExt cx="821" cy="835"/>
          </a:xfrm>
        </p:grpSpPr>
        <p:sp>
          <p:nvSpPr>
            <p:cNvPr id="28721" name="Text Box 1043"/>
            <p:cNvSpPr txBox="1">
              <a:spLocks noChangeArrowheads="1"/>
            </p:cNvSpPr>
            <p:nvPr/>
          </p:nvSpPr>
          <p:spPr bwMode="auto">
            <a:xfrm>
              <a:off x="336" y="2406"/>
              <a:ext cx="821" cy="250"/>
            </a:xfrm>
            <a:prstGeom prst="rect">
              <a:avLst/>
            </a:prstGeom>
            <a:noFill/>
            <a:ln w="9525">
              <a:noFill/>
              <a:miter lim="800000"/>
              <a:headEnd/>
              <a:tailEnd/>
            </a:ln>
          </p:spPr>
          <p:txBody>
            <a:bodyPr wrap="none">
              <a:spAutoFit/>
            </a:bodyPr>
            <a:lstStyle/>
            <a:p>
              <a:r>
                <a:rPr lang="en-GB" altLang="en-GB" sz="2000" b="1">
                  <a:latin typeface="Times" pitchFamily="18" charset="0"/>
                </a:rPr>
                <a:t>Active site</a:t>
              </a:r>
              <a:endParaRPr lang="en-GB" altLang="en-GB">
                <a:latin typeface="Times" pitchFamily="18" charset="0"/>
              </a:endParaRPr>
            </a:p>
          </p:txBody>
        </p:sp>
        <p:sp>
          <p:nvSpPr>
            <p:cNvPr id="28722" name="Line 1044"/>
            <p:cNvSpPr>
              <a:spLocks noChangeShapeType="1"/>
            </p:cNvSpPr>
            <p:nvPr/>
          </p:nvSpPr>
          <p:spPr bwMode="auto">
            <a:xfrm>
              <a:off x="974" y="2669"/>
              <a:ext cx="154" cy="572"/>
            </a:xfrm>
            <a:prstGeom prst="line">
              <a:avLst/>
            </a:prstGeom>
            <a:noFill/>
            <a:ln w="28575">
              <a:solidFill>
                <a:srgbClr val="FF0000"/>
              </a:solidFill>
              <a:prstDash val="sysDot"/>
              <a:round/>
              <a:headEnd/>
              <a:tailEnd type="triangle" w="med" len="med"/>
            </a:ln>
          </p:spPr>
          <p:txBody>
            <a:bodyPr wrap="none" anchor="ctr"/>
            <a:lstStyle/>
            <a:p>
              <a:endParaRPr lang="en-US"/>
            </a:p>
          </p:txBody>
        </p:sp>
      </p:grpSp>
      <p:sp>
        <p:nvSpPr>
          <p:cNvPr id="14357" name="Rectangle 1045"/>
          <p:cNvSpPr>
            <a:spLocks noChangeArrowheads="1"/>
          </p:cNvSpPr>
          <p:nvPr/>
        </p:nvSpPr>
        <p:spPr bwMode="auto">
          <a:xfrm>
            <a:off x="1336675" y="4848225"/>
            <a:ext cx="855663" cy="646113"/>
          </a:xfrm>
          <a:prstGeom prst="rect">
            <a:avLst/>
          </a:prstGeom>
          <a:noFill/>
          <a:ln w="28575">
            <a:solidFill>
              <a:schemeClr val="tx1"/>
            </a:solidFill>
            <a:prstDash val="sysDot"/>
            <a:miter lim="800000"/>
            <a:headEnd/>
            <a:tailEnd/>
          </a:ln>
        </p:spPr>
        <p:txBody>
          <a:bodyPr wrap="none" anchor="ctr"/>
          <a:lstStyle/>
          <a:p>
            <a:endParaRPr lang="en-US"/>
          </a:p>
        </p:txBody>
      </p:sp>
      <p:grpSp>
        <p:nvGrpSpPr>
          <p:cNvPr id="5" name="Group 1091"/>
          <p:cNvGrpSpPr>
            <a:grpSpLocks/>
          </p:cNvGrpSpPr>
          <p:nvPr/>
        </p:nvGrpSpPr>
        <p:grpSpPr bwMode="auto">
          <a:xfrm>
            <a:off x="2192338" y="2676525"/>
            <a:ext cx="6265862" cy="3463925"/>
            <a:chOff x="1381" y="1686"/>
            <a:chExt cx="3947" cy="2182"/>
          </a:xfrm>
        </p:grpSpPr>
        <p:sp>
          <p:nvSpPr>
            <p:cNvPr id="28715" name="Freeform 1050"/>
            <p:cNvSpPr>
              <a:spLocks/>
            </p:cNvSpPr>
            <p:nvPr/>
          </p:nvSpPr>
          <p:spPr bwMode="auto">
            <a:xfrm>
              <a:off x="3013" y="2373"/>
              <a:ext cx="2304" cy="1374"/>
            </a:xfrm>
            <a:custGeom>
              <a:avLst/>
              <a:gdLst>
                <a:gd name="T0" fmla="*/ 0 w 1676"/>
                <a:gd name="T1" fmla="*/ 200 h 1000"/>
                <a:gd name="T2" fmla="*/ 308 w 1676"/>
                <a:gd name="T3" fmla="*/ 44 h 1000"/>
                <a:gd name="T4" fmla="*/ 792 w 1676"/>
                <a:gd name="T5" fmla="*/ 572 h 1000"/>
                <a:gd name="T6" fmla="*/ 1396 w 1676"/>
                <a:gd name="T7" fmla="*/ 0 h 1000"/>
                <a:gd name="T8" fmla="*/ 1676 w 1676"/>
                <a:gd name="T9" fmla="*/ 240 h 1000"/>
                <a:gd name="T10" fmla="*/ 1676 w 1676"/>
                <a:gd name="T11" fmla="*/ 496 h 1000"/>
                <a:gd name="T12" fmla="*/ 1380 w 1676"/>
                <a:gd name="T13" fmla="*/ 188 h 1000"/>
                <a:gd name="T14" fmla="*/ 620 w 1676"/>
                <a:gd name="T15" fmla="*/ 1000 h 1000"/>
                <a:gd name="T16" fmla="*/ 0 w 1676"/>
                <a:gd name="T17" fmla="*/ 200 h 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
                <a:gd name="T28" fmla="*/ 0 h 1000"/>
                <a:gd name="T29" fmla="*/ 1676 w 1676"/>
                <a:gd name="T30" fmla="*/ 1000 h 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 h="1000">
                  <a:moveTo>
                    <a:pt x="0" y="200"/>
                  </a:moveTo>
                  <a:lnTo>
                    <a:pt x="308" y="44"/>
                  </a:lnTo>
                  <a:lnTo>
                    <a:pt x="792" y="572"/>
                  </a:lnTo>
                  <a:lnTo>
                    <a:pt x="1396" y="0"/>
                  </a:lnTo>
                  <a:lnTo>
                    <a:pt x="1676" y="240"/>
                  </a:lnTo>
                  <a:lnTo>
                    <a:pt x="1676" y="496"/>
                  </a:lnTo>
                  <a:lnTo>
                    <a:pt x="1380" y="188"/>
                  </a:lnTo>
                  <a:lnTo>
                    <a:pt x="620" y="1000"/>
                  </a:lnTo>
                  <a:lnTo>
                    <a:pt x="0" y="200"/>
                  </a:lnTo>
                  <a:close/>
                </a:path>
              </a:pathLst>
            </a:custGeom>
            <a:solidFill>
              <a:srgbClr val="009999"/>
            </a:solidFill>
            <a:ln w="12700" cmpd="sng">
              <a:solidFill>
                <a:schemeClr val="tx1"/>
              </a:solidFill>
              <a:round/>
              <a:headEnd/>
              <a:tailEnd/>
            </a:ln>
          </p:spPr>
          <p:txBody>
            <a:bodyPr wrap="none" anchor="ctr"/>
            <a:lstStyle/>
            <a:p>
              <a:endParaRPr lang="en-US"/>
            </a:p>
          </p:txBody>
        </p:sp>
        <p:sp>
          <p:nvSpPr>
            <p:cNvPr id="28716" name="Line 1046"/>
            <p:cNvSpPr>
              <a:spLocks noChangeShapeType="1"/>
            </p:cNvSpPr>
            <p:nvPr/>
          </p:nvSpPr>
          <p:spPr bwMode="auto">
            <a:xfrm flipV="1">
              <a:off x="1381" y="1707"/>
              <a:ext cx="1380" cy="1347"/>
            </a:xfrm>
            <a:prstGeom prst="line">
              <a:avLst/>
            </a:prstGeom>
            <a:noFill/>
            <a:ln w="38100">
              <a:solidFill>
                <a:schemeClr val="tx1"/>
              </a:solidFill>
              <a:prstDash val="sysDot"/>
              <a:round/>
              <a:headEnd/>
              <a:tailEnd/>
            </a:ln>
          </p:spPr>
          <p:txBody>
            <a:bodyPr wrap="none" anchor="ctr"/>
            <a:lstStyle/>
            <a:p>
              <a:endParaRPr lang="en-US"/>
            </a:p>
          </p:txBody>
        </p:sp>
        <p:sp>
          <p:nvSpPr>
            <p:cNvPr id="28717" name="Line 1047"/>
            <p:cNvSpPr>
              <a:spLocks noChangeShapeType="1"/>
            </p:cNvSpPr>
            <p:nvPr/>
          </p:nvSpPr>
          <p:spPr bwMode="auto">
            <a:xfrm>
              <a:off x="1381" y="3461"/>
              <a:ext cx="1385" cy="385"/>
            </a:xfrm>
            <a:prstGeom prst="line">
              <a:avLst/>
            </a:prstGeom>
            <a:noFill/>
            <a:ln w="38100">
              <a:solidFill>
                <a:schemeClr val="tx1"/>
              </a:solidFill>
              <a:prstDash val="sysDot"/>
              <a:round/>
              <a:headEnd/>
              <a:tailEnd/>
            </a:ln>
          </p:spPr>
          <p:txBody>
            <a:bodyPr wrap="none" anchor="ctr"/>
            <a:lstStyle/>
            <a:p>
              <a:endParaRPr lang="en-US"/>
            </a:p>
          </p:txBody>
        </p:sp>
        <p:sp>
          <p:nvSpPr>
            <p:cNvPr id="28718" name="Rectangle 1048"/>
            <p:cNvSpPr>
              <a:spLocks noChangeArrowheads="1"/>
            </p:cNvSpPr>
            <p:nvPr/>
          </p:nvSpPr>
          <p:spPr bwMode="auto">
            <a:xfrm>
              <a:off x="2766" y="1686"/>
              <a:ext cx="2562" cy="2182"/>
            </a:xfrm>
            <a:prstGeom prst="rect">
              <a:avLst/>
            </a:prstGeom>
            <a:noFill/>
            <a:ln w="38100">
              <a:solidFill>
                <a:schemeClr val="tx1"/>
              </a:solidFill>
              <a:prstDash val="sysDot"/>
              <a:miter lim="800000"/>
              <a:headEnd/>
              <a:tailEnd/>
            </a:ln>
          </p:spPr>
          <p:txBody>
            <a:bodyPr wrap="none" anchor="ctr"/>
            <a:lstStyle/>
            <a:p>
              <a:endParaRPr lang="en-US"/>
            </a:p>
          </p:txBody>
        </p:sp>
        <p:sp>
          <p:nvSpPr>
            <p:cNvPr id="28719" name="Freeform 1049"/>
            <p:cNvSpPr>
              <a:spLocks/>
            </p:cNvSpPr>
            <p:nvPr/>
          </p:nvSpPr>
          <p:spPr bwMode="auto">
            <a:xfrm>
              <a:off x="2766" y="2631"/>
              <a:ext cx="2562" cy="1220"/>
            </a:xfrm>
            <a:custGeom>
              <a:avLst/>
              <a:gdLst>
                <a:gd name="T0" fmla="*/ 180 w 1864"/>
                <a:gd name="T1" fmla="*/ 16 h 888"/>
                <a:gd name="T2" fmla="*/ 800 w 1864"/>
                <a:gd name="T3" fmla="*/ 820 h 888"/>
                <a:gd name="T4" fmla="*/ 1560 w 1864"/>
                <a:gd name="T5" fmla="*/ 0 h 888"/>
                <a:gd name="T6" fmla="*/ 1864 w 1864"/>
                <a:gd name="T7" fmla="*/ 320 h 888"/>
                <a:gd name="T8" fmla="*/ 1864 w 1864"/>
                <a:gd name="T9" fmla="*/ 888 h 888"/>
                <a:gd name="T10" fmla="*/ 0 w 1864"/>
                <a:gd name="T11" fmla="*/ 888 h 888"/>
                <a:gd name="T12" fmla="*/ 8 w 1864"/>
                <a:gd name="T13" fmla="*/ 140 h 888"/>
                <a:gd name="T14" fmla="*/ 180 w 1864"/>
                <a:gd name="T15" fmla="*/ 16 h 888"/>
                <a:gd name="T16" fmla="*/ 0 60000 65536"/>
                <a:gd name="T17" fmla="*/ 0 60000 65536"/>
                <a:gd name="T18" fmla="*/ 0 60000 65536"/>
                <a:gd name="T19" fmla="*/ 0 60000 65536"/>
                <a:gd name="T20" fmla="*/ 0 60000 65536"/>
                <a:gd name="T21" fmla="*/ 0 60000 65536"/>
                <a:gd name="T22" fmla="*/ 0 60000 65536"/>
                <a:gd name="T23" fmla="*/ 0 60000 65536"/>
                <a:gd name="T24" fmla="*/ 0 w 1864"/>
                <a:gd name="T25" fmla="*/ 0 h 888"/>
                <a:gd name="T26" fmla="*/ 1864 w 1864"/>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4" h="888">
                  <a:moveTo>
                    <a:pt x="180" y="16"/>
                  </a:moveTo>
                  <a:lnTo>
                    <a:pt x="800" y="820"/>
                  </a:lnTo>
                  <a:lnTo>
                    <a:pt x="1560" y="0"/>
                  </a:lnTo>
                  <a:lnTo>
                    <a:pt x="1864" y="320"/>
                  </a:lnTo>
                  <a:lnTo>
                    <a:pt x="1864" y="888"/>
                  </a:lnTo>
                  <a:lnTo>
                    <a:pt x="0" y="888"/>
                  </a:lnTo>
                  <a:lnTo>
                    <a:pt x="8" y="140"/>
                  </a:lnTo>
                  <a:lnTo>
                    <a:pt x="180" y="16"/>
                  </a:lnTo>
                  <a:close/>
                </a:path>
              </a:pathLst>
            </a:custGeom>
            <a:solidFill>
              <a:schemeClr val="accent1"/>
            </a:solidFill>
            <a:ln w="28575" cmpd="sng">
              <a:solidFill>
                <a:schemeClr val="tx1"/>
              </a:solidFill>
              <a:round/>
              <a:headEnd/>
              <a:tailEnd/>
            </a:ln>
          </p:spPr>
          <p:txBody>
            <a:bodyPr wrap="none" anchor="ctr"/>
            <a:lstStyle/>
            <a:p>
              <a:endParaRPr lang="en-US"/>
            </a:p>
          </p:txBody>
        </p:sp>
        <p:sp>
          <p:nvSpPr>
            <p:cNvPr id="28720" name="Line 1059"/>
            <p:cNvSpPr>
              <a:spLocks noChangeShapeType="1"/>
            </p:cNvSpPr>
            <p:nvPr/>
          </p:nvSpPr>
          <p:spPr bwMode="auto">
            <a:xfrm flipV="1">
              <a:off x="3866" y="3153"/>
              <a:ext cx="241" cy="588"/>
            </a:xfrm>
            <a:prstGeom prst="line">
              <a:avLst/>
            </a:prstGeom>
            <a:noFill/>
            <a:ln w="9525">
              <a:solidFill>
                <a:schemeClr val="tx1"/>
              </a:solidFill>
              <a:round/>
              <a:headEnd/>
              <a:tailEnd/>
            </a:ln>
          </p:spPr>
          <p:txBody>
            <a:bodyPr wrap="none" anchor="ctr"/>
            <a:lstStyle/>
            <a:p>
              <a:endParaRPr lang="en-US"/>
            </a:p>
          </p:txBody>
        </p:sp>
      </p:grpSp>
      <p:grpSp>
        <p:nvGrpSpPr>
          <p:cNvPr id="6" name="Group 1085"/>
          <p:cNvGrpSpPr>
            <a:grpSpLocks/>
          </p:cNvGrpSpPr>
          <p:nvPr/>
        </p:nvGrpSpPr>
        <p:grpSpPr bwMode="auto">
          <a:xfrm>
            <a:off x="6781800" y="2819400"/>
            <a:ext cx="896938" cy="676275"/>
            <a:chOff x="4272" y="1776"/>
            <a:chExt cx="565" cy="426"/>
          </a:xfrm>
        </p:grpSpPr>
        <p:sp>
          <p:nvSpPr>
            <p:cNvPr id="28713" name="Line 1065"/>
            <p:cNvSpPr>
              <a:spLocks noChangeShapeType="1"/>
            </p:cNvSpPr>
            <p:nvPr/>
          </p:nvSpPr>
          <p:spPr bwMode="auto">
            <a:xfrm>
              <a:off x="4333" y="2169"/>
              <a:ext cx="313" cy="33"/>
            </a:xfrm>
            <a:prstGeom prst="line">
              <a:avLst/>
            </a:prstGeom>
            <a:noFill/>
            <a:ln w="28575">
              <a:solidFill>
                <a:srgbClr val="FF0000"/>
              </a:solidFill>
              <a:prstDash val="sysDot"/>
              <a:round/>
              <a:headEnd/>
              <a:tailEnd/>
            </a:ln>
          </p:spPr>
          <p:txBody>
            <a:bodyPr wrap="none" anchor="ctr"/>
            <a:lstStyle/>
            <a:p>
              <a:endParaRPr lang="en-US"/>
            </a:p>
          </p:txBody>
        </p:sp>
        <p:sp>
          <p:nvSpPr>
            <p:cNvPr id="14387" name="Text Box 1075"/>
            <p:cNvSpPr txBox="1">
              <a:spLocks noChangeArrowheads="1"/>
            </p:cNvSpPr>
            <p:nvPr/>
          </p:nvSpPr>
          <p:spPr bwMode="auto">
            <a:xfrm>
              <a:off x="4272" y="1776"/>
              <a:ext cx="565" cy="288"/>
            </a:xfrm>
            <a:prstGeom prst="rect">
              <a:avLst/>
            </a:prstGeom>
            <a:noFill/>
            <a:ln w="9525">
              <a:noFill/>
              <a:miter lim="800000"/>
              <a:headEnd/>
              <a:tailEnd/>
            </a:ln>
            <a:effectLst/>
          </p:spPr>
          <p:txBody>
            <a:bodyPr wrap="none">
              <a:spAutoFit/>
            </a:bodyPr>
            <a:lstStyle/>
            <a:p>
              <a:pPr>
                <a:defRPr/>
              </a:pPr>
              <a:r>
                <a:rPr lang="en-GB" altLang="en-GB" sz="1200" b="1">
                  <a:solidFill>
                    <a:srgbClr val="FF0000"/>
                  </a:solidFill>
                  <a:effectLst>
                    <a:outerShdw blurRad="38100" dist="38100" dir="2700000" algn="tl">
                      <a:srgbClr val="000000"/>
                    </a:outerShdw>
                  </a:effectLst>
                  <a:latin typeface="Times" pitchFamily="18" charset="0"/>
                </a:rPr>
                <a:t>vdw</a:t>
              </a:r>
            </a:p>
            <a:p>
              <a:pPr>
                <a:defRPr/>
              </a:pPr>
              <a:r>
                <a:rPr lang="en-GB" altLang="en-GB" sz="1200" b="1">
                  <a:solidFill>
                    <a:srgbClr val="FF0000"/>
                  </a:solidFill>
                  <a:effectLst>
                    <a:outerShdw blurRad="38100" dist="38100" dir="2700000" algn="tl">
                      <a:srgbClr val="000000"/>
                    </a:outerShdw>
                  </a:effectLst>
                  <a:latin typeface="Times" pitchFamily="18" charset="0"/>
                </a:rPr>
                <a:t>interaction</a:t>
              </a:r>
              <a:endParaRPr lang="en-GB" altLang="en-GB" b="1">
                <a:solidFill>
                  <a:srgbClr val="FF0000"/>
                </a:solidFill>
                <a:effectLst>
                  <a:outerShdw blurRad="38100" dist="38100" dir="2700000" algn="tl">
                    <a:srgbClr val="000000"/>
                  </a:outerShdw>
                </a:effectLst>
                <a:latin typeface="Times" pitchFamily="18" charset="0"/>
              </a:endParaRPr>
            </a:p>
          </p:txBody>
        </p:sp>
      </p:grpSp>
      <p:grpSp>
        <p:nvGrpSpPr>
          <p:cNvPr id="7" name="Group 1086"/>
          <p:cNvGrpSpPr>
            <a:grpSpLocks/>
          </p:cNvGrpSpPr>
          <p:nvPr/>
        </p:nvGrpSpPr>
        <p:grpSpPr bwMode="auto">
          <a:xfrm>
            <a:off x="6581775" y="4114800"/>
            <a:ext cx="560388" cy="488950"/>
            <a:chOff x="4146" y="2592"/>
            <a:chExt cx="353" cy="308"/>
          </a:xfrm>
        </p:grpSpPr>
        <p:sp>
          <p:nvSpPr>
            <p:cNvPr id="28711" name="Line 1066"/>
            <p:cNvSpPr>
              <a:spLocks noChangeShapeType="1"/>
            </p:cNvSpPr>
            <p:nvPr/>
          </p:nvSpPr>
          <p:spPr bwMode="auto">
            <a:xfrm>
              <a:off x="4146" y="2730"/>
              <a:ext cx="60" cy="170"/>
            </a:xfrm>
            <a:prstGeom prst="line">
              <a:avLst/>
            </a:prstGeom>
            <a:noFill/>
            <a:ln w="28575">
              <a:solidFill>
                <a:srgbClr val="FF0000"/>
              </a:solidFill>
              <a:prstDash val="sysDot"/>
              <a:round/>
              <a:headEnd/>
              <a:tailEnd/>
            </a:ln>
          </p:spPr>
          <p:txBody>
            <a:bodyPr wrap="none" anchor="ctr"/>
            <a:lstStyle/>
            <a:p>
              <a:endParaRPr lang="en-US"/>
            </a:p>
          </p:txBody>
        </p:sp>
        <p:sp>
          <p:nvSpPr>
            <p:cNvPr id="14388" name="Text Box 1076"/>
            <p:cNvSpPr txBox="1">
              <a:spLocks noChangeArrowheads="1"/>
            </p:cNvSpPr>
            <p:nvPr/>
          </p:nvSpPr>
          <p:spPr bwMode="auto">
            <a:xfrm>
              <a:off x="4176" y="2592"/>
              <a:ext cx="323" cy="288"/>
            </a:xfrm>
            <a:prstGeom prst="rect">
              <a:avLst/>
            </a:prstGeom>
            <a:noFill/>
            <a:ln w="9525">
              <a:noFill/>
              <a:miter lim="800000"/>
              <a:headEnd/>
              <a:tailEnd/>
            </a:ln>
            <a:effectLst/>
          </p:spPr>
          <p:txBody>
            <a:bodyPr wrap="none">
              <a:spAutoFit/>
            </a:bodyPr>
            <a:lstStyle/>
            <a:p>
              <a:pPr>
                <a:defRPr/>
              </a:pPr>
              <a:r>
                <a:rPr lang="en-GB" altLang="en-GB" sz="1200" b="1">
                  <a:solidFill>
                    <a:srgbClr val="FF0000"/>
                  </a:solidFill>
                  <a:effectLst>
                    <a:outerShdw blurRad="38100" dist="38100" dir="2700000" algn="tl">
                      <a:srgbClr val="000000"/>
                    </a:outerShdw>
                  </a:effectLst>
                  <a:latin typeface="Times" pitchFamily="18" charset="0"/>
                </a:rPr>
                <a:t>ionic</a:t>
              </a:r>
            </a:p>
            <a:p>
              <a:pPr>
                <a:defRPr/>
              </a:pPr>
              <a:r>
                <a:rPr lang="en-GB" altLang="en-GB" sz="1200" b="1">
                  <a:solidFill>
                    <a:srgbClr val="FF0000"/>
                  </a:solidFill>
                  <a:effectLst>
                    <a:outerShdw blurRad="38100" dist="38100" dir="2700000" algn="tl">
                      <a:srgbClr val="000000"/>
                    </a:outerShdw>
                  </a:effectLst>
                  <a:latin typeface="Times" pitchFamily="18" charset="0"/>
                </a:rPr>
                <a:t>bond</a:t>
              </a:r>
              <a:endParaRPr lang="en-GB" altLang="en-GB" b="1">
                <a:solidFill>
                  <a:srgbClr val="FF0000"/>
                </a:solidFill>
                <a:effectLst>
                  <a:outerShdw blurRad="38100" dist="38100" dir="2700000" algn="tl">
                    <a:srgbClr val="000000"/>
                  </a:outerShdw>
                </a:effectLst>
                <a:latin typeface="Times" pitchFamily="18" charset="0"/>
              </a:endParaRPr>
            </a:p>
          </p:txBody>
        </p:sp>
      </p:grpSp>
      <p:grpSp>
        <p:nvGrpSpPr>
          <p:cNvPr id="8" name="Group 1087"/>
          <p:cNvGrpSpPr>
            <a:grpSpLocks/>
          </p:cNvGrpSpPr>
          <p:nvPr/>
        </p:nvGrpSpPr>
        <p:grpSpPr bwMode="auto">
          <a:xfrm>
            <a:off x="5410200" y="3657600"/>
            <a:ext cx="717550" cy="536575"/>
            <a:chOff x="3408" y="2304"/>
            <a:chExt cx="452" cy="338"/>
          </a:xfrm>
        </p:grpSpPr>
        <p:sp>
          <p:nvSpPr>
            <p:cNvPr id="28709" name="Line 1064"/>
            <p:cNvSpPr>
              <a:spLocks noChangeShapeType="1"/>
            </p:cNvSpPr>
            <p:nvPr/>
          </p:nvSpPr>
          <p:spPr bwMode="auto">
            <a:xfrm flipV="1">
              <a:off x="3640" y="2455"/>
              <a:ext cx="220" cy="187"/>
            </a:xfrm>
            <a:prstGeom prst="line">
              <a:avLst/>
            </a:prstGeom>
            <a:noFill/>
            <a:ln w="28575">
              <a:solidFill>
                <a:srgbClr val="FF0000"/>
              </a:solidFill>
              <a:prstDash val="sysDot"/>
              <a:round/>
              <a:headEnd/>
              <a:tailEnd/>
            </a:ln>
          </p:spPr>
          <p:txBody>
            <a:bodyPr wrap="none" anchor="ctr"/>
            <a:lstStyle/>
            <a:p>
              <a:endParaRPr lang="en-US"/>
            </a:p>
          </p:txBody>
        </p:sp>
        <p:sp>
          <p:nvSpPr>
            <p:cNvPr id="14389" name="Text Box 1077"/>
            <p:cNvSpPr txBox="1">
              <a:spLocks noChangeArrowheads="1"/>
            </p:cNvSpPr>
            <p:nvPr/>
          </p:nvSpPr>
          <p:spPr bwMode="auto">
            <a:xfrm>
              <a:off x="3408" y="2304"/>
              <a:ext cx="430" cy="173"/>
            </a:xfrm>
            <a:prstGeom prst="rect">
              <a:avLst/>
            </a:prstGeom>
            <a:noFill/>
            <a:ln w="9525">
              <a:noFill/>
              <a:miter lim="800000"/>
              <a:headEnd/>
              <a:tailEnd/>
            </a:ln>
            <a:effectLst/>
          </p:spPr>
          <p:txBody>
            <a:bodyPr wrap="none">
              <a:spAutoFit/>
            </a:bodyPr>
            <a:lstStyle/>
            <a:p>
              <a:pPr>
                <a:defRPr/>
              </a:pPr>
              <a:r>
                <a:rPr lang="en-GB" altLang="en-GB" sz="1200" b="1">
                  <a:solidFill>
                    <a:srgbClr val="FF0000"/>
                  </a:solidFill>
                  <a:effectLst>
                    <a:outerShdw blurRad="38100" dist="38100" dir="2700000" algn="tl">
                      <a:srgbClr val="000000"/>
                    </a:outerShdw>
                  </a:effectLst>
                  <a:latin typeface="Times" pitchFamily="18" charset="0"/>
                </a:rPr>
                <a:t>H-bond</a:t>
              </a:r>
              <a:endParaRPr lang="en-GB" altLang="en-GB" b="1">
                <a:solidFill>
                  <a:srgbClr val="FF0000"/>
                </a:solidFill>
                <a:effectLst>
                  <a:outerShdw blurRad="38100" dist="38100" dir="2700000" algn="tl">
                    <a:srgbClr val="000000"/>
                  </a:outerShdw>
                </a:effectLst>
                <a:latin typeface="Times" pitchFamily="18" charset="0"/>
              </a:endParaRPr>
            </a:p>
          </p:txBody>
        </p:sp>
      </p:grpSp>
      <p:grpSp>
        <p:nvGrpSpPr>
          <p:cNvPr id="9" name="Group 1090"/>
          <p:cNvGrpSpPr>
            <a:grpSpLocks/>
          </p:cNvGrpSpPr>
          <p:nvPr/>
        </p:nvGrpSpPr>
        <p:grpSpPr bwMode="auto">
          <a:xfrm>
            <a:off x="7140575" y="3240088"/>
            <a:ext cx="688975" cy="1250950"/>
            <a:chOff x="4498" y="2041"/>
            <a:chExt cx="434" cy="788"/>
          </a:xfrm>
        </p:grpSpPr>
        <p:sp>
          <p:nvSpPr>
            <p:cNvPr id="28700" name="AutoShape 1051"/>
            <p:cNvSpPr>
              <a:spLocks noChangeArrowheads="1"/>
            </p:cNvSpPr>
            <p:nvPr/>
          </p:nvSpPr>
          <p:spPr bwMode="auto">
            <a:xfrm rot="5355043">
              <a:off x="4474" y="2065"/>
              <a:ext cx="363" cy="315"/>
            </a:xfrm>
            <a:prstGeom prst="hexagon">
              <a:avLst>
                <a:gd name="adj" fmla="val 28810"/>
                <a:gd name="vf" fmla="val 115470"/>
              </a:avLst>
            </a:prstGeom>
            <a:solidFill>
              <a:srgbClr val="009999"/>
            </a:solidFill>
            <a:ln w="9525">
              <a:solidFill>
                <a:schemeClr val="tx1"/>
              </a:solidFill>
              <a:miter lim="800000"/>
              <a:headEnd/>
              <a:tailEnd/>
            </a:ln>
          </p:spPr>
          <p:txBody>
            <a:bodyPr wrap="none" anchor="ctr"/>
            <a:lstStyle/>
            <a:p>
              <a:endParaRPr lang="en-US"/>
            </a:p>
          </p:txBody>
        </p:sp>
        <p:sp>
          <p:nvSpPr>
            <p:cNvPr id="28701" name="Line 1052"/>
            <p:cNvSpPr>
              <a:spLocks noChangeShapeType="1"/>
            </p:cNvSpPr>
            <p:nvPr/>
          </p:nvSpPr>
          <p:spPr bwMode="auto">
            <a:xfrm flipV="1">
              <a:off x="4668" y="2290"/>
              <a:ext cx="110" cy="66"/>
            </a:xfrm>
            <a:prstGeom prst="line">
              <a:avLst/>
            </a:prstGeom>
            <a:noFill/>
            <a:ln w="28575">
              <a:solidFill>
                <a:schemeClr val="tx1"/>
              </a:solidFill>
              <a:round/>
              <a:headEnd/>
              <a:tailEnd/>
            </a:ln>
          </p:spPr>
          <p:txBody>
            <a:bodyPr wrap="none" anchor="ctr"/>
            <a:lstStyle/>
            <a:p>
              <a:endParaRPr lang="en-US"/>
            </a:p>
          </p:txBody>
        </p:sp>
        <p:sp>
          <p:nvSpPr>
            <p:cNvPr id="28702" name="Line 1053"/>
            <p:cNvSpPr>
              <a:spLocks noChangeShapeType="1"/>
            </p:cNvSpPr>
            <p:nvPr/>
          </p:nvSpPr>
          <p:spPr bwMode="auto">
            <a:xfrm flipH="1" flipV="1">
              <a:off x="4652" y="2087"/>
              <a:ext cx="121" cy="71"/>
            </a:xfrm>
            <a:prstGeom prst="line">
              <a:avLst/>
            </a:prstGeom>
            <a:noFill/>
            <a:ln w="28575">
              <a:solidFill>
                <a:schemeClr val="tx1"/>
              </a:solidFill>
              <a:round/>
              <a:headEnd/>
              <a:tailEnd/>
            </a:ln>
          </p:spPr>
          <p:txBody>
            <a:bodyPr wrap="none" anchor="ctr"/>
            <a:lstStyle/>
            <a:p>
              <a:endParaRPr lang="en-US"/>
            </a:p>
          </p:txBody>
        </p:sp>
        <p:sp>
          <p:nvSpPr>
            <p:cNvPr id="28703" name="Line 1054"/>
            <p:cNvSpPr>
              <a:spLocks noChangeShapeType="1"/>
            </p:cNvSpPr>
            <p:nvPr/>
          </p:nvSpPr>
          <p:spPr bwMode="auto">
            <a:xfrm flipV="1">
              <a:off x="4539" y="2158"/>
              <a:ext cx="3" cy="136"/>
            </a:xfrm>
            <a:prstGeom prst="line">
              <a:avLst/>
            </a:prstGeom>
            <a:noFill/>
            <a:ln w="28575">
              <a:solidFill>
                <a:schemeClr val="tx1"/>
              </a:solidFill>
              <a:round/>
              <a:headEnd/>
              <a:tailEnd/>
            </a:ln>
          </p:spPr>
          <p:txBody>
            <a:bodyPr wrap="none" anchor="ctr"/>
            <a:lstStyle/>
            <a:p>
              <a:endParaRPr lang="en-US"/>
            </a:p>
          </p:txBody>
        </p:sp>
        <p:sp>
          <p:nvSpPr>
            <p:cNvPr id="28704" name="Line 1055"/>
            <p:cNvSpPr>
              <a:spLocks noChangeShapeType="1"/>
            </p:cNvSpPr>
            <p:nvPr/>
          </p:nvSpPr>
          <p:spPr bwMode="auto">
            <a:xfrm flipH="1" flipV="1">
              <a:off x="4660" y="2530"/>
              <a:ext cx="124" cy="117"/>
            </a:xfrm>
            <a:prstGeom prst="line">
              <a:avLst/>
            </a:prstGeom>
            <a:noFill/>
            <a:ln w="28575">
              <a:solidFill>
                <a:schemeClr val="tx1"/>
              </a:solidFill>
              <a:round/>
              <a:headEnd/>
              <a:tailEnd/>
            </a:ln>
          </p:spPr>
          <p:txBody>
            <a:bodyPr wrap="none" anchor="ctr"/>
            <a:lstStyle/>
            <a:p>
              <a:endParaRPr lang="en-US"/>
            </a:p>
          </p:txBody>
        </p:sp>
        <p:sp>
          <p:nvSpPr>
            <p:cNvPr id="28705" name="Line 1056"/>
            <p:cNvSpPr>
              <a:spLocks noChangeShapeType="1"/>
            </p:cNvSpPr>
            <p:nvPr/>
          </p:nvSpPr>
          <p:spPr bwMode="auto">
            <a:xfrm flipH="1" flipV="1">
              <a:off x="4663" y="2395"/>
              <a:ext cx="1" cy="143"/>
            </a:xfrm>
            <a:prstGeom prst="line">
              <a:avLst/>
            </a:prstGeom>
            <a:noFill/>
            <a:ln w="28575">
              <a:solidFill>
                <a:schemeClr val="tx1"/>
              </a:solidFill>
              <a:round/>
              <a:headEnd/>
              <a:tailEnd/>
            </a:ln>
          </p:spPr>
          <p:txBody>
            <a:bodyPr wrap="none" anchor="ctr"/>
            <a:lstStyle/>
            <a:p>
              <a:endParaRPr lang="en-US"/>
            </a:p>
          </p:txBody>
        </p:sp>
        <p:sp>
          <p:nvSpPr>
            <p:cNvPr id="28706" name="Line 1060"/>
            <p:cNvSpPr>
              <a:spLocks noChangeShapeType="1"/>
            </p:cNvSpPr>
            <p:nvPr/>
          </p:nvSpPr>
          <p:spPr bwMode="auto">
            <a:xfrm flipV="1">
              <a:off x="4910" y="2384"/>
              <a:ext cx="22" cy="252"/>
            </a:xfrm>
            <a:prstGeom prst="line">
              <a:avLst/>
            </a:prstGeom>
            <a:noFill/>
            <a:ln w="9525">
              <a:solidFill>
                <a:schemeClr val="tx1"/>
              </a:solidFill>
              <a:round/>
              <a:headEnd/>
              <a:tailEnd/>
            </a:ln>
          </p:spPr>
          <p:txBody>
            <a:bodyPr wrap="none" anchor="ctr"/>
            <a:lstStyle/>
            <a:p>
              <a:endParaRPr lang="en-US"/>
            </a:p>
          </p:txBody>
        </p:sp>
        <p:sp>
          <p:nvSpPr>
            <p:cNvPr id="28707" name="Text Box 1068"/>
            <p:cNvSpPr txBox="1">
              <a:spLocks noChangeArrowheads="1"/>
            </p:cNvSpPr>
            <p:nvPr/>
          </p:nvSpPr>
          <p:spPr bwMode="auto">
            <a:xfrm>
              <a:off x="4548" y="2656"/>
              <a:ext cx="271" cy="173"/>
            </a:xfrm>
            <a:prstGeom prst="rect">
              <a:avLst/>
            </a:prstGeom>
            <a:noFill/>
            <a:ln w="9525">
              <a:noFill/>
              <a:miter lim="800000"/>
              <a:headEnd/>
              <a:tailEnd/>
            </a:ln>
          </p:spPr>
          <p:txBody>
            <a:bodyPr wrap="none">
              <a:spAutoFit/>
            </a:bodyPr>
            <a:lstStyle/>
            <a:p>
              <a:r>
                <a:rPr lang="en-GB" altLang="en-GB" sz="1200" b="1">
                  <a:latin typeface="Times" pitchFamily="18" charset="0"/>
                </a:rPr>
                <a:t>Phe</a:t>
              </a:r>
              <a:endParaRPr lang="en-GB" altLang="en-GB" b="1">
                <a:latin typeface="Times" pitchFamily="18" charset="0"/>
              </a:endParaRPr>
            </a:p>
          </p:txBody>
        </p:sp>
        <p:pic>
          <p:nvPicPr>
            <p:cNvPr id="28708" name="Picture 1080"/>
            <p:cNvPicPr>
              <a:picLocks noChangeAspect="1" noChangeArrowheads="1"/>
            </p:cNvPicPr>
            <p:nvPr/>
          </p:nvPicPr>
          <p:blipFill>
            <a:blip r:embed="rId3" cstate="print"/>
            <a:srcRect/>
            <a:stretch>
              <a:fillRect/>
            </a:stretch>
          </p:blipFill>
          <p:spPr bwMode="auto">
            <a:xfrm>
              <a:off x="4656" y="2592"/>
              <a:ext cx="240" cy="90"/>
            </a:xfrm>
            <a:prstGeom prst="rect">
              <a:avLst/>
            </a:prstGeom>
            <a:noFill/>
            <a:ln w="9525">
              <a:noFill/>
              <a:miter lim="800000"/>
              <a:headEnd/>
              <a:tailEnd/>
            </a:ln>
          </p:spPr>
        </p:pic>
      </p:grpSp>
      <p:grpSp>
        <p:nvGrpSpPr>
          <p:cNvPr id="10" name="Group 1088"/>
          <p:cNvGrpSpPr>
            <a:grpSpLocks/>
          </p:cNvGrpSpPr>
          <p:nvPr/>
        </p:nvGrpSpPr>
        <p:grpSpPr bwMode="auto">
          <a:xfrm>
            <a:off x="4876800" y="4119563"/>
            <a:ext cx="985838" cy="574675"/>
            <a:chOff x="3072" y="2595"/>
            <a:chExt cx="621" cy="362"/>
          </a:xfrm>
        </p:grpSpPr>
        <p:sp>
          <p:nvSpPr>
            <p:cNvPr id="28693" name="Line 1061"/>
            <p:cNvSpPr>
              <a:spLocks noChangeShapeType="1"/>
            </p:cNvSpPr>
            <p:nvPr/>
          </p:nvSpPr>
          <p:spPr bwMode="auto">
            <a:xfrm flipV="1">
              <a:off x="3173" y="2675"/>
              <a:ext cx="137" cy="93"/>
            </a:xfrm>
            <a:prstGeom prst="line">
              <a:avLst/>
            </a:prstGeom>
            <a:noFill/>
            <a:ln w="28575">
              <a:solidFill>
                <a:schemeClr val="tx1"/>
              </a:solidFill>
              <a:round/>
              <a:headEnd/>
              <a:tailEnd/>
            </a:ln>
          </p:spPr>
          <p:txBody>
            <a:bodyPr wrap="none" anchor="ctr"/>
            <a:lstStyle/>
            <a:p>
              <a:endParaRPr lang="en-US"/>
            </a:p>
          </p:txBody>
        </p:sp>
        <p:sp>
          <p:nvSpPr>
            <p:cNvPr id="28694" name="Line 1062"/>
            <p:cNvSpPr>
              <a:spLocks noChangeShapeType="1"/>
            </p:cNvSpPr>
            <p:nvPr/>
          </p:nvSpPr>
          <p:spPr bwMode="auto">
            <a:xfrm>
              <a:off x="3316" y="2675"/>
              <a:ext cx="121" cy="60"/>
            </a:xfrm>
            <a:prstGeom prst="line">
              <a:avLst/>
            </a:prstGeom>
            <a:noFill/>
            <a:ln w="28575">
              <a:solidFill>
                <a:schemeClr val="tx1"/>
              </a:solidFill>
              <a:round/>
              <a:headEnd/>
              <a:tailEnd/>
            </a:ln>
          </p:spPr>
          <p:txBody>
            <a:bodyPr wrap="none" anchor="ctr"/>
            <a:lstStyle/>
            <a:p>
              <a:endParaRPr lang="en-US"/>
            </a:p>
          </p:txBody>
        </p:sp>
        <p:sp>
          <p:nvSpPr>
            <p:cNvPr id="28695" name="Line 1063"/>
            <p:cNvSpPr>
              <a:spLocks noChangeShapeType="1"/>
            </p:cNvSpPr>
            <p:nvPr/>
          </p:nvSpPr>
          <p:spPr bwMode="auto">
            <a:xfrm flipV="1">
              <a:off x="3525" y="2702"/>
              <a:ext cx="33" cy="28"/>
            </a:xfrm>
            <a:prstGeom prst="line">
              <a:avLst/>
            </a:prstGeom>
            <a:noFill/>
            <a:ln w="28575">
              <a:solidFill>
                <a:schemeClr val="tx1"/>
              </a:solidFill>
              <a:round/>
              <a:headEnd/>
              <a:tailEnd/>
            </a:ln>
          </p:spPr>
          <p:txBody>
            <a:bodyPr wrap="none" anchor="ctr"/>
            <a:lstStyle/>
            <a:p>
              <a:endParaRPr lang="en-US"/>
            </a:p>
          </p:txBody>
        </p:sp>
        <p:sp>
          <p:nvSpPr>
            <p:cNvPr id="28696" name="Text Box 1069"/>
            <p:cNvSpPr txBox="1">
              <a:spLocks noChangeArrowheads="1"/>
            </p:cNvSpPr>
            <p:nvPr/>
          </p:nvSpPr>
          <p:spPr bwMode="auto">
            <a:xfrm>
              <a:off x="3216" y="2784"/>
              <a:ext cx="255" cy="173"/>
            </a:xfrm>
            <a:prstGeom prst="rect">
              <a:avLst/>
            </a:prstGeom>
            <a:noFill/>
            <a:ln w="9525">
              <a:noFill/>
              <a:miter lim="800000"/>
              <a:headEnd/>
              <a:tailEnd/>
            </a:ln>
          </p:spPr>
          <p:txBody>
            <a:bodyPr wrap="none">
              <a:spAutoFit/>
            </a:bodyPr>
            <a:lstStyle/>
            <a:p>
              <a:r>
                <a:rPr lang="en-GB" altLang="en-GB" sz="1200" b="1">
                  <a:latin typeface="Times" pitchFamily="18" charset="0"/>
                </a:rPr>
                <a:t>Ser</a:t>
              </a:r>
              <a:endParaRPr lang="en-GB" altLang="en-GB" b="1">
                <a:latin typeface="Times" pitchFamily="18" charset="0"/>
              </a:endParaRPr>
            </a:p>
          </p:txBody>
        </p:sp>
        <p:sp>
          <p:nvSpPr>
            <p:cNvPr id="28697" name="Text Box 1070"/>
            <p:cNvSpPr txBox="1">
              <a:spLocks noChangeArrowheads="1"/>
            </p:cNvSpPr>
            <p:nvPr/>
          </p:nvSpPr>
          <p:spPr bwMode="auto">
            <a:xfrm>
              <a:off x="3389" y="2668"/>
              <a:ext cx="178" cy="154"/>
            </a:xfrm>
            <a:prstGeom prst="rect">
              <a:avLst/>
            </a:prstGeom>
            <a:noFill/>
            <a:ln w="9525">
              <a:noFill/>
              <a:miter lim="800000"/>
              <a:headEnd/>
              <a:tailEnd/>
            </a:ln>
          </p:spPr>
          <p:txBody>
            <a:bodyPr wrap="none">
              <a:spAutoFit/>
            </a:bodyPr>
            <a:lstStyle/>
            <a:p>
              <a:r>
                <a:rPr lang="en-GB" altLang="en-GB" sz="1000" b="1">
                  <a:latin typeface="Times" pitchFamily="18" charset="0"/>
                </a:rPr>
                <a:t>O</a:t>
              </a:r>
              <a:endParaRPr lang="en-GB" altLang="en-GB" b="1">
                <a:latin typeface="Times" pitchFamily="18" charset="0"/>
              </a:endParaRPr>
            </a:p>
          </p:txBody>
        </p:sp>
        <p:sp>
          <p:nvSpPr>
            <p:cNvPr id="28698" name="Text Box 1072"/>
            <p:cNvSpPr txBox="1">
              <a:spLocks noChangeArrowheads="1"/>
            </p:cNvSpPr>
            <p:nvPr/>
          </p:nvSpPr>
          <p:spPr bwMode="auto">
            <a:xfrm>
              <a:off x="3515" y="2595"/>
              <a:ext cx="178" cy="154"/>
            </a:xfrm>
            <a:prstGeom prst="rect">
              <a:avLst/>
            </a:prstGeom>
            <a:noFill/>
            <a:ln w="9525">
              <a:noFill/>
              <a:miter lim="800000"/>
              <a:headEnd/>
              <a:tailEnd/>
            </a:ln>
          </p:spPr>
          <p:txBody>
            <a:bodyPr wrap="none">
              <a:spAutoFit/>
            </a:bodyPr>
            <a:lstStyle/>
            <a:p>
              <a:r>
                <a:rPr lang="en-GB" altLang="en-GB" sz="1000" b="1">
                  <a:latin typeface="Times" pitchFamily="18" charset="0"/>
                </a:rPr>
                <a:t>H</a:t>
              </a:r>
              <a:endParaRPr lang="en-GB" altLang="en-GB" b="1">
                <a:latin typeface="Times" pitchFamily="18" charset="0"/>
              </a:endParaRPr>
            </a:p>
          </p:txBody>
        </p:sp>
        <p:pic>
          <p:nvPicPr>
            <p:cNvPr id="28699" name="Picture 1081"/>
            <p:cNvPicPr>
              <a:picLocks noChangeAspect="1" noChangeArrowheads="1"/>
            </p:cNvPicPr>
            <p:nvPr/>
          </p:nvPicPr>
          <p:blipFill>
            <a:blip r:embed="rId3" cstate="print"/>
            <a:srcRect/>
            <a:stretch>
              <a:fillRect/>
            </a:stretch>
          </p:blipFill>
          <p:spPr bwMode="auto">
            <a:xfrm>
              <a:off x="3072" y="2736"/>
              <a:ext cx="240" cy="90"/>
            </a:xfrm>
            <a:prstGeom prst="rect">
              <a:avLst/>
            </a:prstGeom>
            <a:noFill/>
            <a:ln w="9525">
              <a:noFill/>
              <a:miter lim="800000"/>
              <a:headEnd/>
              <a:tailEnd/>
            </a:ln>
          </p:spPr>
        </p:pic>
      </p:grpSp>
      <p:grpSp>
        <p:nvGrpSpPr>
          <p:cNvPr id="11" name="Group 1089"/>
          <p:cNvGrpSpPr>
            <a:grpSpLocks/>
          </p:cNvGrpSpPr>
          <p:nvPr/>
        </p:nvGrpSpPr>
        <p:grpSpPr bwMode="auto">
          <a:xfrm>
            <a:off x="6305550" y="4495800"/>
            <a:ext cx="608013" cy="784225"/>
            <a:chOff x="3972" y="2832"/>
            <a:chExt cx="383" cy="494"/>
          </a:xfrm>
        </p:grpSpPr>
        <p:sp>
          <p:nvSpPr>
            <p:cNvPr id="28687" name="Line 1057"/>
            <p:cNvSpPr>
              <a:spLocks noChangeShapeType="1"/>
            </p:cNvSpPr>
            <p:nvPr/>
          </p:nvSpPr>
          <p:spPr bwMode="auto">
            <a:xfrm flipV="1">
              <a:off x="4075" y="3093"/>
              <a:ext cx="0" cy="187"/>
            </a:xfrm>
            <a:prstGeom prst="line">
              <a:avLst/>
            </a:prstGeom>
            <a:noFill/>
            <a:ln w="28575">
              <a:solidFill>
                <a:schemeClr val="tx1"/>
              </a:solidFill>
              <a:round/>
              <a:headEnd/>
              <a:tailEnd/>
            </a:ln>
          </p:spPr>
          <p:txBody>
            <a:bodyPr wrap="none" anchor="ctr"/>
            <a:lstStyle/>
            <a:p>
              <a:endParaRPr lang="en-US"/>
            </a:p>
          </p:txBody>
        </p:sp>
        <p:sp>
          <p:nvSpPr>
            <p:cNvPr id="28688" name="Line 1058"/>
            <p:cNvSpPr>
              <a:spLocks noChangeShapeType="1"/>
            </p:cNvSpPr>
            <p:nvPr/>
          </p:nvSpPr>
          <p:spPr bwMode="auto">
            <a:xfrm flipV="1">
              <a:off x="4075" y="2994"/>
              <a:ext cx="60" cy="99"/>
            </a:xfrm>
            <a:prstGeom prst="line">
              <a:avLst/>
            </a:prstGeom>
            <a:noFill/>
            <a:ln w="28575">
              <a:solidFill>
                <a:schemeClr val="tx1"/>
              </a:solidFill>
              <a:round/>
              <a:headEnd/>
              <a:tailEnd/>
            </a:ln>
          </p:spPr>
          <p:txBody>
            <a:bodyPr wrap="none" anchor="ctr"/>
            <a:lstStyle/>
            <a:p>
              <a:endParaRPr lang="en-US"/>
            </a:p>
          </p:txBody>
        </p:sp>
        <p:sp>
          <p:nvSpPr>
            <p:cNvPr id="28689" name="Text Box 1067"/>
            <p:cNvSpPr txBox="1">
              <a:spLocks noChangeArrowheads="1"/>
            </p:cNvSpPr>
            <p:nvPr/>
          </p:nvSpPr>
          <p:spPr bwMode="auto">
            <a:xfrm>
              <a:off x="4080" y="3091"/>
              <a:ext cx="275" cy="173"/>
            </a:xfrm>
            <a:prstGeom prst="rect">
              <a:avLst/>
            </a:prstGeom>
            <a:noFill/>
            <a:ln w="9525">
              <a:noFill/>
              <a:miter lim="800000"/>
              <a:headEnd/>
              <a:tailEnd/>
            </a:ln>
          </p:spPr>
          <p:txBody>
            <a:bodyPr wrap="none">
              <a:spAutoFit/>
            </a:bodyPr>
            <a:lstStyle/>
            <a:p>
              <a:r>
                <a:rPr lang="en-GB" altLang="en-GB" sz="1200" b="1">
                  <a:latin typeface="Times" pitchFamily="18" charset="0"/>
                </a:rPr>
                <a:t>Asp</a:t>
              </a:r>
              <a:endParaRPr lang="en-GB" altLang="en-GB" b="1">
                <a:latin typeface="Times" pitchFamily="18" charset="0"/>
              </a:endParaRPr>
            </a:p>
          </p:txBody>
        </p:sp>
        <p:sp>
          <p:nvSpPr>
            <p:cNvPr id="28690" name="Text Box 1074"/>
            <p:cNvSpPr txBox="1">
              <a:spLocks noChangeArrowheads="1"/>
            </p:cNvSpPr>
            <p:nvPr/>
          </p:nvSpPr>
          <p:spPr bwMode="auto">
            <a:xfrm>
              <a:off x="4031" y="2867"/>
              <a:ext cx="264" cy="154"/>
            </a:xfrm>
            <a:prstGeom prst="rect">
              <a:avLst/>
            </a:prstGeom>
            <a:noFill/>
            <a:ln w="9525">
              <a:noFill/>
              <a:miter lim="800000"/>
              <a:headEnd/>
              <a:tailEnd/>
            </a:ln>
          </p:spPr>
          <p:txBody>
            <a:bodyPr wrap="none">
              <a:spAutoFit/>
            </a:bodyPr>
            <a:lstStyle/>
            <a:p>
              <a:r>
                <a:rPr lang="en-GB" altLang="en-GB" sz="1000" b="1">
                  <a:latin typeface="Times" pitchFamily="18" charset="0"/>
                </a:rPr>
                <a:t>CO</a:t>
              </a:r>
              <a:r>
                <a:rPr lang="en-GB" altLang="en-GB" sz="1000" b="1" baseline="-25000">
                  <a:latin typeface="Times" pitchFamily="18" charset="0"/>
                </a:rPr>
                <a:t>2</a:t>
              </a:r>
              <a:endParaRPr lang="en-GB" altLang="en-GB" b="1">
                <a:latin typeface="Times" pitchFamily="18" charset="0"/>
              </a:endParaRPr>
            </a:p>
          </p:txBody>
        </p:sp>
        <p:pic>
          <p:nvPicPr>
            <p:cNvPr id="28691" name="Picture 1079"/>
            <p:cNvPicPr>
              <a:picLocks noChangeAspect="1" noChangeArrowheads="1"/>
            </p:cNvPicPr>
            <p:nvPr/>
          </p:nvPicPr>
          <p:blipFill>
            <a:blip r:embed="rId3" cstate="print"/>
            <a:srcRect/>
            <a:stretch>
              <a:fillRect/>
            </a:stretch>
          </p:blipFill>
          <p:spPr bwMode="auto">
            <a:xfrm>
              <a:off x="3972" y="3236"/>
              <a:ext cx="240" cy="90"/>
            </a:xfrm>
            <a:prstGeom prst="rect">
              <a:avLst/>
            </a:prstGeom>
            <a:noFill/>
            <a:ln w="9525">
              <a:noFill/>
              <a:miter lim="800000"/>
              <a:headEnd/>
              <a:tailEnd/>
            </a:ln>
          </p:spPr>
        </p:pic>
        <p:pic>
          <p:nvPicPr>
            <p:cNvPr id="28692" name="Picture 1082"/>
            <p:cNvPicPr>
              <a:picLocks noChangeAspect="1" noChangeArrowheads="1"/>
            </p:cNvPicPr>
            <p:nvPr/>
          </p:nvPicPr>
          <p:blipFill>
            <a:blip r:embed="rId4" cstate="print"/>
            <a:srcRect/>
            <a:stretch>
              <a:fillRect/>
            </a:stretch>
          </p:blipFill>
          <p:spPr bwMode="auto">
            <a:xfrm>
              <a:off x="4224" y="2832"/>
              <a:ext cx="96" cy="96"/>
            </a:xfrm>
            <a:prstGeom prst="rect">
              <a:avLst/>
            </a:prstGeom>
            <a:noFill/>
            <a:ln w="9525">
              <a:noFill/>
              <a:miter lim="800000"/>
              <a:headEnd/>
              <a:tailEnd/>
            </a:ln>
          </p:spPr>
        </p:pic>
      </p:grpSp>
      <p:sp>
        <p:nvSpPr>
          <p:cNvPr id="28685" name="Rectangle 1093"/>
          <p:cNvSpPr>
            <a:spLocks noGrp="1" noChangeArrowheads="1"/>
          </p:cNvSpPr>
          <p:nvPr>
            <p:ph type="title"/>
          </p:nvPr>
        </p:nvSpPr>
        <p:spPr/>
        <p:txBody>
          <a:bodyPr/>
          <a:lstStyle/>
          <a:p>
            <a:pPr eaLnBrk="1" hangingPunct="1"/>
            <a:r>
              <a:rPr lang="en-US" smtClean="0"/>
              <a:t>Substrate binding: bonding forces</a:t>
            </a:r>
          </a:p>
        </p:txBody>
      </p:sp>
      <p:sp>
        <p:nvSpPr>
          <p:cNvPr id="14406" name="Rectangle 1094"/>
          <p:cNvSpPr>
            <a:spLocks noGrp="1" noChangeArrowheads="1"/>
          </p:cNvSpPr>
          <p:nvPr>
            <p:ph type="body" sz="half" idx="1"/>
          </p:nvPr>
        </p:nvSpPr>
        <p:spPr/>
        <p:txBody>
          <a:bodyPr/>
          <a:lstStyle/>
          <a:p>
            <a:pPr eaLnBrk="1" hangingPunct="1"/>
            <a:r>
              <a:rPr lang="en-US" sz="2800" smtClean="0"/>
              <a:t>Ionic</a:t>
            </a:r>
          </a:p>
          <a:p>
            <a:pPr eaLnBrk="1" hangingPunct="1"/>
            <a:r>
              <a:rPr lang="en-US" sz="2800" smtClean="0"/>
              <a:t>H-bonding</a:t>
            </a:r>
          </a:p>
          <a:p>
            <a:pPr eaLnBrk="1" hangingPunct="1"/>
            <a:r>
              <a:rPr lang="en-US" sz="2800" smtClean="0"/>
              <a:t>Hydrophobic</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4357"/>
                                        </p:tgtEl>
                                        <p:attrNameLst>
                                          <p:attrName>style.visibility</p:attrName>
                                        </p:attrNameLst>
                                      </p:cBhvr>
                                      <p:to>
                                        <p:strVal val="visible"/>
                                      </p:to>
                                    </p:set>
                                    <p:animEffect transition="in" filter="box(out)">
                                      <p:cBhvr>
                                        <p:cTn id="25" dur="500"/>
                                        <p:tgtEl>
                                          <p:spTgt spid="143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1192213" y="3073400"/>
            <a:ext cx="2165350" cy="2144713"/>
            <a:chOff x="360" y="2624"/>
            <a:chExt cx="1364" cy="1351"/>
          </a:xfrm>
        </p:grpSpPr>
        <p:sp>
          <p:nvSpPr>
            <p:cNvPr id="29740" name="Oval 9"/>
            <p:cNvSpPr>
              <a:spLocks noChangeArrowheads="1"/>
            </p:cNvSpPr>
            <p:nvPr/>
          </p:nvSpPr>
          <p:spPr bwMode="auto">
            <a:xfrm>
              <a:off x="360" y="2624"/>
              <a:ext cx="288" cy="288"/>
            </a:xfrm>
            <a:prstGeom prst="ellipse">
              <a:avLst/>
            </a:prstGeom>
            <a:solidFill>
              <a:srgbClr val="FF6600"/>
            </a:solidFill>
            <a:ln w="28575">
              <a:solidFill>
                <a:schemeClr val="tx1"/>
              </a:solidFill>
              <a:round/>
              <a:headEnd/>
              <a:tailEnd/>
            </a:ln>
          </p:spPr>
          <p:txBody>
            <a:bodyPr wrap="none" anchor="ctr"/>
            <a:lstStyle/>
            <a:p>
              <a:endParaRPr lang="en-US"/>
            </a:p>
          </p:txBody>
        </p:sp>
        <p:sp>
          <p:nvSpPr>
            <p:cNvPr id="29741" name="Oval 16"/>
            <p:cNvSpPr>
              <a:spLocks noChangeArrowheads="1"/>
            </p:cNvSpPr>
            <p:nvPr/>
          </p:nvSpPr>
          <p:spPr bwMode="auto">
            <a:xfrm>
              <a:off x="528" y="3792"/>
              <a:ext cx="96" cy="96"/>
            </a:xfrm>
            <a:prstGeom prst="ellipse">
              <a:avLst/>
            </a:prstGeom>
            <a:solidFill>
              <a:srgbClr val="FF6600"/>
            </a:solidFill>
            <a:ln w="9525">
              <a:solidFill>
                <a:schemeClr val="tx1"/>
              </a:solidFill>
              <a:round/>
              <a:headEnd/>
              <a:tailEnd/>
            </a:ln>
          </p:spPr>
          <p:txBody>
            <a:bodyPr wrap="none" anchor="ctr"/>
            <a:lstStyle/>
            <a:p>
              <a:endParaRPr lang="en-US"/>
            </a:p>
          </p:txBody>
        </p:sp>
        <p:sp>
          <p:nvSpPr>
            <p:cNvPr id="29742" name="Text Box 18"/>
            <p:cNvSpPr txBox="1">
              <a:spLocks noChangeArrowheads="1"/>
            </p:cNvSpPr>
            <p:nvPr/>
          </p:nvSpPr>
          <p:spPr bwMode="auto">
            <a:xfrm>
              <a:off x="720" y="3744"/>
              <a:ext cx="1004" cy="231"/>
            </a:xfrm>
            <a:prstGeom prst="rect">
              <a:avLst/>
            </a:prstGeom>
            <a:noFill/>
            <a:ln w="9525">
              <a:noFill/>
              <a:miter lim="800000"/>
              <a:headEnd/>
              <a:tailEnd/>
            </a:ln>
          </p:spPr>
          <p:txBody>
            <a:bodyPr wrap="none">
              <a:spAutoFit/>
            </a:bodyPr>
            <a:lstStyle/>
            <a:p>
              <a:r>
                <a:rPr lang="en-GB" altLang="en-GB" b="1">
                  <a:latin typeface="Times" pitchFamily="18" charset="0"/>
                </a:rPr>
                <a:t>van der Waals</a:t>
              </a:r>
              <a:endParaRPr lang="en-GB" altLang="en-GB">
                <a:latin typeface="Times" pitchFamily="18" charset="0"/>
              </a:endParaRPr>
            </a:p>
          </p:txBody>
        </p:sp>
      </p:grpSp>
      <p:grpSp>
        <p:nvGrpSpPr>
          <p:cNvPr id="3" name="Group 119"/>
          <p:cNvGrpSpPr>
            <a:grpSpLocks/>
          </p:cNvGrpSpPr>
          <p:nvPr/>
        </p:nvGrpSpPr>
        <p:grpSpPr bwMode="auto">
          <a:xfrm>
            <a:off x="1476375" y="2349500"/>
            <a:ext cx="1263650" cy="2563813"/>
            <a:chOff x="528" y="2168"/>
            <a:chExt cx="796" cy="1615"/>
          </a:xfrm>
        </p:grpSpPr>
        <p:sp>
          <p:nvSpPr>
            <p:cNvPr id="29737" name="Oval 10"/>
            <p:cNvSpPr>
              <a:spLocks noChangeArrowheads="1"/>
            </p:cNvSpPr>
            <p:nvPr/>
          </p:nvSpPr>
          <p:spPr bwMode="auto">
            <a:xfrm>
              <a:off x="720" y="2168"/>
              <a:ext cx="216" cy="20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38" name="Oval 15"/>
            <p:cNvSpPr>
              <a:spLocks noChangeArrowheads="1"/>
            </p:cNvSpPr>
            <p:nvPr/>
          </p:nvSpPr>
          <p:spPr bwMode="auto">
            <a:xfrm>
              <a:off x="528" y="360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39" name="Text Box 17"/>
            <p:cNvSpPr txBox="1">
              <a:spLocks noChangeArrowheads="1"/>
            </p:cNvSpPr>
            <p:nvPr/>
          </p:nvSpPr>
          <p:spPr bwMode="auto">
            <a:xfrm>
              <a:off x="720" y="3552"/>
              <a:ext cx="604" cy="231"/>
            </a:xfrm>
            <a:prstGeom prst="rect">
              <a:avLst/>
            </a:prstGeom>
            <a:noFill/>
            <a:ln w="9525">
              <a:noFill/>
              <a:miter lim="800000"/>
              <a:headEnd/>
              <a:tailEnd/>
            </a:ln>
          </p:spPr>
          <p:txBody>
            <a:bodyPr wrap="none">
              <a:spAutoFit/>
            </a:bodyPr>
            <a:lstStyle/>
            <a:p>
              <a:r>
                <a:rPr lang="en-GB" altLang="en-GB" b="1">
                  <a:latin typeface="Times" pitchFamily="18" charset="0"/>
                </a:rPr>
                <a:t>H-Bond</a:t>
              </a:r>
              <a:endParaRPr lang="en-GB" altLang="en-GB">
                <a:latin typeface="Times" pitchFamily="18" charset="0"/>
              </a:endParaRPr>
            </a:p>
          </p:txBody>
        </p:sp>
      </p:grpSp>
      <p:grpSp>
        <p:nvGrpSpPr>
          <p:cNvPr id="4" name="Group 46"/>
          <p:cNvGrpSpPr>
            <a:grpSpLocks/>
          </p:cNvGrpSpPr>
          <p:nvPr/>
        </p:nvGrpSpPr>
        <p:grpSpPr bwMode="auto">
          <a:xfrm>
            <a:off x="1458913" y="2806700"/>
            <a:ext cx="1651000" cy="2716213"/>
            <a:chOff x="528" y="2456"/>
            <a:chExt cx="1040" cy="1711"/>
          </a:xfrm>
        </p:grpSpPr>
        <p:sp>
          <p:nvSpPr>
            <p:cNvPr id="29734" name="Rectangle 11"/>
            <p:cNvSpPr>
              <a:spLocks noChangeArrowheads="1"/>
            </p:cNvSpPr>
            <p:nvPr/>
          </p:nvSpPr>
          <p:spPr bwMode="auto">
            <a:xfrm>
              <a:off x="968" y="2456"/>
              <a:ext cx="600" cy="696"/>
            </a:xfrm>
            <a:prstGeom prst="rect">
              <a:avLst/>
            </a:prstGeom>
            <a:solidFill>
              <a:schemeClr val="hlink"/>
            </a:solidFill>
            <a:ln w="28575">
              <a:solidFill>
                <a:schemeClr val="tx1"/>
              </a:solidFill>
              <a:miter lim="800000"/>
              <a:headEnd/>
              <a:tailEnd/>
            </a:ln>
          </p:spPr>
          <p:txBody>
            <a:bodyPr wrap="none" anchor="ctr"/>
            <a:lstStyle/>
            <a:p>
              <a:endParaRPr lang="en-US"/>
            </a:p>
          </p:txBody>
        </p:sp>
        <p:sp>
          <p:nvSpPr>
            <p:cNvPr id="29735" name="Rectangle 13"/>
            <p:cNvSpPr>
              <a:spLocks noChangeArrowheads="1"/>
            </p:cNvSpPr>
            <p:nvPr/>
          </p:nvSpPr>
          <p:spPr bwMode="auto">
            <a:xfrm>
              <a:off x="528" y="3976"/>
              <a:ext cx="112" cy="104"/>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9736" name="Text Box 19"/>
            <p:cNvSpPr txBox="1">
              <a:spLocks noChangeArrowheads="1"/>
            </p:cNvSpPr>
            <p:nvPr/>
          </p:nvSpPr>
          <p:spPr bwMode="auto">
            <a:xfrm>
              <a:off x="720" y="3936"/>
              <a:ext cx="428" cy="231"/>
            </a:xfrm>
            <a:prstGeom prst="rect">
              <a:avLst/>
            </a:prstGeom>
            <a:noFill/>
            <a:ln w="9525">
              <a:noFill/>
              <a:miter lim="800000"/>
              <a:headEnd/>
              <a:tailEnd/>
            </a:ln>
          </p:spPr>
          <p:txBody>
            <a:bodyPr wrap="none">
              <a:spAutoFit/>
            </a:bodyPr>
            <a:lstStyle/>
            <a:p>
              <a:r>
                <a:rPr lang="en-GB" altLang="en-GB" b="1">
                  <a:latin typeface="Times" pitchFamily="18" charset="0"/>
                </a:rPr>
                <a:t>Ionic</a:t>
              </a:r>
              <a:endParaRPr lang="en-GB" altLang="en-GB">
                <a:latin typeface="Times" pitchFamily="18" charset="0"/>
              </a:endParaRPr>
            </a:p>
          </p:txBody>
        </p:sp>
      </p:grpSp>
      <p:pic>
        <p:nvPicPr>
          <p:cNvPr id="18550" name="Picture 118"/>
          <p:cNvPicPr>
            <a:picLocks noChangeAspect="1" noChangeArrowheads="1"/>
          </p:cNvPicPr>
          <p:nvPr/>
        </p:nvPicPr>
        <p:blipFill>
          <a:blip r:embed="rId3" cstate="print"/>
          <a:srcRect/>
          <a:stretch>
            <a:fillRect/>
          </a:stretch>
        </p:blipFill>
        <p:spPr bwMode="auto">
          <a:xfrm>
            <a:off x="1204913" y="2438400"/>
            <a:ext cx="1727200" cy="1443038"/>
          </a:xfrm>
          <a:prstGeom prst="rect">
            <a:avLst/>
          </a:prstGeom>
          <a:noFill/>
          <a:ln w="9525">
            <a:noFill/>
            <a:miter lim="800000"/>
            <a:headEnd/>
            <a:tailEnd/>
          </a:ln>
        </p:spPr>
      </p:pic>
      <p:grpSp>
        <p:nvGrpSpPr>
          <p:cNvPr id="5" name="Group 49"/>
          <p:cNvGrpSpPr>
            <a:grpSpLocks/>
          </p:cNvGrpSpPr>
          <p:nvPr/>
        </p:nvGrpSpPr>
        <p:grpSpPr bwMode="auto">
          <a:xfrm>
            <a:off x="4572000" y="2205038"/>
            <a:ext cx="3733800" cy="2222500"/>
            <a:chOff x="3120" y="2136"/>
            <a:chExt cx="2352" cy="1400"/>
          </a:xfrm>
        </p:grpSpPr>
        <p:sp>
          <p:nvSpPr>
            <p:cNvPr id="29721" name="Line 24"/>
            <p:cNvSpPr>
              <a:spLocks noChangeShapeType="1"/>
            </p:cNvSpPr>
            <p:nvPr/>
          </p:nvSpPr>
          <p:spPr bwMode="auto">
            <a:xfrm flipH="1">
              <a:off x="4308" y="2328"/>
              <a:ext cx="192" cy="0"/>
            </a:xfrm>
            <a:prstGeom prst="line">
              <a:avLst/>
            </a:prstGeom>
            <a:noFill/>
            <a:ln w="28575">
              <a:solidFill>
                <a:schemeClr val="tx1"/>
              </a:solidFill>
              <a:round/>
              <a:headEnd/>
              <a:tailEnd/>
            </a:ln>
          </p:spPr>
          <p:txBody>
            <a:bodyPr wrap="none" anchor="ctr"/>
            <a:lstStyle/>
            <a:p>
              <a:endParaRPr lang="en-US"/>
            </a:p>
          </p:txBody>
        </p:sp>
        <p:sp>
          <p:nvSpPr>
            <p:cNvPr id="29722" name="Line 25"/>
            <p:cNvSpPr>
              <a:spLocks noChangeShapeType="1"/>
            </p:cNvSpPr>
            <p:nvPr/>
          </p:nvSpPr>
          <p:spPr bwMode="auto">
            <a:xfrm flipH="1">
              <a:off x="4136" y="2360"/>
              <a:ext cx="84" cy="100"/>
            </a:xfrm>
            <a:prstGeom prst="line">
              <a:avLst/>
            </a:prstGeom>
            <a:noFill/>
            <a:ln w="28575">
              <a:solidFill>
                <a:schemeClr val="tx1"/>
              </a:solidFill>
              <a:round/>
              <a:headEnd/>
              <a:tailEnd/>
            </a:ln>
          </p:spPr>
          <p:txBody>
            <a:bodyPr wrap="none" anchor="ctr"/>
            <a:lstStyle/>
            <a:p>
              <a:endParaRPr lang="en-US"/>
            </a:p>
          </p:txBody>
        </p:sp>
        <p:sp>
          <p:nvSpPr>
            <p:cNvPr id="29723" name="Line 26"/>
            <p:cNvSpPr>
              <a:spLocks noChangeShapeType="1"/>
            </p:cNvSpPr>
            <p:nvPr/>
          </p:nvSpPr>
          <p:spPr bwMode="auto">
            <a:xfrm flipH="1">
              <a:off x="4952" y="3256"/>
              <a:ext cx="180" cy="0"/>
            </a:xfrm>
            <a:prstGeom prst="line">
              <a:avLst/>
            </a:prstGeom>
            <a:noFill/>
            <a:ln w="28575">
              <a:solidFill>
                <a:schemeClr val="tx1"/>
              </a:solidFill>
              <a:round/>
              <a:headEnd/>
              <a:tailEnd/>
            </a:ln>
          </p:spPr>
          <p:txBody>
            <a:bodyPr wrap="none" anchor="ctr"/>
            <a:lstStyle/>
            <a:p>
              <a:endParaRPr lang="en-US"/>
            </a:p>
          </p:txBody>
        </p:sp>
        <p:grpSp>
          <p:nvGrpSpPr>
            <p:cNvPr id="29724" name="Group 48"/>
            <p:cNvGrpSpPr>
              <a:grpSpLocks/>
            </p:cNvGrpSpPr>
            <p:nvPr/>
          </p:nvGrpSpPr>
          <p:grpSpPr bwMode="auto">
            <a:xfrm>
              <a:off x="3120" y="2136"/>
              <a:ext cx="2352" cy="1400"/>
              <a:chOff x="3120" y="2136"/>
              <a:chExt cx="2352" cy="1400"/>
            </a:xfrm>
          </p:grpSpPr>
          <p:grpSp>
            <p:nvGrpSpPr>
              <p:cNvPr id="29726" name="Group 47"/>
              <p:cNvGrpSpPr>
                <a:grpSpLocks/>
              </p:cNvGrpSpPr>
              <p:nvPr/>
            </p:nvGrpSpPr>
            <p:grpSpPr bwMode="auto">
              <a:xfrm>
                <a:off x="3120" y="2136"/>
                <a:ext cx="2352" cy="1400"/>
                <a:chOff x="3120" y="2136"/>
                <a:chExt cx="2352" cy="1400"/>
              </a:xfrm>
            </p:grpSpPr>
            <p:sp>
              <p:nvSpPr>
                <p:cNvPr id="29730" name="Rectangle 40"/>
                <p:cNvSpPr>
                  <a:spLocks noChangeArrowheads="1"/>
                </p:cNvSpPr>
                <p:nvPr/>
              </p:nvSpPr>
              <p:spPr bwMode="auto">
                <a:xfrm>
                  <a:off x="3120" y="2136"/>
                  <a:ext cx="2344" cy="1400"/>
                </a:xfrm>
                <a:prstGeom prst="rect">
                  <a:avLst/>
                </a:prstGeom>
                <a:noFill/>
                <a:ln w="28575">
                  <a:solidFill>
                    <a:schemeClr val="tx1"/>
                  </a:solidFill>
                  <a:miter lim="800000"/>
                  <a:headEnd/>
                  <a:tailEnd/>
                </a:ln>
              </p:spPr>
              <p:txBody>
                <a:bodyPr wrap="none" anchor="ctr"/>
                <a:lstStyle/>
                <a:p>
                  <a:endParaRPr lang="en-US"/>
                </a:p>
              </p:txBody>
            </p:sp>
            <p:sp>
              <p:nvSpPr>
                <p:cNvPr id="29731" name="Freeform 21"/>
                <p:cNvSpPr>
                  <a:spLocks/>
                </p:cNvSpPr>
                <p:nvPr/>
              </p:nvSpPr>
              <p:spPr bwMode="auto">
                <a:xfrm>
                  <a:off x="3120" y="2144"/>
                  <a:ext cx="1252" cy="1392"/>
                </a:xfrm>
                <a:custGeom>
                  <a:avLst/>
                  <a:gdLst>
                    <a:gd name="T0" fmla="*/ 380 w 1252"/>
                    <a:gd name="T1" fmla="*/ 4 h 1392"/>
                    <a:gd name="T2" fmla="*/ 276 w 1252"/>
                    <a:gd name="T3" fmla="*/ 148 h 1392"/>
                    <a:gd name="T4" fmla="*/ 220 w 1252"/>
                    <a:gd name="T5" fmla="*/ 248 h 1392"/>
                    <a:gd name="T6" fmla="*/ 212 w 1252"/>
                    <a:gd name="T7" fmla="*/ 348 h 1392"/>
                    <a:gd name="T8" fmla="*/ 280 w 1252"/>
                    <a:gd name="T9" fmla="*/ 412 h 1392"/>
                    <a:gd name="T10" fmla="*/ 320 w 1252"/>
                    <a:gd name="T11" fmla="*/ 512 h 1392"/>
                    <a:gd name="T12" fmla="*/ 328 w 1252"/>
                    <a:gd name="T13" fmla="*/ 688 h 1392"/>
                    <a:gd name="T14" fmla="*/ 288 w 1252"/>
                    <a:gd name="T15" fmla="*/ 760 h 1392"/>
                    <a:gd name="T16" fmla="*/ 256 w 1252"/>
                    <a:gd name="T17" fmla="*/ 816 h 1392"/>
                    <a:gd name="T18" fmla="*/ 236 w 1252"/>
                    <a:gd name="T19" fmla="*/ 912 h 1392"/>
                    <a:gd name="T20" fmla="*/ 240 w 1252"/>
                    <a:gd name="T21" fmla="*/ 996 h 1392"/>
                    <a:gd name="T22" fmla="*/ 296 w 1252"/>
                    <a:gd name="T23" fmla="*/ 1096 h 1392"/>
                    <a:gd name="T24" fmla="*/ 376 w 1252"/>
                    <a:gd name="T25" fmla="*/ 1152 h 1392"/>
                    <a:gd name="T26" fmla="*/ 484 w 1252"/>
                    <a:gd name="T27" fmla="*/ 1184 h 1392"/>
                    <a:gd name="T28" fmla="*/ 576 w 1252"/>
                    <a:gd name="T29" fmla="*/ 1176 h 1392"/>
                    <a:gd name="T30" fmla="*/ 704 w 1252"/>
                    <a:gd name="T31" fmla="*/ 1128 h 1392"/>
                    <a:gd name="T32" fmla="*/ 756 w 1252"/>
                    <a:gd name="T33" fmla="*/ 1100 h 1392"/>
                    <a:gd name="T34" fmla="*/ 828 w 1252"/>
                    <a:gd name="T35" fmla="*/ 1124 h 1392"/>
                    <a:gd name="T36" fmla="*/ 920 w 1252"/>
                    <a:gd name="T37" fmla="*/ 1184 h 1392"/>
                    <a:gd name="T38" fmla="*/ 1032 w 1252"/>
                    <a:gd name="T39" fmla="*/ 1292 h 1392"/>
                    <a:gd name="T40" fmla="*/ 1080 w 1252"/>
                    <a:gd name="T41" fmla="*/ 1392 h 1392"/>
                    <a:gd name="T42" fmla="*/ 0 w 1252"/>
                    <a:gd name="T43" fmla="*/ 1388 h 1392"/>
                    <a:gd name="T44" fmla="*/ 0 w 1252"/>
                    <a:gd name="T45" fmla="*/ 0 h 1392"/>
                    <a:gd name="T46" fmla="*/ 380 w 1252"/>
                    <a:gd name="T47" fmla="*/ 4 h 13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2"/>
                    <a:gd name="T73" fmla="*/ 0 h 1392"/>
                    <a:gd name="T74" fmla="*/ 1252 w 1252"/>
                    <a:gd name="T75" fmla="*/ 1392 h 13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2" h="1392">
                      <a:moveTo>
                        <a:pt x="380" y="4"/>
                      </a:moveTo>
                      <a:cubicBezTo>
                        <a:pt x="426" y="28"/>
                        <a:pt x="302" y="107"/>
                        <a:pt x="276" y="148"/>
                      </a:cubicBezTo>
                      <a:cubicBezTo>
                        <a:pt x="249" y="188"/>
                        <a:pt x="230" y="214"/>
                        <a:pt x="220" y="248"/>
                      </a:cubicBezTo>
                      <a:cubicBezTo>
                        <a:pt x="209" y="281"/>
                        <a:pt x="202" y="320"/>
                        <a:pt x="212" y="348"/>
                      </a:cubicBezTo>
                      <a:cubicBezTo>
                        <a:pt x="222" y="375"/>
                        <a:pt x="262" y="384"/>
                        <a:pt x="280" y="412"/>
                      </a:cubicBezTo>
                      <a:cubicBezTo>
                        <a:pt x="297" y="439"/>
                        <a:pt x="312" y="466"/>
                        <a:pt x="320" y="512"/>
                      </a:cubicBezTo>
                      <a:cubicBezTo>
                        <a:pt x="328" y="558"/>
                        <a:pt x="333" y="646"/>
                        <a:pt x="328" y="688"/>
                      </a:cubicBezTo>
                      <a:cubicBezTo>
                        <a:pt x="322" y="729"/>
                        <a:pt x="299" y="738"/>
                        <a:pt x="288" y="760"/>
                      </a:cubicBezTo>
                      <a:cubicBezTo>
                        <a:pt x="276" y="781"/>
                        <a:pt x="264" y="790"/>
                        <a:pt x="256" y="816"/>
                      </a:cubicBezTo>
                      <a:cubicBezTo>
                        <a:pt x="247" y="841"/>
                        <a:pt x="238" y="882"/>
                        <a:pt x="236" y="912"/>
                      </a:cubicBezTo>
                      <a:cubicBezTo>
                        <a:pt x="233" y="942"/>
                        <a:pt x="230" y="965"/>
                        <a:pt x="240" y="996"/>
                      </a:cubicBezTo>
                      <a:cubicBezTo>
                        <a:pt x="250" y="1026"/>
                        <a:pt x="273" y="1070"/>
                        <a:pt x="296" y="1096"/>
                      </a:cubicBezTo>
                      <a:cubicBezTo>
                        <a:pt x="318" y="1121"/>
                        <a:pt x="344" y="1137"/>
                        <a:pt x="376" y="1152"/>
                      </a:cubicBezTo>
                      <a:cubicBezTo>
                        <a:pt x="407" y="1166"/>
                        <a:pt x="450" y="1180"/>
                        <a:pt x="484" y="1184"/>
                      </a:cubicBezTo>
                      <a:cubicBezTo>
                        <a:pt x="517" y="1187"/>
                        <a:pt x="539" y="1185"/>
                        <a:pt x="576" y="1176"/>
                      </a:cubicBezTo>
                      <a:cubicBezTo>
                        <a:pt x="612" y="1166"/>
                        <a:pt x="674" y="1140"/>
                        <a:pt x="704" y="1128"/>
                      </a:cubicBezTo>
                      <a:cubicBezTo>
                        <a:pt x="733" y="1115"/>
                        <a:pt x="735" y="1100"/>
                        <a:pt x="756" y="1100"/>
                      </a:cubicBezTo>
                      <a:cubicBezTo>
                        <a:pt x="776" y="1099"/>
                        <a:pt x="800" y="1110"/>
                        <a:pt x="828" y="1124"/>
                      </a:cubicBezTo>
                      <a:cubicBezTo>
                        <a:pt x="855" y="1137"/>
                        <a:pt x="886" y="1156"/>
                        <a:pt x="920" y="1184"/>
                      </a:cubicBezTo>
                      <a:cubicBezTo>
                        <a:pt x="953" y="1211"/>
                        <a:pt x="1005" y="1257"/>
                        <a:pt x="1032" y="1292"/>
                      </a:cubicBezTo>
                      <a:cubicBezTo>
                        <a:pt x="1058" y="1326"/>
                        <a:pt x="1252" y="1376"/>
                        <a:pt x="1080" y="1392"/>
                      </a:cubicBezTo>
                      <a:cubicBezTo>
                        <a:pt x="908" y="1392"/>
                        <a:pt x="264" y="1392"/>
                        <a:pt x="0" y="1388"/>
                      </a:cubicBezTo>
                      <a:cubicBezTo>
                        <a:pt x="0" y="1136"/>
                        <a:pt x="0" y="248"/>
                        <a:pt x="0" y="0"/>
                      </a:cubicBezTo>
                      <a:cubicBezTo>
                        <a:pt x="156" y="8"/>
                        <a:pt x="296" y="0"/>
                        <a:pt x="380" y="4"/>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9732" name="Freeform 22"/>
                <p:cNvSpPr>
                  <a:spLocks/>
                </p:cNvSpPr>
                <p:nvPr/>
              </p:nvSpPr>
              <p:spPr bwMode="auto">
                <a:xfrm>
                  <a:off x="4404" y="2144"/>
                  <a:ext cx="1064" cy="624"/>
                </a:xfrm>
                <a:custGeom>
                  <a:avLst/>
                  <a:gdLst>
                    <a:gd name="T0" fmla="*/ 160 w 1064"/>
                    <a:gd name="T1" fmla="*/ 4 h 624"/>
                    <a:gd name="T2" fmla="*/ 108 w 1064"/>
                    <a:gd name="T3" fmla="*/ 144 h 624"/>
                    <a:gd name="T4" fmla="*/ 112 w 1064"/>
                    <a:gd name="T5" fmla="*/ 264 h 624"/>
                    <a:gd name="T6" fmla="*/ 216 w 1064"/>
                    <a:gd name="T7" fmla="*/ 336 h 624"/>
                    <a:gd name="T8" fmla="*/ 400 w 1064"/>
                    <a:gd name="T9" fmla="*/ 364 h 624"/>
                    <a:gd name="T10" fmla="*/ 644 w 1064"/>
                    <a:gd name="T11" fmla="*/ 372 h 624"/>
                    <a:gd name="T12" fmla="*/ 828 w 1064"/>
                    <a:gd name="T13" fmla="*/ 412 h 624"/>
                    <a:gd name="T14" fmla="*/ 980 w 1064"/>
                    <a:gd name="T15" fmla="*/ 464 h 624"/>
                    <a:gd name="T16" fmla="*/ 1064 w 1064"/>
                    <a:gd name="T17" fmla="*/ 548 h 624"/>
                    <a:gd name="T18" fmla="*/ 1064 w 1064"/>
                    <a:gd name="T19" fmla="*/ 4 h 624"/>
                    <a:gd name="T20" fmla="*/ 160 w 1064"/>
                    <a:gd name="T21" fmla="*/ 4 h 6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4"/>
                    <a:gd name="T34" fmla="*/ 0 h 624"/>
                    <a:gd name="T35" fmla="*/ 1064 w 1064"/>
                    <a:gd name="T36" fmla="*/ 624 h 6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4" h="624">
                      <a:moveTo>
                        <a:pt x="160" y="4"/>
                      </a:moveTo>
                      <a:cubicBezTo>
                        <a:pt x="0" y="27"/>
                        <a:pt x="116" y="100"/>
                        <a:pt x="108" y="144"/>
                      </a:cubicBezTo>
                      <a:cubicBezTo>
                        <a:pt x="99" y="187"/>
                        <a:pt x="93" y="231"/>
                        <a:pt x="112" y="264"/>
                      </a:cubicBezTo>
                      <a:cubicBezTo>
                        <a:pt x="130" y="296"/>
                        <a:pt x="168" y="319"/>
                        <a:pt x="216" y="336"/>
                      </a:cubicBezTo>
                      <a:cubicBezTo>
                        <a:pt x="263" y="352"/>
                        <a:pt x="328" y="358"/>
                        <a:pt x="400" y="364"/>
                      </a:cubicBezTo>
                      <a:cubicBezTo>
                        <a:pt x="471" y="369"/>
                        <a:pt x="572" y="364"/>
                        <a:pt x="644" y="372"/>
                      </a:cubicBezTo>
                      <a:cubicBezTo>
                        <a:pt x="715" y="380"/>
                        <a:pt x="772" y="396"/>
                        <a:pt x="828" y="412"/>
                      </a:cubicBezTo>
                      <a:cubicBezTo>
                        <a:pt x="884" y="427"/>
                        <a:pt x="940" y="441"/>
                        <a:pt x="980" y="464"/>
                      </a:cubicBezTo>
                      <a:cubicBezTo>
                        <a:pt x="1019" y="486"/>
                        <a:pt x="1050" y="624"/>
                        <a:pt x="1064" y="548"/>
                      </a:cubicBezTo>
                      <a:cubicBezTo>
                        <a:pt x="1060" y="460"/>
                        <a:pt x="1064" y="136"/>
                        <a:pt x="1064" y="4"/>
                      </a:cubicBezTo>
                      <a:cubicBezTo>
                        <a:pt x="904" y="0"/>
                        <a:pt x="320" y="4"/>
                        <a:pt x="160" y="4"/>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29733" name="Freeform 23"/>
                <p:cNvSpPr>
                  <a:spLocks/>
                </p:cNvSpPr>
                <p:nvPr/>
              </p:nvSpPr>
              <p:spPr bwMode="auto">
                <a:xfrm>
                  <a:off x="5000" y="2941"/>
                  <a:ext cx="472" cy="595"/>
                </a:xfrm>
                <a:custGeom>
                  <a:avLst/>
                  <a:gdLst>
                    <a:gd name="T0" fmla="*/ 468 w 472"/>
                    <a:gd name="T1" fmla="*/ 79 h 595"/>
                    <a:gd name="T2" fmla="*/ 348 w 472"/>
                    <a:gd name="T3" fmla="*/ 123 h 595"/>
                    <a:gd name="T4" fmla="*/ 192 w 472"/>
                    <a:gd name="T5" fmla="*/ 255 h 595"/>
                    <a:gd name="T6" fmla="*/ 92 w 472"/>
                    <a:gd name="T7" fmla="*/ 383 h 595"/>
                    <a:gd name="T8" fmla="*/ 44 w 472"/>
                    <a:gd name="T9" fmla="*/ 491 h 595"/>
                    <a:gd name="T10" fmla="*/ 72 w 472"/>
                    <a:gd name="T11" fmla="*/ 595 h 595"/>
                    <a:gd name="T12" fmla="*/ 472 w 472"/>
                    <a:gd name="T13" fmla="*/ 591 h 595"/>
                    <a:gd name="T14" fmla="*/ 468 w 472"/>
                    <a:gd name="T15" fmla="*/ 79 h 595"/>
                    <a:gd name="T16" fmla="*/ 0 60000 65536"/>
                    <a:gd name="T17" fmla="*/ 0 60000 65536"/>
                    <a:gd name="T18" fmla="*/ 0 60000 65536"/>
                    <a:gd name="T19" fmla="*/ 0 60000 65536"/>
                    <a:gd name="T20" fmla="*/ 0 60000 65536"/>
                    <a:gd name="T21" fmla="*/ 0 60000 65536"/>
                    <a:gd name="T22" fmla="*/ 0 60000 65536"/>
                    <a:gd name="T23" fmla="*/ 0 60000 65536"/>
                    <a:gd name="T24" fmla="*/ 0 w 472"/>
                    <a:gd name="T25" fmla="*/ 0 h 595"/>
                    <a:gd name="T26" fmla="*/ 472 w 472"/>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2" h="595">
                      <a:moveTo>
                        <a:pt x="468" y="79"/>
                      </a:moveTo>
                      <a:cubicBezTo>
                        <a:pt x="447" y="0"/>
                        <a:pt x="393" y="93"/>
                        <a:pt x="348" y="123"/>
                      </a:cubicBezTo>
                      <a:cubicBezTo>
                        <a:pt x="302" y="152"/>
                        <a:pt x="234" y="211"/>
                        <a:pt x="192" y="255"/>
                      </a:cubicBezTo>
                      <a:cubicBezTo>
                        <a:pt x="149" y="298"/>
                        <a:pt x="116" y="343"/>
                        <a:pt x="92" y="383"/>
                      </a:cubicBezTo>
                      <a:cubicBezTo>
                        <a:pt x="67" y="422"/>
                        <a:pt x="47" y="455"/>
                        <a:pt x="44" y="491"/>
                      </a:cubicBezTo>
                      <a:cubicBezTo>
                        <a:pt x="40" y="526"/>
                        <a:pt x="0" y="578"/>
                        <a:pt x="72" y="595"/>
                      </a:cubicBezTo>
                      <a:cubicBezTo>
                        <a:pt x="144" y="587"/>
                        <a:pt x="368" y="591"/>
                        <a:pt x="472" y="591"/>
                      </a:cubicBezTo>
                      <a:cubicBezTo>
                        <a:pt x="464" y="479"/>
                        <a:pt x="468" y="179"/>
                        <a:pt x="468" y="79"/>
                      </a:cubicBezTo>
                      <a:close/>
                    </a:path>
                  </a:pathLst>
                </a:custGeom>
                <a:solidFill>
                  <a:schemeClr val="accent1"/>
                </a:solidFill>
                <a:ln w="19050" cmpd="sng">
                  <a:solidFill>
                    <a:schemeClr val="tx1"/>
                  </a:solidFill>
                  <a:round/>
                  <a:headEnd/>
                  <a:tailEnd/>
                </a:ln>
              </p:spPr>
              <p:txBody>
                <a:bodyPr wrap="none" anchor="ctr"/>
                <a:lstStyle/>
                <a:p>
                  <a:endParaRPr lang="en-US"/>
                </a:p>
              </p:txBody>
            </p:sp>
          </p:grpSp>
          <p:sp>
            <p:nvSpPr>
              <p:cNvPr id="29727" name="Text Box 29"/>
              <p:cNvSpPr txBox="1">
                <a:spLocks noChangeArrowheads="1"/>
              </p:cNvSpPr>
              <p:nvPr/>
            </p:nvSpPr>
            <p:spPr bwMode="auto">
              <a:xfrm>
                <a:off x="4144" y="2216"/>
                <a:ext cx="216" cy="212"/>
              </a:xfrm>
              <a:prstGeom prst="rect">
                <a:avLst/>
              </a:prstGeom>
              <a:noFill/>
              <a:ln w="9525">
                <a:noFill/>
                <a:miter lim="800000"/>
                <a:headEnd/>
                <a:tailEnd/>
              </a:ln>
            </p:spPr>
            <p:txBody>
              <a:bodyPr wrap="none">
                <a:spAutoFit/>
              </a:bodyPr>
              <a:lstStyle/>
              <a:p>
                <a:r>
                  <a:rPr lang="en-GB" altLang="en-GB" sz="1600" b="1">
                    <a:latin typeface="Times" pitchFamily="18" charset="0"/>
                  </a:rPr>
                  <a:t>O</a:t>
                </a:r>
                <a:endParaRPr lang="en-GB" altLang="en-GB">
                  <a:latin typeface="Times" pitchFamily="18" charset="0"/>
                </a:endParaRPr>
              </a:p>
            </p:txBody>
          </p:sp>
          <p:sp>
            <p:nvSpPr>
              <p:cNvPr id="29728" name="Text Box 30"/>
              <p:cNvSpPr txBox="1">
                <a:spLocks noChangeArrowheads="1"/>
              </p:cNvSpPr>
              <p:nvPr/>
            </p:nvSpPr>
            <p:spPr bwMode="auto">
              <a:xfrm>
                <a:off x="3984" y="2400"/>
                <a:ext cx="216" cy="212"/>
              </a:xfrm>
              <a:prstGeom prst="rect">
                <a:avLst/>
              </a:prstGeom>
              <a:noFill/>
              <a:ln w="9525">
                <a:noFill/>
                <a:miter lim="800000"/>
                <a:headEnd/>
                <a:tailEnd/>
              </a:ln>
            </p:spPr>
            <p:txBody>
              <a:bodyPr wrap="none">
                <a:spAutoFit/>
              </a:bodyPr>
              <a:lstStyle/>
              <a:p>
                <a:r>
                  <a:rPr lang="en-GB" altLang="en-GB" sz="1600" b="1">
                    <a:latin typeface="Times" pitchFamily="18" charset="0"/>
                  </a:rPr>
                  <a:t>H</a:t>
                </a:r>
                <a:endParaRPr lang="en-GB" altLang="en-GB">
                  <a:latin typeface="Times" pitchFamily="18" charset="0"/>
                </a:endParaRPr>
              </a:p>
            </p:txBody>
          </p:sp>
          <p:sp>
            <p:nvSpPr>
              <p:cNvPr id="29729" name="Text Box 31"/>
              <p:cNvSpPr txBox="1">
                <a:spLocks noChangeArrowheads="1"/>
              </p:cNvSpPr>
              <p:nvPr/>
            </p:nvSpPr>
            <p:spPr bwMode="auto">
              <a:xfrm>
                <a:off x="4644" y="3152"/>
                <a:ext cx="352" cy="212"/>
              </a:xfrm>
              <a:prstGeom prst="rect">
                <a:avLst/>
              </a:prstGeom>
              <a:noFill/>
              <a:ln w="9525">
                <a:noFill/>
                <a:miter lim="800000"/>
                <a:headEnd/>
                <a:tailEnd/>
              </a:ln>
            </p:spPr>
            <p:txBody>
              <a:bodyPr wrap="none">
                <a:spAutoFit/>
              </a:bodyPr>
              <a:lstStyle/>
              <a:p>
                <a:r>
                  <a:rPr lang="en-GB" altLang="en-GB" sz="1600" b="1">
                    <a:latin typeface="Times" pitchFamily="18" charset="0"/>
                  </a:rPr>
                  <a:t>H</a:t>
                </a:r>
                <a:r>
                  <a:rPr lang="en-GB" altLang="en-GB" sz="1600" b="1" baseline="-25000">
                    <a:latin typeface="Times" pitchFamily="18" charset="0"/>
                  </a:rPr>
                  <a:t>3</a:t>
                </a:r>
                <a:r>
                  <a:rPr lang="en-GB" altLang="en-GB" sz="1600" b="1">
                    <a:latin typeface="Times" pitchFamily="18" charset="0"/>
                  </a:rPr>
                  <a:t>N</a:t>
                </a:r>
                <a:endParaRPr lang="en-GB" altLang="en-GB">
                  <a:latin typeface="Times" pitchFamily="18" charset="0"/>
                </a:endParaRPr>
              </a:p>
            </p:txBody>
          </p:sp>
        </p:grpSp>
        <p:pic>
          <p:nvPicPr>
            <p:cNvPr id="29725" name="Picture 32"/>
            <p:cNvPicPr>
              <a:picLocks noChangeAspect="1" noChangeArrowheads="1"/>
            </p:cNvPicPr>
            <p:nvPr/>
          </p:nvPicPr>
          <p:blipFill>
            <a:blip r:embed="rId4" cstate="print"/>
            <a:srcRect/>
            <a:stretch>
              <a:fillRect/>
            </a:stretch>
          </p:blipFill>
          <p:spPr bwMode="auto">
            <a:xfrm>
              <a:off x="4850" y="3092"/>
              <a:ext cx="114" cy="120"/>
            </a:xfrm>
            <a:prstGeom prst="rect">
              <a:avLst/>
            </a:prstGeom>
            <a:noFill/>
            <a:ln w="9525">
              <a:noFill/>
              <a:miter lim="800000"/>
              <a:headEnd/>
              <a:tailEnd/>
            </a:ln>
          </p:spPr>
        </p:pic>
      </p:grpSp>
      <p:grpSp>
        <p:nvGrpSpPr>
          <p:cNvPr id="8" name="Group 121"/>
          <p:cNvGrpSpPr>
            <a:grpSpLocks/>
          </p:cNvGrpSpPr>
          <p:nvPr/>
        </p:nvGrpSpPr>
        <p:grpSpPr bwMode="auto">
          <a:xfrm>
            <a:off x="5181600" y="2624138"/>
            <a:ext cx="882650" cy="431800"/>
            <a:chOff x="3504" y="2400"/>
            <a:chExt cx="556" cy="272"/>
          </a:xfrm>
        </p:grpSpPr>
        <p:sp>
          <p:nvSpPr>
            <p:cNvPr id="29719" name="Line 28"/>
            <p:cNvSpPr>
              <a:spLocks noChangeShapeType="1"/>
            </p:cNvSpPr>
            <p:nvPr/>
          </p:nvSpPr>
          <p:spPr bwMode="auto">
            <a:xfrm flipH="1">
              <a:off x="3972" y="2544"/>
              <a:ext cx="88" cy="128"/>
            </a:xfrm>
            <a:prstGeom prst="line">
              <a:avLst/>
            </a:prstGeom>
            <a:noFill/>
            <a:ln w="38100">
              <a:solidFill>
                <a:srgbClr val="FF0000"/>
              </a:solidFill>
              <a:prstDash val="sysDot"/>
              <a:round/>
              <a:headEnd/>
              <a:tailEnd/>
            </a:ln>
          </p:spPr>
          <p:txBody>
            <a:bodyPr wrap="none" anchor="ctr"/>
            <a:lstStyle/>
            <a:p>
              <a:endParaRPr lang="en-US"/>
            </a:p>
          </p:txBody>
        </p:sp>
        <p:sp>
          <p:nvSpPr>
            <p:cNvPr id="29720" name="Text Box 34"/>
            <p:cNvSpPr txBox="1">
              <a:spLocks noChangeArrowheads="1"/>
            </p:cNvSpPr>
            <p:nvPr/>
          </p:nvSpPr>
          <p:spPr bwMode="auto">
            <a:xfrm>
              <a:off x="3504" y="2400"/>
              <a:ext cx="495" cy="192"/>
            </a:xfrm>
            <a:prstGeom prst="rect">
              <a:avLst/>
            </a:prstGeom>
            <a:noFill/>
            <a:ln w="9525">
              <a:noFill/>
              <a:miter lim="800000"/>
              <a:headEnd/>
              <a:tailEnd/>
            </a:ln>
          </p:spPr>
          <p:txBody>
            <a:bodyPr wrap="none">
              <a:spAutoFit/>
            </a:bodyPr>
            <a:lstStyle/>
            <a:p>
              <a:r>
                <a:rPr lang="en-GB" altLang="en-GB" sz="1400" b="1">
                  <a:latin typeface="Times" pitchFamily="18" charset="0"/>
                </a:rPr>
                <a:t>H-Bond</a:t>
              </a:r>
              <a:endParaRPr lang="en-GB" altLang="en-GB">
                <a:latin typeface="Times" pitchFamily="18" charset="0"/>
              </a:endParaRPr>
            </a:p>
          </p:txBody>
        </p:sp>
      </p:grpSp>
      <p:grpSp>
        <p:nvGrpSpPr>
          <p:cNvPr id="9" name="Group 122"/>
          <p:cNvGrpSpPr>
            <a:grpSpLocks/>
          </p:cNvGrpSpPr>
          <p:nvPr/>
        </p:nvGrpSpPr>
        <p:grpSpPr bwMode="auto">
          <a:xfrm>
            <a:off x="6540500" y="3157538"/>
            <a:ext cx="1039813" cy="914400"/>
            <a:chOff x="4360" y="2736"/>
            <a:chExt cx="655" cy="576"/>
          </a:xfrm>
        </p:grpSpPr>
        <p:sp>
          <p:nvSpPr>
            <p:cNvPr id="29717" name="Line 27"/>
            <p:cNvSpPr>
              <a:spLocks noChangeShapeType="1"/>
            </p:cNvSpPr>
            <p:nvPr/>
          </p:nvSpPr>
          <p:spPr bwMode="auto">
            <a:xfrm flipH="1">
              <a:off x="4360" y="3276"/>
              <a:ext cx="304" cy="36"/>
            </a:xfrm>
            <a:prstGeom prst="line">
              <a:avLst/>
            </a:prstGeom>
            <a:noFill/>
            <a:ln w="38100">
              <a:solidFill>
                <a:srgbClr val="FF0000"/>
              </a:solidFill>
              <a:prstDash val="sysDot"/>
              <a:round/>
              <a:headEnd/>
              <a:tailEnd/>
            </a:ln>
          </p:spPr>
          <p:txBody>
            <a:bodyPr wrap="none" anchor="ctr"/>
            <a:lstStyle/>
            <a:p>
              <a:endParaRPr lang="en-US"/>
            </a:p>
          </p:txBody>
        </p:sp>
        <p:sp>
          <p:nvSpPr>
            <p:cNvPr id="29718" name="Text Box 35"/>
            <p:cNvSpPr txBox="1">
              <a:spLocks noChangeArrowheads="1"/>
            </p:cNvSpPr>
            <p:nvPr/>
          </p:nvSpPr>
          <p:spPr bwMode="auto">
            <a:xfrm>
              <a:off x="4656" y="2736"/>
              <a:ext cx="359" cy="326"/>
            </a:xfrm>
            <a:prstGeom prst="rect">
              <a:avLst/>
            </a:prstGeom>
            <a:noFill/>
            <a:ln w="9525">
              <a:noFill/>
              <a:miter lim="800000"/>
              <a:headEnd/>
              <a:tailEnd/>
            </a:ln>
          </p:spPr>
          <p:txBody>
            <a:bodyPr wrap="none">
              <a:spAutoFit/>
            </a:bodyPr>
            <a:lstStyle/>
            <a:p>
              <a:r>
                <a:rPr lang="en-GB" altLang="en-GB" sz="1400" b="1">
                  <a:latin typeface="Times" pitchFamily="18" charset="0"/>
                </a:rPr>
                <a:t>Ionic</a:t>
              </a:r>
            </a:p>
            <a:p>
              <a:r>
                <a:rPr lang="en-GB" altLang="en-GB" sz="1400" b="1">
                  <a:latin typeface="Times" pitchFamily="18" charset="0"/>
                </a:rPr>
                <a:t>bond</a:t>
              </a:r>
              <a:endParaRPr lang="en-GB" altLang="en-GB">
                <a:latin typeface="Times" pitchFamily="18" charset="0"/>
              </a:endParaRPr>
            </a:p>
          </p:txBody>
        </p:sp>
      </p:grpSp>
      <p:grpSp>
        <p:nvGrpSpPr>
          <p:cNvPr id="10" name="Group 42"/>
          <p:cNvGrpSpPr>
            <a:grpSpLocks/>
          </p:cNvGrpSpPr>
          <p:nvPr/>
        </p:nvGrpSpPr>
        <p:grpSpPr bwMode="auto">
          <a:xfrm>
            <a:off x="1306513" y="4076700"/>
            <a:ext cx="2401887" cy="1447800"/>
            <a:chOff x="432" y="3264"/>
            <a:chExt cx="1513" cy="912"/>
          </a:xfrm>
        </p:grpSpPr>
        <p:sp>
          <p:nvSpPr>
            <p:cNvPr id="29715" name="Text Box 20"/>
            <p:cNvSpPr txBox="1">
              <a:spLocks noChangeArrowheads="1"/>
            </p:cNvSpPr>
            <p:nvPr/>
          </p:nvSpPr>
          <p:spPr bwMode="auto">
            <a:xfrm>
              <a:off x="432" y="3264"/>
              <a:ext cx="1513" cy="250"/>
            </a:xfrm>
            <a:prstGeom prst="rect">
              <a:avLst/>
            </a:prstGeom>
            <a:noFill/>
            <a:ln w="9525">
              <a:noFill/>
              <a:miter lim="800000"/>
              <a:headEnd/>
              <a:tailEnd/>
            </a:ln>
          </p:spPr>
          <p:txBody>
            <a:bodyPr wrap="none">
              <a:spAutoFit/>
            </a:bodyPr>
            <a:lstStyle/>
            <a:p>
              <a:r>
                <a:rPr lang="en-GB" altLang="en-GB" sz="2000" b="1">
                  <a:latin typeface="Times" pitchFamily="18" charset="0"/>
                </a:rPr>
                <a:t>Possible interactions</a:t>
              </a:r>
              <a:endParaRPr lang="en-GB" altLang="en-GB">
                <a:latin typeface="Times" pitchFamily="18" charset="0"/>
              </a:endParaRPr>
            </a:p>
          </p:txBody>
        </p:sp>
        <p:sp>
          <p:nvSpPr>
            <p:cNvPr id="29716" name="Rectangle 41"/>
            <p:cNvSpPr>
              <a:spLocks noChangeArrowheads="1"/>
            </p:cNvSpPr>
            <p:nvPr/>
          </p:nvSpPr>
          <p:spPr bwMode="auto">
            <a:xfrm>
              <a:off x="480" y="3552"/>
              <a:ext cx="1248" cy="624"/>
            </a:xfrm>
            <a:prstGeom prst="rect">
              <a:avLst/>
            </a:prstGeom>
            <a:noFill/>
            <a:ln w="38100">
              <a:solidFill>
                <a:schemeClr val="tx1"/>
              </a:solidFill>
              <a:miter lim="800000"/>
              <a:headEnd/>
              <a:tailEnd/>
            </a:ln>
          </p:spPr>
          <p:txBody>
            <a:bodyPr wrap="none" anchor="ctr"/>
            <a:lstStyle/>
            <a:p>
              <a:endParaRPr lang="en-US"/>
            </a:p>
          </p:txBody>
        </p:sp>
      </p:grpSp>
      <p:grpSp>
        <p:nvGrpSpPr>
          <p:cNvPr id="11" name="Group 56"/>
          <p:cNvGrpSpPr>
            <a:grpSpLocks/>
          </p:cNvGrpSpPr>
          <p:nvPr/>
        </p:nvGrpSpPr>
        <p:grpSpPr bwMode="auto">
          <a:xfrm>
            <a:off x="4572000" y="3455988"/>
            <a:ext cx="1457325" cy="920750"/>
            <a:chOff x="3120" y="2924"/>
            <a:chExt cx="918" cy="580"/>
          </a:xfrm>
        </p:grpSpPr>
        <p:grpSp>
          <p:nvGrpSpPr>
            <p:cNvPr id="29709" name="Group 52"/>
            <p:cNvGrpSpPr>
              <a:grpSpLocks/>
            </p:cNvGrpSpPr>
            <p:nvPr/>
          </p:nvGrpSpPr>
          <p:grpSpPr bwMode="auto">
            <a:xfrm>
              <a:off x="3384" y="2924"/>
              <a:ext cx="404" cy="392"/>
              <a:chOff x="3384" y="2924"/>
              <a:chExt cx="404" cy="392"/>
            </a:xfrm>
          </p:grpSpPr>
          <p:sp>
            <p:nvSpPr>
              <p:cNvPr id="29711" name="Line 36"/>
              <p:cNvSpPr>
                <a:spLocks noChangeShapeType="1"/>
              </p:cNvSpPr>
              <p:nvPr/>
            </p:nvSpPr>
            <p:spPr bwMode="auto">
              <a:xfrm>
                <a:off x="3416" y="2924"/>
                <a:ext cx="180" cy="96"/>
              </a:xfrm>
              <a:prstGeom prst="line">
                <a:avLst/>
              </a:prstGeom>
              <a:noFill/>
              <a:ln w="38100">
                <a:solidFill>
                  <a:srgbClr val="FF0000"/>
                </a:solidFill>
                <a:prstDash val="sysDot"/>
                <a:round/>
                <a:headEnd/>
                <a:tailEnd/>
              </a:ln>
            </p:spPr>
            <p:txBody>
              <a:bodyPr wrap="none" anchor="ctr"/>
              <a:lstStyle/>
              <a:p>
                <a:endParaRPr lang="en-US"/>
              </a:p>
            </p:txBody>
          </p:sp>
          <p:sp>
            <p:nvSpPr>
              <p:cNvPr id="29712" name="Line 37"/>
              <p:cNvSpPr>
                <a:spLocks noChangeShapeType="1"/>
              </p:cNvSpPr>
              <p:nvPr/>
            </p:nvSpPr>
            <p:spPr bwMode="auto">
              <a:xfrm flipV="1">
                <a:off x="3384" y="3112"/>
                <a:ext cx="128" cy="44"/>
              </a:xfrm>
              <a:prstGeom prst="line">
                <a:avLst/>
              </a:prstGeom>
              <a:noFill/>
              <a:ln w="38100">
                <a:solidFill>
                  <a:srgbClr val="FF0000"/>
                </a:solidFill>
                <a:prstDash val="sysDot"/>
                <a:round/>
                <a:headEnd/>
                <a:tailEnd/>
              </a:ln>
            </p:spPr>
            <p:txBody>
              <a:bodyPr wrap="none" anchor="ctr"/>
              <a:lstStyle/>
              <a:p>
                <a:endParaRPr lang="en-US"/>
              </a:p>
            </p:txBody>
          </p:sp>
          <p:sp>
            <p:nvSpPr>
              <p:cNvPr id="29713" name="Line 38"/>
              <p:cNvSpPr>
                <a:spLocks noChangeShapeType="1"/>
              </p:cNvSpPr>
              <p:nvPr/>
            </p:nvSpPr>
            <p:spPr bwMode="auto">
              <a:xfrm flipV="1">
                <a:off x="3536" y="3188"/>
                <a:ext cx="76" cy="128"/>
              </a:xfrm>
              <a:prstGeom prst="line">
                <a:avLst/>
              </a:prstGeom>
              <a:noFill/>
              <a:ln w="38100">
                <a:solidFill>
                  <a:srgbClr val="FF0000"/>
                </a:solidFill>
                <a:prstDash val="sysDot"/>
                <a:round/>
                <a:headEnd/>
                <a:tailEnd/>
              </a:ln>
            </p:spPr>
            <p:txBody>
              <a:bodyPr wrap="none" anchor="ctr"/>
              <a:lstStyle/>
              <a:p>
                <a:endParaRPr lang="en-US"/>
              </a:p>
            </p:txBody>
          </p:sp>
          <p:sp>
            <p:nvSpPr>
              <p:cNvPr id="29714" name="Line 39"/>
              <p:cNvSpPr>
                <a:spLocks noChangeShapeType="1"/>
              </p:cNvSpPr>
              <p:nvPr/>
            </p:nvSpPr>
            <p:spPr bwMode="auto">
              <a:xfrm flipH="1" flipV="1">
                <a:off x="3704" y="3160"/>
                <a:ext cx="84" cy="116"/>
              </a:xfrm>
              <a:prstGeom prst="line">
                <a:avLst/>
              </a:prstGeom>
              <a:noFill/>
              <a:ln w="38100">
                <a:solidFill>
                  <a:srgbClr val="FF0000"/>
                </a:solidFill>
                <a:prstDash val="sysDot"/>
                <a:round/>
                <a:headEnd/>
                <a:tailEnd/>
              </a:ln>
            </p:spPr>
            <p:txBody>
              <a:bodyPr wrap="none" anchor="ctr"/>
              <a:lstStyle/>
              <a:p>
                <a:endParaRPr lang="en-US"/>
              </a:p>
            </p:txBody>
          </p:sp>
        </p:grpSp>
        <p:sp>
          <p:nvSpPr>
            <p:cNvPr id="29710" name="Text Box 55"/>
            <p:cNvSpPr txBox="1">
              <a:spLocks noChangeArrowheads="1"/>
            </p:cNvSpPr>
            <p:nvPr/>
          </p:nvSpPr>
          <p:spPr bwMode="auto">
            <a:xfrm>
              <a:off x="3120" y="3312"/>
              <a:ext cx="918" cy="192"/>
            </a:xfrm>
            <a:prstGeom prst="rect">
              <a:avLst/>
            </a:prstGeom>
            <a:noFill/>
            <a:ln w="9525">
              <a:noFill/>
              <a:miter lim="800000"/>
              <a:headEnd/>
              <a:tailEnd/>
            </a:ln>
          </p:spPr>
          <p:txBody>
            <a:bodyPr wrap="none">
              <a:spAutoFit/>
            </a:bodyPr>
            <a:lstStyle/>
            <a:p>
              <a:r>
                <a:rPr lang="en-GB" altLang="en-GB" sz="1400" b="1">
                  <a:latin typeface="Times" pitchFamily="18" charset="0"/>
                </a:rPr>
                <a:t>vdw-interactions</a:t>
              </a:r>
              <a:endParaRPr lang="en-GB" altLang="en-GB">
                <a:latin typeface="Times" pitchFamily="18" charset="0"/>
              </a:endParaRPr>
            </a:p>
          </p:txBody>
        </p:sp>
      </p:grpSp>
      <p:pic>
        <p:nvPicPr>
          <p:cNvPr id="18552" name="Picture 120"/>
          <p:cNvPicPr>
            <a:picLocks noChangeAspect="1" noChangeArrowheads="1"/>
          </p:cNvPicPr>
          <p:nvPr/>
        </p:nvPicPr>
        <p:blipFill>
          <a:blip r:embed="rId3" cstate="print"/>
          <a:srcRect/>
          <a:stretch>
            <a:fillRect/>
          </a:stretch>
        </p:blipFill>
        <p:spPr bwMode="auto">
          <a:xfrm>
            <a:off x="5283200" y="3043238"/>
            <a:ext cx="1384300" cy="1155700"/>
          </a:xfrm>
          <a:prstGeom prst="rect">
            <a:avLst/>
          </a:prstGeom>
          <a:noFill/>
          <a:ln w="9525">
            <a:noFill/>
            <a:miter lim="800000"/>
            <a:headEnd/>
            <a:tailEnd/>
          </a:ln>
        </p:spPr>
      </p:pic>
      <p:sp>
        <p:nvSpPr>
          <p:cNvPr id="29708" name="Rectangle 124"/>
          <p:cNvSpPr>
            <a:spLocks noGrp="1" noChangeArrowheads="1"/>
          </p:cNvSpPr>
          <p:nvPr>
            <p:ph type="title"/>
          </p:nvPr>
        </p:nvSpPr>
        <p:spPr/>
        <p:txBody>
          <a:bodyPr/>
          <a:lstStyle/>
          <a:p>
            <a:pPr eaLnBrk="1" hangingPunct="1"/>
            <a:r>
              <a:rPr lang="en-US" smtClean="0"/>
              <a:t>Binding of pyruvic acid in LDH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550"/>
                                        </p:tgtEl>
                                        <p:attrNameLst>
                                          <p:attrName>style.visibility</p:attrName>
                                        </p:attrNameLst>
                                      </p:cBhvr>
                                      <p:to>
                                        <p:strVal val="visible"/>
                                      </p:to>
                                    </p:set>
                                    <p:animEffect transition="in" filter="dissolve">
                                      <p:cBhvr>
                                        <p:cTn id="7" dur="500"/>
                                        <p:tgtEl>
                                          <p:spTgt spid="185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ou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552"/>
                                        </p:tgtEl>
                                        <p:attrNameLst>
                                          <p:attrName>style.visibility</p:attrName>
                                        </p:attrNameLst>
                                      </p:cBhvr>
                                      <p:to>
                                        <p:strVal val="visible"/>
                                      </p:to>
                                    </p:set>
                                    <p:animEffect transition="in" filter="randombar(horizontal)">
                                      <p:cBhvr>
                                        <p:cTn id="37" dur="500"/>
                                        <p:tgtEl>
                                          <p:spTgt spid="1855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Text Box 9"/>
          <p:cNvSpPr txBox="1">
            <a:spLocks noChangeArrowheads="1"/>
          </p:cNvSpPr>
          <p:nvPr/>
        </p:nvSpPr>
        <p:spPr bwMode="auto">
          <a:xfrm>
            <a:off x="5370513" y="5270500"/>
            <a:ext cx="1722437" cy="822325"/>
          </a:xfrm>
          <a:prstGeom prst="rect">
            <a:avLst/>
          </a:prstGeom>
          <a:noFill/>
          <a:ln w="9525">
            <a:noFill/>
            <a:miter lim="800000"/>
            <a:headEnd/>
            <a:tailEnd/>
          </a:ln>
          <a:effectLst/>
        </p:spPr>
        <p:txBody>
          <a:bodyPr wrap="none">
            <a:spAutoFit/>
          </a:bodyPr>
          <a:lstStyle/>
          <a:p>
            <a:pPr>
              <a:defRPr/>
            </a:pPr>
            <a:endParaRPr lang="en-GB" altLang="en-GB" b="1">
              <a:solidFill>
                <a:schemeClr val="tx2"/>
              </a:solidFill>
              <a:effectLst>
                <a:outerShdw blurRad="38100" dist="38100" dir="2700000" algn="tl">
                  <a:srgbClr val="000000"/>
                </a:outerShdw>
              </a:effectLst>
              <a:latin typeface="Times" pitchFamily="18" charset="0"/>
            </a:endParaRPr>
          </a:p>
          <a:p>
            <a:pPr>
              <a:defRPr/>
            </a:pPr>
            <a:r>
              <a:rPr lang="en-GB" altLang="en-GB" b="1">
                <a:solidFill>
                  <a:schemeClr val="tx2"/>
                </a:solidFill>
                <a:effectLst>
                  <a:outerShdw blurRad="38100" dist="38100" dir="2700000" algn="tl">
                    <a:srgbClr val="000000"/>
                  </a:outerShdw>
                </a:effectLst>
                <a:latin typeface="OUP Argo Light" pitchFamily="34" charset="0"/>
              </a:rPr>
              <a:t>Induced fit</a:t>
            </a:r>
          </a:p>
        </p:txBody>
      </p:sp>
      <p:grpSp>
        <p:nvGrpSpPr>
          <p:cNvPr id="2" name="Group 20"/>
          <p:cNvGrpSpPr>
            <a:grpSpLocks/>
          </p:cNvGrpSpPr>
          <p:nvPr/>
        </p:nvGrpSpPr>
        <p:grpSpPr bwMode="auto">
          <a:xfrm>
            <a:off x="1370013" y="4075113"/>
            <a:ext cx="1689100" cy="769937"/>
            <a:chOff x="624" y="1113"/>
            <a:chExt cx="1064" cy="485"/>
          </a:xfrm>
        </p:grpSpPr>
        <p:sp>
          <p:nvSpPr>
            <p:cNvPr id="10251" name="Text Box 11"/>
            <p:cNvSpPr txBox="1">
              <a:spLocks noChangeArrowheads="1"/>
            </p:cNvSpPr>
            <p:nvPr/>
          </p:nvSpPr>
          <p:spPr bwMode="auto">
            <a:xfrm>
              <a:off x="624" y="1152"/>
              <a:ext cx="780"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OUP Argo Light" pitchFamily="34" charset="0"/>
                </a:rPr>
                <a:t>Substrate</a:t>
              </a:r>
            </a:p>
          </p:txBody>
        </p:sp>
        <p:sp>
          <p:nvSpPr>
            <p:cNvPr id="10253" name="Freeform 13"/>
            <p:cNvSpPr>
              <a:spLocks/>
            </p:cNvSpPr>
            <p:nvPr/>
          </p:nvSpPr>
          <p:spPr bwMode="auto">
            <a:xfrm>
              <a:off x="1386" y="1113"/>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grpSp>
      <p:sp>
        <p:nvSpPr>
          <p:cNvPr id="10254" name="Freeform 14"/>
          <p:cNvSpPr>
            <a:spLocks/>
          </p:cNvSpPr>
          <p:nvPr/>
        </p:nvSpPr>
        <p:spPr bwMode="auto">
          <a:xfrm>
            <a:off x="2747963" y="5135563"/>
            <a:ext cx="1008062" cy="576262"/>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10255" name="Line 15"/>
          <p:cNvSpPr>
            <a:spLocks noChangeShapeType="1"/>
          </p:cNvSpPr>
          <p:nvPr/>
        </p:nvSpPr>
        <p:spPr bwMode="auto">
          <a:xfrm>
            <a:off x="3035300" y="4637088"/>
            <a:ext cx="225425" cy="587375"/>
          </a:xfrm>
          <a:prstGeom prst="line">
            <a:avLst/>
          </a:prstGeom>
          <a:noFill/>
          <a:ln w="28575">
            <a:solidFill>
              <a:srgbClr val="FF0000"/>
            </a:solidFill>
            <a:prstDash val="sysDot"/>
            <a:round/>
            <a:headEnd/>
            <a:tailEnd type="triangle" w="med" len="med"/>
          </a:ln>
        </p:spPr>
        <p:txBody>
          <a:bodyPr wrap="none" anchor="ctr"/>
          <a:lstStyle/>
          <a:p>
            <a:endParaRPr lang="en-US"/>
          </a:p>
        </p:txBody>
      </p:sp>
      <p:grpSp>
        <p:nvGrpSpPr>
          <p:cNvPr id="3" name="Group 21"/>
          <p:cNvGrpSpPr>
            <a:grpSpLocks/>
          </p:cNvGrpSpPr>
          <p:nvPr/>
        </p:nvGrpSpPr>
        <p:grpSpPr bwMode="auto">
          <a:xfrm>
            <a:off x="4284663" y="4289425"/>
            <a:ext cx="2420937" cy="1189038"/>
            <a:chOff x="2448" y="1248"/>
            <a:chExt cx="1525" cy="749"/>
          </a:xfrm>
        </p:grpSpPr>
        <p:pic>
          <p:nvPicPr>
            <p:cNvPr id="30729" name="Picture 16"/>
            <p:cNvPicPr>
              <a:picLocks noChangeAspect="1" noChangeArrowheads="1"/>
            </p:cNvPicPr>
            <p:nvPr/>
          </p:nvPicPr>
          <p:blipFill>
            <a:blip r:embed="rId3" cstate="print"/>
            <a:srcRect/>
            <a:stretch>
              <a:fillRect/>
            </a:stretch>
          </p:blipFill>
          <p:spPr bwMode="auto">
            <a:xfrm>
              <a:off x="2448" y="1536"/>
              <a:ext cx="520" cy="260"/>
            </a:xfrm>
            <a:prstGeom prst="rect">
              <a:avLst/>
            </a:prstGeom>
            <a:noFill/>
            <a:ln w="9525">
              <a:noFill/>
              <a:miter lim="800000"/>
              <a:headEnd/>
              <a:tailEnd/>
            </a:ln>
          </p:spPr>
        </p:pic>
        <p:sp>
          <p:nvSpPr>
            <p:cNvPr id="10257" name="Freeform 17"/>
            <p:cNvSpPr>
              <a:spLocks/>
            </p:cNvSpPr>
            <p:nvPr/>
          </p:nvSpPr>
          <p:spPr bwMode="auto">
            <a:xfrm>
              <a:off x="3328" y="1620"/>
              <a:ext cx="645" cy="377"/>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10258" name="Freeform 18"/>
            <p:cNvSpPr>
              <a:spLocks/>
            </p:cNvSpPr>
            <p:nvPr/>
          </p:nvSpPr>
          <p:spPr bwMode="auto">
            <a:xfrm>
              <a:off x="3504" y="1248"/>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0259" name="Text Box 19"/>
            <p:cNvSpPr txBox="1">
              <a:spLocks noChangeArrowheads="1"/>
            </p:cNvSpPr>
            <p:nvPr/>
          </p:nvSpPr>
          <p:spPr bwMode="auto">
            <a:xfrm>
              <a:off x="3512" y="1344"/>
              <a:ext cx="196"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grpSp>
      <p:sp>
        <p:nvSpPr>
          <p:cNvPr id="30727" name="Rectangle 28"/>
          <p:cNvSpPr>
            <a:spLocks noGrp="1" noChangeArrowheads="1"/>
          </p:cNvSpPr>
          <p:nvPr>
            <p:ph type="title"/>
          </p:nvPr>
        </p:nvSpPr>
        <p:spPr/>
        <p:txBody>
          <a:bodyPr/>
          <a:lstStyle/>
          <a:p>
            <a:pPr eaLnBrk="1" hangingPunct="1"/>
            <a:r>
              <a:rPr lang="en-US" smtClean="0"/>
              <a:t>Substrate binding: induced fit</a:t>
            </a:r>
          </a:p>
        </p:txBody>
      </p:sp>
      <p:sp>
        <p:nvSpPr>
          <p:cNvPr id="10269" name="Rectangle 29"/>
          <p:cNvSpPr>
            <a:spLocks noGrp="1" noChangeArrowheads="1"/>
          </p:cNvSpPr>
          <p:nvPr>
            <p:ph sz="quarter" idx="1"/>
          </p:nvPr>
        </p:nvSpPr>
        <p:spPr>
          <a:xfrm>
            <a:off x="755650" y="1339850"/>
            <a:ext cx="8137525" cy="2736850"/>
          </a:xfrm>
        </p:spPr>
        <p:txBody>
          <a:bodyPr/>
          <a:lstStyle/>
          <a:p>
            <a:pPr eaLnBrk="1" hangingPunct="1">
              <a:lnSpc>
                <a:spcPct val="150000"/>
              </a:lnSpc>
            </a:pPr>
            <a:r>
              <a:rPr lang="en-GB" altLang="en-GB" sz="2400" smtClean="0"/>
              <a:t>Active site is nearly the correct shape for the substrate</a:t>
            </a:r>
          </a:p>
          <a:p>
            <a:pPr eaLnBrk="1" hangingPunct="1">
              <a:lnSpc>
                <a:spcPct val="150000"/>
              </a:lnSpc>
            </a:pPr>
            <a:r>
              <a:rPr lang="en-GB" altLang="en-GB" sz="2400" smtClean="0"/>
              <a:t>Binding alters the shape of the enzyme (induced fit)</a:t>
            </a:r>
          </a:p>
          <a:p>
            <a:pPr eaLnBrk="1" hangingPunct="1">
              <a:lnSpc>
                <a:spcPct val="150000"/>
              </a:lnSpc>
            </a:pPr>
            <a:r>
              <a:rPr lang="en-GB" altLang="en-GB" sz="2400" smtClean="0"/>
              <a:t>Binding will strain bonds in the substrate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5" fill="hold" nodeType="clickEffect">
                                  <p:stCondLst>
                                    <p:cond delay="0"/>
                                  </p:stCondLst>
                                  <p:childTnLst>
                                    <p:set>
                                      <p:cBhvr>
                                        <p:cTn id="18" dur="1" fill="hold">
                                          <p:stCondLst>
                                            <p:cond delay="0"/>
                                          </p:stCondLst>
                                        </p:cTn>
                                        <p:tgtEl>
                                          <p:spTgt spid="10254"/>
                                        </p:tgtEl>
                                        <p:attrNameLst>
                                          <p:attrName>style.visibility</p:attrName>
                                        </p:attrNameLst>
                                      </p:cBhvr>
                                      <p:to>
                                        <p:strVal val="visible"/>
                                      </p:to>
                                    </p:set>
                                    <p:animEffect transition="in" filter="checkerboard(down)">
                                      <p:cBhvr>
                                        <p:cTn id="19" dur="500"/>
                                        <p:tgtEl>
                                          <p:spTgt spid="1025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255"/>
                                        </p:tgtEl>
                                        <p:attrNameLst>
                                          <p:attrName>style.visibility</p:attrName>
                                        </p:attrNameLst>
                                      </p:cBhvr>
                                      <p:to>
                                        <p:strVal val="visible"/>
                                      </p:to>
                                    </p:set>
                                    <p:animEffect transition="in" filter="wipe(up)">
                                      <p:cBhvr>
                                        <p:cTn id="29" dur="500"/>
                                        <p:tgtEl>
                                          <p:spTgt spid="102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249"/>
                                        </p:tgtEl>
                                        <p:attrNameLst>
                                          <p:attrName>style.visibility</p:attrName>
                                        </p:attrNameLst>
                                      </p:cBhvr>
                                      <p:to>
                                        <p:strVal val="visible"/>
                                      </p:to>
                                    </p:set>
                                    <p:animEffect transition="in" filter="randombar(horizontal)">
                                      <p:cBhvr>
                                        <p:cTn id="39"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utoUpdateAnimBg="0"/>
      <p:bldP spid="10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Induced Fit</a:t>
            </a:r>
          </a:p>
        </p:txBody>
      </p:sp>
      <p:pic>
        <p:nvPicPr>
          <p:cNvPr id="198663" name="Picture 7"/>
          <p:cNvPicPr>
            <a:picLocks noGrp="1" noChangeAspect="1" noChangeArrowheads="1"/>
          </p:cNvPicPr>
          <p:nvPr>
            <p:ph sz="quarter" idx="1"/>
          </p:nvPr>
        </p:nvPicPr>
        <p:blipFill>
          <a:blip r:embed="rId3" cstate="screen"/>
          <a:stretch>
            <a:fillRect/>
          </a:stretch>
        </p:blipFill>
        <p:spPr>
          <a:xfrm>
            <a:off x="914400" y="2257646"/>
            <a:ext cx="3749675" cy="2952308"/>
          </a:xfrm>
          <a:noFill/>
        </p:spPr>
      </p:pic>
      <p:pic>
        <p:nvPicPr>
          <p:cNvPr id="198662" name="Picture 6"/>
          <p:cNvPicPr>
            <a:picLocks noGrp="1" noChangeAspect="1" noChangeArrowheads="1"/>
          </p:cNvPicPr>
          <p:nvPr>
            <p:ph sz="quarter" idx="2"/>
          </p:nvPr>
        </p:nvPicPr>
        <p:blipFill>
          <a:blip r:embed="rId4" cstate="screen"/>
          <a:srcRect/>
          <a:stretch>
            <a:fillRect/>
          </a:stretch>
        </p:blipFill>
        <p:spPr>
          <a:xfrm>
            <a:off x="4648200" y="2365375"/>
            <a:ext cx="3810000" cy="3079750"/>
          </a:xfrm>
          <a:noFill/>
        </p:spPr>
      </p:pic>
      <p:sp>
        <p:nvSpPr>
          <p:cNvPr id="31749" name="Rectangle 10"/>
          <p:cNvSpPr>
            <a:spLocks noChangeArrowheads="1"/>
          </p:cNvSpPr>
          <p:nvPr/>
        </p:nvSpPr>
        <p:spPr bwMode="auto">
          <a:xfrm>
            <a:off x="685800" y="1360488"/>
            <a:ext cx="7772400" cy="62865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tx2"/>
                </a:solidFill>
                <a:latin typeface="OUP Argo Light" pitchFamily="34" charset="0"/>
              </a:rPr>
              <a:t>Hexokinase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63"/>
                                        </p:tgtEl>
                                        <p:attrNameLst>
                                          <p:attrName>style.visibility</p:attrName>
                                        </p:attrNameLst>
                                      </p:cBhvr>
                                      <p:to>
                                        <p:strVal val="visible"/>
                                      </p:to>
                                    </p:set>
                                    <p:anim calcmode="lin" valueType="num">
                                      <p:cBhvr additive="base">
                                        <p:cTn id="7" dur="500" fill="hold"/>
                                        <p:tgtEl>
                                          <p:spTgt spid="198663"/>
                                        </p:tgtEl>
                                        <p:attrNameLst>
                                          <p:attrName>ppt_x</p:attrName>
                                        </p:attrNameLst>
                                      </p:cBhvr>
                                      <p:tavLst>
                                        <p:tav tm="0">
                                          <p:val>
                                            <p:strVal val="#ppt_x"/>
                                          </p:val>
                                        </p:tav>
                                        <p:tav tm="100000">
                                          <p:val>
                                            <p:strVal val="#ppt_x"/>
                                          </p:val>
                                        </p:tav>
                                      </p:tavLst>
                                    </p:anim>
                                    <p:anim calcmode="lin" valueType="num">
                                      <p:cBhvr additive="base">
                                        <p:cTn id="8" dur="500" fill="hold"/>
                                        <p:tgtEl>
                                          <p:spTgt spid="1986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 calcmode="lin" valueType="num">
                                      <p:cBhvr additive="base">
                                        <p:cTn id="13" dur="500" fill="hold"/>
                                        <p:tgtEl>
                                          <p:spTgt spid="198662"/>
                                        </p:tgtEl>
                                        <p:attrNameLst>
                                          <p:attrName>ppt_x</p:attrName>
                                        </p:attrNameLst>
                                      </p:cBhvr>
                                      <p:tavLst>
                                        <p:tav tm="0">
                                          <p:val>
                                            <p:strVal val="#ppt_x"/>
                                          </p:val>
                                        </p:tav>
                                        <p:tav tm="100000">
                                          <p:val>
                                            <p:strVal val="#ppt_x"/>
                                          </p:val>
                                        </p:tav>
                                      </p:tavLst>
                                    </p:anim>
                                    <p:anim calcmode="lin" valueType="num">
                                      <p:cBhvr additive="base">
                                        <p:cTn id="14" dur="500" fill="hold"/>
                                        <p:tgtEl>
                                          <p:spTgt spid="198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971550" y="5157788"/>
            <a:ext cx="3025775" cy="1190625"/>
          </a:xfrm>
          <a:prstGeom prst="rect">
            <a:avLst/>
          </a:prstGeom>
          <a:noFill/>
          <a:ln w="9525">
            <a:noFill/>
            <a:miter lim="800000"/>
            <a:headEnd/>
            <a:tailEnd/>
          </a:ln>
        </p:spPr>
        <p:txBody>
          <a:bodyPr>
            <a:spAutoFit/>
          </a:bodyPr>
          <a:lstStyle/>
          <a:p>
            <a:r>
              <a:rPr lang="en-GB" altLang="en-GB" b="1" dirty="0">
                <a:solidFill>
                  <a:schemeClr val="tx2"/>
                </a:solidFill>
                <a:latin typeface="OUP Argo Light" pitchFamily="34" charset="0"/>
              </a:rPr>
              <a:t>Intermolecular bonds not optimum length for maximum bonding</a:t>
            </a:r>
          </a:p>
          <a:p>
            <a:pPr>
              <a:buFontTx/>
              <a:buChar char="•"/>
            </a:pPr>
            <a:endParaRPr lang="en-GB" altLang="en-GB" b="1" dirty="0">
              <a:latin typeface="OUP Argo Light" pitchFamily="34" charset="0"/>
            </a:endParaRPr>
          </a:p>
        </p:txBody>
      </p:sp>
      <p:sp>
        <p:nvSpPr>
          <p:cNvPr id="15369" name="Text Box 9"/>
          <p:cNvSpPr txBox="1">
            <a:spLocks noChangeArrowheads="1"/>
          </p:cNvSpPr>
          <p:nvPr/>
        </p:nvSpPr>
        <p:spPr bwMode="auto">
          <a:xfrm>
            <a:off x="4716463" y="5157788"/>
            <a:ext cx="4427537" cy="1477328"/>
          </a:xfrm>
          <a:prstGeom prst="rect">
            <a:avLst/>
          </a:prstGeom>
          <a:noFill/>
          <a:ln w="9525">
            <a:noFill/>
            <a:miter lim="800000"/>
            <a:headEnd/>
            <a:tailEnd/>
          </a:ln>
        </p:spPr>
        <p:txBody>
          <a:bodyPr>
            <a:spAutoFit/>
          </a:bodyPr>
          <a:lstStyle/>
          <a:p>
            <a:pPr>
              <a:buFont typeface="Arial" pitchFamily="34" charset="0"/>
              <a:buChar char="•"/>
            </a:pPr>
            <a:r>
              <a:rPr lang="en-GB" altLang="en-GB" b="1" dirty="0">
                <a:solidFill>
                  <a:schemeClr val="tx2"/>
                </a:solidFill>
                <a:latin typeface="OUP Argo Light" pitchFamily="34" charset="0"/>
              </a:rPr>
              <a:t>Intermolecular bond lengths optimized</a:t>
            </a:r>
          </a:p>
          <a:p>
            <a:pPr>
              <a:buFont typeface="Arial" pitchFamily="34" charset="0"/>
              <a:buChar char="•"/>
            </a:pPr>
            <a:r>
              <a:rPr lang="en-GB" altLang="en-GB" b="1" dirty="0">
                <a:solidFill>
                  <a:schemeClr val="tx2"/>
                </a:solidFill>
                <a:latin typeface="OUP Argo Light" pitchFamily="34" charset="0"/>
              </a:rPr>
              <a:t>Susceptible bonds in substrate </a:t>
            </a:r>
            <a:r>
              <a:rPr lang="en-GB" altLang="en-GB" b="1" dirty="0" smtClean="0">
                <a:solidFill>
                  <a:schemeClr val="tx2"/>
                </a:solidFill>
                <a:latin typeface="OUP Argo Light" pitchFamily="34" charset="0"/>
              </a:rPr>
              <a:t>strained </a:t>
            </a:r>
            <a:r>
              <a:rPr lang="en-US" altLang="en-GB" b="1" dirty="0" smtClean="0">
                <a:solidFill>
                  <a:schemeClr val="tx2"/>
                </a:solidFill>
                <a:latin typeface="OUP Argo Light" pitchFamily="34" charset="0"/>
              </a:rPr>
              <a:t>&amp; </a:t>
            </a:r>
            <a:r>
              <a:rPr lang="en-GB" altLang="en-GB" b="1" dirty="0" smtClean="0">
                <a:solidFill>
                  <a:schemeClr val="tx2"/>
                </a:solidFill>
                <a:latin typeface="OUP Argo Light" pitchFamily="34" charset="0"/>
              </a:rPr>
              <a:t>more </a:t>
            </a:r>
            <a:r>
              <a:rPr lang="en-GB" altLang="en-GB" b="1" dirty="0">
                <a:solidFill>
                  <a:schemeClr val="tx2"/>
                </a:solidFill>
                <a:latin typeface="OUP Argo Light" pitchFamily="34" charset="0"/>
              </a:rPr>
              <a:t>easily broken</a:t>
            </a:r>
          </a:p>
          <a:p>
            <a:pPr>
              <a:buFontTx/>
              <a:buChar char="•"/>
            </a:pPr>
            <a:endParaRPr lang="en-GB" altLang="en-GB" b="1" dirty="0">
              <a:latin typeface="OUP Argo Light" pitchFamily="34" charset="0"/>
            </a:endParaRPr>
          </a:p>
        </p:txBody>
      </p:sp>
      <p:grpSp>
        <p:nvGrpSpPr>
          <p:cNvPr id="2" name="Group 143"/>
          <p:cNvGrpSpPr>
            <a:grpSpLocks/>
          </p:cNvGrpSpPr>
          <p:nvPr/>
        </p:nvGrpSpPr>
        <p:grpSpPr bwMode="auto">
          <a:xfrm>
            <a:off x="228600" y="2501900"/>
            <a:ext cx="3733800" cy="2530475"/>
            <a:chOff x="144" y="1440"/>
            <a:chExt cx="2352" cy="1594"/>
          </a:xfrm>
        </p:grpSpPr>
        <p:sp>
          <p:nvSpPr>
            <p:cNvPr id="15378" name="Freeform 18"/>
            <p:cNvSpPr>
              <a:spLocks/>
            </p:cNvSpPr>
            <p:nvPr/>
          </p:nvSpPr>
          <p:spPr bwMode="auto">
            <a:xfrm>
              <a:off x="270" y="2016"/>
              <a:ext cx="179" cy="288"/>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5379" name="Freeform 19"/>
            <p:cNvSpPr>
              <a:spLocks/>
            </p:cNvSpPr>
            <p:nvPr/>
          </p:nvSpPr>
          <p:spPr bwMode="auto">
            <a:xfrm>
              <a:off x="144" y="2304"/>
              <a:ext cx="384" cy="219"/>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15426" name="Freeform 66"/>
            <p:cNvSpPr>
              <a:spLocks/>
            </p:cNvSpPr>
            <p:nvPr/>
          </p:nvSpPr>
          <p:spPr bwMode="auto">
            <a:xfrm>
              <a:off x="1404" y="1628"/>
              <a:ext cx="360" cy="578"/>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5427" name="Text Box 67"/>
            <p:cNvSpPr txBox="1">
              <a:spLocks noChangeArrowheads="1"/>
            </p:cNvSpPr>
            <p:nvPr/>
          </p:nvSpPr>
          <p:spPr bwMode="auto">
            <a:xfrm>
              <a:off x="1413" y="1742"/>
              <a:ext cx="196"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sp>
          <p:nvSpPr>
            <p:cNvPr id="32820" name="Freeform 68"/>
            <p:cNvSpPr>
              <a:spLocks/>
            </p:cNvSpPr>
            <p:nvPr/>
          </p:nvSpPr>
          <p:spPr bwMode="auto">
            <a:xfrm>
              <a:off x="804" y="1942"/>
              <a:ext cx="1684" cy="1004"/>
            </a:xfrm>
            <a:custGeom>
              <a:avLst/>
              <a:gdLst>
                <a:gd name="T0" fmla="*/ 0 w 1676"/>
                <a:gd name="T1" fmla="*/ 200 h 1000"/>
                <a:gd name="T2" fmla="*/ 308 w 1676"/>
                <a:gd name="T3" fmla="*/ 44 h 1000"/>
                <a:gd name="T4" fmla="*/ 792 w 1676"/>
                <a:gd name="T5" fmla="*/ 572 h 1000"/>
                <a:gd name="T6" fmla="*/ 1396 w 1676"/>
                <a:gd name="T7" fmla="*/ 0 h 1000"/>
                <a:gd name="T8" fmla="*/ 1676 w 1676"/>
                <a:gd name="T9" fmla="*/ 240 h 1000"/>
                <a:gd name="T10" fmla="*/ 1676 w 1676"/>
                <a:gd name="T11" fmla="*/ 496 h 1000"/>
                <a:gd name="T12" fmla="*/ 1380 w 1676"/>
                <a:gd name="T13" fmla="*/ 188 h 1000"/>
                <a:gd name="T14" fmla="*/ 620 w 1676"/>
                <a:gd name="T15" fmla="*/ 1000 h 1000"/>
                <a:gd name="T16" fmla="*/ 0 w 1676"/>
                <a:gd name="T17" fmla="*/ 200 h 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
                <a:gd name="T28" fmla="*/ 0 h 1000"/>
                <a:gd name="T29" fmla="*/ 1676 w 1676"/>
                <a:gd name="T30" fmla="*/ 1000 h 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 h="1000">
                  <a:moveTo>
                    <a:pt x="0" y="200"/>
                  </a:moveTo>
                  <a:lnTo>
                    <a:pt x="308" y="44"/>
                  </a:lnTo>
                  <a:lnTo>
                    <a:pt x="792" y="572"/>
                  </a:lnTo>
                  <a:lnTo>
                    <a:pt x="1396" y="0"/>
                  </a:lnTo>
                  <a:lnTo>
                    <a:pt x="1676" y="240"/>
                  </a:lnTo>
                  <a:lnTo>
                    <a:pt x="1676" y="496"/>
                  </a:lnTo>
                  <a:lnTo>
                    <a:pt x="1380" y="188"/>
                  </a:lnTo>
                  <a:lnTo>
                    <a:pt x="620" y="1000"/>
                  </a:lnTo>
                  <a:lnTo>
                    <a:pt x="0" y="200"/>
                  </a:lnTo>
                  <a:close/>
                </a:path>
              </a:pathLst>
            </a:custGeom>
            <a:solidFill>
              <a:srgbClr val="009999"/>
            </a:solidFill>
            <a:ln w="12700" cmpd="sng">
              <a:solidFill>
                <a:schemeClr val="tx1"/>
              </a:solidFill>
              <a:round/>
              <a:headEnd/>
              <a:tailEnd/>
            </a:ln>
          </p:spPr>
          <p:txBody>
            <a:bodyPr wrap="none" anchor="ctr"/>
            <a:lstStyle/>
            <a:p>
              <a:endParaRPr lang="en-US"/>
            </a:p>
          </p:txBody>
        </p:sp>
        <p:sp>
          <p:nvSpPr>
            <p:cNvPr id="32821" name="Rectangle 69"/>
            <p:cNvSpPr>
              <a:spLocks noChangeArrowheads="1"/>
            </p:cNvSpPr>
            <p:nvPr/>
          </p:nvSpPr>
          <p:spPr bwMode="auto">
            <a:xfrm>
              <a:off x="624" y="1440"/>
              <a:ext cx="1872" cy="1594"/>
            </a:xfrm>
            <a:prstGeom prst="rect">
              <a:avLst/>
            </a:prstGeom>
            <a:noFill/>
            <a:ln w="38100">
              <a:solidFill>
                <a:schemeClr val="tx1"/>
              </a:solidFill>
              <a:prstDash val="sysDot"/>
              <a:miter lim="800000"/>
              <a:headEnd/>
              <a:tailEnd/>
            </a:ln>
          </p:spPr>
          <p:txBody>
            <a:bodyPr wrap="none" anchor="ctr"/>
            <a:lstStyle/>
            <a:p>
              <a:endParaRPr lang="en-US"/>
            </a:p>
          </p:txBody>
        </p:sp>
        <p:sp>
          <p:nvSpPr>
            <p:cNvPr id="32822" name="Freeform 70"/>
            <p:cNvSpPr>
              <a:spLocks/>
            </p:cNvSpPr>
            <p:nvPr/>
          </p:nvSpPr>
          <p:spPr bwMode="auto">
            <a:xfrm>
              <a:off x="624" y="2130"/>
              <a:ext cx="1872" cy="892"/>
            </a:xfrm>
            <a:custGeom>
              <a:avLst/>
              <a:gdLst>
                <a:gd name="T0" fmla="*/ 180 w 1864"/>
                <a:gd name="T1" fmla="*/ 16 h 888"/>
                <a:gd name="T2" fmla="*/ 800 w 1864"/>
                <a:gd name="T3" fmla="*/ 820 h 888"/>
                <a:gd name="T4" fmla="*/ 1560 w 1864"/>
                <a:gd name="T5" fmla="*/ 0 h 888"/>
                <a:gd name="T6" fmla="*/ 1864 w 1864"/>
                <a:gd name="T7" fmla="*/ 320 h 888"/>
                <a:gd name="T8" fmla="*/ 1864 w 1864"/>
                <a:gd name="T9" fmla="*/ 888 h 888"/>
                <a:gd name="T10" fmla="*/ 0 w 1864"/>
                <a:gd name="T11" fmla="*/ 888 h 888"/>
                <a:gd name="T12" fmla="*/ 8 w 1864"/>
                <a:gd name="T13" fmla="*/ 140 h 888"/>
                <a:gd name="T14" fmla="*/ 180 w 1864"/>
                <a:gd name="T15" fmla="*/ 16 h 888"/>
                <a:gd name="T16" fmla="*/ 0 60000 65536"/>
                <a:gd name="T17" fmla="*/ 0 60000 65536"/>
                <a:gd name="T18" fmla="*/ 0 60000 65536"/>
                <a:gd name="T19" fmla="*/ 0 60000 65536"/>
                <a:gd name="T20" fmla="*/ 0 60000 65536"/>
                <a:gd name="T21" fmla="*/ 0 60000 65536"/>
                <a:gd name="T22" fmla="*/ 0 60000 65536"/>
                <a:gd name="T23" fmla="*/ 0 60000 65536"/>
                <a:gd name="T24" fmla="*/ 0 w 1864"/>
                <a:gd name="T25" fmla="*/ 0 h 888"/>
                <a:gd name="T26" fmla="*/ 1864 w 1864"/>
                <a:gd name="T27" fmla="*/ 888 h 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4" h="888">
                  <a:moveTo>
                    <a:pt x="180" y="16"/>
                  </a:moveTo>
                  <a:lnTo>
                    <a:pt x="800" y="820"/>
                  </a:lnTo>
                  <a:lnTo>
                    <a:pt x="1560" y="0"/>
                  </a:lnTo>
                  <a:lnTo>
                    <a:pt x="1864" y="320"/>
                  </a:lnTo>
                  <a:lnTo>
                    <a:pt x="1864" y="888"/>
                  </a:lnTo>
                  <a:lnTo>
                    <a:pt x="0" y="888"/>
                  </a:lnTo>
                  <a:lnTo>
                    <a:pt x="8" y="140"/>
                  </a:lnTo>
                  <a:lnTo>
                    <a:pt x="180" y="16"/>
                  </a:lnTo>
                  <a:close/>
                </a:path>
              </a:pathLst>
            </a:custGeom>
            <a:solidFill>
              <a:schemeClr val="accent1"/>
            </a:solidFill>
            <a:ln w="28575" cmpd="sng">
              <a:solidFill>
                <a:schemeClr val="tx1"/>
              </a:solidFill>
              <a:round/>
              <a:headEnd/>
              <a:tailEnd/>
            </a:ln>
          </p:spPr>
          <p:txBody>
            <a:bodyPr wrap="none" anchor="ctr"/>
            <a:lstStyle/>
            <a:p>
              <a:endParaRPr lang="en-US"/>
            </a:p>
          </p:txBody>
        </p:sp>
        <p:sp>
          <p:nvSpPr>
            <p:cNvPr id="32823" name="Line 71"/>
            <p:cNvSpPr>
              <a:spLocks noChangeShapeType="1"/>
            </p:cNvSpPr>
            <p:nvPr/>
          </p:nvSpPr>
          <p:spPr bwMode="auto">
            <a:xfrm flipV="1">
              <a:off x="1428" y="2512"/>
              <a:ext cx="176" cy="429"/>
            </a:xfrm>
            <a:prstGeom prst="line">
              <a:avLst/>
            </a:prstGeom>
            <a:noFill/>
            <a:ln w="9525">
              <a:solidFill>
                <a:schemeClr val="tx1"/>
              </a:solidFill>
              <a:round/>
              <a:headEnd/>
              <a:tailEnd/>
            </a:ln>
          </p:spPr>
          <p:txBody>
            <a:bodyPr wrap="none" anchor="ctr"/>
            <a:lstStyle/>
            <a:p>
              <a:endParaRPr lang="en-US"/>
            </a:p>
          </p:txBody>
        </p:sp>
        <p:sp>
          <p:nvSpPr>
            <p:cNvPr id="32824" name="Line 72"/>
            <p:cNvSpPr>
              <a:spLocks noChangeShapeType="1"/>
            </p:cNvSpPr>
            <p:nvPr/>
          </p:nvSpPr>
          <p:spPr bwMode="auto">
            <a:xfrm>
              <a:off x="1769" y="1793"/>
              <a:ext cx="229" cy="24"/>
            </a:xfrm>
            <a:prstGeom prst="line">
              <a:avLst/>
            </a:prstGeom>
            <a:noFill/>
            <a:ln w="28575">
              <a:solidFill>
                <a:srgbClr val="FF0000"/>
              </a:solidFill>
              <a:prstDash val="sysDot"/>
              <a:round/>
              <a:headEnd/>
              <a:tailEnd/>
            </a:ln>
          </p:spPr>
          <p:txBody>
            <a:bodyPr wrap="none" anchor="ctr"/>
            <a:lstStyle/>
            <a:p>
              <a:endParaRPr lang="en-US"/>
            </a:p>
          </p:txBody>
        </p:sp>
        <p:sp>
          <p:nvSpPr>
            <p:cNvPr id="32825" name="Line 74"/>
            <p:cNvSpPr>
              <a:spLocks noChangeShapeType="1"/>
            </p:cNvSpPr>
            <p:nvPr/>
          </p:nvSpPr>
          <p:spPr bwMode="auto">
            <a:xfrm>
              <a:off x="1632" y="2203"/>
              <a:ext cx="44" cy="124"/>
            </a:xfrm>
            <a:prstGeom prst="line">
              <a:avLst/>
            </a:prstGeom>
            <a:noFill/>
            <a:ln w="28575">
              <a:solidFill>
                <a:srgbClr val="FF0000"/>
              </a:solidFill>
              <a:prstDash val="sysDot"/>
              <a:round/>
              <a:headEnd/>
              <a:tailEnd/>
            </a:ln>
          </p:spPr>
          <p:txBody>
            <a:bodyPr wrap="none" anchor="ctr"/>
            <a:lstStyle/>
            <a:p>
              <a:endParaRPr lang="en-US"/>
            </a:p>
          </p:txBody>
        </p:sp>
        <p:sp>
          <p:nvSpPr>
            <p:cNvPr id="32826" name="Line 76"/>
            <p:cNvSpPr>
              <a:spLocks noChangeShapeType="1"/>
            </p:cNvSpPr>
            <p:nvPr/>
          </p:nvSpPr>
          <p:spPr bwMode="auto">
            <a:xfrm flipV="1">
              <a:off x="1263" y="2002"/>
              <a:ext cx="160" cy="136"/>
            </a:xfrm>
            <a:prstGeom prst="line">
              <a:avLst/>
            </a:prstGeom>
            <a:noFill/>
            <a:ln w="28575">
              <a:solidFill>
                <a:srgbClr val="FF0000"/>
              </a:solidFill>
              <a:prstDash val="sysDot"/>
              <a:round/>
              <a:headEnd/>
              <a:tailEnd/>
            </a:ln>
          </p:spPr>
          <p:txBody>
            <a:bodyPr wrap="none" anchor="ctr"/>
            <a:lstStyle/>
            <a:p>
              <a:endParaRPr lang="en-US"/>
            </a:p>
          </p:txBody>
        </p:sp>
        <p:sp>
          <p:nvSpPr>
            <p:cNvPr id="32827" name="AutoShape 78"/>
            <p:cNvSpPr>
              <a:spLocks noChangeArrowheads="1"/>
            </p:cNvSpPr>
            <p:nvPr/>
          </p:nvSpPr>
          <p:spPr bwMode="auto">
            <a:xfrm rot="5355043">
              <a:off x="1872" y="1717"/>
              <a:ext cx="266" cy="230"/>
            </a:xfrm>
            <a:prstGeom prst="hexagon">
              <a:avLst>
                <a:gd name="adj" fmla="val 28913"/>
                <a:gd name="vf" fmla="val 115470"/>
              </a:avLst>
            </a:prstGeom>
            <a:solidFill>
              <a:srgbClr val="009999"/>
            </a:solidFill>
            <a:ln w="9525">
              <a:solidFill>
                <a:schemeClr val="tx1"/>
              </a:solidFill>
              <a:miter lim="800000"/>
              <a:headEnd/>
              <a:tailEnd/>
            </a:ln>
          </p:spPr>
          <p:txBody>
            <a:bodyPr wrap="none" anchor="ctr"/>
            <a:lstStyle/>
            <a:p>
              <a:endParaRPr lang="en-US"/>
            </a:p>
          </p:txBody>
        </p:sp>
        <p:sp>
          <p:nvSpPr>
            <p:cNvPr id="32828" name="Line 79"/>
            <p:cNvSpPr>
              <a:spLocks noChangeShapeType="1"/>
            </p:cNvSpPr>
            <p:nvPr/>
          </p:nvSpPr>
          <p:spPr bwMode="auto">
            <a:xfrm flipV="1">
              <a:off x="2014" y="1881"/>
              <a:ext cx="80" cy="48"/>
            </a:xfrm>
            <a:prstGeom prst="line">
              <a:avLst/>
            </a:prstGeom>
            <a:noFill/>
            <a:ln w="28575">
              <a:solidFill>
                <a:schemeClr val="tx1"/>
              </a:solidFill>
              <a:round/>
              <a:headEnd/>
              <a:tailEnd/>
            </a:ln>
          </p:spPr>
          <p:txBody>
            <a:bodyPr wrap="none" anchor="ctr"/>
            <a:lstStyle/>
            <a:p>
              <a:endParaRPr lang="en-US"/>
            </a:p>
          </p:txBody>
        </p:sp>
        <p:sp>
          <p:nvSpPr>
            <p:cNvPr id="32829" name="Line 80"/>
            <p:cNvSpPr>
              <a:spLocks noChangeShapeType="1"/>
            </p:cNvSpPr>
            <p:nvPr/>
          </p:nvSpPr>
          <p:spPr bwMode="auto">
            <a:xfrm flipH="1" flipV="1">
              <a:off x="2002" y="1733"/>
              <a:ext cx="88" cy="52"/>
            </a:xfrm>
            <a:prstGeom prst="line">
              <a:avLst/>
            </a:prstGeom>
            <a:noFill/>
            <a:ln w="28575">
              <a:solidFill>
                <a:schemeClr val="tx1"/>
              </a:solidFill>
              <a:round/>
              <a:headEnd/>
              <a:tailEnd/>
            </a:ln>
          </p:spPr>
          <p:txBody>
            <a:bodyPr wrap="none" anchor="ctr"/>
            <a:lstStyle/>
            <a:p>
              <a:endParaRPr lang="en-US"/>
            </a:p>
          </p:txBody>
        </p:sp>
        <p:sp>
          <p:nvSpPr>
            <p:cNvPr id="32830" name="Line 81"/>
            <p:cNvSpPr>
              <a:spLocks noChangeShapeType="1"/>
            </p:cNvSpPr>
            <p:nvPr/>
          </p:nvSpPr>
          <p:spPr bwMode="auto">
            <a:xfrm flipV="1">
              <a:off x="1919" y="1785"/>
              <a:ext cx="3" cy="99"/>
            </a:xfrm>
            <a:prstGeom prst="line">
              <a:avLst/>
            </a:prstGeom>
            <a:noFill/>
            <a:ln w="28575">
              <a:solidFill>
                <a:schemeClr val="tx1"/>
              </a:solidFill>
              <a:round/>
              <a:headEnd/>
              <a:tailEnd/>
            </a:ln>
          </p:spPr>
          <p:txBody>
            <a:bodyPr wrap="none" anchor="ctr"/>
            <a:lstStyle/>
            <a:p>
              <a:endParaRPr lang="en-US"/>
            </a:p>
          </p:txBody>
        </p:sp>
        <p:sp>
          <p:nvSpPr>
            <p:cNvPr id="32831" name="Line 82"/>
            <p:cNvSpPr>
              <a:spLocks noChangeShapeType="1"/>
            </p:cNvSpPr>
            <p:nvPr/>
          </p:nvSpPr>
          <p:spPr bwMode="auto">
            <a:xfrm flipH="1" flipV="1">
              <a:off x="2008" y="2057"/>
              <a:ext cx="91" cy="85"/>
            </a:xfrm>
            <a:prstGeom prst="line">
              <a:avLst/>
            </a:prstGeom>
            <a:noFill/>
            <a:ln w="28575">
              <a:solidFill>
                <a:schemeClr val="tx1"/>
              </a:solidFill>
              <a:round/>
              <a:headEnd/>
              <a:tailEnd/>
            </a:ln>
          </p:spPr>
          <p:txBody>
            <a:bodyPr wrap="none" anchor="ctr"/>
            <a:lstStyle/>
            <a:p>
              <a:endParaRPr lang="en-US"/>
            </a:p>
          </p:txBody>
        </p:sp>
        <p:sp>
          <p:nvSpPr>
            <p:cNvPr id="32832" name="Line 83"/>
            <p:cNvSpPr>
              <a:spLocks noChangeShapeType="1"/>
            </p:cNvSpPr>
            <p:nvPr/>
          </p:nvSpPr>
          <p:spPr bwMode="auto">
            <a:xfrm flipH="1" flipV="1">
              <a:off x="2010" y="1958"/>
              <a:ext cx="1" cy="104"/>
            </a:xfrm>
            <a:prstGeom prst="line">
              <a:avLst/>
            </a:prstGeom>
            <a:noFill/>
            <a:ln w="28575">
              <a:solidFill>
                <a:schemeClr val="tx1"/>
              </a:solidFill>
              <a:round/>
              <a:headEnd/>
              <a:tailEnd/>
            </a:ln>
          </p:spPr>
          <p:txBody>
            <a:bodyPr wrap="none" anchor="ctr"/>
            <a:lstStyle/>
            <a:p>
              <a:endParaRPr lang="en-US"/>
            </a:p>
          </p:txBody>
        </p:sp>
        <p:sp>
          <p:nvSpPr>
            <p:cNvPr id="32833" name="Line 84"/>
            <p:cNvSpPr>
              <a:spLocks noChangeShapeType="1"/>
            </p:cNvSpPr>
            <p:nvPr/>
          </p:nvSpPr>
          <p:spPr bwMode="auto">
            <a:xfrm flipV="1">
              <a:off x="2191" y="1950"/>
              <a:ext cx="16" cy="184"/>
            </a:xfrm>
            <a:prstGeom prst="line">
              <a:avLst/>
            </a:prstGeom>
            <a:noFill/>
            <a:ln w="9525">
              <a:solidFill>
                <a:schemeClr val="tx1"/>
              </a:solidFill>
              <a:round/>
              <a:headEnd/>
              <a:tailEnd/>
            </a:ln>
          </p:spPr>
          <p:txBody>
            <a:bodyPr wrap="none" anchor="ctr"/>
            <a:lstStyle/>
            <a:p>
              <a:endParaRPr lang="en-US"/>
            </a:p>
          </p:txBody>
        </p:sp>
        <p:sp>
          <p:nvSpPr>
            <p:cNvPr id="32834" name="Text Box 85"/>
            <p:cNvSpPr txBox="1">
              <a:spLocks noChangeArrowheads="1"/>
            </p:cNvSpPr>
            <p:nvPr/>
          </p:nvSpPr>
          <p:spPr bwMode="auto">
            <a:xfrm>
              <a:off x="2112" y="1728"/>
              <a:ext cx="271" cy="173"/>
            </a:xfrm>
            <a:prstGeom prst="rect">
              <a:avLst/>
            </a:prstGeom>
            <a:noFill/>
            <a:ln w="9525">
              <a:noFill/>
              <a:miter lim="800000"/>
              <a:headEnd/>
              <a:tailEnd/>
            </a:ln>
          </p:spPr>
          <p:txBody>
            <a:bodyPr wrap="none">
              <a:spAutoFit/>
            </a:bodyPr>
            <a:lstStyle/>
            <a:p>
              <a:r>
                <a:rPr lang="en-GB" altLang="en-GB" sz="1200" b="1">
                  <a:latin typeface="Times" pitchFamily="18" charset="0"/>
                </a:rPr>
                <a:t>Phe</a:t>
              </a:r>
              <a:endParaRPr lang="en-GB" altLang="en-GB" b="1">
                <a:latin typeface="Times" pitchFamily="18" charset="0"/>
              </a:endParaRPr>
            </a:p>
          </p:txBody>
        </p:sp>
        <p:pic>
          <p:nvPicPr>
            <p:cNvPr id="32835" name="Picture 86"/>
            <p:cNvPicPr>
              <a:picLocks noChangeAspect="1" noChangeArrowheads="1"/>
            </p:cNvPicPr>
            <p:nvPr/>
          </p:nvPicPr>
          <p:blipFill>
            <a:blip r:embed="rId3" cstate="print"/>
            <a:srcRect/>
            <a:stretch>
              <a:fillRect/>
            </a:stretch>
          </p:blipFill>
          <p:spPr bwMode="auto">
            <a:xfrm>
              <a:off x="2005" y="2102"/>
              <a:ext cx="175" cy="66"/>
            </a:xfrm>
            <a:prstGeom prst="rect">
              <a:avLst/>
            </a:prstGeom>
            <a:noFill/>
            <a:ln w="9525">
              <a:noFill/>
              <a:miter lim="800000"/>
              <a:headEnd/>
              <a:tailEnd/>
            </a:ln>
          </p:spPr>
        </p:pic>
        <p:sp>
          <p:nvSpPr>
            <p:cNvPr id="32836" name="Line 87"/>
            <p:cNvSpPr>
              <a:spLocks noChangeShapeType="1"/>
            </p:cNvSpPr>
            <p:nvPr/>
          </p:nvSpPr>
          <p:spPr bwMode="auto">
            <a:xfrm flipV="1">
              <a:off x="921" y="2162"/>
              <a:ext cx="100" cy="68"/>
            </a:xfrm>
            <a:prstGeom prst="line">
              <a:avLst/>
            </a:prstGeom>
            <a:noFill/>
            <a:ln w="28575">
              <a:solidFill>
                <a:schemeClr val="tx1"/>
              </a:solidFill>
              <a:round/>
              <a:headEnd/>
              <a:tailEnd/>
            </a:ln>
          </p:spPr>
          <p:txBody>
            <a:bodyPr wrap="none" anchor="ctr"/>
            <a:lstStyle/>
            <a:p>
              <a:endParaRPr lang="en-US"/>
            </a:p>
          </p:txBody>
        </p:sp>
        <p:sp>
          <p:nvSpPr>
            <p:cNvPr id="32837" name="Line 88"/>
            <p:cNvSpPr>
              <a:spLocks noChangeShapeType="1"/>
            </p:cNvSpPr>
            <p:nvPr/>
          </p:nvSpPr>
          <p:spPr bwMode="auto">
            <a:xfrm>
              <a:off x="1026" y="2162"/>
              <a:ext cx="88" cy="44"/>
            </a:xfrm>
            <a:prstGeom prst="line">
              <a:avLst/>
            </a:prstGeom>
            <a:noFill/>
            <a:ln w="28575">
              <a:solidFill>
                <a:schemeClr val="tx1"/>
              </a:solidFill>
              <a:round/>
              <a:headEnd/>
              <a:tailEnd/>
            </a:ln>
          </p:spPr>
          <p:txBody>
            <a:bodyPr wrap="none" anchor="ctr"/>
            <a:lstStyle/>
            <a:p>
              <a:endParaRPr lang="en-US"/>
            </a:p>
          </p:txBody>
        </p:sp>
        <p:sp>
          <p:nvSpPr>
            <p:cNvPr id="32838" name="Line 89"/>
            <p:cNvSpPr>
              <a:spLocks noChangeShapeType="1"/>
            </p:cNvSpPr>
            <p:nvPr/>
          </p:nvSpPr>
          <p:spPr bwMode="auto">
            <a:xfrm flipV="1">
              <a:off x="1179" y="2182"/>
              <a:ext cx="24" cy="21"/>
            </a:xfrm>
            <a:prstGeom prst="line">
              <a:avLst/>
            </a:prstGeom>
            <a:noFill/>
            <a:ln w="28575">
              <a:solidFill>
                <a:schemeClr val="tx1"/>
              </a:solidFill>
              <a:round/>
              <a:headEnd/>
              <a:tailEnd/>
            </a:ln>
          </p:spPr>
          <p:txBody>
            <a:bodyPr wrap="none" anchor="ctr"/>
            <a:lstStyle/>
            <a:p>
              <a:endParaRPr lang="en-US"/>
            </a:p>
          </p:txBody>
        </p:sp>
        <p:sp>
          <p:nvSpPr>
            <p:cNvPr id="32839" name="Text Box 90"/>
            <p:cNvSpPr txBox="1">
              <a:spLocks noChangeArrowheads="1"/>
            </p:cNvSpPr>
            <p:nvPr/>
          </p:nvSpPr>
          <p:spPr bwMode="auto">
            <a:xfrm>
              <a:off x="952" y="2241"/>
              <a:ext cx="255" cy="173"/>
            </a:xfrm>
            <a:prstGeom prst="rect">
              <a:avLst/>
            </a:prstGeom>
            <a:noFill/>
            <a:ln w="9525">
              <a:noFill/>
              <a:miter lim="800000"/>
              <a:headEnd/>
              <a:tailEnd/>
            </a:ln>
          </p:spPr>
          <p:txBody>
            <a:bodyPr wrap="none">
              <a:spAutoFit/>
            </a:bodyPr>
            <a:lstStyle/>
            <a:p>
              <a:r>
                <a:rPr lang="en-GB" altLang="en-GB" sz="1200" b="1">
                  <a:latin typeface="Times" pitchFamily="18" charset="0"/>
                </a:rPr>
                <a:t>Ser</a:t>
              </a:r>
              <a:endParaRPr lang="en-GB" altLang="en-GB" b="1">
                <a:latin typeface="Times" pitchFamily="18" charset="0"/>
              </a:endParaRPr>
            </a:p>
          </p:txBody>
        </p:sp>
        <p:sp>
          <p:nvSpPr>
            <p:cNvPr id="32840" name="Text Box 91"/>
            <p:cNvSpPr txBox="1">
              <a:spLocks noChangeArrowheads="1"/>
            </p:cNvSpPr>
            <p:nvPr/>
          </p:nvSpPr>
          <p:spPr bwMode="auto">
            <a:xfrm>
              <a:off x="1080" y="2157"/>
              <a:ext cx="178" cy="154"/>
            </a:xfrm>
            <a:prstGeom prst="rect">
              <a:avLst/>
            </a:prstGeom>
            <a:noFill/>
            <a:ln w="9525">
              <a:noFill/>
              <a:miter lim="800000"/>
              <a:headEnd/>
              <a:tailEnd/>
            </a:ln>
          </p:spPr>
          <p:txBody>
            <a:bodyPr wrap="none">
              <a:spAutoFit/>
            </a:bodyPr>
            <a:lstStyle/>
            <a:p>
              <a:r>
                <a:rPr lang="en-GB" altLang="en-GB" sz="1000" b="1">
                  <a:latin typeface="Times" pitchFamily="18" charset="0"/>
                </a:rPr>
                <a:t>O</a:t>
              </a:r>
              <a:endParaRPr lang="en-GB" altLang="en-GB" b="1">
                <a:latin typeface="Times" pitchFamily="18" charset="0"/>
              </a:endParaRPr>
            </a:p>
          </p:txBody>
        </p:sp>
        <p:sp>
          <p:nvSpPr>
            <p:cNvPr id="32841" name="Text Box 92"/>
            <p:cNvSpPr txBox="1">
              <a:spLocks noChangeArrowheads="1"/>
            </p:cNvSpPr>
            <p:nvPr/>
          </p:nvSpPr>
          <p:spPr bwMode="auto">
            <a:xfrm>
              <a:off x="1171" y="2104"/>
              <a:ext cx="178" cy="154"/>
            </a:xfrm>
            <a:prstGeom prst="rect">
              <a:avLst/>
            </a:prstGeom>
            <a:noFill/>
            <a:ln w="9525">
              <a:noFill/>
              <a:miter lim="800000"/>
              <a:headEnd/>
              <a:tailEnd/>
            </a:ln>
          </p:spPr>
          <p:txBody>
            <a:bodyPr wrap="none">
              <a:spAutoFit/>
            </a:bodyPr>
            <a:lstStyle/>
            <a:p>
              <a:r>
                <a:rPr lang="en-GB" altLang="en-GB" sz="1000" b="1">
                  <a:latin typeface="Times" pitchFamily="18" charset="0"/>
                </a:rPr>
                <a:t>H</a:t>
              </a:r>
              <a:endParaRPr lang="en-GB" altLang="en-GB" b="1">
                <a:latin typeface="Times" pitchFamily="18" charset="0"/>
              </a:endParaRPr>
            </a:p>
          </p:txBody>
        </p:sp>
        <p:pic>
          <p:nvPicPr>
            <p:cNvPr id="32842" name="Picture 93"/>
            <p:cNvPicPr>
              <a:picLocks noChangeAspect="1" noChangeArrowheads="1"/>
            </p:cNvPicPr>
            <p:nvPr/>
          </p:nvPicPr>
          <p:blipFill>
            <a:blip r:embed="rId3" cstate="print"/>
            <a:srcRect/>
            <a:stretch>
              <a:fillRect/>
            </a:stretch>
          </p:blipFill>
          <p:spPr bwMode="auto">
            <a:xfrm>
              <a:off x="848" y="2207"/>
              <a:ext cx="175" cy="66"/>
            </a:xfrm>
            <a:prstGeom prst="rect">
              <a:avLst/>
            </a:prstGeom>
            <a:noFill/>
            <a:ln w="9525">
              <a:noFill/>
              <a:miter lim="800000"/>
              <a:headEnd/>
              <a:tailEnd/>
            </a:ln>
          </p:spPr>
        </p:pic>
        <p:sp>
          <p:nvSpPr>
            <p:cNvPr id="32843" name="Line 94"/>
            <p:cNvSpPr>
              <a:spLocks noChangeShapeType="1"/>
            </p:cNvSpPr>
            <p:nvPr/>
          </p:nvSpPr>
          <p:spPr bwMode="auto">
            <a:xfrm flipV="1">
              <a:off x="1580" y="2468"/>
              <a:ext cx="0" cy="136"/>
            </a:xfrm>
            <a:prstGeom prst="line">
              <a:avLst/>
            </a:prstGeom>
            <a:noFill/>
            <a:ln w="28575">
              <a:solidFill>
                <a:schemeClr val="tx1"/>
              </a:solidFill>
              <a:round/>
              <a:headEnd/>
              <a:tailEnd/>
            </a:ln>
          </p:spPr>
          <p:txBody>
            <a:bodyPr wrap="none" anchor="ctr"/>
            <a:lstStyle/>
            <a:p>
              <a:endParaRPr lang="en-US"/>
            </a:p>
          </p:txBody>
        </p:sp>
        <p:sp>
          <p:nvSpPr>
            <p:cNvPr id="32844" name="Line 95"/>
            <p:cNvSpPr>
              <a:spLocks noChangeShapeType="1"/>
            </p:cNvSpPr>
            <p:nvPr/>
          </p:nvSpPr>
          <p:spPr bwMode="auto">
            <a:xfrm flipV="1">
              <a:off x="1580" y="2396"/>
              <a:ext cx="44" cy="72"/>
            </a:xfrm>
            <a:prstGeom prst="line">
              <a:avLst/>
            </a:prstGeom>
            <a:noFill/>
            <a:ln w="28575">
              <a:solidFill>
                <a:schemeClr val="tx1"/>
              </a:solidFill>
              <a:round/>
              <a:headEnd/>
              <a:tailEnd/>
            </a:ln>
          </p:spPr>
          <p:txBody>
            <a:bodyPr wrap="none" anchor="ctr"/>
            <a:lstStyle/>
            <a:p>
              <a:endParaRPr lang="en-US"/>
            </a:p>
          </p:txBody>
        </p:sp>
        <p:sp>
          <p:nvSpPr>
            <p:cNvPr id="32845" name="Text Box 96"/>
            <p:cNvSpPr txBox="1">
              <a:spLocks noChangeArrowheads="1"/>
            </p:cNvSpPr>
            <p:nvPr/>
          </p:nvSpPr>
          <p:spPr bwMode="auto">
            <a:xfrm>
              <a:off x="1583" y="2466"/>
              <a:ext cx="275" cy="173"/>
            </a:xfrm>
            <a:prstGeom prst="rect">
              <a:avLst/>
            </a:prstGeom>
            <a:noFill/>
            <a:ln w="9525">
              <a:noFill/>
              <a:miter lim="800000"/>
              <a:headEnd/>
              <a:tailEnd/>
            </a:ln>
          </p:spPr>
          <p:txBody>
            <a:bodyPr wrap="none">
              <a:spAutoFit/>
            </a:bodyPr>
            <a:lstStyle/>
            <a:p>
              <a:r>
                <a:rPr lang="en-GB" altLang="en-GB" sz="1200" b="1">
                  <a:latin typeface="Times" pitchFamily="18" charset="0"/>
                </a:rPr>
                <a:t>Asp</a:t>
              </a:r>
              <a:endParaRPr lang="en-GB" altLang="en-GB" b="1">
                <a:latin typeface="Times" pitchFamily="18" charset="0"/>
              </a:endParaRPr>
            </a:p>
          </p:txBody>
        </p:sp>
        <p:sp>
          <p:nvSpPr>
            <p:cNvPr id="32846" name="Text Box 97"/>
            <p:cNvSpPr txBox="1">
              <a:spLocks noChangeArrowheads="1"/>
            </p:cNvSpPr>
            <p:nvPr/>
          </p:nvSpPr>
          <p:spPr bwMode="auto">
            <a:xfrm>
              <a:off x="1549" y="2303"/>
              <a:ext cx="264" cy="154"/>
            </a:xfrm>
            <a:prstGeom prst="rect">
              <a:avLst/>
            </a:prstGeom>
            <a:noFill/>
            <a:ln w="9525">
              <a:noFill/>
              <a:miter lim="800000"/>
              <a:headEnd/>
              <a:tailEnd/>
            </a:ln>
          </p:spPr>
          <p:txBody>
            <a:bodyPr wrap="none">
              <a:spAutoFit/>
            </a:bodyPr>
            <a:lstStyle/>
            <a:p>
              <a:r>
                <a:rPr lang="en-GB" altLang="en-GB" sz="1000" b="1">
                  <a:latin typeface="Times" pitchFamily="18" charset="0"/>
                </a:rPr>
                <a:t>CO</a:t>
              </a:r>
              <a:r>
                <a:rPr lang="en-GB" altLang="en-GB" sz="1000" b="1" baseline="-25000">
                  <a:latin typeface="Times" pitchFamily="18" charset="0"/>
                </a:rPr>
                <a:t>2</a:t>
              </a:r>
              <a:endParaRPr lang="en-GB" altLang="en-GB" b="1">
                <a:latin typeface="Times" pitchFamily="18" charset="0"/>
              </a:endParaRPr>
            </a:p>
          </p:txBody>
        </p:sp>
        <p:pic>
          <p:nvPicPr>
            <p:cNvPr id="32847" name="Picture 98"/>
            <p:cNvPicPr>
              <a:picLocks noChangeAspect="1" noChangeArrowheads="1"/>
            </p:cNvPicPr>
            <p:nvPr/>
          </p:nvPicPr>
          <p:blipFill>
            <a:blip r:embed="rId3" cstate="print"/>
            <a:srcRect/>
            <a:stretch>
              <a:fillRect/>
            </a:stretch>
          </p:blipFill>
          <p:spPr bwMode="auto">
            <a:xfrm>
              <a:off x="1505" y="2572"/>
              <a:ext cx="176" cy="66"/>
            </a:xfrm>
            <a:prstGeom prst="rect">
              <a:avLst/>
            </a:prstGeom>
            <a:noFill/>
            <a:ln w="9525">
              <a:noFill/>
              <a:miter lim="800000"/>
              <a:headEnd/>
              <a:tailEnd/>
            </a:ln>
          </p:spPr>
        </p:pic>
        <p:pic>
          <p:nvPicPr>
            <p:cNvPr id="32848" name="Picture 99"/>
            <p:cNvPicPr>
              <a:picLocks noChangeAspect="1" noChangeArrowheads="1"/>
            </p:cNvPicPr>
            <p:nvPr/>
          </p:nvPicPr>
          <p:blipFill>
            <a:blip r:embed="rId4" cstate="print"/>
            <a:srcRect/>
            <a:stretch>
              <a:fillRect/>
            </a:stretch>
          </p:blipFill>
          <p:spPr bwMode="auto">
            <a:xfrm>
              <a:off x="1689" y="2277"/>
              <a:ext cx="70" cy="70"/>
            </a:xfrm>
            <a:prstGeom prst="rect">
              <a:avLst/>
            </a:prstGeom>
            <a:noFill/>
            <a:ln w="9525">
              <a:noFill/>
              <a:miter lim="800000"/>
              <a:headEnd/>
              <a:tailEnd/>
            </a:ln>
          </p:spPr>
        </p:pic>
      </p:grpSp>
      <p:grpSp>
        <p:nvGrpSpPr>
          <p:cNvPr id="3" name="Group 140"/>
          <p:cNvGrpSpPr>
            <a:grpSpLocks/>
          </p:cNvGrpSpPr>
          <p:nvPr/>
        </p:nvGrpSpPr>
        <p:grpSpPr bwMode="auto">
          <a:xfrm>
            <a:off x="3733800" y="3797300"/>
            <a:ext cx="1600200" cy="641350"/>
            <a:chOff x="2352" y="2256"/>
            <a:chExt cx="1008" cy="404"/>
          </a:xfrm>
        </p:grpSpPr>
        <p:sp>
          <p:nvSpPr>
            <p:cNvPr id="32814" name="Line 101"/>
            <p:cNvSpPr>
              <a:spLocks noChangeShapeType="1"/>
            </p:cNvSpPr>
            <p:nvPr/>
          </p:nvSpPr>
          <p:spPr bwMode="auto">
            <a:xfrm>
              <a:off x="2640" y="2256"/>
              <a:ext cx="432" cy="0"/>
            </a:xfrm>
            <a:prstGeom prst="line">
              <a:avLst/>
            </a:prstGeom>
            <a:noFill/>
            <a:ln w="28575">
              <a:solidFill>
                <a:schemeClr val="tx1"/>
              </a:solidFill>
              <a:round/>
              <a:headEnd/>
              <a:tailEnd type="triangle" w="med" len="med"/>
            </a:ln>
          </p:spPr>
          <p:txBody>
            <a:bodyPr wrap="none" anchor="ctr"/>
            <a:lstStyle/>
            <a:p>
              <a:endParaRPr lang="en-US"/>
            </a:p>
          </p:txBody>
        </p:sp>
        <p:sp>
          <p:nvSpPr>
            <p:cNvPr id="32815" name="Text Box 102"/>
            <p:cNvSpPr txBox="1">
              <a:spLocks noChangeArrowheads="1"/>
            </p:cNvSpPr>
            <p:nvPr/>
          </p:nvSpPr>
          <p:spPr bwMode="auto">
            <a:xfrm>
              <a:off x="2352" y="2256"/>
              <a:ext cx="1008" cy="404"/>
            </a:xfrm>
            <a:prstGeom prst="rect">
              <a:avLst/>
            </a:prstGeom>
            <a:noFill/>
            <a:ln w="9525">
              <a:noFill/>
              <a:miter lim="800000"/>
              <a:headEnd/>
              <a:tailEnd/>
            </a:ln>
          </p:spPr>
          <p:txBody>
            <a:bodyPr>
              <a:spAutoFit/>
            </a:bodyPr>
            <a:lstStyle/>
            <a:p>
              <a:pPr algn="ctr"/>
              <a:r>
                <a:rPr lang="en-GB" altLang="en-GB" b="1">
                  <a:solidFill>
                    <a:schemeClr val="tx2"/>
                  </a:solidFill>
                  <a:latin typeface="OUP Argo Light" pitchFamily="34" charset="0"/>
                </a:rPr>
                <a:t>Induced </a:t>
              </a:r>
            </a:p>
            <a:p>
              <a:pPr algn="ctr"/>
              <a:r>
                <a:rPr lang="en-GB" altLang="en-GB" b="1">
                  <a:solidFill>
                    <a:schemeClr val="tx2"/>
                  </a:solidFill>
                  <a:latin typeface="OUP Argo Light" pitchFamily="34" charset="0"/>
                </a:rPr>
                <a:t>fit</a:t>
              </a:r>
              <a:endParaRPr lang="en-GB" altLang="en-GB" b="1">
                <a:latin typeface="OUP Argo Light" pitchFamily="34" charset="0"/>
              </a:endParaRPr>
            </a:p>
          </p:txBody>
        </p:sp>
      </p:grpSp>
      <p:grpSp>
        <p:nvGrpSpPr>
          <p:cNvPr id="4" name="Group 142"/>
          <p:cNvGrpSpPr>
            <a:grpSpLocks/>
          </p:cNvGrpSpPr>
          <p:nvPr/>
        </p:nvGrpSpPr>
        <p:grpSpPr bwMode="auto">
          <a:xfrm>
            <a:off x="5029200" y="2501900"/>
            <a:ext cx="3781425" cy="2530475"/>
            <a:chOff x="3168" y="1440"/>
            <a:chExt cx="2382" cy="1594"/>
          </a:xfrm>
        </p:grpSpPr>
        <p:sp>
          <p:nvSpPr>
            <p:cNvPr id="32777" name="Freeform 106"/>
            <p:cNvSpPr>
              <a:spLocks/>
            </p:cNvSpPr>
            <p:nvPr/>
          </p:nvSpPr>
          <p:spPr bwMode="auto">
            <a:xfrm>
              <a:off x="3357" y="1864"/>
              <a:ext cx="1675" cy="1082"/>
            </a:xfrm>
            <a:custGeom>
              <a:avLst/>
              <a:gdLst>
                <a:gd name="T0" fmla="*/ 0 w 1675"/>
                <a:gd name="T1" fmla="*/ 173 h 1082"/>
                <a:gd name="T2" fmla="*/ 283 w 1675"/>
                <a:gd name="T3" fmla="*/ 32 h 1082"/>
                <a:gd name="T4" fmla="*/ 771 w 1675"/>
                <a:gd name="T5" fmla="*/ 544 h 1082"/>
                <a:gd name="T6" fmla="*/ 1355 w 1675"/>
                <a:gd name="T7" fmla="*/ 0 h 1082"/>
                <a:gd name="T8" fmla="*/ 1675 w 1675"/>
                <a:gd name="T9" fmla="*/ 319 h 1082"/>
                <a:gd name="T10" fmla="*/ 1675 w 1675"/>
                <a:gd name="T11" fmla="*/ 576 h 1082"/>
                <a:gd name="T12" fmla="*/ 1378 w 1675"/>
                <a:gd name="T13" fmla="*/ 267 h 1082"/>
                <a:gd name="T14" fmla="*/ 990 w 1675"/>
                <a:gd name="T15" fmla="*/ 755 h 1082"/>
                <a:gd name="T16" fmla="*/ 614 w 1675"/>
                <a:gd name="T17" fmla="*/ 1082 h 1082"/>
                <a:gd name="T18" fmla="*/ 0 w 1675"/>
                <a:gd name="T19" fmla="*/ 173 h 10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082"/>
                <a:gd name="T32" fmla="*/ 1675 w 1675"/>
                <a:gd name="T33" fmla="*/ 1082 h 10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082">
                  <a:moveTo>
                    <a:pt x="0" y="173"/>
                  </a:moveTo>
                  <a:lnTo>
                    <a:pt x="283" y="32"/>
                  </a:lnTo>
                  <a:cubicBezTo>
                    <a:pt x="411" y="93"/>
                    <a:pt x="592" y="549"/>
                    <a:pt x="771" y="544"/>
                  </a:cubicBezTo>
                  <a:cubicBezTo>
                    <a:pt x="1075" y="556"/>
                    <a:pt x="1204" y="37"/>
                    <a:pt x="1355" y="0"/>
                  </a:cubicBezTo>
                  <a:lnTo>
                    <a:pt x="1675" y="319"/>
                  </a:lnTo>
                  <a:lnTo>
                    <a:pt x="1675" y="576"/>
                  </a:lnTo>
                  <a:lnTo>
                    <a:pt x="1378" y="267"/>
                  </a:lnTo>
                  <a:lnTo>
                    <a:pt x="990" y="755"/>
                  </a:lnTo>
                  <a:lnTo>
                    <a:pt x="614" y="1082"/>
                  </a:lnTo>
                  <a:lnTo>
                    <a:pt x="0" y="173"/>
                  </a:lnTo>
                  <a:close/>
                </a:path>
              </a:pathLst>
            </a:custGeom>
            <a:solidFill>
              <a:srgbClr val="009999"/>
            </a:solidFill>
            <a:ln w="12700" cmpd="sng">
              <a:solidFill>
                <a:schemeClr val="tx1"/>
              </a:solidFill>
              <a:round/>
              <a:headEnd/>
              <a:tailEnd/>
            </a:ln>
          </p:spPr>
          <p:txBody>
            <a:bodyPr wrap="none" anchor="ctr"/>
            <a:lstStyle/>
            <a:p>
              <a:endParaRPr lang="en-US"/>
            </a:p>
          </p:txBody>
        </p:sp>
        <p:grpSp>
          <p:nvGrpSpPr>
            <p:cNvPr id="32778" name="Group 15"/>
            <p:cNvGrpSpPr>
              <a:grpSpLocks/>
            </p:cNvGrpSpPr>
            <p:nvPr/>
          </p:nvGrpSpPr>
          <p:grpSpPr bwMode="auto">
            <a:xfrm>
              <a:off x="5136" y="1968"/>
              <a:ext cx="414" cy="480"/>
              <a:chOff x="3712" y="864"/>
              <a:chExt cx="645" cy="749"/>
            </a:xfrm>
          </p:grpSpPr>
          <p:sp>
            <p:nvSpPr>
              <p:cNvPr id="15372" name="Freeform 12"/>
              <p:cNvSpPr>
                <a:spLocks/>
              </p:cNvSpPr>
              <p:nvPr/>
            </p:nvSpPr>
            <p:spPr bwMode="auto">
              <a:xfrm>
                <a:off x="3712" y="1235"/>
                <a:ext cx="645" cy="378"/>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pPr>
                  <a:defRPr/>
                </a:pPr>
                <a:endParaRPr lang="en-US"/>
              </a:p>
            </p:txBody>
          </p:sp>
          <p:sp>
            <p:nvSpPr>
              <p:cNvPr id="15373" name="Freeform 13"/>
              <p:cNvSpPr>
                <a:spLocks/>
              </p:cNvSpPr>
              <p:nvPr/>
            </p:nvSpPr>
            <p:spPr bwMode="auto">
              <a:xfrm>
                <a:off x="3888" y="864"/>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grpSp>
        <p:sp>
          <p:nvSpPr>
            <p:cNvPr id="15464" name="Freeform 104"/>
            <p:cNvSpPr>
              <a:spLocks/>
            </p:cNvSpPr>
            <p:nvPr/>
          </p:nvSpPr>
          <p:spPr bwMode="auto">
            <a:xfrm>
              <a:off x="3948" y="1628"/>
              <a:ext cx="360" cy="578"/>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pPr>
                <a:defRPr/>
              </a:pPr>
              <a:endParaRPr lang="en-US"/>
            </a:p>
          </p:txBody>
        </p:sp>
        <p:sp>
          <p:nvSpPr>
            <p:cNvPr id="15465" name="Text Box 105"/>
            <p:cNvSpPr txBox="1">
              <a:spLocks noChangeArrowheads="1"/>
            </p:cNvSpPr>
            <p:nvPr/>
          </p:nvSpPr>
          <p:spPr bwMode="auto">
            <a:xfrm>
              <a:off x="3957" y="1742"/>
              <a:ext cx="196" cy="231"/>
            </a:xfrm>
            <a:prstGeom prst="rect">
              <a:avLst/>
            </a:prstGeom>
            <a:noFill/>
            <a:ln w="9525">
              <a:noFill/>
              <a:miter lim="800000"/>
              <a:headEnd/>
              <a:tailEnd/>
            </a:ln>
            <a:effectLst/>
          </p:spPr>
          <p:txBody>
            <a:bodyPr wrap="none">
              <a:spAutoFit/>
            </a:bodyPr>
            <a:lstStyle/>
            <a:p>
              <a:pPr>
                <a:defRPr/>
              </a:pPr>
              <a:r>
                <a:rPr lang="en-GB" altLang="en-GB" b="1">
                  <a:solidFill>
                    <a:schemeClr val="tx2"/>
                  </a:solidFill>
                  <a:effectLst>
                    <a:outerShdw blurRad="38100" dist="38100" dir="2700000" algn="tl">
                      <a:srgbClr val="000000"/>
                    </a:outerShdw>
                  </a:effectLst>
                  <a:latin typeface="Times" pitchFamily="18" charset="0"/>
                </a:rPr>
                <a:t>S</a:t>
              </a:r>
            </a:p>
          </p:txBody>
        </p:sp>
        <p:sp>
          <p:nvSpPr>
            <p:cNvPr id="32781" name="Rectangle 107"/>
            <p:cNvSpPr>
              <a:spLocks noChangeArrowheads="1"/>
            </p:cNvSpPr>
            <p:nvPr/>
          </p:nvSpPr>
          <p:spPr bwMode="auto">
            <a:xfrm>
              <a:off x="3168" y="1440"/>
              <a:ext cx="1872" cy="1594"/>
            </a:xfrm>
            <a:prstGeom prst="rect">
              <a:avLst/>
            </a:prstGeom>
            <a:noFill/>
            <a:ln w="38100">
              <a:solidFill>
                <a:schemeClr val="tx1"/>
              </a:solidFill>
              <a:prstDash val="sysDot"/>
              <a:miter lim="800000"/>
              <a:headEnd/>
              <a:tailEnd/>
            </a:ln>
          </p:spPr>
          <p:txBody>
            <a:bodyPr wrap="none" anchor="ctr"/>
            <a:lstStyle/>
            <a:p>
              <a:endParaRPr lang="en-US"/>
            </a:p>
          </p:txBody>
        </p:sp>
        <p:sp>
          <p:nvSpPr>
            <p:cNvPr id="32782" name="Freeform 108"/>
            <p:cNvSpPr>
              <a:spLocks/>
            </p:cNvSpPr>
            <p:nvPr/>
          </p:nvSpPr>
          <p:spPr bwMode="auto">
            <a:xfrm>
              <a:off x="3168" y="2032"/>
              <a:ext cx="1872" cy="990"/>
            </a:xfrm>
            <a:custGeom>
              <a:avLst/>
              <a:gdLst>
                <a:gd name="T0" fmla="*/ 208 w 1872"/>
                <a:gd name="T1" fmla="*/ 0 h 990"/>
                <a:gd name="T2" fmla="*/ 848 w 1872"/>
                <a:gd name="T3" fmla="*/ 728 h 990"/>
                <a:gd name="T4" fmla="*/ 1568 w 1872"/>
                <a:gd name="T5" fmla="*/ 24 h 990"/>
                <a:gd name="T6" fmla="*/ 1872 w 1872"/>
                <a:gd name="T7" fmla="*/ 419 h 990"/>
                <a:gd name="T8" fmla="*/ 1872 w 1872"/>
                <a:gd name="T9" fmla="*/ 990 h 990"/>
                <a:gd name="T10" fmla="*/ 0 w 1872"/>
                <a:gd name="T11" fmla="*/ 990 h 990"/>
                <a:gd name="T12" fmla="*/ 8 w 1872"/>
                <a:gd name="T13" fmla="*/ 144 h 990"/>
                <a:gd name="T14" fmla="*/ 208 w 1872"/>
                <a:gd name="T15" fmla="*/ 0 h 990"/>
                <a:gd name="T16" fmla="*/ 0 60000 65536"/>
                <a:gd name="T17" fmla="*/ 0 60000 65536"/>
                <a:gd name="T18" fmla="*/ 0 60000 65536"/>
                <a:gd name="T19" fmla="*/ 0 60000 65536"/>
                <a:gd name="T20" fmla="*/ 0 60000 65536"/>
                <a:gd name="T21" fmla="*/ 0 60000 65536"/>
                <a:gd name="T22" fmla="*/ 0 60000 65536"/>
                <a:gd name="T23" fmla="*/ 0 60000 65536"/>
                <a:gd name="T24" fmla="*/ 0 w 1872"/>
                <a:gd name="T25" fmla="*/ 0 h 990"/>
                <a:gd name="T26" fmla="*/ 1872 w 1872"/>
                <a:gd name="T27" fmla="*/ 990 h 9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2" h="990">
                  <a:moveTo>
                    <a:pt x="208" y="0"/>
                  </a:moveTo>
                  <a:cubicBezTo>
                    <a:pt x="348" y="81"/>
                    <a:pt x="621" y="724"/>
                    <a:pt x="848" y="728"/>
                  </a:cubicBezTo>
                  <a:cubicBezTo>
                    <a:pt x="1237" y="726"/>
                    <a:pt x="1397" y="75"/>
                    <a:pt x="1568" y="24"/>
                  </a:cubicBezTo>
                  <a:lnTo>
                    <a:pt x="1872" y="419"/>
                  </a:lnTo>
                  <a:lnTo>
                    <a:pt x="1872" y="990"/>
                  </a:lnTo>
                  <a:lnTo>
                    <a:pt x="0" y="990"/>
                  </a:lnTo>
                  <a:lnTo>
                    <a:pt x="8" y="144"/>
                  </a:lnTo>
                  <a:lnTo>
                    <a:pt x="208" y="0"/>
                  </a:lnTo>
                  <a:close/>
                </a:path>
              </a:pathLst>
            </a:custGeom>
            <a:solidFill>
              <a:schemeClr val="accent1"/>
            </a:solidFill>
            <a:ln w="28575" cmpd="sng">
              <a:solidFill>
                <a:schemeClr val="tx1"/>
              </a:solidFill>
              <a:round/>
              <a:headEnd/>
              <a:tailEnd/>
            </a:ln>
          </p:spPr>
          <p:txBody>
            <a:bodyPr wrap="none" anchor="ctr"/>
            <a:lstStyle/>
            <a:p>
              <a:endParaRPr lang="en-US"/>
            </a:p>
          </p:txBody>
        </p:sp>
        <p:sp>
          <p:nvSpPr>
            <p:cNvPr id="32783" name="Line 111"/>
            <p:cNvSpPr>
              <a:spLocks noChangeShapeType="1"/>
            </p:cNvSpPr>
            <p:nvPr/>
          </p:nvSpPr>
          <p:spPr bwMode="auto">
            <a:xfrm>
              <a:off x="4132" y="2091"/>
              <a:ext cx="48" cy="172"/>
            </a:xfrm>
            <a:prstGeom prst="line">
              <a:avLst/>
            </a:prstGeom>
            <a:noFill/>
            <a:ln w="28575">
              <a:solidFill>
                <a:srgbClr val="FF0000"/>
              </a:solidFill>
              <a:prstDash val="sysDot"/>
              <a:round/>
              <a:headEnd/>
              <a:tailEnd/>
            </a:ln>
          </p:spPr>
          <p:txBody>
            <a:bodyPr wrap="none" anchor="ctr"/>
            <a:lstStyle/>
            <a:p>
              <a:endParaRPr lang="en-US"/>
            </a:p>
          </p:txBody>
        </p:sp>
        <p:sp>
          <p:nvSpPr>
            <p:cNvPr id="32784" name="Line 112"/>
            <p:cNvSpPr>
              <a:spLocks noChangeShapeType="1"/>
            </p:cNvSpPr>
            <p:nvPr/>
          </p:nvSpPr>
          <p:spPr bwMode="auto">
            <a:xfrm flipV="1">
              <a:off x="3911" y="1946"/>
              <a:ext cx="96" cy="80"/>
            </a:xfrm>
            <a:prstGeom prst="line">
              <a:avLst/>
            </a:prstGeom>
            <a:noFill/>
            <a:ln w="28575">
              <a:solidFill>
                <a:srgbClr val="FF0000"/>
              </a:solidFill>
              <a:prstDash val="sysDot"/>
              <a:round/>
              <a:headEnd/>
              <a:tailEnd/>
            </a:ln>
          </p:spPr>
          <p:txBody>
            <a:bodyPr wrap="none" anchor="ctr"/>
            <a:lstStyle/>
            <a:p>
              <a:endParaRPr lang="en-US"/>
            </a:p>
          </p:txBody>
        </p:sp>
        <p:grpSp>
          <p:nvGrpSpPr>
            <p:cNvPr id="32785" name="Group 135"/>
            <p:cNvGrpSpPr>
              <a:grpSpLocks/>
            </p:cNvGrpSpPr>
            <p:nvPr/>
          </p:nvGrpSpPr>
          <p:grpSpPr bwMode="auto">
            <a:xfrm>
              <a:off x="4370" y="1643"/>
              <a:ext cx="230" cy="443"/>
              <a:chOff x="4434" y="1699"/>
              <a:chExt cx="230" cy="443"/>
            </a:xfrm>
          </p:grpSpPr>
          <p:sp>
            <p:nvSpPr>
              <p:cNvPr id="32806" name="AutoShape 113"/>
              <p:cNvSpPr>
                <a:spLocks noChangeArrowheads="1"/>
              </p:cNvSpPr>
              <p:nvPr/>
            </p:nvSpPr>
            <p:spPr bwMode="auto">
              <a:xfrm rot="5355043">
                <a:off x="4416" y="1717"/>
                <a:ext cx="266" cy="230"/>
              </a:xfrm>
              <a:prstGeom prst="hexagon">
                <a:avLst>
                  <a:gd name="adj" fmla="val 28913"/>
                  <a:gd name="vf" fmla="val 115470"/>
                </a:avLst>
              </a:prstGeom>
              <a:solidFill>
                <a:srgbClr val="009999"/>
              </a:solidFill>
              <a:ln w="9525">
                <a:solidFill>
                  <a:schemeClr val="tx1"/>
                </a:solidFill>
                <a:miter lim="800000"/>
                <a:headEnd/>
                <a:tailEnd/>
              </a:ln>
            </p:spPr>
            <p:txBody>
              <a:bodyPr wrap="none" anchor="ctr"/>
              <a:lstStyle/>
              <a:p>
                <a:endParaRPr lang="en-US"/>
              </a:p>
            </p:txBody>
          </p:sp>
          <p:sp>
            <p:nvSpPr>
              <p:cNvPr id="32807" name="Line 114"/>
              <p:cNvSpPr>
                <a:spLocks noChangeShapeType="1"/>
              </p:cNvSpPr>
              <p:nvPr/>
            </p:nvSpPr>
            <p:spPr bwMode="auto">
              <a:xfrm flipV="1">
                <a:off x="4558" y="1881"/>
                <a:ext cx="80" cy="48"/>
              </a:xfrm>
              <a:prstGeom prst="line">
                <a:avLst/>
              </a:prstGeom>
              <a:noFill/>
              <a:ln w="28575">
                <a:solidFill>
                  <a:schemeClr val="tx1"/>
                </a:solidFill>
                <a:round/>
                <a:headEnd/>
                <a:tailEnd/>
              </a:ln>
            </p:spPr>
            <p:txBody>
              <a:bodyPr wrap="none" anchor="ctr"/>
              <a:lstStyle/>
              <a:p>
                <a:endParaRPr lang="en-US"/>
              </a:p>
            </p:txBody>
          </p:sp>
          <p:sp>
            <p:nvSpPr>
              <p:cNvPr id="32808" name="Line 115"/>
              <p:cNvSpPr>
                <a:spLocks noChangeShapeType="1"/>
              </p:cNvSpPr>
              <p:nvPr/>
            </p:nvSpPr>
            <p:spPr bwMode="auto">
              <a:xfrm flipH="1" flipV="1">
                <a:off x="4546" y="1733"/>
                <a:ext cx="88" cy="52"/>
              </a:xfrm>
              <a:prstGeom prst="line">
                <a:avLst/>
              </a:prstGeom>
              <a:noFill/>
              <a:ln w="28575">
                <a:solidFill>
                  <a:schemeClr val="tx1"/>
                </a:solidFill>
                <a:round/>
                <a:headEnd/>
                <a:tailEnd/>
              </a:ln>
            </p:spPr>
            <p:txBody>
              <a:bodyPr wrap="none" anchor="ctr"/>
              <a:lstStyle/>
              <a:p>
                <a:endParaRPr lang="en-US"/>
              </a:p>
            </p:txBody>
          </p:sp>
          <p:sp>
            <p:nvSpPr>
              <p:cNvPr id="32809" name="Line 116"/>
              <p:cNvSpPr>
                <a:spLocks noChangeShapeType="1"/>
              </p:cNvSpPr>
              <p:nvPr/>
            </p:nvSpPr>
            <p:spPr bwMode="auto">
              <a:xfrm flipV="1">
                <a:off x="4463" y="1785"/>
                <a:ext cx="3" cy="99"/>
              </a:xfrm>
              <a:prstGeom prst="line">
                <a:avLst/>
              </a:prstGeom>
              <a:noFill/>
              <a:ln w="28575">
                <a:solidFill>
                  <a:schemeClr val="tx1"/>
                </a:solidFill>
                <a:round/>
                <a:headEnd/>
                <a:tailEnd/>
              </a:ln>
            </p:spPr>
            <p:txBody>
              <a:bodyPr wrap="none" anchor="ctr"/>
              <a:lstStyle/>
              <a:p>
                <a:endParaRPr lang="en-US"/>
              </a:p>
            </p:txBody>
          </p:sp>
          <p:sp>
            <p:nvSpPr>
              <p:cNvPr id="32810" name="Line 117"/>
              <p:cNvSpPr>
                <a:spLocks noChangeShapeType="1"/>
              </p:cNvSpPr>
              <p:nvPr/>
            </p:nvSpPr>
            <p:spPr bwMode="auto">
              <a:xfrm flipH="1" flipV="1">
                <a:off x="4552" y="2057"/>
                <a:ext cx="91" cy="85"/>
              </a:xfrm>
              <a:prstGeom prst="line">
                <a:avLst/>
              </a:prstGeom>
              <a:noFill/>
              <a:ln w="28575">
                <a:solidFill>
                  <a:schemeClr val="tx1"/>
                </a:solidFill>
                <a:round/>
                <a:headEnd/>
                <a:tailEnd/>
              </a:ln>
            </p:spPr>
            <p:txBody>
              <a:bodyPr wrap="none" anchor="ctr"/>
              <a:lstStyle/>
              <a:p>
                <a:endParaRPr lang="en-US"/>
              </a:p>
            </p:txBody>
          </p:sp>
          <p:sp>
            <p:nvSpPr>
              <p:cNvPr id="32811" name="Line 118"/>
              <p:cNvSpPr>
                <a:spLocks noChangeShapeType="1"/>
              </p:cNvSpPr>
              <p:nvPr/>
            </p:nvSpPr>
            <p:spPr bwMode="auto">
              <a:xfrm flipH="1" flipV="1">
                <a:off x="4554" y="1958"/>
                <a:ext cx="1" cy="104"/>
              </a:xfrm>
              <a:prstGeom prst="line">
                <a:avLst/>
              </a:prstGeom>
              <a:noFill/>
              <a:ln w="28575">
                <a:solidFill>
                  <a:schemeClr val="tx1"/>
                </a:solidFill>
                <a:round/>
                <a:headEnd/>
                <a:tailEnd/>
              </a:ln>
            </p:spPr>
            <p:txBody>
              <a:bodyPr wrap="none" anchor="ctr"/>
              <a:lstStyle/>
              <a:p>
                <a:endParaRPr lang="en-US"/>
              </a:p>
            </p:txBody>
          </p:sp>
        </p:grpSp>
        <p:sp>
          <p:nvSpPr>
            <p:cNvPr id="32786" name="Freeform 119"/>
            <p:cNvSpPr>
              <a:spLocks/>
            </p:cNvSpPr>
            <p:nvPr/>
          </p:nvSpPr>
          <p:spPr bwMode="auto">
            <a:xfrm>
              <a:off x="4709" y="1867"/>
              <a:ext cx="35" cy="194"/>
            </a:xfrm>
            <a:custGeom>
              <a:avLst/>
              <a:gdLst>
                <a:gd name="T0" fmla="*/ 35 w 35"/>
                <a:gd name="T1" fmla="*/ 194 h 194"/>
                <a:gd name="T2" fmla="*/ 0 w 35"/>
                <a:gd name="T3" fmla="*/ 0 h 194"/>
                <a:gd name="T4" fmla="*/ 0 60000 65536"/>
                <a:gd name="T5" fmla="*/ 0 60000 65536"/>
                <a:gd name="T6" fmla="*/ 0 w 35"/>
                <a:gd name="T7" fmla="*/ 0 h 194"/>
                <a:gd name="T8" fmla="*/ 35 w 35"/>
                <a:gd name="T9" fmla="*/ 194 h 194"/>
              </a:gdLst>
              <a:ahLst/>
              <a:cxnLst>
                <a:cxn ang="T4">
                  <a:pos x="T0" y="T1"/>
                </a:cxn>
                <a:cxn ang="T5">
                  <a:pos x="T2" y="T3"/>
                </a:cxn>
              </a:cxnLst>
              <a:rect l="T6" t="T7" r="T8" b="T9"/>
              <a:pathLst>
                <a:path w="35" h="194">
                  <a:moveTo>
                    <a:pt x="35" y="194"/>
                  </a:moveTo>
                  <a:lnTo>
                    <a:pt x="0" y="0"/>
                  </a:lnTo>
                </a:path>
              </a:pathLst>
            </a:custGeom>
            <a:noFill/>
            <a:ln w="9525">
              <a:solidFill>
                <a:schemeClr val="tx1"/>
              </a:solidFill>
              <a:round/>
              <a:headEnd type="none" w="med" len="med"/>
              <a:tailEnd type="none" w="med" len="med"/>
            </a:ln>
          </p:spPr>
          <p:txBody>
            <a:bodyPr wrap="none" anchor="ctr"/>
            <a:lstStyle/>
            <a:p>
              <a:endParaRPr lang="en-US"/>
            </a:p>
          </p:txBody>
        </p:sp>
        <p:sp>
          <p:nvSpPr>
            <p:cNvPr id="32787" name="Text Box 120"/>
            <p:cNvSpPr txBox="1">
              <a:spLocks noChangeArrowheads="1"/>
            </p:cNvSpPr>
            <p:nvPr/>
          </p:nvSpPr>
          <p:spPr bwMode="auto">
            <a:xfrm>
              <a:off x="4613" y="1660"/>
              <a:ext cx="271" cy="173"/>
            </a:xfrm>
            <a:prstGeom prst="rect">
              <a:avLst/>
            </a:prstGeom>
            <a:noFill/>
            <a:ln w="9525">
              <a:noFill/>
              <a:miter lim="800000"/>
              <a:headEnd/>
              <a:tailEnd/>
            </a:ln>
          </p:spPr>
          <p:txBody>
            <a:bodyPr wrap="none">
              <a:spAutoFit/>
            </a:bodyPr>
            <a:lstStyle/>
            <a:p>
              <a:r>
                <a:rPr lang="en-GB" altLang="en-GB" sz="1200" b="1">
                  <a:latin typeface="Times" pitchFamily="18" charset="0"/>
                </a:rPr>
                <a:t>Phe</a:t>
              </a:r>
              <a:endParaRPr lang="en-GB" altLang="en-GB" b="1">
                <a:latin typeface="Times" pitchFamily="18" charset="0"/>
              </a:endParaRPr>
            </a:p>
          </p:txBody>
        </p:sp>
        <p:pic>
          <p:nvPicPr>
            <p:cNvPr id="32788" name="Picture 121"/>
            <p:cNvPicPr>
              <a:picLocks noChangeAspect="1" noChangeArrowheads="1"/>
            </p:cNvPicPr>
            <p:nvPr/>
          </p:nvPicPr>
          <p:blipFill>
            <a:blip r:embed="rId3" cstate="print"/>
            <a:srcRect/>
            <a:stretch>
              <a:fillRect/>
            </a:stretch>
          </p:blipFill>
          <p:spPr bwMode="auto">
            <a:xfrm>
              <a:off x="4513" y="2066"/>
              <a:ext cx="175" cy="66"/>
            </a:xfrm>
            <a:prstGeom prst="rect">
              <a:avLst/>
            </a:prstGeom>
            <a:noFill/>
            <a:ln w="9525">
              <a:noFill/>
              <a:miter lim="800000"/>
              <a:headEnd/>
              <a:tailEnd/>
            </a:ln>
          </p:spPr>
        </p:pic>
        <p:sp>
          <p:nvSpPr>
            <p:cNvPr id="32789" name="Line 122"/>
            <p:cNvSpPr>
              <a:spLocks noChangeShapeType="1"/>
            </p:cNvSpPr>
            <p:nvPr/>
          </p:nvSpPr>
          <p:spPr bwMode="auto">
            <a:xfrm flipV="1">
              <a:off x="3541" y="2046"/>
              <a:ext cx="100" cy="68"/>
            </a:xfrm>
            <a:prstGeom prst="line">
              <a:avLst/>
            </a:prstGeom>
            <a:noFill/>
            <a:ln w="28575">
              <a:solidFill>
                <a:schemeClr val="tx1"/>
              </a:solidFill>
              <a:round/>
              <a:headEnd/>
              <a:tailEnd/>
            </a:ln>
          </p:spPr>
          <p:txBody>
            <a:bodyPr wrap="none" anchor="ctr"/>
            <a:lstStyle/>
            <a:p>
              <a:endParaRPr lang="en-US"/>
            </a:p>
          </p:txBody>
        </p:sp>
        <p:sp>
          <p:nvSpPr>
            <p:cNvPr id="32790" name="Line 123"/>
            <p:cNvSpPr>
              <a:spLocks noChangeShapeType="1"/>
            </p:cNvSpPr>
            <p:nvPr/>
          </p:nvSpPr>
          <p:spPr bwMode="auto">
            <a:xfrm>
              <a:off x="3646" y="2046"/>
              <a:ext cx="88" cy="44"/>
            </a:xfrm>
            <a:prstGeom prst="line">
              <a:avLst/>
            </a:prstGeom>
            <a:noFill/>
            <a:ln w="28575">
              <a:solidFill>
                <a:schemeClr val="tx1"/>
              </a:solidFill>
              <a:round/>
              <a:headEnd/>
              <a:tailEnd/>
            </a:ln>
          </p:spPr>
          <p:txBody>
            <a:bodyPr wrap="none" anchor="ctr"/>
            <a:lstStyle/>
            <a:p>
              <a:endParaRPr lang="en-US"/>
            </a:p>
          </p:txBody>
        </p:sp>
        <p:sp>
          <p:nvSpPr>
            <p:cNvPr id="32791" name="Line 124"/>
            <p:cNvSpPr>
              <a:spLocks noChangeShapeType="1"/>
            </p:cNvSpPr>
            <p:nvPr/>
          </p:nvSpPr>
          <p:spPr bwMode="auto">
            <a:xfrm flipV="1">
              <a:off x="3799" y="2066"/>
              <a:ext cx="24" cy="21"/>
            </a:xfrm>
            <a:prstGeom prst="line">
              <a:avLst/>
            </a:prstGeom>
            <a:noFill/>
            <a:ln w="28575">
              <a:solidFill>
                <a:schemeClr val="tx1"/>
              </a:solidFill>
              <a:round/>
              <a:headEnd/>
              <a:tailEnd/>
            </a:ln>
          </p:spPr>
          <p:txBody>
            <a:bodyPr wrap="none" anchor="ctr"/>
            <a:lstStyle/>
            <a:p>
              <a:endParaRPr lang="en-US"/>
            </a:p>
          </p:txBody>
        </p:sp>
        <p:sp>
          <p:nvSpPr>
            <p:cNvPr id="32792" name="Text Box 125"/>
            <p:cNvSpPr txBox="1">
              <a:spLocks noChangeArrowheads="1"/>
            </p:cNvSpPr>
            <p:nvPr/>
          </p:nvSpPr>
          <p:spPr bwMode="auto">
            <a:xfrm>
              <a:off x="3552" y="2160"/>
              <a:ext cx="255" cy="173"/>
            </a:xfrm>
            <a:prstGeom prst="rect">
              <a:avLst/>
            </a:prstGeom>
            <a:noFill/>
            <a:ln w="9525">
              <a:noFill/>
              <a:miter lim="800000"/>
              <a:headEnd/>
              <a:tailEnd/>
            </a:ln>
          </p:spPr>
          <p:txBody>
            <a:bodyPr wrap="none">
              <a:spAutoFit/>
            </a:bodyPr>
            <a:lstStyle/>
            <a:p>
              <a:r>
                <a:rPr lang="en-GB" altLang="en-GB" sz="1200" b="1">
                  <a:latin typeface="Times" pitchFamily="18" charset="0"/>
                </a:rPr>
                <a:t>Ser</a:t>
              </a:r>
              <a:endParaRPr lang="en-GB" altLang="en-GB" b="1">
                <a:latin typeface="Times" pitchFamily="18" charset="0"/>
              </a:endParaRPr>
            </a:p>
          </p:txBody>
        </p:sp>
        <p:sp>
          <p:nvSpPr>
            <p:cNvPr id="32793" name="Text Box 126"/>
            <p:cNvSpPr txBox="1">
              <a:spLocks noChangeArrowheads="1"/>
            </p:cNvSpPr>
            <p:nvPr/>
          </p:nvSpPr>
          <p:spPr bwMode="auto">
            <a:xfrm>
              <a:off x="3700" y="2041"/>
              <a:ext cx="178" cy="154"/>
            </a:xfrm>
            <a:prstGeom prst="rect">
              <a:avLst/>
            </a:prstGeom>
            <a:noFill/>
            <a:ln w="9525">
              <a:noFill/>
              <a:miter lim="800000"/>
              <a:headEnd/>
              <a:tailEnd/>
            </a:ln>
          </p:spPr>
          <p:txBody>
            <a:bodyPr wrap="none">
              <a:spAutoFit/>
            </a:bodyPr>
            <a:lstStyle/>
            <a:p>
              <a:r>
                <a:rPr lang="en-GB" altLang="en-GB" sz="1000" b="1">
                  <a:latin typeface="Times" pitchFamily="18" charset="0"/>
                </a:rPr>
                <a:t>O</a:t>
              </a:r>
              <a:endParaRPr lang="en-GB" altLang="en-GB" b="1">
                <a:latin typeface="Times" pitchFamily="18" charset="0"/>
              </a:endParaRPr>
            </a:p>
          </p:txBody>
        </p:sp>
        <p:sp>
          <p:nvSpPr>
            <p:cNvPr id="32794" name="Text Box 127"/>
            <p:cNvSpPr txBox="1">
              <a:spLocks noChangeArrowheads="1"/>
            </p:cNvSpPr>
            <p:nvPr/>
          </p:nvSpPr>
          <p:spPr bwMode="auto">
            <a:xfrm>
              <a:off x="3791" y="1988"/>
              <a:ext cx="178" cy="154"/>
            </a:xfrm>
            <a:prstGeom prst="rect">
              <a:avLst/>
            </a:prstGeom>
            <a:noFill/>
            <a:ln w="9525">
              <a:noFill/>
              <a:miter lim="800000"/>
              <a:headEnd/>
              <a:tailEnd/>
            </a:ln>
          </p:spPr>
          <p:txBody>
            <a:bodyPr wrap="none">
              <a:spAutoFit/>
            </a:bodyPr>
            <a:lstStyle/>
            <a:p>
              <a:r>
                <a:rPr lang="en-GB" altLang="en-GB" sz="1000" b="1">
                  <a:latin typeface="Times" pitchFamily="18" charset="0"/>
                </a:rPr>
                <a:t>H</a:t>
              </a:r>
              <a:endParaRPr lang="en-GB" altLang="en-GB" b="1">
                <a:latin typeface="Times" pitchFamily="18" charset="0"/>
              </a:endParaRPr>
            </a:p>
          </p:txBody>
        </p:sp>
        <p:pic>
          <p:nvPicPr>
            <p:cNvPr id="32795" name="Picture 128"/>
            <p:cNvPicPr>
              <a:picLocks noChangeAspect="1" noChangeArrowheads="1"/>
            </p:cNvPicPr>
            <p:nvPr/>
          </p:nvPicPr>
          <p:blipFill>
            <a:blip r:embed="rId3" cstate="print"/>
            <a:srcRect/>
            <a:stretch>
              <a:fillRect/>
            </a:stretch>
          </p:blipFill>
          <p:spPr bwMode="auto">
            <a:xfrm>
              <a:off x="3468" y="2091"/>
              <a:ext cx="175" cy="66"/>
            </a:xfrm>
            <a:prstGeom prst="rect">
              <a:avLst/>
            </a:prstGeom>
            <a:noFill/>
            <a:ln w="9525">
              <a:noFill/>
              <a:miter lim="800000"/>
              <a:headEnd/>
              <a:tailEnd/>
            </a:ln>
          </p:spPr>
        </p:pic>
        <p:sp>
          <p:nvSpPr>
            <p:cNvPr id="32796" name="Line 129"/>
            <p:cNvSpPr>
              <a:spLocks noChangeShapeType="1"/>
            </p:cNvSpPr>
            <p:nvPr/>
          </p:nvSpPr>
          <p:spPr bwMode="auto">
            <a:xfrm flipV="1">
              <a:off x="4064" y="2412"/>
              <a:ext cx="0" cy="136"/>
            </a:xfrm>
            <a:prstGeom prst="line">
              <a:avLst/>
            </a:prstGeom>
            <a:noFill/>
            <a:ln w="28575">
              <a:solidFill>
                <a:schemeClr val="tx1"/>
              </a:solidFill>
              <a:round/>
              <a:headEnd/>
              <a:tailEnd/>
            </a:ln>
          </p:spPr>
          <p:txBody>
            <a:bodyPr wrap="none" anchor="ctr"/>
            <a:lstStyle/>
            <a:p>
              <a:endParaRPr lang="en-US"/>
            </a:p>
          </p:txBody>
        </p:sp>
        <p:sp>
          <p:nvSpPr>
            <p:cNvPr id="32797" name="Line 130"/>
            <p:cNvSpPr>
              <a:spLocks noChangeShapeType="1"/>
            </p:cNvSpPr>
            <p:nvPr/>
          </p:nvSpPr>
          <p:spPr bwMode="auto">
            <a:xfrm flipV="1">
              <a:off x="4064" y="2344"/>
              <a:ext cx="42" cy="68"/>
            </a:xfrm>
            <a:prstGeom prst="line">
              <a:avLst/>
            </a:prstGeom>
            <a:noFill/>
            <a:ln w="28575">
              <a:solidFill>
                <a:schemeClr val="tx1"/>
              </a:solidFill>
              <a:round/>
              <a:headEnd/>
              <a:tailEnd/>
            </a:ln>
          </p:spPr>
          <p:txBody>
            <a:bodyPr wrap="none" anchor="ctr"/>
            <a:lstStyle/>
            <a:p>
              <a:endParaRPr lang="en-US"/>
            </a:p>
          </p:txBody>
        </p:sp>
        <p:sp>
          <p:nvSpPr>
            <p:cNvPr id="32798" name="Text Box 131"/>
            <p:cNvSpPr txBox="1">
              <a:spLocks noChangeArrowheads="1"/>
            </p:cNvSpPr>
            <p:nvPr/>
          </p:nvSpPr>
          <p:spPr bwMode="auto">
            <a:xfrm>
              <a:off x="4119" y="2438"/>
              <a:ext cx="275" cy="173"/>
            </a:xfrm>
            <a:prstGeom prst="rect">
              <a:avLst/>
            </a:prstGeom>
            <a:noFill/>
            <a:ln w="9525">
              <a:noFill/>
              <a:miter lim="800000"/>
              <a:headEnd/>
              <a:tailEnd/>
            </a:ln>
          </p:spPr>
          <p:txBody>
            <a:bodyPr wrap="none">
              <a:spAutoFit/>
            </a:bodyPr>
            <a:lstStyle/>
            <a:p>
              <a:r>
                <a:rPr lang="en-GB" altLang="en-GB" sz="1200" b="1">
                  <a:latin typeface="Times" pitchFamily="18" charset="0"/>
                </a:rPr>
                <a:t>Asp</a:t>
              </a:r>
              <a:endParaRPr lang="en-GB" altLang="en-GB" b="1">
                <a:latin typeface="Times" pitchFamily="18" charset="0"/>
              </a:endParaRPr>
            </a:p>
          </p:txBody>
        </p:sp>
        <p:sp>
          <p:nvSpPr>
            <p:cNvPr id="32799" name="Text Box 132"/>
            <p:cNvSpPr txBox="1">
              <a:spLocks noChangeArrowheads="1"/>
            </p:cNvSpPr>
            <p:nvPr/>
          </p:nvSpPr>
          <p:spPr bwMode="auto">
            <a:xfrm>
              <a:off x="4033" y="2247"/>
              <a:ext cx="264" cy="154"/>
            </a:xfrm>
            <a:prstGeom prst="rect">
              <a:avLst/>
            </a:prstGeom>
            <a:noFill/>
            <a:ln w="9525">
              <a:noFill/>
              <a:miter lim="800000"/>
              <a:headEnd/>
              <a:tailEnd/>
            </a:ln>
          </p:spPr>
          <p:txBody>
            <a:bodyPr wrap="none">
              <a:spAutoFit/>
            </a:bodyPr>
            <a:lstStyle/>
            <a:p>
              <a:r>
                <a:rPr lang="en-GB" altLang="en-GB" sz="1000" b="1">
                  <a:latin typeface="Times" pitchFamily="18" charset="0"/>
                </a:rPr>
                <a:t>CO</a:t>
              </a:r>
              <a:r>
                <a:rPr lang="en-GB" altLang="en-GB" sz="1000" b="1" baseline="-25000">
                  <a:latin typeface="Times" pitchFamily="18" charset="0"/>
                </a:rPr>
                <a:t>2</a:t>
              </a:r>
              <a:endParaRPr lang="en-GB" altLang="en-GB" b="1">
                <a:latin typeface="Times" pitchFamily="18" charset="0"/>
              </a:endParaRPr>
            </a:p>
          </p:txBody>
        </p:sp>
        <p:pic>
          <p:nvPicPr>
            <p:cNvPr id="32800" name="Picture 133"/>
            <p:cNvPicPr>
              <a:picLocks noChangeAspect="1" noChangeArrowheads="1"/>
            </p:cNvPicPr>
            <p:nvPr/>
          </p:nvPicPr>
          <p:blipFill>
            <a:blip r:embed="rId3" cstate="print"/>
            <a:srcRect/>
            <a:stretch>
              <a:fillRect/>
            </a:stretch>
          </p:blipFill>
          <p:spPr bwMode="auto">
            <a:xfrm>
              <a:off x="3984" y="2496"/>
              <a:ext cx="176" cy="66"/>
            </a:xfrm>
            <a:prstGeom prst="rect">
              <a:avLst/>
            </a:prstGeom>
            <a:noFill/>
            <a:ln w="9525">
              <a:noFill/>
              <a:miter lim="800000"/>
              <a:headEnd/>
              <a:tailEnd/>
            </a:ln>
          </p:spPr>
        </p:pic>
        <p:pic>
          <p:nvPicPr>
            <p:cNvPr id="32801" name="Picture 134"/>
            <p:cNvPicPr>
              <a:picLocks noChangeAspect="1" noChangeArrowheads="1"/>
            </p:cNvPicPr>
            <p:nvPr/>
          </p:nvPicPr>
          <p:blipFill>
            <a:blip r:embed="rId4" cstate="print"/>
            <a:srcRect/>
            <a:stretch>
              <a:fillRect/>
            </a:stretch>
          </p:blipFill>
          <p:spPr bwMode="auto">
            <a:xfrm>
              <a:off x="4173" y="2221"/>
              <a:ext cx="70" cy="70"/>
            </a:xfrm>
            <a:prstGeom prst="rect">
              <a:avLst/>
            </a:prstGeom>
            <a:noFill/>
            <a:ln w="9525">
              <a:noFill/>
              <a:miter lim="800000"/>
              <a:headEnd/>
              <a:tailEnd/>
            </a:ln>
          </p:spPr>
        </p:pic>
        <p:sp>
          <p:nvSpPr>
            <p:cNvPr id="32802" name="Line 110"/>
            <p:cNvSpPr>
              <a:spLocks noChangeShapeType="1"/>
            </p:cNvSpPr>
            <p:nvPr/>
          </p:nvSpPr>
          <p:spPr bwMode="auto">
            <a:xfrm flipV="1">
              <a:off x="4261" y="1781"/>
              <a:ext cx="205" cy="20"/>
            </a:xfrm>
            <a:prstGeom prst="line">
              <a:avLst/>
            </a:prstGeom>
            <a:noFill/>
            <a:ln w="28575">
              <a:solidFill>
                <a:srgbClr val="FF0000"/>
              </a:solidFill>
              <a:prstDash val="sysDot"/>
              <a:round/>
              <a:headEnd/>
              <a:tailEnd/>
            </a:ln>
          </p:spPr>
          <p:txBody>
            <a:bodyPr wrap="none" anchor="ctr"/>
            <a:lstStyle/>
            <a:p>
              <a:endParaRPr lang="en-US"/>
            </a:p>
          </p:txBody>
        </p:sp>
        <p:sp>
          <p:nvSpPr>
            <p:cNvPr id="32803" name="Line 136"/>
            <p:cNvSpPr>
              <a:spLocks noChangeShapeType="1"/>
            </p:cNvSpPr>
            <p:nvPr/>
          </p:nvSpPr>
          <p:spPr bwMode="auto">
            <a:xfrm>
              <a:off x="4080" y="2112"/>
              <a:ext cx="48" cy="172"/>
            </a:xfrm>
            <a:prstGeom prst="line">
              <a:avLst/>
            </a:prstGeom>
            <a:noFill/>
            <a:ln w="28575">
              <a:solidFill>
                <a:srgbClr val="FF0000"/>
              </a:solidFill>
              <a:prstDash val="sysDot"/>
              <a:round/>
              <a:headEnd/>
              <a:tailEnd/>
            </a:ln>
          </p:spPr>
          <p:txBody>
            <a:bodyPr wrap="none" anchor="ctr"/>
            <a:lstStyle/>
            <a:p>
              <a:endParaRPr lang="en-US"/>
            </a:p>
          </p:txBody>
        </p:sp>
        <p:sp>
          <p:nvSpPr>
            <p:cNvPr id="32804" name="Line 137"/>
            <p:cNvSpPr>
              <a:spLocks noChangeShapeType="1"/>
            </p:cNvSpPr>
            <p:nvPr/>
          </p:nvSpPr>
          <p:spPr bwMode="auto">
            <a:xfrm flipV="1">
              <a:off x="4272" y="1728"/>
              <a:ext cx="205" cy="20"/>
            </a:xfrm>
            <a:prstGeom prst="line">
              <a:avLst/>
            </a:prstGeom>
            <a:noFill/>
            <a:ln w="28575">
              <a:solidFill>
                <a:srgbClr val="FF0000"/>
              </a:solidFill>
              <a:prstDash val="sysDot"/>
              <a:round/>
              <a:headEnd/>
              <a:tailEnd/>
            </a:ln>
          </p:spPr>
          <p:txBody>
            <a:bodyPr wrap="none" anchor="ctr"/>
            <a:lstStyle/>
            <a:p>
              <a:endParaRPr lang="en-US"/>
            </a:p>
          </p:txBody>
        </p:sp>
        <p:sp>
          <p:nvSpPr>
            <p:cNvPr id="32805" name="Line 138"/>
            <p:cNvSpPr>
              <a:spLocks noChangeShapeType="1"/>
            </p:cNvSpPr>
            <p:nvPr/>
          </p:nvSpPr>
          <p:spPr bwMode="auto">
            <a:xfrm flipV="1">
              <a:off x="3936" y="1968"/>
              <a:ext cx="96" cy="80"/>
            </a:xfrm>
            <a:prstGeom prst="line">
              <a:avLst/>
            </a:prstGeom>
            <a:noFill/>
            <a:ln w="28575">
              <a:solidFill>
                <a:srgbClr val="FF0000"/>
              </a:solidFill>
              <a:prstDash val="sysDot"/>
              <a:round/>
              <a:headEnd/>
              <a:tailEnd/>
            </a:ln>
          </p:spPr>
          <p:txBody>
            <a:bodyPr wrap="none" anchor="ctr"/>
            <a:lstStyle/>
            <a:p>
              <a:endParaRPr lang="en-US"/>
            </a:p>
          </p:txBody>
        </p:sp>
      </p:grpSp>
      <p:sp>
        <p:nvSpPr>
          <p:cNvPr id="32775" name="Rectangle 145"/>
          <p:cNvSpPr>
            <a:spLocks noGrp="1" noChangeArrowheads="1"/>
          </p:cNvSpPr>
          <p:nvPr>
            <p:ph type="title"/>
          </p:nvPr>
        </p:nvSpPr>
        <p:spPr/>
        <p:txBody>
          <a:bodyPr/>
          <a:lstStyle/>
          <a:p>
            <a:pPr eaLnBrk="1" hangingPunct="1"/>
            <a:r>
              <a:rPr lang="en-US" smtClean="0"/>
              <a:t>Induced fit</a:t>
            </a:r>
          </a:p>
        </p:txBody>
      </p:sp>
      <p:sp>
        <p:nvSpPr>
          <p:cNvPr id="32776" name="Rectangle 146"/>
          <p:cNvSpPr>
            <a:spLocks noGrp="1" noChangeArrowheads="1"/>
          </p:cNvSpPr>
          <p:nvPr>
            <p:ph type="body" sz="half" idx="1"/>
          </p:nvPr>
        </p:nvSpPr>
        <p:spPr>
          <a:xfrm>
            <a:off x="685800" y="1268413"/>
            <a:ext cx="7772400" cy="936625"/>
          </a:xfrm>
        </p:spPr>
        <p:txBody>
          <a:bodyPr/>
          <a:lstStyle/>
          <a:p>
            <a:pPr eaLnBrk="1" hangingPunct="1"/>
            <a:r>
              <a:rPr lang="en-GB" altLang="en-GB" sz="2400" smtClean="0"/>
              <a:t>Active site alters shape to maximize intermolecular attractions</a:t>
            </a:r>
            <a:endParaRPr lang="en-US" sz="2400" smtClean="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8">
                                            <p:txEl>
                                              <p:pRg st="0" end="0"/>
                                            </p:txEl>
                                          </p:spTgt>
                                        </p:tgtEl>
                                        <p:attrNameLst>
                                          <p:attrName>style.visibility</p:attrName>
                                        </p:attrNameLst>
                                      </p:cBhvr>
                                      <p:to>
                                        <p:strVal val="visible"/>
                                      </p:to>
                                    </p:set>
                                    <p:animEffect transition="in" filter="randombar(horizontal)">
                                      <p:cBhvr>
                                        <p:cTn id="12" dur="500"/>
                                        <p:tgtEl>
                                          <p:spTgt spid="153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ou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369">
                                            <p:txEl>
                                              <p:pRg st="0" end="0"/>
                                            </p:txEl>
                                          </p:spTgt>
                                        </p:tgtEl>
                                        <p:attrNameLst>
                                          <p:attrName>style.visibility</p:attrName>
                                        </p:attrNameLst>
                                      </p:cBhvr>
                                      <p:to>
                                        <p:strVal val="visible"/>
                                      </p:to>
                                    </p:set>
                                    <p:animEffect transition="in" filter="randombar(horizontal)">
                                      <p:cBhvr>
                                        <p:cTn id="27" dur="500"/>
                                        <p:tgtEl>
                                          <p:spTgt spid="1536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369">
                                            <p:txEl>
                                              <p:pRg st="1" end="1"/>
                                            </p:txEl>
                                          </p:spTgt>
                                        </p:tgtEl>
                                        <p:attrNameLst>
                                          <p:attrName>style.visibility</p:attrName>
                                        </p:attrNameLst>
                                      </p:cBhvr>
                                      <p:to>
                                        <p:strVal val="visible"/>
                                      </p:to>
                                    </p:set>
                                    <p:animEffect transition="in" filter="randombar(horizontal)">
                                      <p:cBhvr>
                                        <p:cTn id="32" dur="500"/>
                                        <p:tgtEl>
                                          <p:spTgt spid="153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utoUpdateAnimBg="0"/>
      <p:bldP spid="1536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79388" y="762000"/>
            <a:ext cx="184150" cy="457200"/>
          </a:xfrm>
          <a:prstGeom prst="rect">
            <a:avLst/>
          </a:prstGeom>
          <a:noFill/>
          <a:ln w="9525">
            <a:noFill/>
            <a:miter lim="800000"/>
            <a:headEnd/>
            <a:tailEnd/>
          </a:ln>
        </p:spPr>
        <p:txBody>
          <a:bodyPr wrap="none">
            <a:spAutoFit/>
          </a:bodyPr>
          <a:lstStyle/>
          <a:p>
            <a:endParaRPr lang="en-GB" altLang="en-GB">
              <a:latin typeface="Times" pitchFamily="18" charset="0"/>
            </a:endParaRPr>
          </a:p>
        </p:txBody>
      </p:sp>
      <p:sp>
        <p:nvSpPr>
          <p:cNvPr id="33795" name="Line 4"/>
          <p:cNvSpPr>
            <a:spLocks noChangeShapeType="1"/>
          </p:cNvSpPr>
          <p:nvPr/>
        </p:nvSpPr>
        <p:spPr bwMode="auto">
          <a:xfrm flipH="1">
            <a:off x="5534025" y="2362200"/>
            <a:ext cx="577850" cy="0"/>
          </a:xfrm>
          <a:prstGeom prst="line">
            <a:avLst/>
          </a:prstGeom>
          <a:noFill/>
          <a:ln w="28575">
            <a:solidFill>
              <a:schemeClr val="tx1"/>
            </a:solidFill>
            <a:round/>
            <a:headEnd/>
            <a:tailEnd/>
          </a:ln>
        </p:spPr>
        <p:txBody>
          <a:bodyPr wrap="none" anchor="ctr"/>
          <a:lstStyle/>
          <a:p>
            <a:endParaRPr lang="en-US"/>
          </a:p>
        </p:txBody>
      </p:sp>
      <p:sp>
        <p:nvSpPr>
          <p:cNvPr id="33796" name="Line 5"/>
          <p:cNvSpPr>
            <a:spLocks noChangeShapeType="1"/>
          </p:cNvSpPr>
          <p:nvPr/>
        </p:nvSpPr>
        <p:spPr bwMode="auto">
          <a:xfrm flipH="1">
            <a:off x="4987925" y="2419350"/>
            <a:ext cx="323850" cy="333375"/>
          </a:xfrm>
          <a:prstGeom prst="line">
            <a:avLst/>
          </a:prstGeom>
          <a:noFill/>
          <a:ln w="28575">
            <a:solidFill>
              <a:schemeClr val="tx1"/>
            </a:solidFill>
            <a:round/>
            <a:headEnd/>
            <a:tailEnd/>
          </a:ln>
        </p:spPr>
        <p:txBody>
          <a:bodyPr wrap="none" anchor="ctr"/>
          <a:lstStyle/>
          <a:p>
            <a:endParaRPr lang="en-US"/>
          </a:p>
        </p:txBody>
      </p:sp>
      <p:sp>
        <p:nvSpPr>
          <p:cNvPr id="33797" name="Line 6"/>
          <p:cNvSpPr>
            <a:spLocks noChangeShapeType="1"/>
          </p:cNvSpPr>
          <p:nvPr/>
        </p:nvSpPr>
        <p:spPr bwMode="auto">
          <a:xfrm flipH="1">
            <a:off x="6775450" y="5075238"/>
            <a:ext cx="658813" cy="0"/>
          </a:xfrm>
          <a:prstGeom prst="line">
            <a:avLst/>
          </a:prstGeom>
          <a:noFill/>
          <a:ln w="28575">
            <a:solidFill>
              <a:schemeClr val="tx1"/>
            </a:solidFill>
            <a:round/>
            <a:headEnd/>
            <a:tailEnd/>
          </a:ln>
        </p:spPr>
        <p:txBody>
          <a:bodyPr wrap="none" anchor="ctr"/>
          <a:lstStyle/>
          <a:p>
            <a:endParaRPr lang="en-US"/>
          </a:p>
        </p:txBody>
      </p:sp>
      <p:sp>
        <p:nvSpPr>
          <p:cNvPr id="33798" name="Freeform 9"/>
          <p:cNvSpPr>
            <a:spLocks/>
          </p:cNvSpPr>
          <p:nvPr/>
        </p:nvSpPr>
        <p:spPr bwMode="auto">
          <a:xfrm>
            <a:off x="1042988" y="1666875"/>
            <a:ext cx="3771900" cy="4233863"/>
          </a:xfrm>
          <a:custGeom>
            <a:avLst/>
            <a:gdLst>
              <a:gd name="T0" fmla="*/ 721 w 2376"/>
              <a:gd name="T1" fmla="*/ 8 h 2643"/>
              <a:gd name="T2" fmla="*/ 524 w 2376"/>
              <a:gd name="T3" fmla="*/ 281 h 2643"/>
              <a:gd name="T4" fmla="*/ 418 w 2376"/>
              <a:gd name="T5" fmla="*/ 471 h 2643"/>
              <a:gd name="T6" fmla="*/ 402 w 2376"/>
              <a:gd name="T7" fmla="*/ 661 h 2643"/>
              <a:gd name="T8" fmla="*/ 531 w 2376"/>
              <a:gd name="T9" fmla="*/ 782 h 2643"/>
              <a:gd name="T10" fmla="*/ 607 w 2376"/>
              <a:gd name="T11" fmla="*/ 972 h 2643"/>
              <a:gd name="T12" fmla="*/ 688 w 2376"/>
              <a:gd name="T13" fmla="*/ 1193 h 2643"/>
              <a:gd name="T14" fmla="*/ 421 w 2376"/>
              <a:gd name="T15" fmla="*/ 1387 h 2643"/>
              <a:gd name="T16" fmla="*/ 373 w 2376"/>
              <a:gd name="T17" fmla="*/ 1569 h 2643"/>
              <a:gd name="T18" fmla="*/ 448 w 2376"/>
              <a:gd name="T19" fmla="*/ 1732 h 2643"/>
              <a:gd name="T20" fmla="*/ 455 w 2376"/>
              <a:gd name="T21" fmla="*/ 1891 h 2643"/>
              <a:gd name="T22" fmla="*/ 562 w 2376"/>
              <a:gd name="T23" fmla="*/ 2081 h 2643"/>
              <a:gd name="T24" fmla="*/ 714 w 2376"/>
              <a:gd name="T25" fmla="*/ 2187 h 2643"/>
              <a:gd name="T26" fmla="*/ 845 w 2376"/>
              <a:gd name="T27" fmla="*/ 2308 h 2643"/>
              <a:gd name="T28" fmla="*/ 967 w 2376"/>
              <a:gd name="T29" fmla="*/ 2344 h 2643"/>
              <a:gd name="T30" fmla="*/ 1257 w 2376"/>
              <a:gd name="T31" fmla="*/ 2344 h 2643"/>
              <a:gd name="T32" fmla="*/ 1476 w 2376"/>
              <a:gd name="T33" fmla="*/ 2320 h 2643"/>
              <a:gd name="T34" fmla="*/ 1571 w 2376"/>
              <a:gd name="T35" fmla="*/ 2134 h 2643"/>
              <a:gd name="T36" fmla="*/ 1746 w 2376"/>
              <a:gd name="T37" fmla="*/ 2248 h 2643"/>
              <a:gd name="T38" fmla="*/ 1958 w 2376"/>
              <a:gd name="T39" fmla="*/ 2453 h 2643"/>
              <a:gd name="T40" fmla="*/ 2050 w 2376"/>
              <a:gd name="T41" fmla="*/ 2643 h 2643"/>
              <a:gd name="T42" fmla="*/ 0 w 2376"/>
              <a:gd name="T43" fmla="*/ 2635 h 2643"/>
              <a:gd name="T44" fmla="*/ 0 w 2376"/>
              <a:gd name="T45" fmla="*/ 0 h 2643"/>
              <a:gd name="T46" fmla="*/ 721 w 2376"/>
              <a:gd name="T47" fmla="*/ 8 h 26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76"/>
              <a:gd name="T73" fmla="*/ 0 h 2643"/>
              <a:gd name="T74" fmla="*/ 2376 w 2376"/>
              <a:gd name="T75" fmla="*/ 2643 h 26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76" h="2643">
                <a:moveTo>
                  <a:pt x="721" y="8"/>
                </a:moveTo>
                <a:cubicBezTo>
                  <a:pt x="808" y="53"/>
                  <a:pt x="573" y="203"/>
                  <a:pt x="524" y="281"/>
                </a:cubicBezTo>
                <a:cubicBezTo>
                  <a:pt x="473" y="357"/>
                  <a:pt x="436" y="406"/>
                  <a:pt x="418" y="471"/>
                </a:cubicBezTo>
                <a:cubicBezTo>
                  <a:pt x="397" y="534"/>
                  <a:pt x="383" y="608"/>
                  <a:pt x="402" y="661"/>
                </a:cubicBezTo>
                <a:cubicBezTo>
                  <a:pt x="421" y="712"/>
                  <a:pt x="497" y="729"/>
                  <a:pt x="531" y="782"/>
                </a:cubicBezTo>
                <a:cubicBezTo>
                  <a:pt x="564" y="834"/>
                  <a:pt x="580" y="903"/>
                  <a:pt x="607" y="972"/>
                </a:cubicBezTo>
                <a:cubicBezTo>
                  <a:pt x="633" y="1040"/>
                  <a:pt x="718" y="1123"/>
                  <a:pt x="688" y="1193"/>
                </a:cubicBezTo>
                <a:cubicBezTo>
                  <a:pt x="657" y="1262"/>
                  <a:pt x="473" y="1324"/>
                  <a:pt x="421" y="1387"/>
                </a:cubicBezTo>
                <a:cubicBezTo>
                  <a:pt x="368" y="1449"/>
                  <a:pt x="368" y="1511"/>
                  <a:pt x="373" y="1569"/>
                </a:cubicBezTo>
                <a:cubicBezTo>
                  <a:pt x="377" y="1626"/>
                  <a:pt x="434" y="1678"/>
                  <a:pt x="448" y="1732"/>
                </a:cubicBezTo>
                <a:cubicBezTo>
                  <a:pt x="461" y="1785"/>
                  <a:pt x="436" y="1832"/>
                  <a:pt x="455" y="1891"/>
                </a:cubicBezTo>
                <a:cubicBezTo>
                  <a:pt x="474" y="1948"/>
                  <a:pt x="518" y="2032"/>
                  <a:pt x="562" y="2081"/>
                </a:cubicBezTo>
                <a:cubicBezTo>
                  <a:pt x="603" y="2128"/>
                  <a:pt x="666" y="2149"/>
                  <a:pt x="714" y="2187"/>
                </a:cubicBezTo>
                <a:cubicBezTo>
                  <a:pt x="761" y="2224"/>
                  <a:pt x="802" y="2281"/>
                  <a:pt x="845" y="2308"/>
                </a:cubicBezTo>
                <a:cubicBezTo>
                  <a:pt x="887" y="2334"/>
                  <a:pt x="898" y="2338"/>
                  <a:pt x="967" y="2344"/>
                </a:cubicBezTo>
                <a:cubicBezTo>
                  <a:pt x="1035" y="2349"/>
                  <a:pt x="1172" y="2347"/>
                  <a:pt x="1257" y="2344"/>
                </a:cubicBezTo>
                <a:cubicBezTo>
                  <a:pt x="1341" y="2340"/>
                  <a:pt x="1423" y="2354"/>
                  <a:pt x="1476" y="2320"/>
                </a:cubicBezTo>
                <a:cubicBezTo>
                  <a:pt x="1528" y="2285"/>
                  <a:pt x="1526" y="2145"/>
                  <a:pt x="1571" y="2134"/>
                </a:cubicBezTo>
                <a:cubicBezTo>
                  <a:pt x="1615" y="2122"/>
                  <a:pt x="1681" y="2195"/>
                  <a:pt x="1746" y="2248"/>
                </a:cubicBezTo>
                <a:cubicBezTo>
                  <a:pt x="1809" y="2299"/>
                  <a:pt x="1907" y="2387"/>
                  <a:pt x="1958" y="2453"/>
                </a:cubicBezTo>
                <a:cubicBezTo>
                  <a:pt x="2008" y="2518"/>
                  <a:pt x="2376" y="2613"/>
                  <a:pt x="2050" y="2643"/>
                </a:cubicBezTo>
                <a:cubicBezTo>
                  <a:pt x="1723" y="2643"/>
                  <a:pt x="501" y="2643"/>
                  <a:pt x="0" y="2635"/>
                </a:cubicBezTo>
                <a:cubicBezTo>
                  <a:pt x="0" y="2157"/>
                  <a:pt x="0" y="471"/>
                  <a:pt x="0" y="0"/>
                </a:cubicBezTo>
                <a:cubicBezTo>
                  <a:pt x="296" y="15"/>
                  <a:pt x="562" y="0"/>
                  <a:pt x="721" y="8"/>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3799" name="Freeform 10"/>
          <p:cNvSpPr>
            <a:spLocks/>
          </p:cNvSpPr>
          <p:nvPr/>
        </p:nvSpPr>
        <p:spPr bwMode="auto">
          <a:xfrm>
            <a:off x="4911725" y="1676400"/>
            <a:ext cx="3205163" cy="1909763"/>
          </a:xfrm>
          <a:custGeom>
            <a:avLst/>
            <a:gdLst>
              <a:gd name="T0" fmla="*/ 304 w 2019"/>
              <a:gd name="T1" fmla="*/ 8 h 1185"/>
              <a:gd name="T2" fmla="*/ 699 w 2019"/>
              <a:gd name="T3" fmla="*/ 332 h 1185"/>
              <a:gd name="T4" fmla="*/ 760 w 2019"/>
              <a:gd name="T5" fmla="*/ 490 h 1185"/>
              <a:gd name="T6" fmla="*/ 711 w 2019"/>
              <a:gd name="T7" fmla="*/ 672 h 1185"/>
              <a:gd name="T8" fmla="*/ 808 w 2019"/>
              <a:gd name="T9" fmla="*/ 866 h 1185"/>
              <a:gd name="T10" fmla="*/ 1208 w 2019"/>
              <a:gd name="T11" fmla="*/ 926 h 1185"/>
              <a:gd name="T12" fmla="*/ 1366 w 2019"/>
              <a:gd name="T13" fmla="*/ 793 h 1185"/>
              <a:gd name="T14" fmla="*/ 1571 w 2019"/>
              <a:gd name="T15" fmla="*/ 782 h 1185"/>
              <a:gd name="T16" fmla="*/ 1860 w 2019"/>
              <a:gd name="T17" fmla="*/ 881 h 1185"/>
              <a:gd name="T18" fmla="*/ 2019 w 2019"/>
              <a:gd name="T19" fmla="*/ 1041 h 1185"/>
              <a:gd name="T20" fmla="*/ 2019 w 2019"/>
              <a:gd name="T21" fmla="*/ 8 h 1185"/>
              <a:gd name="T22" fmla="*/ 304 w 2019"/>
              <a:gd name="T23" fmla="*/ 8 h 1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9"/>
              <a:gd name="T37" fmla="*/ 0 h 1185"/>
              <a:gd name="T38" fmla="*/ 2019 w 2019"/>
              <a:gd name="T39" fmla="*/ 1185 h 1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9" h="1185">
                <a:moveTo>
                  <a:pt x="304" y="8"/>
                </a:moveTo>
                <a:cubicBezTo>
                  <a:pt x="0" y="51"/>
                  <a:pt x="657" y="257"/>
                  <a:pt x="699" y="332"/>
                </a:cubicBezTo>
                <a:cubicBezTo>
                  <a:pt x="774" y="412"/>
                  <a:pt x="758" y="433"/>
                  <a:pt x="760" y="490"/>
                </a:cubicBezTo>
                <a:cubicBezTo>
                  <a:pt x="762" y="546"/>
                  <a:pt x="703" y="609"/>
                  <a:pt x="711" y="672"/>
                </a:cubicBezTo>
                <a:cubicBezTo>
                  <a:pt x="718" y="734"/>
                  <a:pt x="725" y="823"/>
                  <a:pt x="808" y="866"/>
                </a:cubicBezTo>
                <a:cubicBezTo>
                  <a:pt x="890" y="908"/>
                  <a:pt x="1115" y="938"/>
                  <a:pt x="1208" y="926"/>
                </a:cubicBezTo>
                <a:cubicBezTo>
                  <a:pt x="1300" y="913"/>
                  <a:pt x="1305" y="817"/>
                  <a:pt x="1366" y="793"/>
                </a:cubicBezTo>
                <a:cubicBezTo>
                  <a:pt x="1426" y="769"/>
                  <a:pt x="1488" y="767"/>
                  <a:pt x="1571" y="782"/>
                </a:cubicBezTo>
                <a:cubicBezTo>
                  <a:pt x="1653" y="796"/>
                  <a:pt x="1784" y="837"/>
                  <a:pt x="1860" y="881"/>
                </a:cubicBezTo>
                <a:cubicBezTo>
                  <a:pt x="1934" y="923"/>
                  <a:pt x="1992" y="1185"/>
                  <a:pt x="2019" y="1041"/>
                </a:cubicBezTo>
                <a:cubicBezTo>
                  <a:pt x="2011" y="874"/>
                  <a:pt x="2019" y="258"/>
                  <a:pt x="2019" y="8"/>
                </a:cubicBezTo>
                <a:cubicBezTo>
                  <a:pt x="1715" y="0"/>
                  <a:pt x="607" y="8"/>
                  <a:pt x="304" y="8"/>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3800" name="Freeform 11"/>
          <p:cNvSpPr>
            <a:spLocks/>
          </p:cNvSpPr>
          <p:nvPr/>
        </p:nvSpPr>
        <p:spPr bwMode="auto">
          <a:xfrm>
            <a:off x="6751638" y="4106863"/>
            <a:ext cx="1377950" cy="1793875"/>
          </a:xfrm>
          <a:custGeom>
            <a:avLst/>
            <a:gdLst>
              <a:gd name="T0" fmla="*/ 860 w 868"/>
              <a:gd name="T1" fmla="*/ 150 h 1130"/>
              <a:gd name="T2" fmla="*/ 679 w 868"/>
              <a:gd name="T3" fmla="*/ 310 h 1130"/>
              <a:gd name="T4" fmla="*/ 485 w 868"/>
              <a:gd name="T5" fmla="*/ 540 h 1130"/>
              <a:gd name="T6" fmla="*/ 352 w 868"/>
              <a:gd name="T7" fmla="*/ 734 h 1130"/>
              <a:gd name="T8" fmla="*/ 219 w 868"/>
              <a:gd name="T9" fmla="*/ 916 h 1130"/>
              <a:gd name="T10" fmla="*/ 109 w 868"/>
              <a:gd name="T11" fmla="*/ 1130 h 1130"/>
              <a:gd name="T12" fmla="*/ 868 w 868"/>
              <a:gd name="T13" fmla="*/ 1122 h 1130"/>
              <a:gd name="T14" fmla="*/ 860 w 868"/>
              <a:gd name="T15" fmla="*/ 150 h 1130"/>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1130"/>
              <a:gd name="T26" fmla="*/ 868 w 868"/>
              <a:gd name="T27" fmla="*/ 1130 h 1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1130">
                <a:moveTo>
                  <a:pt x="860" y="150"/>
                </a:moveTo>
                <a:cubicBezTo>
                  <a:pt x="821" y="0"/>
                  <a:pt x="741" y="245"/>
                  <a:pt x="679" y="310"/>
                </a:cubicBezTo>
                <a:cubicBezTo>
                  <a:pt x="616" y="374"/>
                  <a:pt x="539" y="469"/>
                  <a:pt x="485" y="540"/>
                </a:cubicBezTo>
                <a:cubicBezTo>
                  <a:pt x="430" y="610"/>
                  <a:pt x="396" y="671"/>
                  <a:pt x="352" y="734"/>
                </a:cubicBezTo>
                <a:cubicBezTo>
                  <a:pt x="307" y="796"/>
                  <a:pt x="259" y="849"/>
                  <a:pt x="219" y="916"/>
                </a:cubicBezTo>
                <a:cubicBezTo>
                  <a:pt x="178" y="982"/>
                  <a:pt x="0" y="1095"/>
                  <a:pt x="109" y="1130"/>
                </a:cubicBezTo>
                <a:cubicBezTo>
                  <a:pt x="245" y="1115"/>
                  <a:pt x="671" y="1122"/>
                  <a:pt x="868" y="1122"/>
                </a:cubicBezTo>
                <a:cubicBezTo>
                  <a:pt x="853" y="910"/>
                  <a:pt x="860" y="340"/>
                  <a:pt x="860" y="150"/>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3801" name="Text Box 12"/>
          <p:cNvSpPr txBox="1">
            <a:spLocks noChangeArrowheads="1"/>
          </p:cNvSpPr>
          <p:nvPr/>
        </p:nvSpPr>
        <p:spPr bwMode="auto">
          <a:xfrm>
            <a:off x="5235575" y="2201863"/>
            <a:ext cx="342900" cy="336550"/>
          </a:xfrm>
          <a:prstGeom prst="rect">
            <a:avLst/>
          </a:prstGeom>
          <a:noFill/>
          <a:ln w="9525">
            <a:noFill/>
            <a:miter lim="800000"/>
            <a:headEnd/>
            <a:tailEnd/>
          </a:ln>
        </p:spPr>
        <p:txBody>
          <a:bodyPr wrap="none">
            <a:spAutoFit/>
          </a:bodyPr>
          <a:lstStyle/>
          <a:p>
            <a:r>
              <a:rPr lang="en-GB" altLang="en-GB" sz="1600" b="1">
                <a:latin typeface="Times" pitchFamily="18" charset="0"/>
              </a:rPr>
              <a:t>O</a:t>
            </a:r>
            <a:endParaRPr lang="en-GB" altLang="en-GB">
              <a:latin typeface="Times" pitchFamily="18" charset="0"/>
            </a:endParaRPr>
          </a:p>
        </p:txBody>
      </p:sp>
      <p:sp>
        <p:nvSpPr>
          <p:cNvPr id="33802" name="Text Box 13"/>
          <p:cNvSpPr txBox="1">
            <a:spLocks noChangeArrowheads="1"/>
          </p:cNvSpPr>
          <p:nvPr/>
        </p:nvSpPr>
        <p:spPr bwMode="auto">
          <a:xfrm>
            <a:off x="4702175" y="2679700"/>
            <a:ext cx="342900" cy="336550"/>
          </a:xfrm>
          <a:prstGeom prst="rect">
            <a:avLst/>
          </a:prstGeom>
          <a:noFill/>
          <a:ln w="9525">
            <a:noFill/>
            <a:miter lim="800000"/>
            <a:headEnd/>
            <a:tailEnd/>
          </a:ln>
        </p:spPr>
        <p:txBody>
          <a:bodyPr wrap="none">
            <a:spAutoFit/>
          </a:bodyPr>
          <a:lstStyle/>
          <a:p>
            <a:r>
              <a:rPr lang="en-GB" altLang="en-GB" sz="1600" b="1">
                <a:latin typeface="Times" pitchFamily="18" charset="0"/>
              </a:rPr>
              <a:t>H</a:t>
            </a:r>
            <a:endParaRPr lang="en-GB" altLang="en-GB">
              <a:latin typeface="Times" pitchFamily="18" charset="0"/>
            </a:endParaRPr>
          </a:p>
        </p:txBody>
      </p:sp>
      <p:sp>
        <p:nvSpPr>
          <p:cNvPr id="33803" name="Text Box 14"/>
          <p:cNvSpPr txBox="1">
            <a:spLocks noChangeArrowheads="1"/>
          </p:cNvSpPr>
          <p:nvPr/>
        </p:nvSpPr>
        <p:spPr bwMode="auto">
          <a:xfrm>
            <a:off x="6265863" y="4895850"/>
            <a:ext cx="558800" cy="336550"/>
          </a:xfrm>
          <a:prstGeom prst="rect">
            <a:avLst/>
          </a:prstGeom>
          <a:noFill/>
          <a:ln w="9525">
            <a:noFill/>
            <a:miter lim="800000"/>
            <a:headEnd/>
            <a:tailEnd/>
          </a:ln>
        </p:spPr>
        <p:txBody>
          <a:bodyPr wrap="none">
            <a:spAutoFit/>
          </a:bodyPr>
          <a:lstStyle/>
          <a:p>
            <a:r>
              <a:rPr lang="en-GB" altLang="en-GB" sz="1600" b="1">
                <a:latin typeface="Times" pitchFamily="18" charset="0"/>
              </a:rPr>
              <a:t>H</a:t>
            </a:r>
            <a:r>
              <a:rPr lang="en-GB" altLang="en-GB" sz="1600" b="1" baseline="-25000">
                <a:latin typeface="Times" pitchFamily="18" charset="0"/>
              </a:rPr>
              <a:t>3</a:t>
            </a:r>
            <a:r>
              <a:rPr lang="en-GB" altLang="en-GB" sz="1600" b="1">
                <a:latin typeface="Times" pitchFamily="18" charset="0"/>
              </a:rPr>
              <a:t>N</a:t>
            </a:r>
            <a:endParaRPr lang="en-GB" altLang="en-GB">
              <a:latin typeface="Times" pitchFamily="18" charset="0"/>
            </a:endParaRPr>
          </a:p>
        </p:txBody>
      </p:sp>
      <p:pic>
        <p:nvPicPr>
          <p:cNvPr id="33804" name="Picture 15"/>
          <p:cNvPicPr>
            <a:picLocks noChangeAspect="1" noChangeArrowheads="1"/>
          </p:cNvPicPr>
          <p:nvPr/>
        </p:nvPicPr>
        <p:blipFill>
          <a:blip r:embed="rId3" cstate="print"/>
          <a:srcRect/>
          <a:stretch>
            <a:fillRect/>
          </a:stretch>
        </p:blipFill>
        <p:spPr bwMode="auto">
          <a:xfrm>
            <a:off x="6524625" y="4581525"/>
            <a:ext cx="344488" cy="361950"/>
          </a:xfrm>
          <a:prstGeom prst="rect">
            <a:avLst/>
          </a:prstGeom>
          <a:noFill/>
          <a:ln w="9525">
            <a:noFill/>
            <a:miter lim="800000"/>
            <a:headEnd/>
            <a:tailEnd/>
          </a:ln>
        </p:spPr>
      </p:pic>
      <p:sp>
        <p:nvSpPr>
          <p:cNvPr id="33805" name="Rectangle 8"/>
          <p:cNvSpPr>
            <a:spLocks noChangeArrowheads="1"/>
          </p:cNvSpPr>
          <p:nvPr/>
        </p:nvSpPr>
        <p:spPr bwMode="auto">
          <a:xfrm>
            <a:off x="1042988" y="1681163"/>
            <a:ext cx="7062787" cy="4219575"/>
          </a:xfrm>
          <a:prstGeom prst="rect">
            <a:avLst/>
          </a:prstGeom>
          <a:noFill/>
          <a:ln w="57150">
            <a:solidFill>
              <a:schemeClr val="tx1"/>
            </a:solidFill>
            <a:miter lim="800000"/>
            <a:headEnd/>
            <a:tailEnd/>
          </a:ln>
        </p:spPr>
        <p:txBody>
          <a:bodyPr wrap="none" anchor="ctr"/>
          <a:lstStyle/>
          <a:p>
            <a:endParaRPr lang="en-US"/>
          </a:p>
        </p:txBody>
      </p:sp>
      <p:pic>
        <p:nvPicPr>
          <p:cNvPr id="78878" name="Picture 30"/>
          <p:cNvPicPr>
            <a:picLocks noChangeAspect="1" noChangeArrowheads="1"/>
          </p:cNvPicPr>
          <p:nvPr/>
        </p:nvPicPr>
        <p:blipFill>
          <a:blip r:embed="rId4" cstate="print"/>
          <a:srcRect/>
          <a:stretch>
            <a:fillRect/>
          </a:stretch>
        </p:blipFill>
        <p:spPr bwMode="auto">
          <a:xfrm>
            <a:off x="2262188" y="3162300"/>
            <a:ext cx="2819400" cy="2354263"/>
          </a:xfrm>
          <a:prstGeom prst="rect">
            <a:avLst/>
          </a:prstGeom>
          <a:noFill/>
          <a:ln w="9525">
            <a:noFill/>
            <a:miter lim="800000"/>
            <a:headEnd/>
            <a:tailEnd/>
          </a:ln>
        </p:spPr>
      </p:pic>
      <p:grpSp>
        <p:nvGrpSpPr>
          <p:cNvPr id="2" name="Group 36"/>
          <p:cNvGrpSpPr>
            <a:grpSpLocks/>
          </p:cNvGrpSpPr>
          <p:nvPr/>
        </p:nvGrpSpPr>
        <p:grpSpPr bwMode="auto">
          <a:xfrm>
            <a:off x="1770063" y="2949575"/>
            <a:ext cx="4670425" cy="2606675"/>
            <a:chOff x="1370" y="1858"/>
            <a:chExt cx="2942" cy="1642"/>
          </a:xfrm>
        </p:grpSpPr>
        <p:grpSp>
          <p:nvGrpSpPr>
            <p:cNvPr id="33809" name="Group 31"/>
            <p:cNvGrpSpPr>
              <a:grpSpLocks/>
            </p:cNvGrpSpPr>
            <p:nvPr/>
          </p:nvGrpSpPr>
          <p:grpSpPr bwMode="auto">
            <a:xfrm>
              <a:off x="1370" y="1858"/>
              <a:ext cx="2942" cy="1512"/>
              <a:chOff x="1370" y="1858"/>
              <a:chExt cx="2942" cy="1512"/>
            </a:xfrm>
          </p:grpSpPr>
          <p:sp>
            <p:nvSpPr>
              <p:cNvPr id="33813" name="Line 18"/>
              <p:cNvSpPr>
                <a:spLocks noChangeShapeType="1"/>
              </p:cNvSpPr>
              <p:nvPr/>
            </p:nvSpPr>
            <p:spPr bwMode="auto">
              <a:xfrm flipH="1">
                <a:off x="2577" y="1858"/>
                <a:ext cx="567" cy="209"/>
              </a:xfrm>
              <a:prstGeom prst="line">
                <a:avLst/>
              </a:prstGeom>
              <a:noFill/>
              <a:ln w="3175">
                <a:solidFill>
                  <a:srgbClr val="FF0000"/>
                </a:solidFill>
                <a:prstDash val="sysDot"/>
                <a:round/>
                <a:headEnd/>
                <a:tailEnd/>
              </a:ln>
            </p:spPr>
            <p:txBody>
              <a:bodyPr wrap="none" anchor="ctr"/>
              <a:lstStyle/>
              <a:p>
                <a:endParaRPr lang="en-US"/>
              </a:p>
            </p:txBody>
          </p:sp>
          <p:sp>
            <p:nvSpPr>
              <p:cNvPr id="33814" name="Line 21"/>
              <p:cNvSpPr>
                <a:spLocks noChangeShapeType="1"/>
              </p:cNvSpPr>
              <p:nvPr/>
            </p:nvSpPr>
            <p:spPr bwMode="auto">
              <a:xfrm flipH="1">
                <a:off x="3352" y="3052"/>
                <a:ext cx="960" cy="208"/>
              </a:xfrm>
              <a:prstGeom prst="line">
                <a:avLst/>
              </a:prstGeom>
              <a:noFill/>
              <a:ln w="3175">
                <a:solidFill>
                  <a:srgbClr val="FF0000"/>
                </a:solidFill>
                <a:prstDash val="sysDot"/>
                <a:round/>
                <a:headEnd/>
                <a:tailEnd/>
              </a:ln>
            </p:spPr>
            <p:txBody>
              <a:bodyPr wrap="none" anchor="ctr"/>
              <a:lstStyle/>
              <a:p>
                <a:endParaRPr lang="en-US"/>
              </a:p>
            </p:txBody>
          </p:sp>
          <p:sp>
            <p:nvSpPr>
              <p:cNvPr id="33815" name="Freeform 24"/>
              <p:cNvSpPr>
                <a:spLocks/>
              </p:cNvSpPr>
              <p:nvPr/>
            </p:nvSpPr>
            <p:spPr bwMode="auto">
              <a:xfrm>
                <a:off x="1370" y="2449"/>
                <a:ext cx="445" cy="288"/>
              </a:xfrm>
              <a:custGeom>
                <a:avLst/>
                <a:gdLst>
                  <a:gd name="T0" fmla="*/ 0 w 445"/>
                  <a:gd name="T1" fmla="*/ 0 h 288"/>
                  <a:gd name="T2" fmla="*/ 445 w 445"/>
                  <a:gd name="T3" fmla="*/ 288 h 288"/>
                  <a:gd name="T4" fmla="*/ 0 60000 65536"/>
                  <a:gd name="T5" fmla="*/ 0 60000 65536"/>
                  <a:gd name="T6" fmla="*/ 0 w 445"/>
                  <a:gd name="T7" fmla="*/ 0 h 288"/>
                  <a:gd name="T8" fmla="*/ 445 w 445"/>
                  <a:gd name="T9" fmla="*/ 288 h 288"/>
                </a:gdLst>
                <a:ahLst/>
                <a:cxnLst>
                  <a:cxn ang="T4">
                    <a:pos x="T0" y="T1"/>
                  </a:cxn>
                  <a:cxn ang="T5">
                    <a:pos x="T2" y="T3"/>
                  </a:cxn>
                </a:cxnLst>
                <a:rect l="T6" t="T7" r="T8" b="T9"/>
                <a:pathLst>
                  <a:path w="445" h="288">
                    <a:moveTo>
                      <a:pt x="0" y="0"/>
                    </a:moveTo>
                    <a:lnTo>
                      <a:pt x="445" y="288"/>
                    </a:lnTo>
                  </a:path>
                </a:pathLst>
              </a:custGeom>
              <a:noFill/>
              <a:ln w="3175" cmpd="sng">
                <a:solidFill>
                  <a:srgbClr val="FF0000"/>
                </a:solidFill>
                <a:prstDash val="sysDot"/>
                <a:round/>
                <a:headEnd/>
                <a:tailEnd/>
              </a:ln>
            </p:spPr>
            <p:txBody>
              <a:bodyPr wrap="none" anchor="ctr"/>
              <a:lstStyle/>
              <a:p>
                <a:endParaRPr lang="en-US"/>
              </a:p>
            </p:txBody>
          </p:sp>
          <p:sp>
            <p:nvSpPr>
              <p:cNvPr id="33816" name="Line 25"/>
              <p:cNvSpPr>
                <a:spLocks noChangeShapeType="1"/>
              </p:cNvSpPr>
              <p:nvPr/>
            </p:nvSpPr>
            <p:spPr bwMode="auto">
              <a:xfrm flipV="1">
                <a:off x="1413" y="2912"/>
                <a:ext cx="243" cy="83"/>
              </a:xfrm>
              <a:prstGeom prst="line">
                <a:avLst/>
              </a:prstGeom>
              <a:noFill/>
              <a:ln w="3175">
                <a:solidFill>
                  <a:srgbClr val="FF0000"/>
                </a:solidFill>
                <a:prstDash val="sysDot"/>
                <a:round/>
                <a:headEnd/>
                <a:tailEnd/>
              </a:ln>
            </p:spPr>
            <p:txBody>
              <a:bodyPr wrap="none" anchor="ctr"/>
              <a:lstStyle/>
              <a:p>
                <a:endParaRPr lang="en-US"/>
              </a:p>
            </p:txBody>
          </p:sp>
          <p:sp>
            <p:nvSpPr>
              <p:cNvPr id="33817" name="Line 26"/>
              <p:cNvSpPr>
                <a:spLocks noChangeShapeType="1"/>
              </p:cNvSpPr>
              <p:nvPr/>
            </p:nvSpPr>
            <p:spPr bwMode="auto">
              <a:xfrm flipV="1">
                <a:off x="1702" y="3056"/>
                <a:ext cx="144" cy="243"/>
              </a:xfrm>
              <a:prstGeom prst="line">
                <a:avLst/>
              </a:prstGeom>
              <a:noFill/>
              <a:ln w="3175">
                <a:solidFill>
                  <a:srgbClr val="FF0000"/>
                </a:solidFill>
                <a:prstDash val="sysDot"/>
                <a:round/>
                <a:headEnd/>
                <a:tailEnd/>
              </a:ln>
            </p:spPr>
            <p:txBody>
              <a:bodyPr wrap="none" anchor="ctr"/>
              <a:lstStyle/>
              <a:p>
                <a:endParaRPr lang="en-US"/>
              </a:p>
            </p:txBody>
          </p:sp>
          <p:sp>
            <p:nvSpPr>
              <p:cNvPr id="33818" name="Freeform 27"/>
              <p:cNvSpPr>
                <a:spLocks/>
              </p:cNvSpPr>
              <p:nvPr/>
            </p:nvSpPr>
            <p:spPr bwMode="auto">
              <a:xfrm>
                <a:off x="2022" y="3003"/>
                <a:ext cx="293" cy="367"/>
              </a:xfrm>
              <a:custGeom>
                <a:avLst/>
                <a:gdLst>
                  <a:gd name="T0" fmla="*/ 293 w 293"/>
                  <a:gd name="T1" fmla="*/ 367 h 367"/>
                  <a:gd name="T2" fmla="*/ 0 w 293"/>
                  <a:gd name="T3" fmla="*/ 0 h 367"/>
                  <a:gd name="T4" fmla="*/ 0 60000 65536"/>
                  <a:gd name="T5" fmla="*/ 0 60000 65536"/>
                  <a:gd name="T6" fmla="*/ 0 w 293"/>
                  <a:gd name="T7" fmla="*/ 0 h 367"/>
                  <a:gd name="T8" fmla="*/ 293 w 293"/>
                  <a:gd name="T9" fmla="*/ 367 h 367"/>
                </a:gdLst>
                <a:ahLst/>
                <a:cxnLst>
                  <a:cxn ang="T4">
                    <a:pos x="T0" y="T1"/>
                  </a:cxn>
                  <a:cxn ang="T5">
                    <a:pos x="T2" y="T3"/>
                  </a:cxn>
                </a:cxnLst>
                <a:rect l="T6" t="T7" r="T8" b="T9"/>
                <a:pathLst>
                  <a:path w="293" h="367">
                    <a:moveTo>
                      <a:pt x="293" y="367"/>
                    </a:moveTo>
                    <a:lnTo>
                      <a:pt x="0" y="0"/>
                    </a:lnTo>
                  </a:path>
                </a:pathLst>
              </a:custGeom>
              <a:noFill/>
              <a:ln w="3175" cmpd="sng">
                <a:solidFill>
                  <a:srgbClr val="FF0000"/>
                </a:solidFill>
                <a:prstDash val="sysDot"/>
                <a:round/>
                <a:headEnd/>
                <a:tailEnd/>
              </a:ln>
            </p:spPr>
            <p:txBody>
              <a:bodyPr wrap="none" anchor="ctr"/>
              <a:lstStyle/>
              <a:p>
                <a:endParaRPr lang="en-US"/>
              </a:p>
            </p:txBody>
          </p:sp>
        </p:grpSp>
        <p:sp>
          <p:nvSpPr>
            <p:cNvPr id="33810" name="Rectangle 32"/>
            <p:cNvSpPr>
              <a:spLocks noChangeArrowheads="1"/>
            </p:cNvSpPr>
            <p:nvPr/>
          </p:nvSpPr>
          <p:spPr bwMode="auto">
            <a:xfrm>
              <a:off x="2365" y="1984"/>
              <a:ext cx="168" cy="259"/>
            </a:xfrm>
            <a:prstGeom prst="rect">
              <a:avLst/>
            </a:prstGeom>
            <a:noFill/>
            <a:ln w="9525">
              <a:noFill/>
              <a:miter lim="800000"/>
              <a:headEnd/>
              <a:tailEnd/>
            </a:ln>
          </p:spPr>
          <p:txBody>
            <a:bodyPr wrap="none" lIns="0" tIns="0" rIns="0" bIns="0">
              <a:spAutoFit/>
            </a:bodyPr>
            <a:lstStyle/>
            <a:p>
              <a:r>
                <a:rPr lang="en-GB" altLang="en-GB" sz="2700" b="1">
                  <a:solidFill>
                    <a:srgbClr val="FF0000"/>
                  </a:solidFill>
                  <a:latin typeface="Helvetica" pitchFamily="34" charset="0"/>
                </a:rPr>
                <a:t>O</a:t>
              </a:r>
              <a:endParaRPr lang="en-GB" altLang="en-GB">
                <a:latin typeface="Times" pitchFamily="18" charset="0"/>
              </a:endParaRPr>
            </a:p>
          </p:txBody>
        </p:sp>
        <p:sp>
          <p:nvSpPr>
            <p:cNvPr id="33811" name="Rectangle 33"/>
            <p:cNvSpPr>
              <a:spLocks noChangeArrowheads="1"/>
            </p:cNvSpPr>
            <p:nvPr/>
          </p:nvSpPr>
          <p:spPr bwMode="auto">
            <a:xfrm>
              <a:off x="2808" y="3241"/>
              <a:ext cx="168" cy="259"/>
            </a:xfrm>
            <a:prstGeom prst="rect">
              <a:avLst/>
            </a:prstGeom>
            <a:noFill/>
            <a:ln w="9525">
              <a:noFill/>
              <a:miter lim="800000"/>
              <a:headEnd/>
              <a:tailEnd/>
            </a:ln>
          </p:spPr>
          <p:txBody>
            <a:bodyPr wrap="none" lIns="0" tIns="0" rIns="0" bIns="0">
              <a:spAutoFit/>
            </a:bodyPr>
            <a:lstStyle/>
            <a:p>
              <a:r>
                <a:rPr lang="en-GB" altLang="en-GB" sz="2700" b="1">
                  <a:solidFill>
                    <a:srgbClr val="FF0000"/>
                  </a:solidFill>
                  <a:latin typeface="Helvetica" pitchFamily="34" charset="0"/>
                </a:rPr>
                <a:t>O</a:t>
              </a:r>
              <a:endParaRPr lang="en-GB" altLang="en-GB">
                <a:latin typeface="Times" pitchFamily="18" charset="0"/>
              </a:endParaRPr>
            </a:p>
          </p:txBody>
        </p:sp>
        <p:sp>
          <p:nvSpPr>
            <p:cNvPr id="33812" name="Rectangle 34"/>
            <p:cNvSpPr>
              <a:spLocks noChangeArrowheads="1"/>
            </p:cNvSpPr>
            <p:nvPr/>
          </p:nvSpPr>
          <p:spPr bwMode="auto">
            <a:xfrm>
              <a:off x="3264" y="2472"/>
              <a:ext cx="168" cy="259"/>
            </a:xfrm>
            <a:prstGeom prst="rect">
              <a:avLst/>
            </a:prstGeom>
            <a:noFill/>
            <a:ln w="9525">
              <a:noFill/>
              <a:miter lim="800000"/>
              <a:headEnd/>
              <a:tailEnd/>
            </a:ln>
          </p:spPr>
          <p:txBody>
            <a:bodyPr wrap="none" lIns="0" tIns="0" rIns="0" bIns="0">
              <a:spAutoFit/>
            </a:bodyPr>
            <a:lstStyle/>
            <a:p>
              <a:r>
                <a:rPr lang="en-GB" altLang="en-GB" sz="2700" b="1">
                  <a:solidFill>
                    <a:srgbClr val="FF0000"/>
                  </a:solidFill>
                  <a:latin typeface="Helvetica" pitchFamily="34" charset="0"/>
                </a:rPr>
                <a:t>O</a:t>
              </a:r>
              <a:endParaRPr lang="en-GB" altLang="en-GB">
                <a:latin typeface="Times" pitchFamily="18" charset="0"/>
              </a:endParaRPr>
            </a:p>
          </p:txBody>
        </p:sp>
      </p:grpSp>
      <p:sp>
        <p:nvSpPr>
          <p:cNvPr id="33808" name="Rectangle 38"/>
          <p:cNvSpPr>
            <a:spLocks noGrp="1" noChangeArrowheads="1"/>
          </p:cNvSpPr>
          <p:nvPr>
            <p:ph type="title"/>
          </p:nvPr>
        </p:nvSpPr>
        <p:spPr>
          <a:xfrm>
            <a:off x="611188" y="287338"/>
            <a:ext cx="7772400" cy="838200"/>
          </a:xfrm>
          <a:noFill/>
        </p:spPr>
        <p:txBody>
          <a:bodyPr/>
          <a:lstStyle/>
          <a:p>
            <a:pPr eaLnBrk="1" hangingPunct="1"/>
            <a:r>
              <a:rPr lang="en-GB" altLang="en-GB" b="1" smtClean="0"/>
              <a:t>Binding of pyruvic acid in LDH</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878"/>
                                        </p:tgtEl>
                                        <p:attrNameLst>
                                          <p:attrName>style.visibility</p:attrName>
                                        </p:attrNameLst>
                                      </p:cBhvr>
                                      <p:to>
                                        <p:strVal val="visible"/>
                                      </p:to>
                                    </p:set>
                                    <p:animEffect transition="in" filter="randombar(horizontal)">
                                      <p:cBhvr>
                                        <p:cTn id="7" dur="500"/>
                                        <p:tgtEl>
                                          <p:spTgt spid="788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Enzymes as Catalysts</a:t>
            </a:r>
          </a:p>
        </p:txBody>
      </p:sp>
      <p:pic>
        <p:nvPicPr>
          <p:cNvPr id="158727" name="Picture 7"/>
          <p:cNvPicPr>
            <a:picLocks noGrp="1" noChangeAspect="1" noChangeArrowheads="1"/>
          </p:cNvPicPr>
          <p:nvPr>
            <p:ph sz="quarter" idx="1"/>
          </p:nvPr>
        </p:nvPicPr>
        <p:blipFill>
          <a:blip r:embed="rId3" cstate="screen"/>
          <a:srcRect/>
          <a:stretch>
            <a:fillRect/>
          </a:stretch>
        </p:blipFill>
        <p:spPr>
          <a:xfrm>
            <a:off x="249238" y="2176463"/>
            <a:ext cx="4251325" cy="2987675"/>
          </a:xfrm>
          <a:noFill/>
        </p:spPr>
      </p:pic>
      <p:pic>
        <p:nvPicPr>
          <p:cNvPr id="158728" name="Picture 8"/>
          <p:cNvPicPr>
            <a:picLocks noGrp="1" noChangeAspect="1" noChangeArrowheads="1"/>
          </p:cNvPicPr>
          <p:nvPr>
            <p:ph sz="quarter" idx="2"/>
          </p:nvPr>
        </p:nvPicPr>
        <p:blipFill>
          <a:blip r:embed="rId4" cstate="screen"/>
          <a:srcRect/>
          <a:stretch>
            <a:fillRect/>
          </a:stretch>
        </p:blipFill>
        <p:spPr>
          <a:xfrm>
            <a:off x="4640263" y="2170113"/>
            <a:ext cx="4324350" cy="298767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additive="base">
                                        <p:cTn id="7" dur="500" fill="hold"/>
                                        <p:tgtEl>
                                          <p:spTgt spid="158727"/>
                                        </p:tgtEl>
                                        <p:attrNameLst>
                                          <p:attrName>ppt_x</p:attrName>
                                        </p:attrNameLst>
                                      </p:cBhvr>
                                      <p:tavLst>
                                        <p:tav tm="0">
                                          <p:val>
                                            <p:strVal val="#ppt_x"/>
                                          </p:val>
                                        </p:tav>
                                        <p:tav tm="100000">
                                          <p:val>
                                            <p:strVal val="#ppt_x"/>
                                          </p:val>
                                        </p:tav>
                                      </p:tavLst>
                                    </p:anim>
                                    <p:anim calcmode="lin" valueType="num">
                                      <p:cBhvr additive="base">
                                        <p:cTn id="8"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 calcmode="lin" valueType="num">
                                      <p:cBhvr additive="base">
                                        <p:cTn id="13" dur="500" fill="hold"/>
                                        <p:tgtEl>
                                          <p:spTgt spid="158728"/>
                                        </p:tgtEl>
                                        <p:attrNameLst>
                                          <p:attrName>ppt_x</p:attrName>
                                        </p:attrNameLst>
                                      </p:cBhvr>
                                      <p:tavLst>
                                        <p:tav tm="0">
                                          <p:val>
                                            <p:strVal val="#ppt_x"/>
                                          </p:val>
                                        </p:tav>
                                        <p:tav tm="100000">
                                          <p:val>
                                            <p:strVal val="#ppt_x"/>
                                          </p:val>
                                        </p:tav>
                                      </p:tavLst>
                                    </p:anim>
                                    <p:anim calcmode="lin" valueType="num">
                                      <p:cBhvr additive="base">
                                        <p:cTn id="14"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5"/>
          <p:cNvSpPr>
            <a:spLocks noChangeArrowheads="1"/>
          </p:cNvSpPr>
          <p:nvPr/>
        </p:nvSpPr>
        <p:spPr bwMode="auto">
          <a:xfrm>
            <a:off x="1041400" y="1681163"/>
            <a:ext cx="7062788" cy="4219575"/>
          </a:xfrm>
          <a:prstGeom prst="rect">
            <a:avLst/>
          </a:prstGeom>
          <a:noFill/>
          <a:ln w="57150">
            <a:solidFill>
              <a:schemeClr val="tx1"/>
            </a:solidFill>
            <a:miter lim="800000"/>
            <a:headEnd/>
            <a:tailEnd/>
          </a:ln>
        </p:spPr>
        <p:txBody>
          <a:bodyPr wrap="none" anchor="ctr"/>
          <a:lstStyle/>
          <a:p>
            <a:endParaRPr lang="en-US"/>
          </a:p>
        </p:txBody>
      </p:sp>
      <p:sp>
        <p:nvSpPr>
          <p:cNvPr id="34819" name="Line 20"/>
          <p:cNvSpPr>
            <a:spLocks noChangeShapeType="1"/>
          </p:cNvSpPr>
          <p:nvPr/>
        </p:nvSpPr>
        <p:spPr bwMode="auto">
          <a:xfrm flipH="1">
            <a:off x="4621213" y="2260600"/>
            <a:ext cx="577850" cy="0"/>
          </a:xfrm>
          <a:prstGeom prst="line">
            <a:avLst/>
          </a:prstGeom>
          <a:noFill/>
          <a:ln w="28575">
            <a:solidFill>
              <a:schemeClr val="tx1"/>
            </a:solidFill>
            <a:round/>
            <a:headEnd/>
            <a:tailEnd/>
          </a:ln>
        </p:spPr>
        <p:txBody>
          <a:bodyPr wrap="none" anchor="ctr"/>
          <a:lstStyle/>
          <a:p>
            <a:endParaRPr lang="en-US"/>
          </a:p>
        </p:txBody>
      </p:sp>
      <p:sp>
        <p:nvSpPr>
          <p:cNvPr id="34820" name="Line 21"/>
          <p:cNvSpPr>
            <a:spLocks noChangeShapeType="1"/>
          </p:cNvSpPr>
          <p:nvPr/>
        </p:nvSpPr>
        <p:spPr bwMode="auto">
          <a:xfrm flipH="1">
            <a:off x="4102100" y="2355850"/>
            <a:ext cx="254000" cy="301625"/>
          </a:xfrm>
          <a:prstGeom prst="line">
            <a:avLst/>
          </a:prstGeom>
          <a:noFill/>
          <a:ln w="28575">
            <a:solidFill>
              <a:schemeClr val="tx1"/>
            </a:solidFill>
            <a:round/>
            <a:headEnd/>
            <a:tailEnd/>
          </a:ln>
        </p:spPr>
        <p:txBody>
          <a:bodyPr wrap="none" anchor="ctr"/>
          <a:lstStyle/>
          <a:p>
            <a:endParaRPr lang="en-US"/>
          </a:p>
        </p:txBody>
      </p:sp>
      <p:sp>
        <p:nvSpPr>
          <p:cNvPr id="34821" name="Line 22"/>
          <p:cNvSpPr>
            <a:spLocks noChangeShapeType="1"/>
          </p:cNvSpPr>
          <p:nvPr/>
        </p:nvSpPr>
        <p:spPr bwMode="auto">
          <a:xfrm flipH="1">
            <a:off x="6561138" y="5056188"/>
            <a:ext cx="542925" cy="0"/>
          </a:xfrm>
          <a:prstGeom prst="line">
            <a:avLst/>
          </a:prstGeom>
          <a:noFill/>
          <a:ln w="28575">
            <a:solidFill>
              <a:schemeClr val="tx1"/>
            </a:solidFill>
            <a:round/>
            <a:headEnd/>
            <a:tailEnd/>
          </a:ln>
        </p:spPr>
        <p:txBody>
          <a:bodyPr wrap="none" anchor="ctr"/>
          <a:lstStyle/>
          <a:p>
            <a:endParaRPr lang="en-US"/>
          </a:p>
        </p:txBody>
      </p:sp>
      <p:sp>
        <p:nvSpPr>
          <p:cNvPr id="34822" name="Freeform 26"/>
          <p:cNvSpPr>
            <a:spLocks/>
          </p:cNvSpPr>
          <p:nvPr/>
        </p:nvSpPr>
        <p:spPr bwMode="auto">
          <a:xfrm>
            <a:off x="1041400" y="1704975"/>
            <a:ext cx="3771900" cy="4195763"/>
          </a:xfrm>
          <a:custGeom>
            <a:avLst/>
            <a:gdLst>
              <a:gd name="T0" fmla="*/ 380 w 1252"/>
              <a:gd name="T1" fmla="*/ 4 h 1392"/>
              <a:gd name="T2" fmla="*/ 276 w 1252"/>
              <a:gd name="T3" fmla="*/ 148 h 1392"/>
              <a:gd name="T4" fmla="*/ 220 w 1252"/>
              <a:gd name="T5" fmla="*/ 248 h 1392"/>
              <a:gd name="T6" fmla="*/ 212 w 1252"/>
              <a:gd name="T7" fmla="*/ 348 h 1392"/>
              <a:gd name="T8" fmla="*/ 280 w 1252"/>
              <a:gd name="T9" fmla="*/ 412 h 1392"/>
              <a:gd name="T10" fmla="*/ 320 w 1252"/>
              <a:gd name="T11" fmla="*/ 512 h 1392"/>
              <a:gd name="T12" fmla="*/ 328 w 1252"/>
              <a:gd name="T13" fmla="*/ 688 h 1392"/>
              <a:gd name="T14" fmla="*/ 288 w 1252"/>
              <a:gd name="T15" fmla="*/ 760 h 1392"/>
              <a:gd name="T16" fmla="*/ 256 w 1252"/>
              <a:gd name="T17" fmla="*/ 816 h 1392"/>
              <a:gd name="T18" fmla="*/ 236 w 1252"/>
              <a:gd name="T19" fmla="*/ 912 h 1392"/>
              <a:gd name="T20" fmla="*/ 240 w 1252"/>
              <a:gd name="T21" fmla="*/ 996 h 1392"/>
              <a:gd name="T22" fmla="*/ 296 w 1252"/>
              <a:gd name="T23" fmla="*/ 1096 h 1392"/>
              <a:gd name="T24" fmla="*/ 376 w 1252"/>
              <a:gd name="T25" fmla="*/ 1152 h 1392"/>
              <a:gd name="T26" fmla="*/ 484 w 1252"/>
              <a:gd name="T27" fmla="*/ 1184 h 1392"/>
              <a:gd name="T28" fmla="*/ 576 w 1252"/>
              <a:gd name="T29" fmla="*/ 1176 h 1392"/>
              <a:gd name="T30" fmla="*/ 704 w 1252"/>
              <a:gd name="T31" fmla="*/ 1128 h 1392"/>
              <a:gd name="T32" fmla="*/ 756 w 1252"/>
              <a:gd name="T33" fmla="*/ 1100 h 1392"/>
              <a:gd name="T34" fmla="*/ 828 w 1252"/>
              <a:gd name="T35" fmla="*/ 1124 h 1392"/>
              <a:gd name="T36" fmla="*/ 920 w 1252"/>
              <a:gd name="T37" fmla="*/ 1184 h 1392"/>
              <a:gd name="T38" fmla="*/ 1032 w 1252"/>
              <a:gd name="T39" fmla="*/ 1292 h 1392"/>
              <a:gd name="T40" fmla="*/ 1080 w 1252"/>
              <a:gd name="T41" fmla="*/ 1392 h 1392"/>
              <a:gd name="T42" fmla="*/ 0 w 1252"/>
              <a:gd name="T43" fmla="*/ 1388 h 1392"/>
              <a:gd name="T44" fmla="*/ 0 w 1252"/>
              <a:gd name="T45" fmla="*/ 0 h 1392"/>
              <a:gd name="T46" fmla="*/ 380 w 1252"/>
              <a:gd name="T47" fmla="*/ 4 h 13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2"/>
              <a:gd name="T73" fmla="*/ 0 h 1392"/>
              <a:gd name="T74" fmla="*/ 1252 w 1252"/>
              <a:gd name="T75" fmla="*/ 1392 h 13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2" h="1392">
                <a:moveTo>
                  <a:pt x="380" y="4"/>
                </a:moveTo>
                <a:cubicBezTo>
                  <a:pt x="426" y="28"/>
                  <a:pt x="302" y="107"/>
                  <a:pt x="276" y="148"/>
                </a:cubicBezTo>
                <a:cubicBezTo>
                  <a:pt x="249" y="188"/>
                  <a:pt x="230" y="214"/>
                  <a:pt x="220" y="248"/>
                </a:cubicBezTo>
                <a:cubicBezTo>
                  <a:pt x="209" y="281"/>
                  <a:pt x="202" y="320"/>
                  <a:pt x="212" y="348"/>
                </a:cubicBezTo>
                <a:cubicBezTo>
                  <a:pt x="222" y="375"/>
                  <a:pt x="262" y="384"/>
                  <a:pt x="280" y="412"/>
                </a:cubicBezTo>
                <a:cubicBezTo>
                  <a:pt x="297" y="439"/>
                  <a:pt x="312" y="466"/>
                  <a:pt x="320" y="512"/>
                </a:cubicBezTo>
                <a:cubicBezTo>
                  <a:pt x="328" y="558"/>
                  <a:pt x="333" y="646"/>
                  <a:pt x="328" y="688"/>
                </a:cubicBezTo>
                <a:cubicBezTo>
                  <a:pt x="322" y="729"/>
                  <a:pt x="299" y="738"/>
                  <a:pt x="288" y="760"/>
                </a:cubicBezTo>
                <a:cubicBezTo>
                  <a:pt x="276" y="781"/>
                  <a:pt x="264" y="790"/>
                  <a:pt x="256" y="816"/>
                </a:cubicBezTo>
                <a:cubicBezTo>
                  <a:pt x="247" y="841"/>
                  <a:pt x="238" y="882"/>
                  <a:pt x="236" y="912"/>
                </a:cubicBezTo>
                <a:cubicBezTo>
                  <a:pt x="233" y="942"/>
                  <a:pt x="230" y="965"/>
                  <a:pt x="240" y="996"/>
                </a:cubicBezTo>
                <a:cubicBezTo>
                  <a:pt x="250" y="1026"/>
                  <a:pt x="273" y="1070"/>
                  <a:pt x="296" y="1096"/>
                </a:cubicBezTo>
                <a:cubicBezTo>
                  <a:pt x="318" y="1121"/>
                  <a:pt x="344" y="1137"/>
                  <a:pt x="376" y="1152"/>
                </a:cubicBezTo>
                <a:cubicBezTo>
                  <a:pt x="407" y="1166"/>
                  <a:pt x="450" y="1180"/>
                  <a:pt x="484" y="1184"/>
                </a:cubicBezTo>
                <a:cubicBezTo>
                  <a:pt x="517" y="1187"/>
                  <a:pt x="539" y="1185"/>
                  <a:pt x="576" y="1176"/>
                </a:cubicBezTo>
                <a:cubicBezTo>
                  <a:pt x="612" y="1166"/>
                  <a:pt x="674" y="1140"/>
                  <a:pt x="704" y="1128"/>
                </a:cubicBezTo>
                <a:cubicBezTo>
                  <a:pt x="733" y="1115"/>
                  <a:pt x="735" y="1100"/>
                  <a:pt x="756" y="1100"/>
                </a:cubicBezTo>
                <a:cubicBezTo>
                  <a:pt x="776" y="1099"/>
                  <a:pt x="800" y="1110"/>
                  <a:pt x="828" y="1124"/>
                </a:cubicBezTo>
                <a:cubicBezTo>
                  <a:pt x="855" y="1137"/>
                  <a:pt x="886" y="1156"/>
                  <a:pt x="920" y="1184"/>
                </a:cubicBezTo>
                <a:cubicBezTo>
                  <a:pt x="953" y="1211"/>
                  <a:pt x="1005" y="1257"/>
                  <a:pt x="1032" y="1292"/>
                </a:cubicBezTo>
                <a:cubicBezTo>
                  <a:pt x="1058" y="1326"/>
                  <a:pt x="1252" y="1376"/>
                  <a:pt x="1080" y="1392"/>
                </a:cubicBezTo>
                <a:cubicBezTo>
                  <a:pt x="908" y="1392"/>
                  <a:pt x="264" y="1392"/>
                  <a:pt x="0" y="1388"/>
                </a:cubicBezTo>
                <a:cubicBezTo>
                  <a:pt x="0" y="1136"/>
                  <a:pt x="0" y="248"/>
                  <a:pt x="0" y="0"/>
                </a:cubicBezTo>
                <a:cubicBezTo>
                  <a:pt x="156" y="8"/>
                  <a:pt x="296" y="0"/>
                  <a:pt x="380" y="4"/>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4823" name="Freeform 27"/>
          <p:cNvSpPr>
            <a:spLocks/>
          </p:cNvSpPr>
          <p:nvPr/>
        </p:nvSpPr>
        <p:spPr bwMode="auto">
          <a:xfrm>
            <a:off x="4910138" y="1704975"/>
            <a:ext cx="3205162" cy="1881188"/>
          </a:xfrm>
          <a:custGeom>
            <a:avLst/>
            <a:gdLst>
              <a:gd name="T0" fmla="*/ 160 w 1064"/>
              <a:gd name="T1" fmla="*/ 4 h 624"/>
              <a:gd name="T2" fmla="*/ 108 w 1064"/>
              <a:gd name="T3" fmla="*/ 144 h 624"/>
              <a:gd name="T4" fmla="*/ 112 w 1064"/>
              <a:gd name="T5" fmla="*/ 264 h 624"/>
              <a:gd name="T6" fmla="*/ 216 w 1064"/>
              <a:gd name="T7" fmla="*/ 336 h 624"/>
              <a:gd name="T8" fmla="*/ 400 w 1064"/>
              <a:gd name="T9" fmla="*/ 364 h 624"/>
              <a:gd name="T10" fmla="*/ 644 w 1064"/>
              <a:gd name="T11" fmla="*/ 372 h 624"/>
              <a:gd name="T12" fmla="*/ 828 w 1064"/>
              <a:gd name="T13" fmla="*/ 412 h 624"/>
              <a:gd name="T14" fmla="*/ 980 w 1064"/>
              <a:gd name="T15" fmla="*/ 464 h 624"/>
              <a:gd name="T16" fmla="*/ 1064 w 1064"/>
              <a:gd name="T17" fmla="*/ 548 h 624"/>
              <a:gd name="T18" fmla="*/ 1064 w 1064"/>
              <a:gd name="T19" fmla="*/ 4 h 624"/>
              <a:gd name="T20" fmla="*/ 160 w 1064"/>
              <a:gd name="T21" fmla="*/ 4 h 6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4"/>
              <a:gd name="T34" fmla="*/ 0 h 624"/>
              <a:gd name="T35" fmla="*/ 1064 w 1064"/>
              <a:gd name="T36" fmla="*/ 624 h 6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4" h="624">
                <a:moveTo>
                  <a:pt x="160" y="4"/>
                </a:moveTo>
                <a:cubicBezTo>
                  <a:pt x="0" y="27"/>
                  <a:pt x="116" y="100"/>
                  <a:pt x="108" y="144"/>
                </a:cubicBezTo>
                <a:cubicBezTo>
                  <a:pt x="99" y="187"/>
                  <a:pt x="93" y="231"/>
                  <a:pt x="112" y="264"/>
                </a:cubicBezTo>
                <a:cubicBezTo>
                  <a:pt x="130" y="296"/>
                  <a:pt x="168" y="319"/>
                  <a:pt x="216" y="336"/>
                </a:cubicBezTo>
                <a:cubicBezTo>
                  <a:pt x="263" y="352"/>
                  <a:pt x="328" y="358"/>
                  <a:pt x="400" y="364"/>
                </a:cubicBezTo>
                <a:cubicBezTo>
                  <a:pt x="471" y="369"/>
                  <a:pt x="572" y="364"/>
                  <a:pt x="644" y="372"/>
                </a:cubicBezTo>
                <a:cubicBezTo>
                  <a:pt x="715" y="380"/>
                  <a:pt x="772" y="396"/>
                  <a:pt x="828" y="412"/>
                </a:cubicBezTo>
                <a:cubicBezTo>
                  <a:pt x="884" y="427"/>
                  <a:pt x="940" y="441"/>
                  <a:pt x="980" y="464"/>
                </a:cubicBezTo>
                <a:cubicBezTo>
                  <a:pt x="1019" y="486"/>
                  <a:pt x="1050" y="624"/>
                  <a:pt x="1064" y="548"/>
                </a:cubicBezTo>
                <a:cubicBezTo>
                  <a:pt x="1060" y="460"/>
                  <a:pt x="1064" y="136"/>
                  <a:pt x="1064" y="4"/>
                </a:cubicBezTo>
                <a:cubicBezTo>
                  <a:pt x="904" y="0"/>
                  <a:pt x="320" y="4"/>
                  <a:pt x="160" y="4"/>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4824" name="Freeform 28"/>
          <p:cNvSpPr>
            <a:spLocks/>
          </p:cNvSpPr>
          <p:nvPr/>
        </p:nvSpPr>
        <p:spPr bwMode="auto">
          <a:xfrm>
            <a:off x="6705600" y="4106863"/>
            <a:ext cx="1422400" cy="1793875"/>
          </a:xfrm>
          <a:custGeom>
            <a:avLst/>
            <a:gdLst>
              <a:gd name="T0" fmla="*/ 468 w 472"/>
              <a:gd name="T1" fmla="*/ 79 h 595"/>
              <a:gd name="T2" fmla="*/ 348 w 472"/>
              <a:gd name="T3" fmla="*/ 123 h 595"/>
              <a:gd name="T4" fmla="*/ 192 w 472"/>
              <a:gd name="T5" fmla="*/ 255 h 595"/>
              <a:gd name="T6" fmla="*/ 92 w 472"/>
              <a:gd name="T7" fmla="*/ 383 h 595"/>
              <a:gd name="T8" fmla="*/ 44 w 472"/>
              <a:gd name="T9" fmla="*/ 491 h 595"/>
              <a:gd name="T10" fmla="*/ 72 w 472"/>
              <a:gd name="T11" fmla="*/ 595 h 595"/>
              <a:gd name="T12" fmla="*/ 472 w 472"/>
              <a:gd name="T13" fmla="*/ 591 h 595"/>
              <a:gd name="T14" fmla="*/ 468 w 472"/>
              <a:gd name="T15" fmla="*/ 79 h 595"/>
              <a:gd name="T16" fmla="*/ 0 60000 65536"/>
              <a:gd name="T17" fmla="*/ 0 60000 65536"/>
              <a:gd name="T18" fmla="*/ 0 60000 65536"/>
              <a:gd name="T19" fmla="*/ 0 60000 65536"/>
              <a:gd name="T20" fmla="*/ 0 60000 65536"/>
              <a:gd name="T21" fmla="*/ 0 60000 65536"/>
              <a:gd name="T22" fmla="*/ 0 60000 65536"/>
              <a:gd name="T23" fmla="*/ 0 60000 65536"/>
              <a:gd name="T24" fmla="*/ 0 w 472"/>
              <a:gd name="T25" fmla="*/ 0 h 595"/>
              <a:gd name="T26" fmla="*/ 472 w 472"/>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2" h="595">
                <a:moveTo>
                  <a:pt x="468" y="79"/>
                </a:moveTo>
                <a:cubicBezTo>
                  <a:pt x="447" y="0"/>
                  <a:pt x="393" y="93"/>
                  <a:pt x="348" y="123"/>
                </a:cubicBezTo>
                <a:cubicBezTo>
                  <a:pt x="302" y="152"/>
                  <a:pt x="234" y="211"/>
                  <a:pt x="192" y="255"/>
                </a:cubicBezTo>
                <a:cubicBezTo>
                  <a:pt x="149" y="298"/>
                  <a:pt x="116" y="343"/>
                  <a:pt x="92" y="383"/>
                </a:cubicBezTo>
                <a:cubicBezTo>
                  <a:pt x="67" y="422"/>
                  <a:pt x="47" y="455"/>
                  <a:pt x="44" y="491"/>
                </a:cubicBezTo>
                <a:cubicBezTo>
                  <a:pt x="40" y="526"/>
                  <a:pt x="0" y="578"/>
                  <a:pt x="72" y="595"/>
                </a:cubicBezTo>
                <a:cubicBezTo>
                  <a:pt x="144" y="587"/>
                  <a:pt x="368" y="591"/>
                  <a:pt x="472" y="591"/>
                </a:cubicBezTo>
                <a:cubicBezTo>
                  <a:pt x="464" y="479"/>
                  <a:pt x="468" y="179"/>
                  <a:pt x="468" y="79"/>
                </a:cubicBezTo>
                <a:close/>
              </a:path>
            </a:pathLst>
          </a:custGeom>
          <a:solidFill>
            <a:schemeClr val="accent1"/>
          </a:solidFill>
          <a:ln w="19050" cmpd="sng">
            <a:solidFill>
              <a:schemeClr val="tx1"/>
            </a:solidFill>
            <a:round/>
            <a:headEnd/>
            <a:tailEnd/>
          </a:ln>
        </p:spPr>
        <p:txBody>
          <a:bodyPr wrap="none" anchor="ctr"/>
          <a:lstStyle/>
          <a:p>
            <a:endParaRPr lang="en-US"/>
          </a:p>
        </p:txBody>
      </p:sp>
      <p:sp>
        <p:nvSpPr>
          <p:cNvPr id="34825" name="Text Box 29"/>
          <p:cNvSpPr txBox="1">
            <a:spLocks noChangeArrowheads="1"/>
          </p:cNvSpPr>
          <p:nvPr/>
        </p:nvSpPr>
        <p:spPr bwMode="auto">
          <a:xfrm>
            <a:off x="4318000" y="2133600"/>
            <a:ext cx="342900" cy="336550"/>
          </a:xfrm>
          <a:prstGeom prst="rect">
            <a:avLst/>
          </a:prstGeom>
          <a:noFill/>
          <a:ln w="9525">
            <a:noFill/>
            <a:miter lim="800000"/>
            <a:headEnd/>
            <a:tailEnd/>
          </a:ln>
        </p:spPr>
        <p:txBody>
          <a:bodyPr wrap="none">
            <a:spAutoFit/>
          </a:bodyPr>
          <a:lstStyle/>
          <a:p>
            <a:r>
              <a:rPr lang="en-GB" altLang="en-GB" sz="1600" b="1">
                <a:latin typeface="Times" pitchFamily="18" charset="0"/>
              </a:rPr>
              <a:t>O</a:t>
            </a:r>
            <a:endParaRPr lang="en-GB" altLang="en-GB">
              <a:latin typeface="Times" pitchFamily="18" charset="0"/>
            </a:endParaRPr>
          </a:p>
        </p:txBody>
      </p:sp>
      <p:sp>
        <p:nvSpPr>
          <p:cNvPr id="34826" name="Text Box 30"/>
          <p:cNvSpPr txBox="1">
            <a:spLocks noChangeArrowheads="1"/>
          </p:cNvSpPr>
          <p:nvPr/>
        </p:nvSpPr>
        <p:spPr bwMode="auto">
          <a:xfrm>
            <a:off x="3784600" y="2590800"/>
            <a:ext cx="342900" cy="336550"/>
          </a:xfrm>
          <a:prstGeom prst="rect">
            <a:avLst/>
          </a:prstGeom>
          <a:noFill/>
          <a:ln w="9525">
            <a:noFill/>
            <a:miter lim="800000"/>
            <a:headEnd/>
            <a:tailEnd/>
          </a:ln>
        </p:spPr>
        <p:txBody>
          <a:bodyPr wrap="none">
            <a:spAutoFit/>
          </a:bodyPr>
          <a:lstStyle/>
          <a:p>
            <a:r>
              <a:rPr lang="en-GB" altLang="en-GB" sz="1600" b="1">
                <a:latin typeface="Times" pitchFamily="18" charset="0"/>
              </a:rPr>
              <a:t>H</a:t>
            </a:r>
            <a:endParaRPr lang="en-GB" altLang="en-GB">
              <a:latin typeface="Times" pitchFamily="18" charset="0"/>
            </a:endParaRPr>
          </a:p>
        </p:txBody>
      </p:sp>
      <p:sp>
        <p:nvSpPr>
          <p:cNvPr id="34827" name="Text Box 31"/>
          <p:cNvSpPr txBox="1">
            <a:spLocks noChangeArrowheads="1"/>
          </p:cNvSpPr>
          <p:nvPr/>
        </p:nvSpPr>
        <p:spPr bwMode="auto">
          <a:xfrm>
            <a:off x="5994400" y="4876800"/>
            <a:ext cx="558800" cy="336550"/>
          </a:xfrm>
          <a:prstGeom prst="rect">
            <a:avLst/>
          </a:prstGeom>
          <a:noFill/>
          <a:ln w="9525">
            <a:noFill/>
            <a:miter lim="800000"/>
            <a:headEnd/>
            <a:tailEnd/>
          </a:ln>
        </p:spPr>
        <p:txBody>
          <a:bodyPr wrap="none">
            <a:spAutoFit/>
          </a:bodyPr>
          <a:lstStyle/>
          <a:p>
            <a:r>
              <a:rPr lang="en-GB" altLang="en-GB" sz="1600" b="1">
                <a:latin typeface="Times" pitchFamily="18" charset="0"/>
              </a:rPr>
              <a:t>H</a:t>
            </a:r>
            <a:r>
              <a:rPr lang="en-GB" altLang="en-GB" sz="1600" b="1" baseline="-25000">
                <a:latin typeface="Times" pitchFamily="18" charset="0"/>
              </a:rPr>
              <a:t>3</a:t>
            </a:r>
            <a:r>
              <a:rPr lang="en-GB" altLang="en-GB" sz="1600" b="1">
                <a:latin typeface="Times" pitchFamily="18" charset="0"/>
              </a:rPr>
              <a:t>N</a:t>
            </a:r>
            <a:endParaRPr lang="en-GB" altLang="en-GB">
              <a:latin typeface="Times" pitchFamily="18" charset="0"/>
            </a:endParaRPr>
          </a:p>
        </p:txBody>
      </p:sp>
      <p:pic>
        <p:nvPicPr>
          <p:cNvPr id="34828" name="Picture 32"/>
          <p:cNvPicPr>
            <a:picLocks noChangeAspect="1" noChangeArrowheads="1"/>
          </p:cNvPicPr>
          <p:nvPr/>
        </p:nvPicPr>
        <p:blipFill>
          <a:blip r:embed="rId3" cstate="print"/>
          <a:srcRect/>
          <a:stretch>
            <a:fillRect/>
          </a:stretch>
        </p:blipFill>
        <p:spPr bwMode="auto">
          <a:xfrm>
            <a:off x="6253163" y="4562475"/>
            <a:ext cx="344487" cy="361950"/>
          </a:xfrm>
          <a:prstGeom prst="rect">
            <a:avLst/>
          </a:prstGeom>
          <a:noFill/>
          <a:ln w="9525">
            <a:noFill/>
            <a:miter lim="800000"/>
            <a:headEnd/>
            <a:tailEnd/>
          </a:ln>
        </p:spPr>
      </p:pic>
      <p:sp>
        <p:nvSpPr>
          <p:cNvPr id="34829" name="Line 35"/>
          <p:cNvSpPr>
            <a:spLocks noChangeShapeType="1"/>
          </p:cNvSpPr>
          <p:nvPr/>
        </p:nvSpPr>
        <p:spPr bwMode="auto">
          <a:xfrm flipH="1">
            <a:off x="3595688" y="2911475"/>
            <a:ext cx="277812" cy="319088"/>
          </a:xfrm>
          <a:prstGeom prst="line">
            <a:avLst/>
          </a:prstGeom>
          <a:noFill/>
          <a:ln w="38100">
            <a:solidFill>
              <a:srgbClr val="FF0000"/>
            </a:solidFill>
            <a:prstDash val="sysDot"/>
            <a:round/>
            <a:headEnd/>
            <a:tailEnd/>
          </a:ln>
        </p:spPr>
        <p:txBody>
          <a:bodyPr wrap="none" anchor="ctr"/>
          <a:lstStyle/>
          <a:p>
            <a:endParaRPr lang="en-US"/>
          </a:p>
        </p:txBody>
      </p:sp>
      <p:sp>
        <p:nvSpPr>
          <p:cNvPr id="34830" name="Line 38"/>
          <p:cNvSpPr>
            <a:spLocks noChangeShapeType="1"/>
          </p:cNvSpPr>
          <p:nvPr/>
        </p:nvSpPr>
        <p:spPr bwMode="auto">
          <a:xfrm flipH="1">
            <a:off x="4927600" y="5056188"/>
            <a:ext cx="1144588" cy="144462"/>
          </a:xfrm>
          <a:prstGeom prst="line">
            <a:avLst/>
          </a:prstGeom>
          <a:noFill/>
          <a:ln w="38100">
            <a:solidFill>
              <a:srgbClr val="FF0000"/>
            </a:solidFill>
            <a:prstDash val="sysDot"/>
            <a:round/>
            <a:headEnd/>
            <a:tailEnd/>
          </a:ln>
        </p:spPr>
        <p:txBody>
          <a:bodyPr wrap="none" anchor="ctr"/>
          <a:lstStyle/>
          <a:p>
            <a:endParaRPr lang="en-US"/>
          </a:p>
        </p:txBody>
      </p:sp>
      <p:grpSp>
        <p:nvGrpSpPr>
          <p:cNvPr id="34831" name="Group 40"/>
          <p:cNvGrpSpPr>
            <a:grpSpLocks/>
          </p:cNvGrpSpPr>
          <p:nvPr/>
        </p:nvGrpSpPr>
        <p:grpSpPr bwMode="auto">
          <a:xfrm>
            <a:off x="1836738" y="4056063"/>
            <a:ext cx="1217612" cy="1181100"/>
            <a:chOff x="3384" y="2924"/>
            <a:chExt cx="404" cy="392"/>
          </a:xfrm>
        </p:grpSpPr>
        <p:sp>
          <p:nvSpPr>
            <p:cNvPr id="34841" name="Line 41"/>
            <p:cNvSpPr>
              <a:spLocks noChangeShapeType="1"/>
            </p:cNvSpPr>
            <p:nvPr/>
          </p:nvSpPr>
          <p:spPr bwMode="auto">
            <a:xfrm>
              <a:off x="3416" y="2924"/>
              <a:ext cx="180" cy="96"/>
            </a:xfrm>
            <a:prstGeom prst="line">
              <a:avLst/>
            </a:prstGeom>
            <a:noFill/>
            <a:ln w="38100">
              <a:solidFill>
                <a:srgbClr val="FF0000"/>
              </a:solidFill>
              <a:prstDash val="sysDot"/>
              <a:round/>
              <a:headEnd/>
              <a:tailEnd/>
            </a:ln>
          </p:spPr>
          <p:txBody>
            <a:bodyPr wrap="none" anchor="ctr"/>
            <a:lstStyle/>
            <a:p>
              <a:endParaRPr lang="en-US"/>
            </a:p>
          </p:txBody>
        </p:sp>
        <p:sp>
          <p:nvSpPr>
            <p:cNvPr id="34842" name="Line 42"/>
            <p:cNvSpPr>
              <a:spLocks noChangeShapeType="1"/>
            </p:cNvSpPr>
            <p:nvPr/>
          </p:nvSpPr>
          <p:spPr bwMode="auto">
            <a:xfrm flipV="1">
              <a:off x="3384" y="3112"/>
              <a:ext cx="128" cy="44"/>
            </a:xfrm>
            <a:prstGeom prst="line">
              <a:avLst/>
            </a:prstGeom>
            <a:noFill/>
            <a:ln w="38100">
              <a:solidFill>
                <a:srgbClr val="FF0000"/>
              </a:solidFill>
              <a:prstDash val="sysDot"/>
              <a:round/>
              <a:headEnd/>
              <a:tailEnd/>
            </a:ln>
          </p:spPr>
          <p:txBody>
            <a:bodyPr wrap="none" anchor="ctr"/>
            <a:lstStyle/>
            <a:p>
              <a:endParaRPr lang="en-US"/>
            </a:p>
          </p:txBody>
        </p:sp>
        <p:sp>
          <p:nvSpPr>
            <p:cNvPr id="34843" name="Line 43"/>
            <p:cNvSpPr>
              <a:spLocks noChangeShapeType="1"/>
            </p:cNvSpPr>
            <p:nvPr/>
          </p:nvSpPr>
          <p:spPr bwMode="auto">
            <a:xfrm flipV="1">
              <a:off x="3536" y="3188"/>
              <a:ext cx="76" cy="128"/>
            </a:xfrm>
            <a:prstGeom prst="line">
              <a:avLst/>
            </a:prstGeom>
            <a:noFill/>
            <a:ln w="38100">
              <a:solidFill>
                <a:srgbClr val="FF0000"/>
              </a:solidFill>
              <a:prstDash val="sysDot"/>
              <a:round/>
              <a:headEnd/>
              <a:tailEnd/>
            </a:ln>
          </p:spPr>
          <p:txBody>
            <a:bodyPr wrap="none" anchor="ctr"/>
            <a:lstStyle/>
            <a:p>
              <a:endParaRPr lang="en-US"/>
            </a:p>
          </p:txBody>
        </p:sp>
        <p:sp>
          <p:nvSpPr>
            <p:cNvPr id="34844" name="Line 44"/>
            <p:cNvSpPr>
              <a:spLocks noChangeShapeType="1"/>
            </p:cNvSpPr>
            <p:nvPr/>
          </p:nvSpPr>
          <p:spPr bwMode="auto">
            <a:xfrm flipH="1" flipV="1">
              <a:off x="3704" y="3160"/>
              <a:ext cx="84" cy="116"/>
            </a:xfrm>
            <a:prstGeom prst="line">
              <a:avLst/>
            </a:prstGeom>
            <a:noFill/>
            <a:ln w="38100">
              <a:solidFill>
                <a:srgbClr val="FF0000"/>
              </a:solidFill>
              <a:prstDash val="sysDot"/>
              <a:round/>
              <a:headEnd/>
              <a:tailEnd/>
            </a:ln>
          </p:spPr>
          <p:txBody>
            <a:bodyPr wrap="none" anchor="ctr"/>
            <a:lstStyle/>
            <a:p>
              <a:endParaRPr lang="en-US"/>
            </a:p>
          </p:txBody>
        </p:sp>
      </p:grpSp>
      <p:grpSp>
        <p:nvGrpSpPr>
          <p:cNvPr id="3" name="Group 52"/>
          <p:cNvGrpSpPr>
            <a:grpSpLocks/>
          </p:cNvGrpSpPr>
          <p:nvPr/>
        </p:nvGrpSpPr>
        <p:grpSpPr bwMode="auto">
          <a:xfrm>
            <a:off x="34925" y="2339975"/>
            <a:ext cx="3063875" cy="1317625"/>
            <a:chOff x="278" y="1474"/>
            <a:chExt cx="1930" cy="830"/>
          </a:xfrm>
        </p:grpSpPr>
        <p:sp>
          <p:nvSpPr>
            <p:cNvPr id="34839" name="Line 50"/>
            <p:cNvSpPr>
              <a:spLocks noChangeShapeType="1"/>
            </p:cNvSpPr>
            <p:nvPr/>
          </p:nvSpPr>
          <p:spPr bwMode="auto">
            <a:xfrm>
              <a:off x="1104" y="1728"/>
              <a:ext cx="1104" cy="576"/>
            </a:xfrm>
            <a:prstGeom prst="line">
              <a:avLst/>
            </a:prstGeom>
            <a:noFill/>
            <a:ln w="9525">
              <a:solidFill>
                <a:schemeClr val="tx1"/>
              </a:solidFill>
              <a:round/>
              <a:headEnd/>
              <a:tailEnd type="triangle" w="med" len="med"/>
            </a:ln>
          </p:spPr>
          <p:txBody>
            <a:bodyPr wrap="none" anchor="ctr"/>
            <a:lstStyle/>
            <a:p>
              <a:endParaRPr lang="en-US"/>
            </a:p>
          </p:txBody>
        </p:sp>
        <p:sp>
          <p:nvSpPr>
            <p:cNvPr id="77875" name="Text Box 51"/>
            <p:cNvSpPr txBox="1">
              <a:spLocks noChangeArrowheads="1"/>
            </p:cNvSpPr>
            <p:nvPr/>
          </p:nvSpPr>
          <p:spPr bwMode="auto">
            <a:xfrm>
              <a:off x="278" y="1474"/>
              <a:ext cx="931" cy="524"/>
            </a:xfrm>
            <a:prstGeom prst="rect">
              <a:avLst/>
            </a:prstGeom>
            <a:solidFill>
              <a:schemeClr val="bg1"/>
            </a:solidFill>
            <a:ln w="9525">
              <a:solidFill>
                <a:schemeClr val="tx1"/>
              </a:solidFill>
              <a:miter lim="800000"/>
              <a:headEnd/>
              <a:tailEnd/>
            </a:ln>
            <a:effectLst/>
          </p:spPr>
          <p:txBody>
            <a:bodyPr wrap="none">
              <a:spAutoFit/>
            </a:bodyPr>
            <a:lstStyle/>
            <a:p>
              <a:pPr>
                <a:defRPr/>
              </a:pPr>
              <a:r>
                <a:rPr lang="en-GB" altLang="en-GB" b="1">
                  <a:effectLst>
                    <a:outerShdw blurRad="38100" dist="38100" dir="2700000" algn="tl">
                      <a:srgbClr val="000000"/>
                    </a:outerShdw>
                  </a:effectLst>
                  <a:latin typeface="Symbol" pitchFamily="18" charset="2"/>
                </a:rPr>
                <a:t>p</a:t>
              </a:r>
              <a:r>
                <a:rPr lang="en-GB" altLang="en-GB" b="1">
                  <a:effectLst>
                    <a:outerShdw blurRad="38100" dist="38100" dir="2700000" algn="tl">
                      <a:srgbClr val="000000"/>
                    </a:outerShdw>
                  </a:effectLst>
                  <a:latin typeface="Times" pitchFamily="18" charset="0"/>
                </a:rPr>
                <a:t> bond</a:t>
              </a:r>
            </a:p>
            <a:p>
              <a:pPr>
                <a:defRPr/>
              </a:pPr>
              <a:r>
                <a:rPr lang="en-GB" altLang="en-GB" b="1">
                  <a:effectLst>
                    <a:outerShdw blurRad="38100" dist="38100" dir="2700000" algn="tl">
                      <a:srgbClr val="000000"/>
                    </a:outerShdw>
                  </a:effectLst>
                  <a:latin typeface="Times" pitchFamily="18" charset="0"/>
                </a:rPr>
                <a:t>weakened</a:t>
              </a:r>
              <a:endParaRPr lang="en-GB" altLang="en-GB">
                <a:latin typeface="Times" pitchFamily="18" charset="0"/>
              </a:endParaRPr>
            </a:p>
          </p:txBody>
        </p:sp>
      </p:grpSp>
      <p:pic>
        <p:nvPicPr>
          <p:cNvPr id="34833" name="Picture 53"/>
          <p:cNvPicPr>
            <a:picLocks noChangeAspect="1" noChangeArrowheads="1"/>
          </p:cNvPicPr>
          <p:nvPr/>
        </p:nvPicPr>
        <p:blipFill>
          <a:blip r:embed="rId4" cstate="print"/>
          <a:srcRect/>
          <a:stretch>
            <a:fillRect/>
          </a:stretch>
        </p:blipFill>
        <p:spPr bwMode="auto">
          <a:xfrm>
            <a:off x="2260600" y="3162300"/>
            <a:ext cx="2819400" cy="2354263"/>
          </a:xfrm>
          <a:prstGeom prst="rect">
            <a:avLst/>
          </a:prstGeom>
          <a:noFill/>
          <a:ln w="9525">
            <a:noFill/>
            <a:miter lim="800000"/>
            <a:headEnd/>
            <a:tailEnd/>
          </a:ln>
        </p:spPr>
      </p:pic>
      <p:grpSp>
        <p:nvGrpSpPr>
          <p:cNvPr id="34834" name="Group 77"/>
          <p:cNvGrpSpPr>
            <a:grpSpLocks/>
          </p:cNvGrpSpPr>
          <p:nvPr/>
        </p:nvGrpSpPr>
        <p:grpSpPr bwMode="auto">
          <a:xfrm>
            <a:off x="5948363" y="1479550"/>
            <a:ext cx="379412" cy="506413"/>
            <a:chOff x="4003" y="932"/>
            <a:chExt cx="239" cy="319"/>
          </a:xfrm>
        </p:grpSpPr>
        <p:sp>
          <p:nvSpPr>
            <p:cNvPr id="34836" name="Rectangle 74"/>
            <p:cNvSpPr>
              <a:spLocks noChangeArrowheads="1"/>
            </p:cNvSpPr>
            <p:nvPr/>
          </p:nvSpPr>
          <p:spPr bwMode="auto">
            <a:xfrm>
              <a:off x="4003" y="932"/>
              <a:ext cx="0" cy="230"/>
            </a:xfrm>
            <a:prstGeom prst="rect">
              <a:avLst/>
            </a:prstGeom>
            <a:noFill/>
            <a:ln w="9525">
              <a:noFill/>
              <a:miter lim="800000"/>
              <a:headEnd/>
              <a:tailEnd/>
            </a:ln>
          </p:spPr>
          <p:txBody>
            <a:bodyPr wrap="none" lIns="0" tIns="0" rIns="0" bIns="0">
              <a:spAutoFit/>
            </a:bodyPr>
            <a:lstStyle/>
            <a:p>
              <a:endParaRPr lang="en-GB" altLang="en-GB">
                <a:latin typeface="Times" pitchFamily="18" charset="0"/>
              </a:endParaRPr>
            </a:p>
          </p:txBody>
        </p:sp>
        <p:sp>
          <p:nvSpPr>
            <p:cNvPr id="34837" name="Rectangle 75"/>
            <p:cNvSpPr>
              <a:spLocks noChangeArrowheads="1"/>
            </p:cNvSpPr>
            <p:nvPr/>
          </p:nvSpPr>
          <p:spPr bwMode="auto">
            <a:xfrm>
              <a:off x="4154" y="1021"/>
              <a:ext cx="0" cy="230"/>
            </a:xfrm>
            <a:prstGeom prst="rect">
              <a:avLst/>
            </a:prstGeom>
            <a:noFill/>
            <a:ln w="9525">
              <a:noFill/>
              <a:miter lim="800000"/>
              <a:headEnd/>
              <a:tailEnd/>
            </a:ln>
          </p:spPr>
          <p:txBody>
            <a:bodyPr wrap="none" lIns="0" tIns="0" rIns="0" bIns="0">
              <a:spAutoFit/>
            </a:bodyPr>
            <a:lstStyle/>
            <a:p>
              <a:endParaRPr lang="en-GB" altLang="en-GB">
                <a:latin typeface="Times" pitchFamily="18" charset="0"/>
              </a:endParaRPr>
            </a:p>
          </p:txBody>
        </p:sp>
        <p:sp>
          <p:nvSpPr>
            <p:cNvPr id="34838" name="Rectangle 76"/>
            <p:cNvSpPr>
              <a:spLocks noChangeArrowheads="1"/>
            </p:cNvSpPr>
            <p:nvPr/>
          </p:nvSpPr>
          <p:spPr bwMode="auto">
            <a:xfrm>
              <a:off x="4242" y="932"/>
              <a:ext cx="0" cy="230"/>
            </a:xfrm>
            <a:prstGeom prst="rect">
              <a:avLst/>
            </a:prstGeom>
            <a:noFill/>
            <a:ln w="9525">
              <a:noFill/>
              <a:miter lim="800000"/>
              <a:headEnd/>
              <a:tailEnd/>
            </a:ln>
          </p:spPr>
          <p:txBody>
            <a:bodyPr wrap="none" lIns="0" tIns="0" rIns="0" bIns="0">
              <a:spAutoFit/>
            </a:bodyPr>
            <a:lstStyle/>
            <a:p>
              <a:endParaRPr lang="en-GB" altLang="en-GB">
                <a:latin typeface="Times" pitchFamily="18" charset="0"/>
              </a:endParaRPr>
            </a:p>
          </p:txBody>
        </p:sp>
      </p:grpSp>
      <p:sp>
        <p:nvSpPr>
          <p:cNvPr id="34835" name="Rectangle 86"/>
          <p:cNvSpPr>
            <a:spLocks noGrp="1" noChangeArrowheads="1"/>
          </p:cNvSpPr>
          <p:nvPr>
            <p:ph type="title"/>
          </p:nvPr>
        </p:nvSpPr>
        <p:spPr>
          <a:xfrm>
            <a:off x="611188" y="287338"/>
            <a:ext cx="7772400" cy="838200"/>
          </a:xfrm>
        </p:spPr>
        <p:txBody>
          <a:bodyPr/>
          <a:lstStyle/>
          <a:p>
            <a:pPr eaLnBrk="1" hangingPunct="1"/>
            <a:r>
              <a:rPr lang="en-GB" altLang="en-GB" b="1" smtClean="0"/>
              <a:t>Binding of pyruvic acid in LDH</a:t>
            </a:r>
            <a:endParaRPr lang="en-US"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smtClean="0"/>
              <a:t>Trypsin</a:t>
            </a:r>
            <a:r>
              <a:rPr lang="en-US" altLang="ja-JP" dirty="0" smtClean="0"/>
              <a:t>-like Serine protease</a:t>
            </a:r>
            <a:endParaRPr lang="en-IN" dirty="0"/>
          </a:p>
        </p:txBody>
      </p:sp>
      <p:pic>
        <p:nvPicPr>
          <p:cNvPr id="251906" name="Picture 2" descr="H:\Users\iFlex\Desktop\2011-06-19 22.43.52.jpg"/>
          <p:cNvPicPr>
            <a:picLocks noChangeAspect="1" noChangeArrowheads="1"/>
          </p:cNvPicPr>
          <p:nvPr/>
        </p:nvPicPr>
        <p:blipFill>
          <a:blip r:embed="rId3" cstate="screen"/>
          <a:srcRect/>
          <a:stretch>
            <a:fillRect/>
          </a:stretch>
        </p:blipFill>
        <p:spPr bwMode="auto">
          <a:xfrm>
            <a:off x="2590800" y="1981200"/>
            <a:ext cx="3805990" cy="3443288"/>
          </a:xfrm>
          <a:prstGeom prst="rect">
            <a:avLst/>
          </a:prstGeom>
          <a:noFill/>
        </p:spPr>
      </p:pic>
      <p:sp>
        <p:nvSpPr>
          <p:cNvPr id="4" name="TextBox 3"/>
          <p:cNvSpPr txBox="1"/>
          <p:nvPr/>
        </p:nvSpPr>
        <p:spPr>
          <a:xfrm>
            <a:off x="1066800" y="5638800"/>
            <a:ext cx="6858000" cy="369332"/>
          </a:xfrm>
          <a:prstGeom prst="rect">
            <a:avLst/>
          </a:prstGeom>
          <a:noFill/>
        </p:spPr>
        <p:txBody>
          <a:bodyPr wrap="square" rtlCol="0">
            <a:spAutoFit/>
          </a:bodyPr>
          <a:lstStyle/>
          <a:p>
            <a:r>
              <a:rPr lang="en-US" dirty="0" smtClean="0"/>
              <a:t>Substrate side-chain determines the position of cleavage</a:t>
            </a:r>
            <a:endParaRPr lang="en-IN" dirty="0"/>
          </a:p>
        </p:txBody>
      </p:sp>
      <p:sp>
        <p:nvSpPr>
          <p:cNvPr id="5" name="TextBox 4"/>
          <p:cNvSpPr txBox="1"/>
          <p:nvPr/>
        </p:nvSpPr>
        <p:spPr>
          <a:xfrm>
            <a:off x="5257800" y="5105400"/>
            <a:ext cx="1295400" cy="369332"/>
          </a:xfrm>
          <a:prstGeom prst="rect">
            <a:avLst/>
          </a:prstGeom>
          <a:noFill/>
        </p:spPr>
        <p:txBody>
          <a:bodyPr wrap="square" rtlCol="0">
            <a:spAutoFit/>
          </a:bodyPr>
          <a:lstStyle/>
          <a:p>
            <a:r>
              <a:rPr lang="en-US" dirty="0" smtClean="0"/>
              <a:t>Asp-189</a:t>
            </a:r>
            <a:endParaRPr lang="en-IN" dirty="0"/>
          </a:p>
        </p:txBody>
      </p:sp>
      <p:cxnSp>
        <p:nvCxnSpPr>
          <p:cNvPr id="7" name="Straight Arrow Connector 6"/>
          <p:cNvCxnSpPr/>
          <p:nvPr/>
        </p:nvCxnSpPr>
        <p:spPr>
          <a:xfrm>
            <a:off x="5257800" y="48006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39000" y="4800600"/>
            <a:ext cx="1905000" cy="646331"/>
          </a:xfrm>
          <a:prstGeom prst="rect">
            <a:avLst/>
          </a:prstGeom>
          <a:noFill/>
        </p:spPr>
        <p:txBody>
          <a:bodyPr wrap="square" rtlCol="0">
            <a:spAutoFit/>
          </a:bodyPr>
          <a:lstStyle/>
          <a:p>
            <a:r>
              <a:rPr lang="en-US" dirty="0" smtClean="0"/>
              <a:t>Specificity Pocket</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Specificity pocket</a:t>
            </a:r>
            <a:endParaRPr lang="en-IN" dirty="0"/>
          </a:p>
        </p:txBody>
      </p:sp>
      <p:pic>
        <p:nvPicPr>
          <p:cNvPr id="253954" name="Picture 2" descr="H:\Users\iFlex\Desktop\2011-06-19 22.45.29.jpg"/>
          <p:cNvPicPr>
            <a:picLocks noChangeAspect="1" noChangeArrowheads="1"/>
          </p:cNvPicPr>
          <p:nvPr/>
        </p:nvPicPr>
        <p:blipFill>
          <a:blip r:embed="rId3" cstate="print"/>
          <a:srcRect/>
          <a:stretch>
            <a:fillRect/>
          </a:stretch>
        </p:blipFill>
        <p:spPr bwMode="auto">
          <a:xfrm>
            <a:off x="2362200" y="2362200"/>
            <a:ext cx="3976688" cy="1846104"/>
          </a:xfrm>
          <a:prstGeom prst="rect">
            <a:avLst/>
          </a:prstGeom>
          <a:noFill/>
        </p:spPr>
      </p:pic>
      <p:sp>
        <p:nvSpPr>
          <p:cNvPr id="4" name="TextBox 3"/>
          <p:cNvSpPr txBox="1"/>
          <p:nvPr/>
        </p:nvSpPr>
        <p:spPr>
          <a:xfrm>
            <a:off x="1219200" y="4800600"/>
            <a:ext cx="6781800" cy="923330"/>
          </a:xfrm>
          <a:prstGeom prst="rect">
            <a:avLst/>
          </a:prstGeom>
          <a:noFill/>
        </p:spPr>
        <p:txBody>
          <a:bodyPr wrap="square" rtlCol="0">
            <a:spAutoFit/>
          </a:bodyPr>
          <a:lstStyle/>
          <a:p>
            <a:r>
              <a:rPr lang="en-US" dirty="0" err="1" smtClean="0"/>
              <a:t>Trypsin</a:t>
            </a:r>
            <a:r>
              <a:rPr lang="en-US" dirty="0" smtClean="0"/>
              <a:t> prefers long, positively charged side chains (</a:t>
            </a:r>
            <a:r>
              <a:rPr lang="en-US" dirty="0" err="1" smtClean="0"/>
              <a:t>Arg</a:t>
            </a:r>
            <a:r>
              <a:rPr lang="en-US" dirty="0" smtClean="0"/>
              <a:t> &amp; Lys)</a:t>
            </a:r>
          </a:p>
          <a:p>
            <a:r>
              <a:rPr lang="en-US" dirty="0" err="1" smtClean="0"/>
              <a:t>Chymotrypsin</a:t>
            </a:r>
            <a:r>
              <a:rPr lang="en-US" dirty="0" smtClean="0"/>
              <a:t> prefers large aromatic groups (</a:t>
            </a:r>
            <a:r>
              <a:rPr lang="en-US" dirty="0" err="1" smtClean="0"/>
              <a:t>Phe</a:t>
            </a:r>
            <a:r>
              <a:rPr lang="en-US" dirty="0" smtClean="0"/>
              <a:t>, Tyr &amp; </a:t>
            </a:r>
            <a:r>
              <a:rPr lang="en-US" dirty="0" err="1" smtClean="0"/>
              <a:t>Trp</a:t>
            </a:r>
            <a:r>
              <a:rPr lang="en-US" dirty="0" smtClean="0"/>
              <a:t>)</a:t>
            </a:r>
          </a:p>
          <a:p>
            <a:r>
              <a:rPr lang="en-US" dirty="0" err="1" smtClean="0"/>
              <a:t>Elastase</a:t>
            </a:r>
            <a:r>
              <a:rPr lang="en-US" dirty="0" smtClean="0"/>
              <a:t> prefers small side chains (</a:t>
            </a:r>
            <a:r>
              <a:rPr lang="en-US" dirty="0" err="1" smtClean="0"/>
              <a:t>Gly</a:t>
            </a:r>
            <a:r>
              <a:rPr lang="en-US" dirty="0" smtClean="0"/>
              <a:t> &amp; Ala)</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tretch>
            <a:fillRect/>
          </a:stretch>
        </p:blipFill>
        <p:spPr bwMode="auto">
          <a:xfrm>
            <a:off x="2057400" y="1943454"/>
            <a:ext cx="4887966" cy="4295067"/>
          </a:xfrm>
          <a:prstGeom prst="rect">
            <a:avLst/>
          </a:prstGeom>
          <a:noFill/>
        </p:spPr>
      </p:pic>
      <p:cxnSp>
        <p:nvCxnSpPr>
          <p:cNvPr id="6" name="Straight Arrow Connector 5"/>
          <p:cNvCxnSpPr/>
          <p:nvPr/>
        </p:nvCxnSpPr>
        <p:spPr>
          <a:xfrm flipV="1">
            <a:off x="4495800" y="2286000"/>
            <a:ext cx="3048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2057400"/>
            <a:ext cx="1371600" cy="1754326"/>
          </a:xfrm>
          <a:prstGeom prst="rect">
            <a:avLst/>
          </a:prstGeom>
          <a:noFill/>
        </p:spPr>
        <p:txBody>
          <a:bodyPr wrap="square" rtlCol="0">
            <a:spAutoFit/>
          </a:bodyPr>
          <a:lstStyle/>
          <a:p>
            <a:r>
              <a:rPr lang="en-US" dirty="0" smtClean="0"/>
              <a:t>Non-</a:t>
            </a:r>
            <a:r>
              <a:rPr lang="en-US" dirty="0" err="1" smtClean="0"/>
              <a:t>protonated</a:t>
            </a:r>
            <a:r>
              <a:rPr lang="en-US" dirty="0" smtClean="0"/>
              <a:t> state;</a:t>
            </a:r>
          </a:p>
          <a:p>
            <a:endParaRPr lang="en-US" dirty="0" smtClean="0"/>
          </a:p>
          <a:p>
            <a:r>
              <a:rPr lang="en-US" dirty="0" smtClean="0"/>
              <a:t>Only at</a:t>
            </a:r>
          </a:p>
          <a:p>
            <a:r>
              <a:rPr lang="en-US" dirty="0" err="1" smtClean="0"/>
              <a:t>pKa</a:t>
            </a:r>
            <a:r>
              <a:rPr lang="en-US" dirty="0" smtClean="0"/>
              <a:t> 6.8</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tretch>
            <a:fillRect/>
          </a:stretch>
        </p:blipFill>
        <p:spPr bwMode="auto">
          <a:xfrm>
            <a:off x="2057400" y="2546430"/>
            <a:ext cx="4887966" cy="308911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tretch>
            <a:fillRect/>
          </a:stretch>
        </p:blipFill>
        <p:spPr bwMode="auto">
          <a:xfrm>
            <a:off x="2057400" y="2130076"/>
            <a:ext cx="4887966" cy="392182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tretch>
            <a:fillRect/>
          </a:stretch>
        </p:blipFill>
        <p:spPr bwMode="auto">
          <a:xfrm>
            <a:off x="2424530" y="1905000"/>
            <a:ext cx="4153706" cy="43719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tretch>
            <a:fillRect/>
          </a:stretch>
        </p:blipFill>
        <p:spPr bwMode="auto">
          <a:xfrm>
            <a:off x="2057400" y="1978392"/>
            <a:ext cx="4887966" cy="422519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a:t>
            </a:r>
            <a:endParaRPr lang="en-IN" dirty="0"/>
          </a:p>
        </p:txBody>
      </p:sp>
      <p:pic>
        <p:nvPicPr>
          <p:cNvPr id="252930" name="Picture 2" descr="H:\Users\iFlex\Desktop\2011-06-19 22.53.31.jpg"/>
          <p:cNvPicPr>
            <a:picLocks noChangeAspect="1" noChangeArrowheads="1"/>
          </p:cNvPicPr>
          <p:nvPr/>
        </p:nvPicPr>
        <p:blipFill>
          <a:blip r:embed="rId3" cstate="screen"/>
          <a:srcRect/>
          <a:stretch>
            <a:fillRect/>
          </a:stretch>
        </p:blipFill>
        <p:spPr bwMode="auto">
          <a:xfrm>
            <a:off x="2057400" y="1905000"/>
            <a:ext cx="4887966" cy="43719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u="sng" dirty="0" smtClean="0">
                <a:solidFill>
                  <a:schemeClr val="tx1"/>
                </a:solidFill>
              </a:rPr>
              <a:t>PROPERTIES OF ENZYMES</a:t>
            </a:r>
            <a:r>
              <a:rPr lang="en-US" dirty="0" smtClean="0">
                <a:solidFill>
                  <a:schemeClr val="tx1"/>
                </a:solidFill>
              </a:rPr>
              <a:t> </a:t>
            </a:r>
          </a:p>
        </p:txBody>
      </p:sp>
      <p:sp>
        <p:nvSpPr>
          <p:cNvPr id="36867" name="Rectangle 3"/>
          <p:cNvSpPr>
            <a:spLocks noGrp="1" noChangeArrowheads="1"/>
          </p:cNvSpPr>
          <p:nvPr>
            <p:ph sz="quarter" idx="1"/>
          </p:nvPr>
        </p:nvSpPr>
        <p:spPr/>
        <p:txBody>
          <a:bodyPr/>
          <a:lstStyle/>
          <a:p>
            <a:pPr marL="609600" indent="-609600" eaLnBrk="1" hangingPunct="1">
              <a:lnSpc>
                <a:spcPct val="90000"/>
              </a:lnSpc>
              <a:buFontTx/>
              <a:buNone/>
            </a:pPr>
            <a:r>
              <a:rPr lang="en-US" dirty="0" smtClean="0"/>
              <a:t>Since most enzymes are proteins, they have properties in common with other proteins:</a:t>
            </a:r>
            <a:endParaRPr lang="en-US" b="1" dirty="0" smtClean="0"/>
          </a:p>
          <a:p>
            <a:pPr marL="609600" indent="-609600" eaLnBrk="1" hangingPunct="1">
              <a:lnSpc>
                <a:spcPct val="90000"/>
              </a:lnSpc>
              <a:buFontTx/>
              <a:buAutoNum type="arabicPeriod"/>
            </a:pPr>
            <a:r>
              <a:rPr lang="en-US" b="1" dirty="0" err="1" smtClean="0"/>
              <a:t>Iso</a:t>
            </a:r>
            <a:r>
              <a:rPr lang="en-US" b="1" dirty="0" smtClean="0"/>
              <a:t>-electric pH</a:t>
            </a:r>
            <a:r>
              <a:rPr lang="en-US" dirty="0" smtClean="0"/>
              <a:t>: Charge can affect the conformation of a protein.</a:t>
            </a:r>
          </a:p>
          <a:p>
            <a:pPr marL="609600" indent="-609600" eaLnBrk="1" hangingPunct="1">
              <a:lnSpc>
                <a:spcPct val="90000"/>
              </a:lnSpc>
              <a:buFontTx/>
              <a:buAutoNum type="arabicPeriod"/>
            </a:pPr>
            <a:r>
              <a:rPr lang="en-US" b="1" dirty="0" smtClean="0"/>
              <a:t>Coagulation</a:t>
            </a:r>
            <a:r>
              <a:rPr lang="en-US" dirty="0" smtClean="0"/>
              <a:t>: Irreversibly denatures the proteins (enzymes).</a:t>
            </a:r>
          </a:p>
          <a:p>
            <a:pPr marL="609600" indent="-609600" eaLnBrk="1" hangingPunct="1">
              <a:lnSpc>
                <a:spcPct val="90000"/>
              </a:lnSpc>
              <a:buFontTx/>
              <a:buAutoNum type="arabicPeriod"/>
            </a:pPr>
            <a:r>
              <a:rPr lang="en-US" dirty="0" smtClean="0"/>
              <a:t>3</a:t>
            </a:r>
            <a:r>
              <a:rPr lang="en-US" dirty="0" smtClean="0">
                <a:sym typeface="Symbol" pitchFamily="18" charset="2"/>
              </a:rPr>
              <a:t></a:t>
            </a:r>
            <a:r>
              <a:rPr lang="en-US" dirty="0" smtClean="0"/>
              <a:t> and 4</a:t>
            </a:r>
            <a:r>
              <a:rPr lang="en-US" dirty="0" smtClean="0">
                <a:sym typeface="Symbol" pitchFamily="18" charset="2"/>
              </a:rPr>
              <a:t></a:t>
            </a:r>
            <a:r>
              <a:rPr lang="en-US" dirty="0" smtClean="0"/>
              <a:t> structures affect the active sites and substrate recognition.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chemeClr val="tx1"/>
                </a:solidFill>
              </a:rPr>
              <a:t>Lowering of Activation Energy</a:t>
            </a:r>
          </a:p>
        </p:txBody>
      </p:sp>
      <p:pic>
        <p:nvPicPr>
          <p:cNvPr id="10243" name="Picture 4" descr="06-10-EnzymeAction"/>
          <p:cNvPicPr>
            <a:picLocks noGrp="1" noChangeAspect="1" noChangeArrowheads="1"/>
          </p:cNvPicPr>
          <p:nvPr>
            <p:ph sz="quarter" idx="1"/>
          </p:nvPr>
        </p:nvPicPr>
        <p:blipFill>
          <a:blip r:embed="rId3" cstate="print"/>
          <a:stretch>
            <a:fillRect/>
          </a:stretch>
        </p:blipFill>
        <p:spPr>
          <a:xfrm>
            <a:off x="1756410" y="1447800"/>
            <a:ext cx="6088380" cy="45720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8686800" cy="1143000"/>
          </a:xfrm>
        </p:spPr>
        <p:txBody>
          <a:bodyPr/>
          <a:lstStyle/>
          <a:p>
            <a:pPr eaLnBrk="1" hangingPunct="1"/>
            <a:r>
              <a:rPr lang="en-US" u="sng" dirty="0" smtClean="0">
                <a:solidFill>
                  <a:schemeClr val="tx1"/>
                </a:solidFill>
              </a:rPr>
              <a:t>Factors Affecting Enzyme Activity</a:t>
            </a:r>
          </a:p>
        </p:txBody>
      </p:sp>
      <p:sp>
        <p:nvSpPr>
          <p:cNvPr id="37891" name="Rectangle 3"/>
          <p:cNvSpPr>
            <a:spLocks noGrp="1" noChangeArrowheads="1"/>
          </p:cNvSpPr>
          <p:nvPr>
            <p:ph sz="quarter" idx="1"/>
          </p:nvPr>
        </p:nvSpPr>
        <p:spPr>
          <a:xfrm>
            <a:off x="457200" y="1371600"/>
            <a:ext cx="8229600" cy="5029200"/>
          </a:xfrm>
        </p:spPr>
        <p:txBody>
          <a:bodyPr/>
          <a:lstStyle/>
          <a:p>
            <a:pPr marL="609600" indent="-609600" eaLnBrk="1" hangingPunct="1">
              <a:lnSpc>
                <a:spcPct val="90000"/>
              </a:lnSpc>
              <a:buFontTx/>
              <a:buNone/>
            </a:pPr>
            <a:r>
              <a:rPr lang="en-US" b="1" dirty="0" smtClean="0"/>
              <a:t>1.  Concentrations:</a:t>
            </a:r>
            <a:endParaRPr lang="en-US" dirty="0" smtClean="0"/>
          </a:p>
          <a:p>
            <a:pPr marL="609600" indent="-609600" eaLnBrk="1" hangingPunct="1">
              <a:lnSpc>
                <a:spcPct val="90000"/>
              </a:lnSpc>
              <a:buFontTx/>
              <a:buNone/>
            </a:pPr>
            <a:r>
              <a:rPr lang="en-US" dirty="0" smtClean="0"/>
              <a:t>	a). </a:t>
            </a:r>
            <a:r>
              <a:rPr lang="en-US" b="1" u="sng" dirty="0" smtClean="0"/>
              <a:t>Enzyme concentration</a:t>
            </a:r>
            <a:r>
              <a:rPr lang="en-US" dirty="0" smtClean="0"/>
              <a:t>: Increasing the enzyme increases the rate of reaction.</a:t>
            </a:r>
          </a:p>
          <a:p>
            <a:pPr marL="609600" indent="-609600" eaLnBrk="1" hangingPunct="1">
              <a:lnSpc>
                <a:spcPct val="90000"/>
              </a:lnSpc>
              <a:buFontTx/>
              <a:buNone/>
            </a:pPr>
            <a:endParaRPr lang="en-US" dirty="0" smtClean="0"/>
          </a:p>
          <a:p>
            <a:pPr marL="609600" indent="-609600" eaLnBrk="1" hangingPunct="1">
              <a:lnSpc>
                <a:spcPct val="90000"/>
              </a:lnSpc>
              <a:buFontTx/>
              <a:buNone/>
            </a:pPr>
            <a:r>
              <a:rPr lang="en-US" dirty="0" smtClean="0"/>
              <a:t>	b). </a:t>
            </a:r>
            <a:r>
              <a:rPr lang="en-US" b="1" u="sng" dirty="0" smtClean="0"/>
              <a:t>Substrate concentration</a:t>
            </a:r>
            <a:r>
              <a:rPr lang="en-US" dirty="0" smtClean="0"/>
              <a:t>: Increasing substrate also increases the rate of reaction until the </a:t>
            </a:r>
            <a:r>
              <a:rPr lang="en-US" dirty="0" err="1" smtClean="0"/>
              <a:t>Vmax</a:t>
            </a:r>
            <a:r>
              <a:rPr lang="en-US" dirty="0" smtClean="0"/>
              <a:t> (enzyme is the limiting reagent).  At this point, the enzyme is considered “saturated”.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74638"/>
            <a:ext cx="8686800" cy="1143000"/>
          </a:xfrm>
        </p:spPr>
        <p:txBody>
          <a:bodyPr/>
          <a:lstStyle/>
          <a:p>
            <a:pPr eaLnBrk="1" hangingPunct="1"/>
            <a:r>
              <a:rPr lang="en-US" u="sng" dirty="0" smtClean="0">
                <a:solidFill>
                  <a:schemeClr val="tx1"/>
                </a:solidFill>
              </a:rPr>
              <a:t>Factors Affecting Enzyme Activity</a:t>
            </a:r>
          </a:p>
        </p:txBody>
      </p:sp>
      <p:sp>
        <p:nvSpPr>
          <p:cNvPr id="38915" name="Rectangle 3"/>
          <p:cNvSpPr>
            <a:spLocks noGrp="1" noChangeArrowheads="1"/>
          </p:cNvSpPr>
          <p:nvPr>
            <p:ph sz="quarter" idx="1"/>
          </p:nvPr>
        </p:nvSpPr>
        <p:spPr/>
        <p:txBody>
          <a:bodyPr/>
          <a:lstStyle/>
          <a:p>
            <a:pPr marL="609600" indent="-609600" eaLnBrk="1" hangingPunct="1">
              <a:lnSpc>
                <a:spcPct val="90000"/>
              </a:lnSpc>
              <a:buFontTx/>
              <a:buNone/>
            </a:pPr>
            <a:r>
              <a:rPr lang="en-US" b="1" smtClean="0"/>
              <a:t>2.  </a:t>
            </a:r>
            <a:r>
              <a:rPr lang="en-US" b="1" u="sng" smtClean="0"/>
              <a:t>Temperature</a:t>
            </a:r>
            <a:r>
              <a:rPr lang="en-US" smtClean="0"/>
              <a:t>: Increase temperature will increase the reaction rate until the enzyme becomes denatured. (Every 10</a:t>
            </a:r>
            <a:r>
              <a:rPr lang="en-US" smtClean="0">
                <a:sym typeface="Symbol" pitchFamily="18" charset="2"/>
              </a:rPr>
              <a:t></a:t>
            </a:r>
            <a:r>
              <a:rPr lang="en-US" smtClean="0"/>
              <a:t>C increase will double the reaction rate).</a:t>
            </a:r>
            <a:endParaRPr lang="en-US" b="1" smtClean="0"/>
          </a:p>
          <a:p>
            <a:pPr marL="609600" indent="-609600" eaLnBrk="1" hangingPunct="1">
              <a:lnSpc>
                <a:spcPct val="90000"/>
              </a:lnSpc>
              <a:buFontTx/>
              <a:buNone/>
            </a:pPr>
            <a:endParaRPr lang="en-US" b="1" smtClean="0"/>
          </a:p>
          <a:p>
            <a:pPr marL="609600" indent="-609600" eaLnBrk="1" hangingPunct="1">
              <a:lnSpc>
                <a:spcPct val="90000"/>
              </a:lnSpc>
              <a:buFontTx/>
              <a:buNone/>
            </a:pPr>
            <a:r>
              <a:rPr lang="en-US" b="1" smtClean="0"/>
              <a:t>3.  </a:t>
            </a:r>
            <a:r>
              <a:rPr lang="en-US" b="1" u="sng" smtClean="0"/>
              <a:t>pH</a:t>
            </a:r>
            <a:r>
              <a:rPr lang="en-US" smtClean="0"/>
              <a:t>: pH is specific for each enzyme. It has a direct effect on shape and rate of reaction.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8229600" cy="808038"/>
          </a:xfrm>
        </p:spPr>
        <p:txBody>
          <a:bodyPr/>
          <a:lstStyle/>
          <a:p>
            <a:pPr eaLnBrk="1" hangingPunct="1"/>
            <a:r>
              <a:rPr lang="en-US" sz="4000" u="sng" dirty="0" smtClean="0">
                <a:solidFill>
                  <a:schemeClr val="tx1"/>
                </a:solidFill>
              </a:rPr>
              <a:t>Factors Affecting Enzyme Activity</a:t>
            </a:r>
          </a:p>
        </p:txBody>
      </p:sp>
      <p:pic>
        <p:nvPicPr>
          <p:cNvPr id="39939" name="Picture 4" descr="06-13-EnzymeRegulation"/>
          <p:cNvPicPr>
            <a:picLocks noGrp="1" noChangeAspect="1" noChangeArrowheads="1"/>
          </p:cNvPicPr>
          <p:nvPr>
            <p:ph sz="quarter" idx="1"/>
          </p:nvPr>
        </p:nvPicPr>
        <p:blipFill>
          <a:blip r:embed="rId3" cstate="print"/>
          <a:srcRect/>
          <a:stretch>
            <a:fillRect/>
          </a:stretch>
        </p:blipFill>
        <p:spPr>
          <a:xfrm>
            <a:off x="914400" y="914400"/>
            <a:ext cx="7467600" cy="5791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686800" cy="1143000"/>
          </a:xfrm>
        </p:spPr>
        <p:txBody>
          <a:bodyPr/>
          <a:lstStyle/>
          <a:p>
            <a:pPr eaLnBrk="1" hangingPunct="1"/>
            <a:r>
              <a:rPr lang="en-US" u="sng" dirty="0" smtClean="0">
                <a:solidFill>
                  <a:schemeClr val="tx1"/>
                </a:solidFill>
              </a:rPr>
              <a:t>Factors Affecting Enzyme Activity</a:t>
            </a:r>
          </a:p>
        </p:txBody>
      </p:sp>
      <p:sp>
        <p:nvSpPr>
          <p:cNvPr id="40963" name="Rectangle 3"/>
          <p:cNvSpPr>
            <a:spLocks noGrp="1" noChangeArrowheads="1"/>
          </p:cNvSpPr>
          <p:nvPr>
            <p:ph sz="quarter" idx="1"/>
          </p:nvPr>
        </p:nvSpPr>
        <p:spPr>
          <a:xfrm>
            <a:off x="0" y="1295400"/>
            <a:ext cx="9144000" cy="5562600"/>
          </a:xfrm>
        </p:spPr>
        <p:txBody>
          <a:bodyPr/>
          <a:lstStyle/>
          <a:p>
            <a:pPr marL="609600" indent="-609600" eaLnBrk="1" hangingPunct="1">
              <a:lnSpc>
                <a:spcPct val="90000"/>
              </a:lnSpc>
              <a:buFontTx/>
              <a:buNone/>
            </a:pPr>
            <a:r>
              <a:rPr lang="en-US" b="1" smtClean="0"/>
              <a:t>4.  </a:t>
            </a:r>
            <a:r>
              <a:rPr lang="en-US" b="1" u="sng" smtClean="0"/>
              <a:t>Salt</a:t>
            </a:r>
            <a:r>
              <a:rPr lang="en-US" smtClean="0"/>
              <a:t>: Most enzymes cannot tolerate extremely saline (salty) solutions because the inorganic ions interfere with the ionic bonds within the protein molecule. </a:t>
            </a:r>
            <a:endParaRPr lang="en-US" b="1" smtClean="0"/>
          </a:p>
          <a:p>
            <a:pPr marL="609600" indent="-609600" eaLnBrk="1" hangingPunct="1">
              <a:lnSpc>
                <a:spcPct val="90000"/>
              </a:lnSpc>
              <a:buFontTx/>
              <a:buNone/>
            </a:pPr>
            <a:r>
              <a:rPr lang="en-US" b="1" smtClean="0"/>
              <a:t>5.  </a:t>
            </a:r>
            <a:r>
              <a:rPr lang="en-US" b="1" u="sng" smtClean="0"/>
              <a:t>Cofactors/Coenzymes</a:t>
            </a:r>
            <a:r>
              <a:rPr lang="en-US" smtClean="0"/>
              <a:t>: Non-protein helpers that help the catalytic activity of an enzyme. If these non-protein helpers are </a:t>
            </a:r>
            <a:r>
              <a:rPr lang="en-US" b="1" smtClean="0"/>
              <a:t>inorganics </a:t>
            </a:r>
            <a:r>
              <a:rPr lang="en-US" smtClean="0"/>
              <a:t>(</a:t>
            </a:r>
            <a:r>
              <a:rPr lang="en-US" i="1" smtClean="0"/>
              <a:t>i.e, metal atoms such as iron, zinc or copper)</a:t>
            </a:r>
            <a:r>
              <a:rPr lang="en-US" smtClean="0"/>
              <a:t>, they are called </a:t>
            </a:r>
            <a:r>
              <a:rPr lang="en-US" b="1" smtClean="0"/>
              <a:t>cofactors</a:t>
            </a:r>
            <a:r>
              <a:rPr lang="en-US" smtClean="0"/>
              <a:t>. If they are </a:t>
            </a:r>
            <a:r>
              <a:rPr lang="en-US" b="1" smtClean="0"/>
              <a:t>organics </a:t>
            </a:r>
            <a:r>
              <a:rPr lang="en-US" smtClean="0"/>
              <a:t>(</a:t>
            </a:r>
            <a:r>
              <a:rPr lang="en-US" i="1" smtClean="0"/>
              <a:t>i.e, FAD [Flavine adenine dinucleotide] and vitamins)</a:t>
            </a:r>
            <a:r>
              <a:rPr lang="en-US" smtClean="0"/>
              <a:t>, they are called </a:t>
            </a:r>
            <a:r>
              <a:rPr lang="en-US" b="1" smtClean="0"/>
              <a:t>coenzymes</a:t>
            </a:r>
            <a:r>
              <a:rPr lang="en-US"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8686800" cy="1143000"/>
          </a:xfrm>
        </p:spPr>
        <p:txBody>
          <a:bodyPr/>
          <a:lstStyle/>
          <a:p>
            <a:pPr eaLnBrk="1" hangingPunct="1"/>
            <a:r>
              <a:rPr lang="en-US" u="sng" dirty="0" smtClean="0">
                <a:solidFill>
                  <a:schemeClr val="tx1"/>
                </a:solidFill>
              </a:rPr>
              <a:t>Factors Affecting Enzyme Activity</a:t>
            </a:r>
          </a:p>
        </p:txBody>
      </p:sp>
      <p:sp>
        <p:nvSpPr>
          <p:cNvPr id="41987" name="Rectangle 3"/>
          <p:cNvSpPr>
            <a:spLocks noGrp="1" noChangeArrowheads="1"/>
          </p:cNvSpPr>
          <p:nvPr>
            <p:ph sz="quarter" idx="1"/>
          </p:nvPr>
        </p:nvSpPr>
        <p:spPr/>
        <p:txBody>
          <a:bodyPr/>
          <a:lstStyle/>
          <a:p>
            <a:pPr marL="609600" indent="-609600" eaLnBrk="1" hangingPunct="1">
              <a:buFontTx/>
              <a:buAutoNum type="arabicPeriod" startAt="6"/>
            </a:pPr>
            <a:r>
              <a:rPr lang="en-US" b="1" u="sng" dirty="0" smtClean="0"/>
              <a:t>Inhibitors</a:t>
            </a:r>
            <a:r>
              <a:rPr lang="en-US" dirty="0" smtClean="0"/>
              <a:t>:</a:t>
            </a:r>
          </a:p>
          <a:p>
            <a:pPr marL="609600" indent="-609600" eaLnBrk="1" hangingPunct="1">
              <a:buFontTx/>
              <a:buNone/>
            </a:pPr>
            <a:r>
              <a:rPr lang="en-US" dirty="0" smtClean="0"/>
              <a:t>	a. </a:t>
            </a:r>
            <a:r>
              <a:rPr lang="en-US" b="1" u="sng" dirty="0" smtClean="0"/>
              <a:t>Competitive Inhibitors</a:t>
            </a:r>
            <a:r>
              <a:rPr lang="en-US" dirty="0" smtClean="0"/>
              <a:t>: Inhibitor binds to E. Inhibitors compete with the substrate for the active site of an enzyme and are similar in structure to the substrate.  Concentration of the substrate is important (</a:t>
            </a:r>
            <a:r>
              <a:rPr lang="en-US" i="1" dirty="0" err="1" smtClean="0"/>
              <a:t>i.e</a:t>
            </a:r>
            <a:r>
              <a:rPr lang="en-US" i="1" dirty="0" smtClean="0"/>
              <a:t>, </a:t>
            </a:r>
            <a:r>
              <a:rPr lang="en-US" dirty="0" smtClean="0"/>
              <a:t>this problem can be solved by increasing substrate concentration).  </a:t>
            </a:r>
          </a:p>
          <a:p>
            <a:pPr marL="609600" indent="-609600" eaLnBrk="1" hangingPunct="1">
              <a:buFontTx/>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8686800" cy="1143000"/>
          </a:xfrm>
        </p:spPr>
        <p:txBody>
          <a:bodyPr/>
          <a:lstStyle/>
          <a:p>
            <a:pPr eaLnBrk="1" hangingPunct="1"/>
            <a:r>
              <a:rPr lang="en-US" u="sng" smtClean="0">
                <a:solidFill>
                  <a:schemeClr val="tx1"/>
                </a:solidFill>
              </a:rPr>
              <a:t>Factors Affecting Enzyme Activity</a:t>
            </a:r>
          </a:p>
        </p:txBody>
      </p:sp>
      <p:sp>
        <p:nvSpPr>
          <p:cNvPr id="43011" name="Rectangle 3"/>
          <p:cNvSpPr>
            <a:spLocks noGrp="1" noChangeArrowheads="1"/>
          </p:cNvSpPr>
          <p:nvPr>
            <p:ph sz="quarter" idx="1"/>
          </p:nvPr>
        </p:nvSpPr>
        <p:spPr>
          <a:xfrm>
            <a:off x="228600" y="1600200"/>
            <a:ext cx="8686800" cy="4525963"/>
          </a:xfrm>
        </p:spPr>
        <p:txBody>
          <a:bodyPr/>
          <a:lstStyle/>
          <a:p>
            <a:pPr eaLnBrk="1" hangingPunct="1">
              <a:lnSpc>
                <a:spcPct val="90000"/>
              </a:lnSpc>
              <a:buFontTx/>
              <a:buNone/>
            </a:pPr>
            <a:r>
              <a:rPr lang="en-US" dirty="0" smtClean="0"/>
              <a:t>	b. </a:t>
            </a:r>
            <a:r>
              <a:rPr lang="en-US" b="1" u="sng" dirty="0" smtClean="0"/>
              <a:t>Non-competitive Inhibitors</a:t>
            </a:r>
            <a:r>
              <a:rPr lang="en-US" dirty="0" smtClean="0"/>
              <a:t>: Inhibitor binds to both E and ES. Inhibitors react in a location other than the active site of the enzyme, causing a conformation change so it will not bind the substrate.     (can not be solved by increasing substrate concentration; must move inhibitor).</a:t>
            </a:r>
          </a:p>
          <a:p>
            <a:pPr eaLnBrk="1" hangingPunct="1">
              <a:lnSpc>
                <a:spcPct val="90000"/>
              </a:lnSpc>
              <a:buFontTx/>
              <a:buNone/>
            </a:pPr>
            <a:r>
              <a:rPr lang="en-US" dirty="0" smtClean="0"/>
              <a:t>	c.  </a:t>
            </a:r>
            <a:r>
              <a:rPr lang="en-US" u="sng" dirty="0" smtClean="0"/>
              <a:t>Uncompetitive Inhibitors</a:t>
            </a:r>
            <a:r>
              <a:rPr lang="en-US" dirty="0" smtClean="0"/>
              <a:t>:  Inhibitor binds only to ES complex. Inhibition increases as substrate increases by forming enzyme-substrate-inhibitor complex. </a:t>
            </a:r>
          </a:p>
          <a:p>
            <a:pPr eaLnBrk="1" hangingPunct="1">
              <a:lnSpc>
                <a:spcPct val="90000"/>
              </a:lnSpc>
              <a:buFontTx/>
              <a:buNone/>
            </a:pPr>
            <a:r>
              <a:rPr lang="en-US" sz="2800" b="1" dirty="0" smtClean="0"/>
              <a:t>             </a:t>
            </a:r>
            <a:endParaRPr 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81000"/>
            <a:ext cx="8229600" cy="1295400"/>
          </a:xfrm>
        </p:spPr>
        <p:txBody>
          <a:bodyPr>
            <a:normAutofit fontScale="90000"/>
          </a:bodyPr>
          <a:lstStyle/>
          <a:p>
            <a:pPr eaLnBrk="1" hangingPunct="1"/>
            <a:r>
              <a:rPr lang="en-US" sz="4600" dirty="0" smtClean="0">
                <a:solidFill>
                  <a:schemeClr val="tx1"/>
                </a:solidFill>
              </a:rPr>
              <a:t>Examples of Noncompetitive Inhibitors</a:t>
            </a:r>
            <a:endParaRPr lang="en-US" dirty="0" smtClean="0">
              <a:solidFill>
                <a:schemeClr val="tx1"/>
              </a:solidFill>
            </a:endParaRPr>
          </a:p>
        </p:txBody>
      </p:sp>
      <p:sp>
        <p:nvSpPr>
          <p:cNvPr id="44035" name="Text Box 3"/>
          <p:cNvSpPr txBox="1">
            <a:spLocks noChangeArrowheads="1"/>
          </p:cNvSpPr>
          <p:nvPr/>
        </p:nvSpPr>
        <p:spPr bwMode="auto">
          <a:xfrm>
            <a:off x="228600" y="2133600"/>
            <a:ext cx="8686800" cy="4154984"/>
          </a:xfrm>
          <a:prstGeom prst="rect">
            <a:avLst/>
          </a:prstGeom>
          <a:noFill/>
          <a:ln w="9525">
            <a:noFill/>
            <a:miter lim="800000"/>
            <a:headEnd/>
            <a:tailEnd/>
          </a:ln>
        </p:spPr>
        <p:txBody>
          <a:bodyPr>
            <a:spAutoFit/>
          </a:bodyPr>
          <a:lstStyle/>
          <a:p>
            <a:pPr>
              <a:spcBef>
                <a:spcPct val="50000"/>
              </a:spcBef>
              <a:buFontTx/>
              <a:buChar char="•"/>
            </a:pPr>
            <a:r>
              <a:rPr lang="en-US" sz="3200" dirty="0"/>
              <a:t>  Pesticides DDT and parathion inhibit key enzymes in the nervous system.</a:t>
            </a:r>
          </a:p>
          <a:p>
            <a:pPr>
              <a:spcBef>
                <a:spcPct val="50000"/>
              </a:spcBef>
              <a:buFontTx/>
              <a:buChar char="•"/>
            </a:pPr>
            <a:r>
              <a:rPr lang="en-US" sz="3200" dirty="0"/>
              <a:t>  Penicillin blocks the active site of an enzyme that many bacteria use to make their cell walls.</a:t>
            </a:r>
          </a:p>
          <a:p>
            <a:pPr>
              <a:spcBef>
                <a:spcPct val="50000"/>
              </a:spcBef>
            </a:pPr>
            <a:endParaRPr lang="en-US" sz="4000" dirty="0"/>
          </a:p>
          <a:p>
            <a:pPr>
              <a:spcBef>
                <a:spcPct val="50000"/>
              </a:spcBef>
              <a:buFontTx/>
              <a:buChar char="•"/>
            </a:pP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00800" y="27432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44958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2743200"/>
            <a:ext cx="28956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200" y="2743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Some terms</a:t>
            </a:r>
            <a:endParaRPr lang="en-US" dirty="0"/>
          </a:p>
        </p:txBody>
      </p:sp>
      <p:sp>
        <p:nvSpPr>
          <p:cNvPr id="5" name="Rectangle 4"/>
          <p:cNvSpPr/>
          <p:nvPr/>
        </p:nvSpPr>
        <p:spPr>
          <a:xfrm>
            <a:off x="1905000" y="2743200"/>
            <a:ext cx="9144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914400" y="1447800"/>
            <a:ext cx="7772400" cy="2362200"/>
          </a:xfrm>
        </p:spPr>
        <p:txBody>
          <a:bodyPr>
            <a:normAutofit/>
          </a:bodyPr>
          <a:lstStyle/>
          <a:p>
            <a:r>
              <a:rPr lang="en-US" dirty="0" smtClean="0"/>
              <a:t>A coenzyme or metal ion that is very tightly or even covalently bound to the enzyme protein is called </a:t>
            </a:r>
            <a:r>
              <a:rPr lang="en-US" b="1" dirty="0" smtClean="0"/>
              <a:t>prosthetic group</a:t>
            </a:r>
          </a:p>
          <a:p>
            <a:pPr>
              <a:buNone/>
            </a:pPr>
            <a:r>
              <a:rPr lang="en-US" dirty="0" smtClean="0"/>
              <a:t>	</a:t>
            </a:r>
            <a:r>
              <a:rPr lang="en-US" dirty="0" err="1" smtClean="0"/>
              <a:t>Holoenzyme</a:t>
            </a:r>
            <a:r>
              <a:rPr lang="en-US" dirty="0" smtClean="0"/>
              <a:t> = </a:t>
            </a:r>
            <a:r>
              <a:rPr lang="en-US" dirty="0" err="1" smtClean="0"/>
              <a:t>Apoenzyme</a:t>
            </a:r>
            <a:r>
              <a:rPr lang="en-US" dirty="0" smtClean="0"/>
              <a:t>/</a:t>
            </a:r>
            <a:r>
              <a:rPr lang="en-US" dirty="0" err="1" smtClean="0"/>
              <a:t>Apoprotein</a:t>
            </a:r>
            <a:r>
              <a:rPr lang="en-US" dirty="0" smtClean="0"/>
              <a:t>+ 	Prosthetic group					</a:t>
            </a:r>
          </a:p>
          <a:p>
            <a:pPr>
              <a:buNone/>
            </a:pPr>
            <a:endParaRPr lang="en-US" dirty="0" smtClean="0"/>
          </a:p>
        </p:txBody>
      </p:sp>
      <p:sp>
        <p:nvSpPr>
          <p:cNvPr id="10" name="TextBox 9"/>
          <p:cNvSpPr txBox="1"/>
          <p:nvPr/>
        </p:nvSpPr>
        <p:spPr>
          <a:xfrm>
            <a:off x="3429000" y="4495800"/>
            <a:ext cx="2209800" cy="381000"/>
          </a:xfrm>
          <a:prstGeom prst="rect">
            <a:avLst/>
          </a:prstGeom>
          <a:noFill/>
        </p:spPr>
        <p:txBody>
          <a:bodyPr wrap="square" rtlCol="0">
            <a:spAutoFit/>
          </a:bodyPr>
          <a:lstStyle/>
          <a:p>
            <a:r>
              <a:rPr lang="en-US" dirty="0" smtClean="0"/>
              <a:t>Cofactor</a:t>
            </a:r>
            <a:endParaRPr lang="en-IN" dirty="0"/>
          </a:p>
        </p:txBody>
      </p:sp>
      <p:sp>
        <p:nvSpPr>
          <p:cNvPr id="11" name="Rectangle 10"/>
          <p:cNvSpPr/>
          <p:nvPr/>
        </p:nvSpPr>
        <p:spPr>
          <a:xfrm>
            <a:off x="5867400" y="44958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72200" y="4495800"/>
            <a:ext cx="2209800" cy="381000"/>
          </a:xfrm>
          <a:prstGeom prst="rect">
            <a:avLst/>
          </a:prstGeom>
          <a:noFill/>
        </p:spPr>
        <p:txBody>
          <a:bodyPr wrap="square" rtlCol="0">
            <a:spAutoFit/>
          </a:bodyPr>
          <a:lstStyle/>
          <a:p>
            <a:r>
              <a:rPr lang="en-US" dirty="0" smtClean="0"/>
              <a:t>Coenzyme</a:t>
            </a:r>
            <a:endParaRPr lang="en-IN" dirty="0"/>
          </a:p>
        </p:txBody>
      </p:sp>
      <p:sp>
        <p:nvSpPr>
          <p:cNvPr id="13" name="TextBox 12"/>
          <p:cNvSpPr txBox="1"/>
          <p:nvPr/>
        </p:nvSpPr>
        <p:spPr>
          <a:xfrm>
            <a:off x="3429000" y="3962400"/>
            <a:ext cx="1524000" cy="369332"/>
          </a:xfrm>
          <a:prstGeom prst="rect">
            <a:avLst/>
          </a:prstGeom>
          <a:noFill/>
        </p:spPr>
        <p:txBody>
          <a:bodyPr wrap="square" rtlCol="0">
            <a:spAutoFit/>
          </a:bodyPr>
          <a:lstStyle/>
          <a:p>
            <a:r>
              <a:rPr lang="en-US" dirty="0" smtClean="0"/>
              <a:t>inorganic</a:t>
            </a:r>
            <a:endParaRPr lang="en-IN" dirty="0"/>
          </a:p>
        </p:txBody>
      </p:sp>
      <p:sp>
        <p:nvSpPr>
          <p:cNvPr id="14" name="TextBox 13"/>
          <p:cNvSpPr txBox="1"/>
          <p:nvPr/>
        </p:nvSpPr>
        <p:spPr>
          <a:xfrm>
            <a:off x="6248400" y="3974068"/>
            <a:ext cx="1524000" cy="369332"/>
          </a:xfrm>
          <a:prstGeom prst="rect">
            <a:avLst/>
          </a:prstGeom>
          <a:noFill/>
        </p:spPr>
        <p:txBody>
          <a:bodyPr wrap="square" rtlCol="0">
            <a:spAutoFit/>
          </a:bodyPr>
          <a:lstStyle/>
          <a:p>
            <a:r>
              <a:rPr lang="en-US" dirty="0" smtClean="0"/>
              <a:t>organic</a:t>
            </a:r>
            <a:endParaRPr lang="en-IN" dirty="0"/>
          </a:p>
        </p:txBody>
      </p:sp>
      <p:cxnSp>
        <p:nvCxnSpPr>
          <p:cNvPr id="16" name="Straight Arrow Connector 15"/>
          <p:cNvCxnSpPr/>
          <p:nvPr/>
        </p:nvCxnSpPr>
        <p:spPr>
          <a:xfrm rot="10800000" flipV="1">
            <a:off x="4572000" y="3124200"/>
            <a:ext cx="2895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781800" y="32766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Zymogens</a:t>
            </a:r>
            <a:endParaRPr lang="en-US" dirty="0"/>
          </a:p>
        </p:txBody>
      </p:sp>
      <p:sp>
        <p:nvSpPr>
          <p:cNvPr id="3" name="Content Placeholder 2"/>
          <p:cNvSpPr>
            <a:spLocks noGrp="1"/>
          </p:cNvSpPr>
          <p:nvPr>
            <p:ph sz="quarter" idx="1"/>
          </p:nvPr>
        </p:nvSpPr>
        <p:spPr/>
        <p:txBody>
          <a:bodyPr/>
          <a:lstStyle/>
          <a:p>
            <a:r>
              <a:rPr lang="en-US" dirty="0" smtClean="0"/>
              <a:t>Also called </a:t>
            </a:r>
            <a:r>
              <a:rPr lang="en-US" dirty="0" err="1" smtClean="0"/>
              <a:t>Proenzyme</a:t>
            </a:r>
            <a:r>
              <a:rPr lang="en-US" dirty="0" smtClean="0"/>
              <a:t>-are inactive enzyme precursors</a:t>
            </a:r>
          </a:p>
          <a:p>
            <a:r>
              <a:rPr lang="en-US" dirty="0" smtClean="0"/>
              <a:t>Requires biochemical change (usually occurs at </a:t>
            </a:r>
            <a:r>
              <a:rPr lang="en-US" dirty="0" err="1" smtClean="0"/>
              <a:t>lysosome</a:t>
            </a:r>
            <a:r>
              <a:rPr lang="en-US" dirty="0" smtClean="0"/>
              <a:t>) to make it active</a:t>
            </a:r>
          </a:p>
          <a:p>
            <a:r>
              <a:rPr lang="en-US" dirty="0" smtClean="0"/>
              <a:t>Pancreas secretes zymogens to prevent protease digesting its own cells</a:t>
            </a:r>
          </a:p>
          <a:p>
            <a:r>
              <a:rPr lang="en-US" dirty="0" smtClean="0"/>
              <a:t>Examples: </a:t>
            </a:r>
            <a:r>
              <a:rPr lang="en-US" dirty="0" err="1" smtClean="0"/>
              <a:t>Trypsinogen</a:t>
            </a:r>
            <a:r>
              <a:rPr lang="en-US" dirty="0" smtClean="0"/>
              <a:t>, </a:t>
            </a:r>
            <a:r>
              <a:rPr lang="en-US" dirty="0" err="1" smtClean="0"/>
              <a:t>Chymotripsinogen</a:t>
            </a:r>
            <a:r>
              <a:rPr lang="en-US" dirty="0" smtClean="0"/>
              <a:t>, </a:t>
            </a:r>
            <a:r>
              <a:rPr lang="en-US" dirty="0" err="1" smtClean="0"/>
              <a:t>Pepsinogen</a:t>
            </a:r>
            <a:r>
              <a:rPr lang="en-US" dirty="0" smtClean="0"/>
              <a:t>, Most proteins in coagulation system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95400" y="3200400"/>
            <a:ext cx="6400800" cy="3048000"/>
          </a:xfrm>
        </p:spPr>
        <p:txBody>
          <a:bodyPr>
            <a:normAutofit/>
          </a:bodyPr>
          <a:lstStyle/>
          <a:p>
            <a:endParaRPr lang="en-US" dirty="0"/>
          </a:p>
        </p:txBody>
      </p:sp>
      <p:sp>
        <p:nvSpPr>
          <p:cNvPr id="2050" name="Rectangle 2"/>
          <p:cNvSpPr>
            <a:spLocks noGrp="1" noChangeArrowheads="1"/>
          </p:cNvSpPr>
          <p:nvPr>
            <p:ph type="ctrTitle"/>
          </p:nvPr>
        </p:nvSpPr>
        <p:spPr/>
        <p:txBody>
          <a:bodyPr/>
          <a:lstStyle/>
          <a:p>
            <a:r>
              <a:rPr lang="en-US" dirty="0" smtClean="0"/>
              <a:t>Enzyme kinetics.</a:t>
            </a:r>
            <a:endParaRPr lang="en-US" dirty="0"/>
          </a:p>
        </p:txBody>
      </p:sp>
    </p:spTree>
    <p:extLst>
      <p:ext uri="{BB962C8B-B14F-4D97-AF65-F5344CB8AC3E}">
        <p14:creationId xmlns:p14="http://schemas.microsoft.com/office/powerpoint/2010/main" val="72870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800" u="sng" dirty="0" smtClean="0">
                <a:solidFill>
                  <a:schemeClr val="tx1"/>
                </a:solidFill>
              </a:rPr>
              <a:t>Definitions</a:t>
            </a:r>
            <a:r>
              <a:rPr lang="en-US" sz="4800" dirty="0" smtClean="0">
                <a:solidFill>
                  <a:schemeClr val="tx1"/>
                </a:solidFill>
              </a:rPr>
              <a:t>:</a:t>
            </a:r>
          </a:p>
        </p:txBody>
      </p:sp>
      <p:sp>
        <p:nvSpPr>
          <p:cNvPr id="11267" name="Rectangle 3"/>
          <p:cNvSpPr>
            <a:spLocks noGrp="1" noChangeArrowheads="1"/>
          </p:cNvSpPr>
          <p:nvPr>
            <p:ph sz="quarter" idx="1"/>
          </p:nvPr>
        </p:nvSpPr>
        <p:spPr>
          <a:xfrm>
            <a:off x="457200" y="1143000"/>
            <a:ext cx="8229600" cy="4983163"/>
          </a:xfrm>
        </p:spPr>
        <p:txBody>
          <a:bodyPr/>
          <a:lstStyle/>
          <a:p>
            <a:pPr eaLnBrk="1" hangingPunct="1">
              <a:spcBef>
                <a:spcPct val="50000"/>
              </a:spcBef>
              <a:buFontTx/>
              <a:buNone/>
            </a:pPr>
            <a:endParaRPr lang="en-US" smtClean="0"/>
          </a:p>
          <a:p>
            <a:pPr eaLnBrk="1" hangingPunct="1">
              <a:spcBef>
                <a:spcPct val="50000"/>
              </a:spcBef>
            </a:pPr>
            <a:r>
              <a:rPr lang="en-US" smtClean="0"/>
              <a:t>Enzymes are biological catalysts.</a:t>
            </a:r>
          </a:p>
          <a:p>
            <a:pPr eaLnBrk="1" hangingPunct="1">
              <a:spcBef>
                <a:spcPct val="50000"/>
              </a:spcBef>
            </a:pPr>
            <a:r>
              <a:rPr lang="en-US" smtClean="0"/>
              <a:t>Catalysts are chemical agents that changes the rate of a reaction without being consumed.  </a:t>
            </a:r>
          </a:p>
          <a:p>
            <a:pPr eaLnBrk="1" hangingPunct="1">
              <a:spcBef>
                <a:spcPct val="50000"/>
              </a:spcBef>
            </a:pPr>
            <a:endParaRPr lang="en-US" smtClean="0"/>
          </a:p>
          <a:p>
            <a:pPr eaLnBrk="1" hangingPunct="1">
              <a:spcBef>
                <a:spcPct val="50000"/>
              </a:spcBef>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4000"/>
              <a:t>Part 2: Enzyme Kinetics, Inhibition, and Regulation</a:t>
            </a:r>
          </a:p>
        </p:txBody>
      </p:sp>
      <p:sp>
        <p:nvSpPr>
          <p:cNvPr id="69635" name="Rectangle 3"/>
          <p:cNvSpPr>
            <a:spLocks noGrp="1" noChangeArrowheads="1"/>
          </p:cNvSpPr>
          <p:nvPr>
            <p:ph sz="quarter" idx="1"/>
          </p:nvPr>
        </p:nvSpPr>
        <p:spPr>
          <a:xfrm>
            <a:off x="457200" y="1828800"/>
            <a:ext cx="8229600" cy="4876800"/>
          </a:xfrm>
        </p:spPr>
        <p:txBody>
          <a:bodyPr/>
          <a:lstStyle/>
          <a:p>
            <a:pPr marL="508000" indent="-508000">
              <a:lnSpc>
                <a:spcPct val="120000"/>
              </a:lnSpc>
              <a:buFont typeface="Wingdings" pitchFamily="2" charset="2"/>
              <a:buAutoNum type="romanUcPeriod"/>
            </a:pPr>
            <a:r>
              <a:rPr lang="en-US" sz="2000" dirty="0"/>
              <a:t>Enzyme kinetics </a:t>
            </a:r>
            <a:endParaRPr lang="en-US" sz="2000" dirty="0" smtClean="0"/>
          </a:p>
          <a:p>
            <a:pPr marL="508000" indent="-508000">
              <a:lnSpc>
                <a:spcPct val="120000"/>
              </a:lnSpc>
              <a:buFont typeface="Wingdings" pitchFamily="2" charset="2"/>
              <a:buAutoNum type="romanUcPeriod"/>
            </a:pPr>
            <a:r>
              <a:rPr lang="en-US" sz="1800" dirty="0" smtClean="0"/>
              <a:t>At </a:t>
            </a:r>
            <a:r>
              <a:rPr lang="en-US" sz="1800" dirty="0"/>
              <a:t>what rate do enzymes react?</a:t>
            </a:r>
          </a:p>
          <a:p>
            <a:pPr marL="914400" lvl="1" indent="-292100">
              <a:lnSpc>
                <a:spcPct val="120000"/>
              </a:lnSpc>
            </a:pPr>
            <a:r>
              <a:rPr lang="en-US" sz="1800" dirty="0"/>
              <a:t>How does rate change with varied conditions?</a:t>
            </a:r>
          </a:p>
          <a:p>
            <a:pPr marL="508000" indent="-508000">
              <a:lnSpc>
                <a:spcPct val="120000"/>
              </a:lnSpc>
              <a:buFont typeface="Wingdings" pitchFamily="2" charset="2"/>
              <a:buAutoNum type="romanUcPeriod"/>
            </a:pPr>
            <a:r>
              <a:rPr lang="en-US" sz="2000" dirty="0"/>
              <a:t>Enzyme </a:t>
            </a:r>
            <a:r>
              <a:rPr lang="en-US" sz="2000" dirty="0" smtClean="0"/>
              <a:t>inhibition</a:t>
            </a:r>
            <a:endParaRPr lang="en-US" sz="2000" dirty="0"/>
          </a:p>
          <a:p>
            <a:pPr marL="914400" lvl="1" indent="-292100">
              <a:lnSpc>
                <a:spcPct val="120000"/>
              </a:lnSpc>
            </a:pPr>
            <a:r>
              <a:rPr lang="en-US" sz="1800" dirty="0"/>
              <a:t>What prevents interactions between enzymes and substrates?</a:t>
            </a:r>
          </a:p>
          <a:p>
            <a:pPr marL="508000" indent="-508000">
              <a:lnSpc>
                <a:spcPct val="120000"/>
              </a:lnSpc>
              <a:buFont typeface="Wingdings" pitchFamily="2" charset="2"/>
              <a:buAutoNum type="romanUcPeriod"/>
            </a:pPr>
            <a:r>
              <a:rPr lang="en-US" sz="2000" dirty="0"/>
              <a:t>Enzyme </a:t>
            </a:r>
            <a:r>
              <a:rPr lang="en-US" sz="2000" dirty="0" smtClean="0"/>
              <a:t>regulation</a:t>
            </a:r>
            <a:endParaRPr lang="en-US" sz="2000" dirty="0"/>
          </a:p>
          <a:p>
            <a:pPr marL="914400" lvl="1" indent="-292100">
              <a:lnSpc>
                <a:spcPct val="120000"/>
              </a:lnSpc>
            </a:pPr>
            <a:r>
              <a:rPr lang="en-US" sz="1800" dirty="0"/>
              <a:t>How is enzymatic activity controlled?</a:t>
            </a:r>
          </a:p>
          <a:p>
            <a:pPr marL="914400" lvl="1" indent="-292100">
              <a:lnSpc>
                <a:spcPct val="120000"/>
              </a:lnSpc>
              <a:buNone/>
            </a:pPr>
            <a:endParaRPr lang="en-US" sz="1800" dirty="0"/>
          </a:p>
        </p:txBody>
      </p:sp>
    </p:spTree>
    <p:extLst>
      <p:ext uri="{BB962C8B-B14F-4D97-AF65-F5344CB8AC3E}">
        <p14:creationId xmlns:p14="http://schemas.microsoft.com/office/powerpoint/2010/main" val="24406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I. Enzyme Kinetics</a:t>
            </a:r>
          </a:p>
        </p:txBody>
      </p:sp>
      <p:sp>
        <p:nvSpPr>
          <p:cNvPr id="7171" name="Rectangle 3"/>
          <p:cNvSpPr>
            <a:spLocks noGrp="1" noChangeArrowheads="1"/>
          </p:cNvSpPr>
          <p:nvPr>
            <p:ph sz="quarter" idx="1"/>
          </p:nvPr>
        </p:nvSpPr>
        <p:spPr/>
        <p:txBody>
          <a:bodyPr/>
          <a:lstStyle/>
          <a:p>
            <a:r>
              <a:rPr lang="en-US" dirty="0"/>
              <a:t>Expression for enzyme catalyzed reaction</a:t>
            </a:r>
            <a:r>
              <a:rPr lang="en-US" dirty="0" smtClean="0"/>
              <a:t>:</a:t>
            </a:r>
          </a:p>
          <a:p>
            <a:endParaRPr lang="en-US" dirty="0" smtClean="0"/>
          </a:p>
          <a:p>
            <a:endParaRPr lang="en-US" dirty="0" smtClean="0"/>
          </a:p>
          <a:p>
            <a:endParaRPr lang="en-US" dirty="0" smtClean="0"/>
          </a:p>
          <a:p>
            <a:r>
              <a:rPr lang="en-US" dirty="0" smtClean="0"/>
              <a:t>In order for the equilibrium to favor product formation, the overall standard free energy change (∆G’º) in the direction of substrate to product, which is the net change between the substrate and product ground state free energies, must be negative.</a:t>
            </a:r>
            <a:endParaRPr lang="en-US" dirty="0"/>
          </a:p>
        </p:txBody>
      </p:sp>
      <p:graphicFrame>
        <p:nvGraphicFramePr>
          <p:cNvPr id="7173" name="Object 5"/>
          <p:cNvGraphicFramePr>
            <a:graphicFrameLocks noChangeAspect="1"/>
          </p:cNvGraphicFramePr>
          <p:nvPr/>
        </p:nvGraphicFramePr>
        <p:xfrm>
          <a:off x="1676400" y="2133600"/>
          <a:ext cx="5410200" cy="1089025"/>
        </p:xfrm>
        <a:graphic>
          <a:graphicData uri="http://schemas.openxmlformats.org/presentationml/2006/ole">
            <mc:AlternateContent xmlns:mc="http://schemas.openxmlformats.org/markup-compatibility/2006">
              <mc:Choice xmlns:v="urn:schemas-microsoft-com:vml" Requires="v">
                <p:oleObj spid="_x0000_s91150" name="CS ChemDraw Drawing" r:id="rId4" imgW="2204280" imgH="450720" progId="">
                  <p:embed/>
                </p:oleObj>
              </mc:Choice>
              <mc:Fallback>
                <p:oleObj name="CS ChemDraw Drawing" r:id="rId4" imgW="2204280" imgH="45072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33600"/>
                        <a:ext cx="5410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03771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Michaelis</a:t>
            </a:r>
            <a:r>
              <a:rPr lang="en-US" dirty="0" smtClean="0"/>
              <a:t> &amp; </a:t>
            </a:r>
            <a:r>
              <a:rPr lang="en-US" dirty="0" err="1" smtClean="0"/>
              <a:t>Menten’s</a:t>
            </a:r>
            <a:r>
              <a:rPr lang="en-US" dirty="0" smtClean="0"/>
              <a:t> kinetics, 1913</a:t>
            </a:r>
            <a:endParaRPr lang="en-IN" dirty="0"/>
          </a:p>
        </p:txBody>
      </p:sp>
      <p:sp>
        <p:nvSpPr>
          <p:cNvPr id="3" name="Content Placeholder 2"/>
          <p:cNvSpPr>
            <a:spLocks noGrp="1"/>
          </p:cNvSpPr>
          <p:nvPr>
            <p:ph sz="quarter" idx="1"/>
          </p:nvPr>
        </p:nvSpPr>
        <p:spPr/>
        <p:txBody>
          <a:bodyPr/>
          <a:lstStyle/>
          <a:p>
            <a:r>
              <a:rPr lang="en-US" dirty="0" smtClean="0"/>
              <a:t>First experimental evidence for Fischer’s Lock &amp; Key hypothesis explaining molecular </a:t>
            </a:r>
            <a:r>
              <a:rPr lang="en-US" dirty="0" err="1" smtClean="0"/>
              <a:t>complimentarity</a:t>
            </a:r>
            <a:r>
              <a:rPr lang="en-US" dirty="0" smtClean="0"/>
              <a:t> of enzyme and substrate</a:t>
            </a:r>
          </a:p>
          <a:p>
            <a:r>
              <a:rPr lang="en-US" dirty="0" smtClean="0"/>
              <a:t>One of the simplest and best known models of enzyme kinetics</a:t>
            </a:r>
            <a:endParaRPr lang="en-IN" dirty="0"/>
          </a:p>
        </p:txBody>
      </p:sp>
      <p:pic>
        <p:nvPicPr>
          <p:cNvPr id="254979" name="Picture 3"/>
          <p:cNvPicPr>
            <a:picLocks noChangeAspect="1" noChangeArrowheads="1"/>
          </p:cNvPicPr>
          <p:nvPr/>
        </p:nvPicPr>
        <p:blipFill>
          <a:blip r:embed="rId3"/>
          <a:srcRect/>
          <a:stretch>
            <a:fillRect/>
          </a:stretch>
        </p:blipFill>
        <p:spPr bwMode="auto">
          <a:xfrm>
            <a:off x="2743200" y="3505200"/>
            <a:ext cx="3810000" cy="2647950"/>
          </a:xfrm>
          <a:prstGeom prst="rect">
            <a:avLst/>
          </a:prstGeom>
          <a:noFill/>
          <a:ln w="9525">
            <a:noFill/>
            <a:miter lim="800000"/>
            <a:headEnd/>
            <a:tailEnd/>
          </a:ln>
        </p:spPr>
      </p:pic>
      <p:sp>
        <p:nvSpPr>
          <p:cNvPr id="6" name="TextBox 5"/>
          <p:cNvSpPr txBox="1"/>
          <p:nvPr/>
        </p:nvSpPr>
        <p:spPr>
          <a:xfrm>
            <a:off x="228600" y="4191000"/>
            <a:ext cx="2514600" cy="923330"/>
          </a:xfrm>
          <a:prstGeom prst="rect">
            <a:avLst/>
          </a:prstGeom>
          <a:noFill/>
        </p:spPr>
        <p:txBody>
          <a:bodyPr wrap="square" rtlCol="0">
            <a:spAutoFit/>
          </a:bodyPr>
          <a:lstStyle/>
          <a:p>
            <a:r>
              <a:rPr lang="en-US" dirty="0" smtClean="0"/>
              <a:t>At low [S], reaction rates are proportional to [S]; </a:t>
            </a:r>
            <a:endParaRPr lang="en-IN" dirty="0"/>
          </a:p>
        </p:txBody>
      </p:sp>
      <p:sp>
        <p:nvSpPr>
          <p:cNvPr id="7" name="Rectangle 6"/>
          <p:cNvSpPr/>
          <p:nvPr/>
        </p:nvSpPr>
        <p:spPr>
          <a:xfrm>
            <a:off x="6553200" y="4267200"/>
            <a:ext cx="2057400" cy="923330"/>
          </a:xfrm>
          <a:prstGeom prst="rect">
            <a:avLst/>
          </a:prstGeom>
        </p:spPr>
        <p:txBody>
          <a:bodyPr wrap="square">
            <a:spAutoFit/>
          </a:bodyPr>
          <a:lstStyle/>
          <a:p>
            <a:r>
              <a:rPr lang="en-US" dirty="0" smtClean="0"/>
              <a:t>At </a:t>
            </a:r>
            <a:r>
              <a:rPr lang="en-US" dirty="0" err="1" smtClean="0"/>
              <a:t>v</a:t>
            </a:r>
            <a:r>
              <a:rPr lang="en-US" baseline="-25000" dirty="0" err="1" smtClean="0"/>
              <a:t>max</a:t>
            </a:r>
            <a:r>
              <a:rPr lang="en-US" dirty="0" smtClean="0"/>
              <a:t> reaction rates are independent of [S]</a:t>
            </a:r>
            <a:endParaRPr lang="en-IN" dirty="0"/>
          </a:p>
        </p:txBody>
      </p:sp>
      <p:cxnSp>
        <p:nvCxnSpPr>
          <p:cNvPr id="9" name="Straight Arrow Connector 8"/>
          <p:cNvCxnSpPr/>
          <p:nvPr/>
        </p:nvCxnSpPr>
        <p:spPr>
          <a:xfrm>
            <a:off x="5791200" y="38862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057400" y="49530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Michaelis</a:t>
            </a:r>
            <a:r>
              <a:rPr lang="en-US" dirty="0" smtClean="0"/>
              <a:t> &amp; </a:t>
            </a:r>
            <a:r>
              <a:rPr lang="en-US" dirty="0" err="1" smtClean="0"/>
              <a:t>Menten’s</a:t>
            </a:r>
            <a:r>
              <a:rPr lang="en-US" dirty="0" smtClean="0"/>
              <a:t> kinetics, 1913</a:t>
            </a:r>
            <a:endParaRPr lang="en-IN" dirty="0"/>
          </a:p>
        </p:txBody>
      </p:sp>
      <p:pic>
        <p:nvPicPr>
          <p:cNvPr id="256002" name="Picture 2" descr="H:\Users\iFlex\Desktop\2011-06-19 23.42.51.jpg"/>
          <p:cNvPicPr>
            <a:picLocks noChangeAspect="1" noChangeArrowheads="1"/>
          </p:cNvPicPr>
          <p:nvPr/>
        </p:nvPicPr>
        <p:blipFill>
          <a:blip r:embed="rId3" cstate="print"/>
          <a:srcRect/>
          <a:stretch>
            <a:fillRect/>
          </a:stretch>
        </p:blipFill>
        <p:spPr bwMode="auto">
          <a:xfrm>
            <a:off x="2057400" y="2057400"/>
            <a:ext cx="5349915" cy="3352800"/>
          </a:xfrm>
          <a:prstGeom prst="rect">
            <a:avLst/>
          </a:prstGeom>
          <a:noFill/>
        </p:spPr>
      </p:pic>
      <p:sp>
        <p:nvSpPr>
          <p:cNvPr id="6" name="Rectangle 5"/>
          <p:cNvSpPr/>
          <p:nvPr/>
        </p:nvSpPr>
        <p:spPr>
          <a:xfrm>
            <a:off x="381000" y="3276600"/>
            <a:ext cx="1524000" cy="923330"/>
          </a:xfrm>
          <a:prstGeom prst="rect">
            <a:avLst/>
          </a:prstGeom>
        </p:spPr>
        <p:txBody>
          <a:bodyPr wrap="square">
            <a:spAutoFit/>
          </a:bodyPr>
          <a:lstStyle/>
          <a:p>
            <a:r>
              <a:rPr lang="en-US" dirty="0" err="1" smtClean="0"/>
              <a:t>V</a:t>
            </a:r>
            <a:r>
              <a:rPr lang="en-US" baseline="-25000" dirty="0" err="1" smtClean="0"/>
              <a:t>max</a:t>
            </a:r>
            <a:r>
              <a:rPr lang="en-US" dirty="0" smtClean="0"/>
              <a:t> depends on [E]</a:t>
            </a:r>
            <a:endParaRPr lang="en-IN" dirty="0"/>
          </a:p>
        </p:txBody>
      </p:sp>
      <p:sp>
        <p:nvSpPr>
          <p:cNvPr id="7" name="Rectangle 6"/>
          <p:cNvSpPr/>
          <p:nvPr/>
        </p:nvSpPr>
        <p:spPr>
          <a:xfrm>
            <a:off x="2743200" y="5638800"/>
            <a:ext cx="1524000" cy="923330"/>
          </a:xfrm>
          <a:prstGeom prst="rect">
            <a:avLst/>
          </a:prstGeom>
        </p:spPr>
        <p:txBody>
          <a:bodyPr wrap="square">
            <a:spAutoFit/>
          </a:bodyPr>
          <a:lstStyle/>
          <a:p>
            <a:r>
              <a:rPr lang="en-US" dirty="0" smtClean="0"/>
              <a:t>K</a:t>
            </a:r>
            <a:r>
              <a:rPr lang="en-US" baseline="-25000" dirty="0" smtClean="0"/>
              <a:t>m</a:t>
            </a:r>
            <a:r>
              <a:rPr lang="en-US" dirty="0" smtClean="0"/>
              <a:t> independent on [E]</a:t>
            </a:r>
            <a:endParaRPr lang="en-IN" dirty="0"/>
          </a:p>
        </p:txBody>
      </p:sp>
      <p:cxnSp>
        <p:nvCxnSpPr>
          <p:cNvPr id="9" name="Straight Arrow Connector 8"/>
          <p:cNvCxnSpPr/>
          <p:nvPr/>
        </p:nvCxnSpPr>
        <p:spPr>
          <a:xfrm rot="5400000">
            <a:off x="2667000" y="47244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752600" y="2971800"/>
            <a:ext cx="1447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828800" y="38100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Michaelis</a:t>
            </a:r>
            <a:r>
              <a:rPr lang="en-US" dirty="0" smtClean="0"/>
              <a:t> &amp; </a:t>
            </a:r>
            <a:r>
              <a:rPr lang="en-US" dirty="0" err="1" smtClean="0"/>
              <a:t>Menten’s</a:t>
            </a:r>
            <a:r>
              <a:rPr lang="en-US" dirty="0" smtClean="0"/>
              <a:t> kinetics, 1913</a:t>
            </a:r>
            <a:endParaRPr lang="en-IN" dirty="0"/>
          </a:p>
        </p:txBody>
      </p:sp>
      <p:pic>
        <p:nvPicPr>
          <p:cNvPr id="257026" name="Picture 2" descr="H:\Users\iFlex\Desktop\2011-06-19 23.43.00.jpg"/>
          <p:cNvPicPr>
            <a:picLocks noChangeAspect="1" noChangeArrowheads="1"/>
          </p:cNvPicPr>
          <p:nvPr/>
        </p:nvPicPr>
        <p:blipFill>
          <a:blip r:embed="rId3" cstate="print"/>
          <a:srcRect/>
          <a:stretch>
            <a:fillRect/>
          </a:stretch>
        </p:blipFill>
        <p:spPr bwMode="auto">
          <a:xfrm>
            <a:off x="2057400" y="2133600"/>
            <a:ext cx="5658615" cy="2976563"/>
          </a:xfrm>
          <a:prstGeom prst="rect">
            <a:avLst/>
          </a:prstGeom>
          <a:noFill/>
        </p:spPr>
      </p:pic>
      <p:sp>
        <p:nvSpPr>
          <p:cNvPr id="5" name="Rectangle 4"/>
          <p:cNvSpPr/>
          <p:nvPr/>
        </p:nvSpPr>
        <p:spPr>
          <a:xfrm>
            <a:off x="381000" y="3276600"/>
            <a:ext cx="1524000" cy="1200329"/>
          </a:xfrm>
          <a:prstGeom prst="rect">
            <a:avLst/>
          </a:prstGeom>
        </p:spPr>
        <p:txBody>
          <a:bodyPr wrap="square">
            <a:spAutoFit/>
          </a:bodyPr>
          <a:lstStyle/>
          <a:p>
            <a:r>
              <a:rPr lang="en-US" dirty="0" err="1" smtClean="0"/>
              <a:t>V</a:t>
            </a:r>
            <a:r>
              <a:rPr lang="en-US" baseline="-25000" dirty="0" err="1" smtClean="0"/>
              <a:t>max</a:t>
            </a:r>
            <a:r>
              <a:rPr lang="en-US" dirty="0" smtClean="0"/>
              <a:t> independent on substrate affinity</a:t>
            </a:r>
            <a:endParaRPr lang="en-IN" dirty="0"/>
          </a:p>
        </p:txBody>
      </p:sp>
      <p:sp>
        <p:nvSpPr>
          <p:cNvPr id="6" name="Rectangle 5"/>
          <p:cNvSpPr/>
          <p:nvPr/>
        </p:nvSpPr>
        <p:spPr>
          <a:xfrm>
            <a:off x="4038600" y="5410200"/>
            <a:ext cx="1524000" cy="1200329"/>
          </a:xfrm>
          <a:prstGeom prst="rect">
            <a:avLst/>
          </a:prstGeom>
        </p:spPr>
        <p:txBody>
          <a:bodyPr wrap="square">
            <a:spAutoFit/>
          </a:bodyPr>
          <a:lstStyle/>
          <a:p>
            <a:r>
              <a:rPr lang="en-US" dirty="0" smtClean="0"/>
              <a:t>K</a:t>
            </a:r>
            <a:r>
              <a:rPr lang="en-US" baseline="-25000" dirty="0" smtClean="0"/>
              <a:t>m</a:t>
            </a:r>
            <a:r>
              <a:rPr lang="en-US" dirty="0" smtClean="0"/>
              <a:t> dependent on substrate affinity</a:t>
            </a:r>
            <a:endParaRPr lang="en-IN" dirty="0"/>
          </a:p>
        </p:txBody>
      </p:sp>
      <p:cxnSp>
        <p:nvCxnSpPr>
          <p:cNvPr id="8" name="Straight Arrow Connector 7"/>
          <p:cNvCxnSpPr/>
          <p:nvPr/>
        </p:nvCxnSpPr>
        <p:spPr>
          <a:xfrm>
            <a:off x="3124200" y="45720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695700" y="47625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1600200" y="27432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Michaelis-Menton Equation</a:t>
            </a:r>
          </a:p>
        </p:txBody>
      </p:sp>
      <p:sp>
        <p:nvSpPr>
          <p:cNvPr id="8195" name="Rectangle 3"/>
          <p:cNvSpPr>
            <a:spLocks noGrp="1" noChangeArrowheads="1"/>
          </p:cNvSpPr>
          <p:nvPr>
            <p:ph sz="quarter" idx="1"/>
          </p:nvPr>
        </p:nvSpPr>
        <p:spPr>
          <a:xfrm>
            <a:off x="457200" y="1981200"/>
            <a:ext cx="8229600" cy="4572000"/>
          </a:xfrm>
        </p:spPr>
        <p:txBody>
          <a:bodyPr/>
          <a:lstStyle/>
          <a:p>
            <a:pPr>
              <a:lnSpc>
                <a:spcPct val="110000"/>
              </a:lnSpc>
            </a:pPr>
            <a:r>
              <a:rPr lang="en-US" dirty="0"/>
              <a:t>Relates rate and [S]</a:t>
            </a:r>
          </a:p>
          <a:p>
            <a:pPr>
              <a:lnSpc>
                <a:spcPct val="110000"/>
              </a:lnSpc>
            </a:pPr>
            <a:r>
              <a:rPr lang="en-US" dirty="0"/>
              <a:t>I</a:t>
            </a:r>
            <a:r>
              <a:rPr lang="en-US" dirty="0" smtClean="0"/>
              <a:t>nitial velocity </a:t>
            </a:r>
            <a:r>
              <a:rPr lang="en-US" dirty="0"/>
              <a:t>V</a:t>
            </a:r>
            <a:r>
              <a:rPr lang="en-US" baseline="-25000" dirty="0"/>
              <a:t>0</a:t>
            </a:r>
            <a:r>
              <a:rPr lang="en-US" dirty="0"/>
              <a:t> = k</a:t>
            </a:r>
            <a:r>
              <a:rPr lang="en-US" baseline="-25000" dirty="0"/>
              <a:t>2</a:t>
            </a:r>
            <a:r>
              <a:rPr lang="en-US" dirty="0"/>
              <a:t>[ES]</a:t>
            </a:r>
          </a:p>
          <a:p>
            <a:pPr lvl="1">
              <a:lnSpc>
                <a:spcPct val="110000"/>
              </a:lnSpc>
            </a:pPr>
            <a:r>
              <a:rPr lang="en-US" dirty="0" smtClean="0"/>
              <a:t>Neglects </a:t>
            </a:r>
            <a:r>
              <a:rPr lang="en-US" dirty="0"/>
              <a:t>complications from inhibition, deactivation, etc.</a:t>
            </a:r>
          </a:p>
          <a:p>
            <a:pPr>
              <a:lnSpc>
                <a:spcPct val="110000"/>
              </a:lnSpc>
            </a:pPr>
            <a:r>
              <a:rPr lang="en-US" dirty="0"/>
              <a:t>What is the [ES]?</a:t>
            </a:r>
          </a:p>
          <a:p>
            <a:pPr lvl="1">
              <a:lnSpc>
                <a:spcPct val="110000"/>
              </a:lnSpc>
            </a:pPr>
            <a:r>
              <a:rPr lang="en-US" dirty="0"/>
              <a:t>To determine, look at rate of formation and disappearance of [ES]</a:t>
            </a:r>
          </a:p>
        </p:txBody>
      </p:sp>
      <p:sp>
        <p:nvSpPr>
          <p:cNvPr id="4" name="Rectangle 3"/>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graphicFrame>
        <p:nvGraphicFramePr>
          <p:cNvPr id="203777" name="Object 1"/>
          <p:cNvGraphicFramePr>
            <a:graphicFrameLocks noChangeAspect="1"/>
          </p:cNvGraphicFramePr>
          <p:nvPr/>
        </p:nvGraphicFramePr>
        <p:xfrm>
          <a:off x="1524000" y="4724400"/>
          <a:ext cx="5410200" cy="1079500"/>
        </p:xfrm>
        <a:graphic>
          <a:graphicData uri="http://schemas.openxmlformats.org/presentationml/2006/ole">
            <mc:AlternateContent xmlns:mc="http://schemas.openxmlformats.org/markup-compatibility/2006">
              <mc:Choice xmlns:v="urn:schemas-microsoft-com:vml" Requires="v">
                <p:oleObj spid="_x0000_s203783" name="CS ChemDraw Drawing" r:id="rId4" imgW="2204280" imgH="450720" progId="">
                  <p:embed/>
                </p:oleObj>
              </mc:Choice>
              <mc:Fallback>
                <p:oleObj name="CS ChemDraw Drawing" r:id="rId4" imgW="2204280" imgH="45072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24400"/>
                        <a:ext cx="5410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238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371600"/>
          </a:xfrm>
        </p:spPr>
        <p:txBody>
          <a:bodyPr/>
          <a:lstStyle/>
          <a:p>
            <a:r>
              <a:rPr lang="en-US"/>
              <a:t>[ES]</a:t>
            </a:r>
          </a:p>
        </p:txBody>
      </p:sp>
      <p:sp>
        <p:nvSpPr>
          <p:cNvPr id="9219" name="Rectangle 3"/>
          <p:cNvSpPr>
            <a:spLocks noGrp="1" noChangeArrowheads="1"/>
          </p:cNvSpPr>
          <p:nvPr>
            <p:ph sz="quarter" idx="1"/>
          </p:nvPr>
        </p:nvSpPr>
        <p:spPr>
          <a:xfrm>
            <a:off x="457200" y="2895600"/>
            <a:ext cx="8229600" cy="3733800"/>
          </a:xfrm>
        </p:spPr>
        <p:txBody>
          <a:bodyPr/>
          <a:lstStyle/>
          <a:p>
            <a:pPr>
              <a:lnSpc>
                <a:spcPct val="110000"/>
              </a:lnSpc>
            </a:pPr>
            <a:r>
              <a:rPr lang="en-US" sz="2800"/>
              <a:t>Rate of formation = k</a:t>
            </a:r>
            <a:r>
              <a:rPr lang="en-US" sz="2800" baseline="-25000"/>
              <a:t>1</a:t>
            </a:r>
            <a:r>
              <a:rPr lang="en-US" sz="2800"/>
              <a:t>[E][S]</a:t>
            </a:r>
          </a:p>
          <a:p>
            <a:pPr>
              <a:lnSpc>
                <a:spcPct val="110000"/>
              </a:lnSpc>
            </a:pPr>
            <a:r>
              <a:rPr lang="en-US" sz="2800"/>
              <a:t>Rate of breakdown = k</a:t>
            </a:r>
            <a:r>
              <a:rPr lang="en-US" sz="2800" baseline="-25000"/>
              <a:t>-1</a:t>
            </a:r>
            <a:r>
              <a:rPr lang="en-US" sz="2800"/>
              <a:t>[ES] + k</a:t>
            </a:r>
            <a:r>
              <a:rPr lang="en-US" sz="2800" baseline="-25000"/>
              <a:t>2</a:t>
            </a:r>
            <a:r>
              <a:rPr lang="en-US" sz="2800"/>
              <a:t>[ES]</a:t>
            </a:r>
          </a:p>
          <a:p>
            <a:pPr>
              <a:lnSpc>
                <a:spcPct val="110000"/>
              </a:lnSpc>
            </a:pPr>
            <a:r>
              <a:rPr lang="en-US" sz="2800"/>
              <a:t>Assume steady state</a:t>
            </a:r>
          </a:p>
          <a:p>
            <a:pPr lvl="1">
              <a:lnSpc>
                <a:spcPct val="110000"/>
              </a:lnSpc>
            </a:pPr>
            <a:r>
              <a:rPr lang="en-US" sz="2400"/>
              <a:t>As ES is produced, it reacts</a:t>
            </a:r>
          </a:p>
          <a:p>
            <a:pPr lvl="1">
              <a:lnSpc>
                <a:spcPct val="110000"/>
              </a:lnSpc>
            </a:pPr>
            <a:r>
              <a:rPr lang="en-US" sz="2400"/>
              <a:t>[ES] remains constant</a:t>
            </a:r>
          </a:p>
          <a:p>
            <a:pPr lvl="1">
              <a:lnSpc>
                <a:spcPct val="110000"/>
              </a:lnSpc>
            </a:pPr>
            <a:r>
              <a:rPr lang="en-US" sz="2400"/>
              <a:t>Rate formation = rate breakdown</a:t>
            </a:r>
          </a:p>
          <a:p>
            <a:pPr>
              <a:lnSpc>
                <a:spcPct val="110000"/>
              </a:lnSpc>
            </a:pPr>
            <a:r>
              <a:rPr lang="en-US" sz="2800"/>
              <a:t>So, k</a:t>
            </a:r>
            <a:r>
              <a:rPr lang="en-US" sz="2800" baseline="-25000"/>
              <a:t>1</a:t>
            </a:r>
            <a:r>
              <a:rPr lang="en-US" sz="2800"/>
              <a:t>[E][S] = k</a:t>
            </a:r>
            <a:r>
              <a:rPr lang="en-US" sz="2800" baseline="-25000"/>
              <a:t>-1</a:t>
            </a:r>
            <a:r>
              <a:rPr lang="en-US" sz="2800"/>
              <a:t>[ES] + k</a:t>
            </a:r>
            <a:r>
              <a:rPr lang="en-US" sz="2800" baseline="-25000"/>
              <a:t>2</a:t>
            </a:r>
            <a:r>
              <a:rPr lang="en-US" sz="2800"/>
              <a:t>[ES]</a:t>
            </a:r>
          </a:p>
        </p:txBody>
      </p:sp>
      <p:graphicFrame>
        <p:nvGraphicFramePr>
          <p:cNvPr id="9222" name="Object 6"/>
          <p:cNvGraphicFramePr>
            <a:graphicFrameLocks noChangeAspect="1"/>
          </p:cNvGraphicFramePr>
          <p:nvPr/>
        </p:nvGraphicFramePr>
        <p:xfrm>
          <a:off x="1905000" y="1524000"/>
          <a:ext cx="5410200" cy="1089025"/>
        </p:xfrm>
        <a:graphic>
          <a:graphicData uri="http://schemas.openxmlformats.org/presentationml/2006/ole">
            <mc:AlternateContent xmlns:mc="http://schemas.openxmlformats.org/markup-compatibility/2006">
              <mc:Choice xmlns:v="urn:schemas-microsoft-com:vml" Requires="v">
                <p:oleObj spid="_x0000_s92174" name="CS ChemDraw Drawing" r:id="rId4" imgW="2204280" imgH="450720" progId="">
                  <p:embed/>
                </p:oleObj>
              </mc:Choice>
              <mc:Fallback>
                <p:oleObj name="CS ChemDraw Drawing" r:id="rId4" imgW="2204280" imgH="45072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24000"/>
                        <a:ext cx="54102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34245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228600" y="609600"/>
            <a:ext cx="8763000" cy="5943600"/>
          </a:xfrm>
        </p:spPr>
        <p:txBody>
          <a:bodyPr/>
          <a:lstStyle/>
          <a:p>
            <a:pPr algn="ctr">
              <a:lnSpc>
                <a:spcPct val="140000"/>
              </a:lnSpc>
              <a:buFont typeface="Wingdings" pitchFamily="2" charset="2"/>
              <a:buNone/>
            </a:pPr>
            <a:r>
              <a:rPr lang="en-US" sz="2400" dirty="0"/>
              <a:t>k</a:t>
            </a:r>
            <a:r>
              <a:rPr lang="en-US" sz="2400" baseline="-25000" dirty="0"/>
              <a:t>1</a:t>
            </a:r>
            <a:r>
              <a:rPr lang="en-US" sz="2400" dirty="0"/>
              <a:t>[E][S] = k</a:t>
            </a:r>
            <a:r>
              <a:rPr lang="en-US" sz="2400" baseline="-25000" dirty="0"/>
              <a:t>-1</a:t>
            </a:r>
            <a:r>
              <a:rPr lang="en-US" sz="2400" dirty="0"/>
              <a:t>[ES] + k</a:t>
            </a:r>
            <a:r>
              <a:rPr lang="en-US" sz="2400" baseline="-25000" dirty="0"/>
              <a:t>2</a:t>
            </a:r>
            <a:r>
              <a:rPr lang="en-US" sz="2400" dirty="0"/>
              <a:t>[ES]</a:t>
            </a:r>
          </a:p>
          <a:p>
            <a:pPr algn="ctr">
              <a:lnSpc>
                <a:spcPct val="140000"/>
              </a:lnSpc>
              <a:buFont typeface="Wingdings" pitchFamily="2" charset="2"/>
              <a:buNone/>
            </a:pPr>
            <a:r>
              <a:rPr lang="en-US" sz="2400" dirty="0"/>
              <a:t>k</a:t>
            </a:r>
            <a:r>
              <a:rPr lang="en-US" sz="2400" baseline="-25000" dirty="0"/>
              <a:t>1</a:t>
            </a:r>
            <a:r>
              <a:rPr lang="en-US" sz="2400" dirty="0"/>
              <a:t>[E][S] = (k</a:t>
            </a:r>
            <a:r>
              <a:rPr lang="en-US" sz="2400" baseline="-25000" dirty="0"/>
              <a:t>-1</a:t>
            </a:r>
            <a:r>
              <a:rPr lang="en-US" sz="2400" dirty="0"/>
              <a:t> + k</a:t>
            </a:r>
            <a:r>
              <a:rPr lang="en-US" sz="2400" baseline="-25000" dirty="0"/>
              <a:t>2</a:t>
            </a:r>
            <a:r>
              <a:rPr lang="en-US" sz="2400" dirty="0"/>
              <a:t>)[ES]</a:t>
            </a:r>
          </a:p>
          <a:p>
            <a:pPr>
              <a:lnSpc>
                <a:spcPct val="140000"/>
              </a:lnSpc>
            </a:pPr>
            <a:r>
              <a:rPr lang="en-US" sz="2400" dirty="0"/>
              <a:t>Rearrange	</a:t>
            </a:r>
          </a:p>
          <a:p>
            <a:pPr algn="ctr">
              <a:lnSpc>
                <a:spcPct val="140000"/>
              </a:lnSpc>
              <a:buFont typeface="Wingdings" pitchFamily="2" charset="2"/>
              <a:buNone/>
            </a:pPr>
            <a:r>
              <a:rPr lang="en-US" sz="2400" dirty="0">
                <a:solidFill>
                  <a:srgbClr val="00B0F0"/>
                </a:solidFill>
              </a:rPr>
              <a:t>[E]</a:t>
            </a:r>
            <a:r>
              <a:rPr lang="en-US" sz="2400" dirty="0"/>
              <a:t>[S] / [ES] = (k</a:t>
            </a:r>
            <a:r>
              <a:rPr lang="en-US" sz="2400" baseline="-25000" dirty="0"/>
              <a:t>-1</a:t>
            </a:r>
            <a:r>
              <a:rPr lang="en-US" sz="2400" dirty="0"/>
              <a:t> + k</a:t>
            </a:r>
            <a:r>
              <a:rPr lang="en-US" sz="2400" baseline="-25000" dirty="0"/>
              <a:t>2</a:t>
            </a:r>
            <a:r>
              <a:rPr lang="en-US" sz="2400" dirty="0"/>
              <a:t>) / k</a:t>
            </a:r>
            <a:r>
              <a:rPr lang="en-US" sz="2400" baseline="-25000" dirty="0"/>
              <a:t>1</a:t>
            </a:r>
          </a:p>
          <a:p>
            <a:pPr>
              <a:lnSpc>
                <a:spcPct val="140000"/>
              </a:lnSpc>
            </a:pPr>
            <a:r>
              <a:rPr lang="en-US" sz="2400" dirty="0"/>
              <a:t>Where (k</a:t>
            </a:r>
            <a:r>
              <a:rPr lang="en-US" sz="2400" baseline="-25000" dirty="0"/>
              <a:t>-1</a:t>
            </a:r>
            <a:r>
              <a:rPr lang="en-US" sz="2400" dirty="0"/>
              <a:t> + k</a:t>
            </a:r>
            <a:r>
              <a:rPr lang="en-US" sz="2400" baseline="-25000" dirty="0"/>
              <a:t>2</a:t>
            </a:r>
            <a:r>
              <a:rPr lang="en-US" sz="2400" dirty="0"/>
              <a:t>) / k</a:t>
            </a:r>
            <a:r>
              <a:rPr lang="en-US" sz="2400" baseline="-25000" dirty="0"/>
              <a:t>1</a:t>
            </a:r>
            <a:r>
              <a:rPr lang="en-US" sz="2400" dirty="0"/>
              <a:t> = K</a:t>
            </a:r>
            <a:r>
              <a:rPr lang="en-US" sz="2400" baseline="-25000" dirty="0"/>
              <a:t>M </a:t>
            </a:r>
            <a:r>
              <a:rPr lang="en-US" sz="2400" dirty="0"/>
              <a:t>(</a:t>
            </a:r>
            <a:r>
              <a:rPr lang="en-US" sz="2400" dirty="0" err="1"/>
              <a:t>Michaelis</a:t>
            </a:r>
            <a:r>
              <a:rPr lang="en-US" sz="2400" dirty="0"/>
              <a:t> constant)</a:t>
            </a:r>
          </a:p>
          <a:p>
            <a:pPr>
              <a:lnSpc>
                <a:spcPct val="140000"/>
              </a:lnSpc>
            </a:pPr>
            <a:r>
              <a:rPr lang="en-US" sz="2400" dirty="0"/>
              <a:t>Define total enzyme concentration [E]</a:t>
            </a:r>
            <a:r>
              <a:rPr lang="en-US" sz="2400" baseline="-25000" dirty="0"/>
              <a:t>T</a:t>
            </a:r>
            <a:r>
              <a:rPr lang="en-US" sz="2400" dirty="0"/>
              <a:t> = [E] + [ES] </a:t>
            </a:r>
          </a:p>
          <a:p>
            <a:pPr>
              <a:lnSpc>
                <a:spcPct val="140000"/>
              </a:lnSpc>
            </a:pPr>
            <a:r>
              <a:rPr lang="en-US" sz="2400" dirty="0"/>
              <a:t>Substitute for [E]</a:t>
            </a:r>
          </a:p>
          <a:p>
            <a:pPr algn="ctr">
              <a:lnSpc>
                <a:spcPct val="140000"/>
              </a:lnSpc>
              <a:buFont typeface="Wingdings" pitchFamily="2" charset="2"/>
              <a:buNone/>
            </a:pPr>
            <a:r>
              <a:rPr lang="en-US" sz="2400" dirty="0">
                <a:solidFill>
                  <a:srgbClr val="00B0F0"/>
                </a:solidFill>
              </a:rPr>
              <a:t>([E]</a:t>
            </a:r>
            <a:r>
              <a:rPr lang="en-US" sz="2400" baseline="-25000" dirty="0">
                <a:solidFill>
                  <a:srgbClr val="00B0F0"/>
                </a:solidFill>
              </a:rPr>
              <a:t>T</a:t>
            </a:r>
            <a:r>
              <a:rPr lang="en-US" sz="2400" dirty="0">
                <a:solidFill>
                  <a:srgbClr val="00B0F0"/>
                </a:solidFill>
              </a:rPr>
              <a:t> – [ES])</a:t>
            </a:r>
            <a:r>
              <a:rPr lang="en-US" sz="2400" dirty="0"/>
              <a:t>[S] / [ES] = K</a:t>
            </a:r>
            <a:r>
              <a:rPr lang="en-US" sz="2400" baseline="-25000" dirty="0"/>
              <a:t>M</a:t>
            </a:r>
          </a:p>
          <a:p>
            <a:pPr>
              <a:lnSpc>
                <a:spcPct val="140000"/>
              </a:lnSpc>
            </a:pPr>
            <a:r>
              <a:rPr lang="en-US" sz="2400" dirty="0"/>
              <a:t>Solve for [ES]</a:t>
            </a:r>
          </a:p>
          <a:p>
            <a:pPr algn="ctr">
              <a:lnSpc>
                <a:spcPct val="140000"/>
              </a:lnSpc>
              <a:buFont typeface="Wingdings" pitchFamily="2" charset="2"/>
              <a:buNone/>
            </a:pPr>
            <a:r>
              <a:rPr lang="en-US" sz="2400" dirty="0"/>
              <a:t>[ES] = [E]</a:t>
            </a:r>
            <a:r>
              <a:rPr lang="en-US" sz="2400" baseline="-25000" dirty="0"/>
              <a:t>T</a:t>
            </a:r>
            <a:r>
              <a:rPr lang="en-US" sz="2400" dirty="0"/>
              <a:t>[S] / K</a:t>
            </a:r>
            <a:r>
              <a:rPr lang="en-US" sz="2400" baseline="-25000" dirty="0"/>
              <a:t>M</a:t>
            </a:r>
            <a:r>
              <a:rPr lang="en-US" sz="2400" dirty="0"/>
              <a:t> + [S]</a:t>
            </a:r>
          </a:p>
        </p:txBody>
      </p:sp>
      <p:sp>
        <p:nvSpPr>
          <p:cNvPr id="3" name="Rectangle 2"/>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372766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sz="quarter" idx="1"/>
          </p:nvPr>
        </p:nvSpPr>
        <p:spPr>
          <a:xfrm>
            <a:off x="228600" y="381000"/>
            <a:ext cx="8763000" cy="6172200"/>
          </a:xfrm>
        </p:spPr>
        <p:txBody>
          <a:bodyPr/>
          <a:lstStyle/>
          <a:p>
            <a:pPr algn="ctr">
              <a:lnSpc>
                <a:spcPct val="130000"/>
              </a:lnSpc>
              <a:buFont typeface="Wingdings" pitchFamily="2" charset="2"/>
              <a:buNone/>
            </a:pPr>
            <a:r>
              <a:rPr lang="en-US" sz="2800" dirty="0"/>
              <a:t>[ES] = </a:t>
            </a:r>
            <a:r>
              <a:rPr lang="en-US" sz="2800" dirty="0">
                <a:solidFill>
                  <a:srgbClr val="0070C0"/>
                </a:solidFill>
              </a:rPr>
              <a:t>[E]</a:t>
            </a:r>
            <a:r>
              <a:rPr lang="en-US" sz="2800" baseline="-25000" dirty="0">
                <a:solidFill>
                  <a:srgbClr val="0070C0"/>
                </a:solidFill>
              </a:rPr>
              <a:t>T</a:t>
            </a:r>
            <a:r>
              <a:rPr lang="en-US" sz="2800" dirty="0">
                <a:solidFill>
                  <a:srgbClr val="0070C0"/>
                </a:solidFill>
              </a:rPr>
              <a:t>[S] / K</a:t>
            </a:r>
            <a:r>
              <a:rPr lang="en-US" sz="2800" baseline="-25000" dirty="0">
                <a:solidFill>
                  <a:srgbClr val="0070C0"/>
                </a:solidFill>
              </a:rPr>
              <a:t>M</a:t>
            </a:r>
            <a:r>
              <a:rPr lang="en-US" sz="2800" dirty="0">
                <a:solidFill>
                  <a:srgbClr val="0070C0"/>
                </a:solidFill>
              </a:rPr>
              <a:t> + [S]</a:t>
            </a:r>
          </a:p>
          <a:p>
            <a:pPr>
              <a:lnSpc>
                <a:spcPct val="130000"/>
              </a:lnSpc>
            </a:pPr>
            <a:r>
              <a:rPr lang="en-US" sz="2800" dirty="0"/>
              <a:t>Since V</a:t>
            </a:r>
            <a:r>
              <a:rPr lang="en-US" sz="2800" baseline="-25000" dirty="0"/>
              <a:t>0</a:t>
            </a:r>
            <a:r>
              <a:rPr lang="en-US" sz="2800" dirty="0"/>
              <a:t> = k</a:t>
            </a:r>
            <a:r>
              <a:rPr lang="en-US" sz="2800" baseline="-25000" dirty="0"/>
              <a:t>2</a:t>
            </a:r>
            <a:r>
              <a:rPr lang="en-US" sz="2800" dirty="0">
                <a:solidFill>
                  <a:srgbClr val="0070C0"/>
                </a:solidFill>
              </a:rPr>
              <a:t>[ES]</a:t>
            </a:r>
          </a:p>
          <a:p>
            <a:pPr algn="ctr">
              <a:lnSpc>
                <a:spcPct val="130000"/>
              </a:lnSpc>
              <a:buFont typeface="Wingdings" pitchFamily="2" charset="2"/>
              <a:buNone/>
            </a:pPr>
            <a:r>
              <a:rPr lang="en-US" sz="2800" dirty="0"/>
              <a:t>V</a:t>
            </a:r>
            <a:r>
              <a:rPr lang="en-US" sz="2800" baseline="-25000" dirty="0"/>
              <a:t>0</a:t>
            </a:r>
            <a:r>
              <a:rPr lang="en-US" sz="2800" dirty="0"/>
              <a:t> = </a:t>
            </a:r>
            <a:r>
              <a:rPr lang="en-US" sz="2800" dirty="0">
                <a:solidFill>
                  <a:srgbClr val="00B050"/>
                </a:solidFill>
              </a:rPr>
              <a:t>k</a:t>
            </a:r>
            <a:r>
              <a:rPr lang="en-US" sz="2800" baseline="-25000" dirty="0">
                <a:solidFill>
                  <a:srgbClr val="00B050"/>
                </a:solidFill>
              </a:rPr>
              <a:t>2</a:t>
            </a:r>
            <a:r>
              <a:rPr lang="en-US" sz="2800" dirty="0">
                <a:solidFill>
                  <a:srgbClr val="00B050"/>
                </a:solidFill>
              </a:rPr>
              <a:t>[E]</a:t>
            </a:r>
            <a:r>
              <a:rPr lang="en-US" sz="2800" baseline="-25000" dirty="0">
                <a:solidFill>
                  <a:srgbClr val="00B050"/>
                </a:solidFill>
              </a:rPr>
              <a:t>T</a:t>
            </a:r>
            <a:r>
              <a:rPr lang="en-US" sz="2800" dirty="0"/>
              <a:t>[S] / K</a:t>
            </a:r>
            <a:r>
              <a:rPr lang="en-US" sz="2800" baseline="-25000" dirty="0"/>
              <a:t>M</a:t>
            </a:r>
            <a:r>
              <a:rPr lang="en-US" sz="2800" dirty="0"/>
              <a:t> + [S]</a:t>
            </a:r>
          </a:p>
          <a:p>
            <a:pPr>
              <a:lnSpc>
                <a:spcPct val="130000"/>
              </a:lnSpc>
            </a:pPr>
            <a:r>
              <a:rPr lang="en-US" sz="2800" dirty="0"/>
              <a:t>M</a:t>
            </a:r>
            <a:r>
              <a:rPr lang="en-US" sz="2800" dirty="0" smtClean="0"/>
              <a:t>aximum </a:t>
            </a:r>
            <a:r>
              <a:rPr lang="en-US" sz="2800" dirty="0"/>
              <a:t>velocity </a:t>
            </a:r>
            <a:r>
              <a:rPr lang="en-US" sz="2800" dirty="0" err="1"/>
              <a:t>V</a:t>
            </a:r>
            <a:r>
              <a:rPr lang="en-US" sz="2800" baseline="-25000" dirty="0" err="1"/>
              <a:t>max</a:t>
            </a:r>
            <a:endParaRPr lang="en-US" sz="2800" baseline="-25000" dirty="0"/>
          </a:p>
          <a:p>
            <a:pPr lvl="1">
              <a:lnSpc>
                <a:spcPct val="130000"/>
              </a:lnSpc>
            </a:pPr>
            <a:r>
              <a:rPr lang="en-US" sz="2400" dirty="0"/>
              <a:t>Occurs at high [S]</a:t>
            </a:r>
          </a:p>
          <a:p>
            <a:pPr lvl="1">
              <a:lnSpc>
                <a:spcPct val="130000"/>
              </a:lnSpc>
            </a:pPr>
            <a:r>
              <a:rPr lang="en-US" sz="2400" dirty="0"/>
              <a:t>Enzyme is all in ES form</a:t>
            </a:r>
          </a:p>
          <a:p>
            <a:pPr lvl="1">
              <a:lnSpc>
                <a:spcPct val="130000"/>
              </a:lnSpc>
            </a:pPr>
            <a:r>
              <a:rPr lang="en-US" sz="2400" dirty="0"/>
              <a:t>[ES] = [E]</a:t>
            </a:r>
            <a:r>
              <a:rPr lang="en-US" sz="2400" baseline="-25000" dirty="0"/>
              <a:t>T</a:t>
            </a:r>
          </a:p>
          <a:p>
            <a:pPr algn="ctr">
              <a:lnSpc>
                <a:spcPct val="130000"/>
              </a:lnSpc>
              <a:buFont typeface="Wingdings" pitchFamily="2" charset="2"/>
              <a:buNone/>
            </a:pPr>
            <a:r>
              <a:rPr lang="en-US" sz="2800" dirty="0" err="1">
                <a:solidFill>
                  <a:srgbClr val="00B050"/>
                </a:solidFill>
              </a:rPr>
              <a:t>V</a:t>
            </a:r>
            <a:r>
              <a:rPr lang="en-US" sz="2800" baseline="-25000" dirty="0" err="1">
                <a:solidFill>
                  <a:srgbClr val="00B050"/>
                </a:solidFill>
              </a:rPr>
              <a:t>max</a:t>
            </a:r>
            <a:r>
              <a:rPr lang="en-US" sz="2800" dirty="0"/>
              <a:t> = k</a:t>
            </a:r>
            <a:r>
              <a:rPr lang="en-US" sz="2800" baseline="-25000" dirty="0"/>
              <a:t>2</a:t>
            </a:r>
            <a:r>
              <a:rPr lang="en-US" sz="2800" dirty="0"/>
              <a:t>[E]</a:t>
            </a:r>
            <a:r>
              <a:rPr lang="en-US" sz="2800" baseline="-25000" dirty="0"/>
              <a:t>T</a:t>
            </a:r>
          </a:p>
          <a:p>
            <a:pPr>
              <a:lnSpc>
                <a:spcPct val="130000"/>
              </a:lnSpc>
            </a:pPr>
            <a:r>
              <a:rPr lang="en-US" sz="2800" dirty="0"/>
              <a:t>Therefore </a:t>
            </a:r>
          </a:p>
          <a:p>
            <a:pPr algn="ctr">
              <a:lnSpc>
                <a:spcPct val="130000"/>
              </a:lnSpc>
              <a:buFont typeface="Wingdings" pitchFamily="2" charset="2"/>
              <a:buNone/>
            </a:pPr>
            <a:r>
              <a:rPr lang="en-US" sz="2800" dirty="0"/>
              <a:t>V</a:t>
            </a:r>
            <a:r>
              <a:rPr lang="en-US" sz="2800" baseline="-25000" dirty="0"/>
              <a:t>0</a:t>
            </a:r>
            <a:r>
              <a:rPr lang="en-US" sz="2800" dirty="0"/>
              <a:t> = </a:t>
            </a:r>
            <a:r>
              <a:rPr lang="en-US" sz="2800" dirty="0" err="1"/>
              <a:t>V</a:t>
            </a:r>
            <a:r>
              <a:rPr lang="en-US" sz="2800" baseline="-25000" dirty="0" err="1"/>
              <a:t>max</a:t>
            </a:r>
            <a:r>
              <a:rPr lang="en-US" sz="2800" dirty="0"/>
              <a:t>[S] / K</a:t>
            </a:r>
            <a:r>
              <a:rPr lang="en-US" sz="2800" baseline="-25000" dirty="0"/>
              <a:t>M</a:t>
            </a:r>
            <a:r>
              <a:rPr lang="en-US" sz="2800" dirty="0"/>
              <a:t> + [S]</a:t>
            </a:r>
          </a:p>
        </p:txBody>
      </p:sp>
      <p:sp>
        <p:nvSpPr>
          <p:cNvPr id="11267" name="Rectangle 3"/>
          <p:cNvSpPr>
            <a:spLocks noChangeArrowheads="1"/>
          </p:cNvSpPr>
          <p:nvPr/>
        </p:nvSpPr>
        <p:spPr bwMode="auto">
          <a:xfrm>
            <a:off x="2514600" y="5867400"/>
            <a:ext cx="4191000" cy="762000"/>
          </a:xfrm>
          <a:prstGeom prst="rect">
            <a:avLst/>
          </a:prstGeom>
          <a:noFill/>
          <a:ln w="19050">
            <a:solidFill>
              <a:schemeClr val="folHlink"/>
            </a:solidFill>
            <a:miter lim="800000"/>
            <a:headEnd/>
            <a:tailEnd/>
          </a:ln>
          <a:effectLst/>
        </p:spPr>
        <p:txBody>
          <a:bodyPr wrap="none" anchor="ctr"/>
          <a:lstStyle/>
          <a:p>
            <a:endParaRPr lang="en-US"/>
          </a:p>
        </p:txBody>
      </p:sp>
      <p:sp>
        <p:nvSpPr>
          <p:cNvPr id="4" name="Rectangle 3"/>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428262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6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76200"/>
            <a:ext cx="8229600" cy="1371600"/>
          </a:xfrm>
        </p:spPr>
        <p:txBody>
          <a:bodyPr/>
          <a:lstStyle/>
          <a:p>
            <a:r>
              <a:rPr lang="en-US"/>
              <a:t>Michaelis-Menton Equation</a:t>
            </a:r>
          </a:p>
        </p:txBody>
      </p:sp>
      <p:sp>
        <p:nvSpPr>
          <p:cNvPr id="18437" name="Rectangle 5"/>
          <p:cNvSpPr>
            <a:spLocks noGrp="1" noChangeArrowheads="1"/>
          </p:cNvSpPr>
          <p:nvPr>
            <p:ph type="body" sz="half" idx="1"/>
          </p:nvPr>
        </p:nvSpPr>
        <p:spPr>
          <a:xfrm>
            <a:off x="457200" y="2438400"/>
            <a:ext cx="4038600" cy="4114800"/>
          </a:xfrm>
        </p:spPr>
        <p:txBody>
          <a:bodyPr/>
          <a:lstStyle/>
          <a:p>
            <a:pPr>
              <a:lnSpc>
                <a:spcPct val="110000"/>
              </a:lnSpc>
            </a:pPr>
            <a:r>
              <a:rPr lang="en-US" sz="2800"/>
              <a:t>Rate increase with [S]</a:t>
            </a:r>
          </a:p>
          <a:p>
            <a:pPr>
              <a:lnSpc>
                <a:spcPct val="110000"/>
              </a:lnSpc>
            </a:pPr>
            <a:r>
              <a:rPr lang="en-US" sz="2800"/>
              <a:t>Rate levels off as approach V</a:t>
            </a:r>
            <a:r>
              <a:rPr lang="en-US" sz="2800" baseline="-25000"/>
              <a:t>max</a:t>
            </a:r>
          </a:p>
          <a:p>
            <a:pPr lvl="1">
              <a:lnSpc>
                <a:spcPct val="110000"/>
              </a:lnSpc>
            </a:pPr>
            <a:r>
              <a:rPr lang="en-US" sz="2400"/>
              <a:t>More S than active sites in E</a:t>
            </a:r>
          </a:p>
          <a:p>
            <a:pPr lvl="1">
              <a:lnSpc>
                <a:spcPct val="110000"/>
              </a:lnSpc>
            </a:pPr>
            <a:r>
              <a:rPr lang="en-US" sz="2400"/>
              <a:t>Adding S has no effect</a:t>
            </a:r>
          </a:p>
          <a:p>
            <a:pPr>
              <a:lnSpc>
                <a:spcPct val="110000"/>
              </a:lnSpc>
            </a:pPr>
            <a:r>
              <a:rPr lang="en-US" sz="2800"/>
              <a:t>At V</a:t>
            </a:r>
            <a:r>
              <a:rPr lang="en-US" sz="2800" baseline="-25000"/>
              <a:t>0</a:t>
            </a:r>
            <a:r>
              <a:rPr lang="en-US" sz="2800"/>
              <a:t> = ½ V</a:t>
            </a:r>
            <a:r>
              <a:rPr lang="en-US" sz="2800" baseline="-25000"/>
              <a:t>max</a:t>
            </a:r>
          </a:p>
          <a:p>
            <a:pPr lvl="1">
              <a:lnSpc>
                <a:spcPct val="110000"/>
              </a:lnSpc>
            </a:pPr>
            <a:r>
              <a:rPr lang="en-US" sz="2400"/>
              <a:t>[S] = K</a:t>
            </a:r>
            <a:r>
              <a:rPr lang="en-US" sz="2400" baseline="-25000"/>
              <a:t>M</a:t>
            </a:r>
          </a:p>
        </p:txBody>
      </p:sp>
      <p:pic>
        <p:nvPicPr>
          <p:cNvPr id="18440" name="Picture 8"/>
          <p:cNvPicPr>
            <a:picLocks noGrp="1" noChangeAspect="1" noChangeArrowheads="1"/>
          </p:cNvPicPr>
          <p:nvPr>
            <p:ph sz="half" idx="2"/>
          </p:nvPr>
        </p:nvPicPr>
        <p:blipFill>
          <a:blip r:embed="rId3" cstate="screen"/>
          <a:stretch>
            <a:fillRect/>
          </a:stretch>
        </p:blipFill>
        <p:spPr>
          <a:xfrm>
            <a:off x="4648200" y="1940630"/>
            <a:ext cx="3810000" cy="3151365"/>
          </a:xfrm>
          <a:noFill/>
          <a:ln/>
        </p:spPr>
      </p:pic>
      <p:sp>
        <p:nvSpPr>
          <p:cNvPr id="18439" name="Rectangle 7"/>
          <p:cNvSpPr>
            <a:spLocks noChangeArrowheads="1"/>
          </p:cNvSpPr>
          <p:nvPr/>
        </p:nvSpPr>
        <p:spPr bwMode="auto">
          <a:xfrm>
            <a:off x="1676400" y="1371600"/>
            <a:ext cx="4419600" cy="579438"/>
          </a:xfrm>
          <a:prstGeom prst="rect">
            <a:avLst/>
          </a:prstGeom>
          <a:noFill/>
          <a:ln w="9525">
            <a:noFill/>
            <a:miter lim="800000"/>
            <a:headEnd/>
            <a:tailEnd/>
          </a:ln>
          <a:effectLst/>
        </p:spPr>
        <p:txBody>
          <a:bodyPr>
            <a:spAutoFit/>
          </a:bodyPr>
          <a:lstStyle/>
          <a:p>
            <a:r>
              <a:rPr lang="en-US" sz="3200">
                <a:effectLst>
                  <a:outerShdw blurRad="38100" dist="38100" dir="2700000" algn="tl">
                    <a:srgbClr val="000000"/>
                  </a:outerShdw>
                </a:effectLst>
              </a:rPr>
              <a:t>V</a:t>
            </a:r>
            <a:r>
              <a:rPr lang="en-US" sz="3200" baseline="-25000">
                <a:effectLst>
                  <a:outerShdw blurRad="38100" dist="38100" dir="2700000" algn="tl">
                    <a:srgbClr val="000000"/>
                  </a:outerShdw>
                </a:effectLst>
              </a:rPr>
              <a:t>0</a:t>
            </a:r>
            <a:r>
              <a:rPr lang="en-US" sz="3200">
                <a:effectLst>
                  <a:outerShdw blurRad="38100" dist="38100" dir="2700000" algn="tl">
                    <a:srgbClr val="000000"/>
                  </a:outerShdw>
                </a:effectLst>
              </a:rPr>
              <a:t> = V</a:t>
            </a:r>
            <a:r>
              <a:rPr lang="en-US" sz="3200" baseline="-25000">
                <a:effectLst>
                  <a:outerShdw blurRad="38100" dist="38100" dir="2700000" algn="tl">
                    <a:srgbClr val="000000"/>
                  </a:outerShdw>
                </a:effectLst>
              </a:rPr>
              <a:t>max</a:t>
            </a:r>
            <a:r>
              <a:rPr lang="en-US" sz="3200">
                <a:effectLst>
                  <a:outerShdw blurRad="38100" dist="38100" dir="2700000" algn="tl">
                    <a:srgbClr val="000000"/>
                  </a:outerShdw>
                </a:effectLst>
              </a:rPr>
              <a:t>[S] / K</a:t>
            </a:r>
            <a:r>
              <a:rPr lang="en-US" sz="3200" baseline="-25000">
                <a:effectLst>
                  <a:outerShdw blurRad="38100" dist="38100" dir="2700000" algn="tl">
                    <a:srgbClr val="000000"/>
                  </a:outerShdw>
                </a:effectLst>
              </a:rPr>
              <a:t>M</a:t>
            </a:r>
            <a:r>
              <a:rPr lang="en-US" sz="3200">
                <a:effectLst>
                  <a:outerShdw blurRad="38100" dist="38100" dir="2700000" algn="tl">
                    <a:srgbClr val="000000"/>
                  </a:outerShdw>
                </a:effectLst>
              </a:rPr>
              <a:t> + [S]</a:t>
            </a:r>
          </a:p>
        </p:txBody>
      </p:sp>
      <p:sp>
        <p:nvSpPr>
          <p:cNvPr id="7" name="TextBox 6"/>
          <p:cNvSpPr txBox="1"/>
          <p:nvPr/>
        </p:nvSpPr>
        <p:spPr>
          <a:xfrm>
            <a:off x="5105400" y="5181600"/>
            <a:ext cx="3276600" cy="369332"/>
          </a:xfrm>
          <a:prstGeom prst="rect">
            <a:avLst/>
          </a:prstGeom>
          <a:noFill/>
        </p:spPr>
        <p:txBody>
          <a:bodyPr wrap="square" rtlCol="0">
            <a:spAutoFit/>
          </a:bodyPr>
          <a:lstStyle/>
          <a:p>
            <a:r>
              <a:rPr lang="en-US" dirty="0" smtClean="0"/>
              <a:t>Hyperbolic simple M-M curve</a:t>
            </a:r>
            <a:endParaRPr lang="en-US" dirty="0"/>
          </a:p>
        </p:txBody>
      </p:sp>
      <p:sp>
        <p:nvSpPr>
          <p:cNvPr id="8" name="Rectangle 7"/>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41956921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 fill="hold"/>
                                        <p:tgtEl>
                                          <p:spTgt spid="18440"/>
                                        </p:tgtEl>
                                        <p:attrNameLst>
                                          <p:attrName>ppt_x</p:attrName>
                                        </p:attrNameLst>
                                      </p:cBhvr>
                                      <p:tavLst>
                                        <p:tav tm="0">
                                          <p:val>
                                            <p:strVal val="#ppt_x"/>
                                          </p:val>
                                        </p:tav>
                                        <p:tav tm="100000">
                                          <p:val>
                                            <p:strVal val="#ppt_x"/>
                                          </p:val>
                                        </p:tav>
                                      </p:tavLst>
                                    </p:anim>
                                    <p:anim calcmode="lin" valueType="num">
                                      <p:cBhvr additive="base">
                                        <p:cTn id="8"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u="sng" smtClean="0">
                <a:solidFill>
                  <a:schemeClr val="tx1"/>
                </a:solidFill>
              </a:rPr>
              <a:t>Enzymes</a:t>
            </a:r>
          </a:p>
        </p:txBody>
      </p:sp>
      <p:sp>
        <p:nvSpPr>
          <p:cNvPr id="12291" name="Rectangle 3"/>
          <p:cNvSpPr>
            <a:spLocks noGrp="1" noChangeArrowheads="1"/>
          </p:cNvSpPr>
          <p:nvPr>
            <p:ph sz="quarter" idx="1"/>
          </p:nvPr>
        </p:nvSpPr>
        <p:spPr>
          <a:xfrm>
            <a:off x="228600" y="1600200"/>
            <a:ext cx="8610600" cy="4525963"/>
          </a:xfrm>
        </p:spPr>
        <p:txBody>
          <a:bodyPr/>
          <a:lstStyle/>
          <a:p>
            <a:pPr eaLnBrk="1" hangingPunct="1"/>
            <a:r>
              <a:rPr lang="en-US" sz="3600" dirty="0" smtClean="0"/>
              <a:t>Most are Proteins (generally a globular structure).</a:t>
            </a:r>
          </a:p>
          <a:p>
            <a:pPr eaLnBrk="1" hangingPunct="1"/>
            <a:r>
              <a:rPr lang="en-US" sz="3600" dirty="0" smtClean="0"/>
              <a:t>Enormous Catalytic Power</a:t>
            </a:r>
          </a:p>
          <a:p>
            <a:pPr eaLnBrk="1" hangingPunct="1"/>
            <a:r>
              <a:rPr lang="en-US" sz="3600" dirty="0" smtClean="0"/>
              <a:t>Effective in Small Amounts</a:t>
            </a:r>
          </a:p>
          <a:p>
            <a:pPr eaLnBrk="1" hangingPunct="1"/>
            <a:r>
              <a:rPr lang="en-US" sz="3600" dirty="0" smtClean="0"/>
              <a:t>Highly Specific (1 enzyme to 1 reaction; based on protein 3-D structure)</a:t>
            </a:r>
          </a:p>
          <a:p>
            <a:pPr eaLnBrk="1" hangingPunct="1"/>
            <a:r>
              <a:rPr lang="en-US" sz="3600" dirty="0" smtClean="0"/>
              <a:t>Unstable/Short-lived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E:\SOURCES\CH_13\13_008.JPG"/>
          <p:cNvPicPr>
            <a:picLocks noChangeAspect="1" noChangeArrowheads="1"/>
          </p:cNvPicPr>
          <p:nvPr/>
        </p:nvPicPr>
        <p:blipFill>
          <a:blip r:embed="rId3" cstate="screen"/>
          <a:srcRect/>
          <a:stretch>
            <a:fillRect/>
          </a:stretch>
        </p:blipFill>
        <p:spPr bwMode="auto">
          <a:xfrm>
            <a:off x="381000" y="0"/>
            <a:ext cx="8001000" cy="5446713"/>
          </a:xfrm>
          <a:prstGeom prst="rect">
            <a:avLst/>
          </a:prstGeom>
          <a:noFill/>
        </p:spPr>
      </p:pic>
      <p:sp>
        <p:nvSpPr>
          <p:cNvPr id="107523" name="Text Box 3"/>
          <p:cNvSpPr txBox="1">
            <a:spLocks noChangeArrowheads="1"/>
          </p:cNvSpPr>
          <p:nvPr/>
        </p:nvSpPr>
        <p:spPr bwMode="auto">
          <a:xfrm>
            <a:off x="152400" y="5486400"/>
            <a:ext cx="8991600" cy="946150"/>
          </a:xfrm>
          <a:prstGeom prst="rect">
            <a:avLst/>
          </a:prstGeom>
          <a:noFill/>
          <a:ln w="9525">
            <a:noFill/>
            <a:miter lim="800000"/>
            <a:headEnd/>
            <a:tailEnd/>
          </a:ln>
          <a:effectLst/>
        </p:spPr>
        <p:txBody>
          <a:bodyPr>
            <a:spAutoFit/>
          </a:bodyPr>
          <a:lstStyle/>
          <a:p>
            <a:pPr algn="ctr">
              <a:spcBef>
                <a:spcPct val="50000"/>
              </a:spcBef>
            </a:pPr>
            <a:r>
              <a:rPr lang="en-US" sz="2800" b="1"/>
              <a:t>The K</a:t>
            </a:r>
            <a:r>
              <a:rPr lang="en-US" sz="2800" b="1" baseline="-25000"/>
              <a:t>m</a:t>
            </a:r>
            <a:r>
              <a:rPr lang="en-US" sz="2800" b="1"/>
              <a:t> is the substrate concentration where v</a:t>
            </a:r>
            <a:r>
              <a:rPr lang="en-US" sz="2800" b="1" baseline="-25000"/>
              <a:t>o</a:t>
            </a:r>
            <a:r>
              <a:rPr lang="en-US" sz="2800" b="1"/>
              <a:t> equals one-half V</a:t>
            </a:r>
            <a:r>
              <a:rPr lang="en-US" sz="2800" b="1" baseline="-25000"/>
              <a:t>max</a:t>
            </a:r>
            <a:r>
              <a:rPr lang="en-US"/>
              <a:t> </a:t>
            </a:r>
          </a:p>
        </p:txBody>
      </p:sp>
    </p:spTree>
    <p:extLst>
      <p:ext uri="{BB962C8B-B14F-4D97-AF65-F5344CB8AC3E}">
        <p14:creationId xmlns:p14="http://schemas.microsoft.com/office/powerpoint/2010/main" val="14122520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371600"/>
          </a:xfrm>
        </p:spPr>
        <p:txBody>
          <a:bodyPr/>
          <a:lstStyle/>
          <a:p>
            <a:r>
              <a:rPr lang="en-US"/>
              <a:t>K</a:t>
            </a:r>
            <a:r>
              <a:rPr lang="en-US" baseline="-25000"/>
              <a:t>M</a:t>
            </a:r>
          </a:p>
        </p:txBody>
      </p:sp>
      <p:sp>
        <p:nvSpPr>
          <p:cNvPr id="20483" name="Rectangle 3"/>
          <p:cNvSpPr>
            <a:spLocks noGrp="1" noChangeArrowheads="1"/>
          </p:cNvSpPr>
          <p:nvPr>
            <p:ph type="body" sz="half" idx="1"/>
          </p:nvPr>
        </p:nvSpPr>
        <p:spPr>
          <a:xfrm>
            <a:off x="304800" y="1371600"/>
            <a:ext cx="4191000" cy="5257800"/>
          </a:xfrm>
        </p:spPr>
        <p:txBody>
          <a:bodyPr/>
          <a:lstStyle/>
          <a:p>
            <a:pPr>
              <a:lnSpc>
                <a:spcPct val="110000"/>
              </a:lnSpc>
            </a:pPr>
            <a:r>
              <a:rPr lang="en-US" sz="2400" dirty="0"/>
              <a:t>Unique for each E-S pair</a:t>
            </a:r>
          </a:p>
          <a:p>
            <a:pPr>
              <a:lnSpc>
                <a:spcPct val="110000"/>
              </a:lnSpc>
            </a:pPr>
            <a:r>
              <a:rPr lang="en-US" sz="2400" dirty="0"/>
              <a:t>Magnitude varies</a:t>
            </a:r>
          </a:p>
          <a:p>
            <a:pPr lvl="1">
              <a:lnSpc>
                <a:spcPct val="110000"/>
              </a:lnSpc>
            </a:pPr>
            <a:r>
              <a:rPr lang="en-US" sz="2000" dirty="0"/>
              <a:t>Depends on E and S</a:t>
            </a:r>
          </a:p>
          <a:p>
            <a:pPr>
              <a:lnSpc>
                <a:spcPct val="110000"/>
              </a:lnSpc>
            </a:pPr>
            <a:r>
              <a:rPr lang="en-US" sz="2400" dirty="0"/>
              <a:t>Function of Temperature</a:t>
            </a:r>
          </a:p>
          <a:p>
            <a:pPr lvl="1">
              <a:lnSpc>
                <a:spcPct val="110000"/>
              </a:lnSpc>
            </a:pPr>
            <a:r>
              <a:rPr lang="en-US" sz="2000" dirty="0"/>
              <a:t>Rate increases with T</a:t>
            </a:r>
          </a:p>
          <a:p>
            <a:pPr lvl="1">
              <a:lnSpc>
                <a:spcPct val="110000"/>
              </a:lnSpc>
            </a:pPr>
            <a:r>
              <a:rPr lang="en-US" sz="2000" dirty="0"/>
              <a:t>Optimum T ~ 37</a:t>
            </a:r>
            <a:r>
              <a:rPr lang="en-US" sz="2000" dirty="0">
                <a:cs typeface="Tahoma" pitchFamily="34" charset="0"/>
              </a:rPr>
              <a:t>°</a:t>
            </a:r>
            <a:r>
              <a:rPr lang="en-US" sz="2000" dirty="0"/>
              <a:t>C for most enzymes</a:t>
            </a:r>
          </a:p>
          <a:p>
            <a:pPr>
              <a:lnSpc>
                <a:spcPct val="110000"/>
              </a:lnSpc>
            </a:pPr>
            <a:r>
              <a:rPr lang="en-US" sz="2400" dirty="0"/>
              <a:t>Function of pH</a:t>
            </a:r>
          </a:p>
          <a:p>
            <a:pPr lvl="1">
              <a:lnSpc>
                <a:spcPct val="110000"/>
              </a:lnSpc>
            </a:pPr>
            <a:r>
              <a:rPr lang="en-US" sz="2000" dirty="0"/>
              <a:t>Change catalytic activity</a:t>
            </a:r>
          </a:p>
          <a:p>
            <a:pPr lvl="1">
              <a:lnSpc>
                <a:spcPct val="110000"/>
              </a:lnSpc>
            </a:pPr>
            <a:r>
              <a:rPr lang="en-US" sz="2000" dirty="0"/>
              <a:t>Most enzymes active in narrow pH range close to pH of environment of enzyme</a:t>
            </a:r>
          </a:p>
        </p:txBody>
      </p:sp>
      <p:pic>
        <p:nvPicPr>
          <p:cNvPr id="20490" name="Picture 10"/>
          <p:cNvPicPr>
            <a:picLocks noGrp="1" noChangeAspect="1" noChangeArrowheads="1"/>
          </p:cNvPicPr>
          <p:nvPr>
            <p:ph sz="quarter" idx="2"/>
          </p:nvPr>
        </p:nvPicPr>
        <p:blipFill>
          <a:blip r:embed="rId3" cstate="screen"/>
          <a:stretch>
            <a:fillRect/>
          </a:stretch>
        </p:blipFill>
        <p:spPr>
          <a:xfrm>
            <a:off x="3581400" y="791945"/>
            <a:ext cx="4876800" cy="2563803"/>
          </a:xfrm>
          <a:noFill/>
          <a:ln/>
        </p:spPr>
      </p:pic>
      <p:pic>
        <p:nvPicPr>
          <p:cNvPr id="20489" name="Picture 9"/>
          <p:cNvPicPr>
            <a:picLocks noGrp="1" noChangeAspect="1" noChangeArrowheads="1"/>
          </p:cNvPicPr>
          <p:nvPr>
            <p:ph sz="quarter" idx="3"/>
          </p:nvPr>
        </p:nvPicPr>
        <p:blipFill>
          <a:blip r:embed="rId4" cstate="screen"/>
          <a:stretch>
            <a:fillRect/>
          </a:stretch>
        </p:blipFill>
        <p:spPr>
          <a:xfrm>
            <a:off x="4648200" y="3695927"/>
            <a:ext cx="3810000" cy="1964871"/>
          </a:xfrm>
          <a:noFill/>
          <a:ln/>
        </p:spPr>
      </p:pic>
      <p:sp>
        <p:nvSpPr>
          <p:cNvPr id="6" name="Rectangle 5"/>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197607167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 calcmode="lin" valueType="num">
                                      <p:cBhvr additive="base">
                                        <p:cTn id="17" dur="500" fill="hold"/>
                                        <p:tgtEl>
                                          <p:spTgt spid="20490"/>
                                        </p:tgtEl>
                                        <p:attrNameLst>
                                          <p:attrName>ppt_x</p:attrName>
                                        </p:attrNameLst>
                                      </p:cBhvr>
                                      <p:tavLst>
                                        <p:tav tm="0">
                                          <p:val>
                                            <p:strVal val="#ppt_x"/>
                                          </p:val>
                                        </p:tav>
                                        <p:tav tm="100000">
                                          <p:val>
                                            <p:strVal val="#ppt_x"/>
                                          </p:val>
                                        </p:tav>
                                      </p:tavLst>
                                    </p:anim>
                                    <p:anim calcmode="lin" valueType="num">
                                      <p:cBhvr additive="base">
                                        <p:cTn id="18"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489"/>
                                        </p:tgtEl>
                                        <p:attrNameLst>
                                          <p:attrName>style.visibility</p:attrName>
                                        </p:attrNameLst>
                                      </p:cBhvr>
                                      <p:to>
                                        <p:strVal val="visible"/>
                                      </p:to>
                                    </p:set>
                                    <p:anim calcmode="lin" valueType="num">
                                      <p:cBhvr additive="base">
                                        <p:cTn id="39" dur="500" fill="hold"/>
                                        <p:tgtEl>
                                          <p:spTgt spid="20489"/>
                                        </p:tgtEl>
                                        <p:attrNameLst>
                                          <p:attrName>ppt_x</p:attrName>
                                        </p:attrNameLst>
                                      </p:cBhvr>
                                      <p:tavLst>
                                        <p:tav tm="0">
                                          <p:val>
                                            <p:strVal val="#ppt_x"/>
                                          </p:val>
                                        </p:tav>
                                        <p:tav tm="100000">
                                          <p:val>
                                            <p:strVal val="#ppt_x"/>
                                          </p:val>
                                        </p:tav>
                                      </p:tavLst>
                                    </p:anim>
                                    <p:anim calcmode="lin" valueType="num">
                                      <p:cBhvr additive="base">
                                        <p:cTn id="40"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066800"/>
          </a:xfrm>
        </p:spPr>
        <p:txBody>
          <a:bodyPr/>
          <a:lstStyle/>
          <a:p>
            <a:r>
              <a:rPr lang="en-US"/>
              <a:t>Catalytic Constant k</a:t>
            </a:r>
            <a:r>
              <a:rPr lang="en-US" baseline="-25000"/>
              <a:t>cat</a:t>
            </a:r>
          </a:p>
        </p:txBody>
      </p:sp>
      <p:sp>
        <p:nvSpPr>
          <p:cNvPr id="23555" name="Rectangle 3"/>
          <p:cNvSpPr>
            <a:spLocks noGrp="1" noChangeArrowheads="1"/>
          </p:cNvSpPr>
          <p:nvPr>
            <p:ph type="body" sz="half" idx="1"/>
          </p:nvPr>
        </p:nvSpPr>
        <p:spPr>
          <a:xfrm>
            <a:off x="457200" y="1219200"/>
            <a:ext cx="8229600" cy="3505200"/>
          </a:xfrm>
        </p:spPr>
        <p:txBody>
          <a:bodyPr/>
          <a:lstStyle/>
          <a:p>
            <a:pPr algn="ctr">
              <a:buFont typeface="Wingdings" pitchFamily="2" charset="2"/>
              <a:buNone/>
            </a:pPr>
            <a:r>
              <a:rPr lang="en-US" sz="2400" b="1" dirty="0" err="1">
                <a:solidFill>
                  <a:srgbClr val="00B050"/>
                </a:solidFill>
              </a:rPr>
              <a:t>k</a:t>
            </a:r>
            <a:r>
              <a:rPr lang="en-US" sz="2400" b="1" baseline="-25000" dirty="0" err="1">
                <a:solidFill>
                  <a:srgbClr val="00B050"/>
                </a:solidFill>
              </a:rPr>
              <a:t>cat</a:t>
            </a:r>
            <a:r>
              <a:rPr lang="en-US" sz="2400" b="1" dirty="0">
                <a:solidFill>
                  <a:srgbClr val="00B050"/>
                </a:solidFill>
              </a:rPr>
              <a:t> = </a:t>
            </a:r>
            <a:r>
              <a:rPr lang="en-US" sz="2400" b="1" dirty="0" err="1">
                <a:solidFill>
                  <a:srgbClr val="00B050"/>
                </a:solidFill>
              </a:rPr>
              <a:t>V</a:t>
            </a:r>
            <a:r>
              <a:rPr lang="en-US" sz="2400" b="1" baseline="-25000" dirty="0" err="1">
                <a:solidFill>
                  <a:srgbClr val="00B050"/>
                </a:solidFill>
              </a:rPr>
              <a:t>max</a:t>
            </a:r>
            <a:r>
              <a:rPr lang="en-US" sz="2400" b="1" dirty="0">
                <a:solidFill>
                  <a:srgbClr val="00B050"/>
                </a:solidFill>
              </a:rPr>
              <a:t> / [E]</a:t>
            </a:r>
            <a:r>
              <a:rPr lang="en-US" sz="2400" b="1" baseline="-25000" dirty="0">
                <a:solidFill>
                  <a:srgbClr val="00B050"/>
                </a:solidFill>
              </a:rPr>
              <a:t>T</a:t>
            </a:r>
          </a:p>
          <a:p>
            <a:r>
              <a:rPr lang="en-US" sz="2400" b="1" dirty="0"/>
              <a:t>Turnover number</a:t>
            </a:r>
          </a:p>
          <a:p>
            <a:r>
              <a:rPr lang="en-US" sz="2400" dirty="0"/>
              <a:t>Number of reaction processes each active site catalyzes per unit time</a:t>
            </a:r>
          </a:p>
          <a:p>
            <a:r>
              <a:rPr lang="en-US" sz="2400" dirty="0"/>
              <a:t>Measure of how quickly an enzyme can catalyze a specific reaction</a:t>
            </a:r>
          </a:p>
          <a:p>
            <a:r>
              <a:rPr lang="en-US" sz="2400" dirty="0"/>
              <a:t>For M-M systems </a:t>
            </a:r>
            <a:r>
              <a:rPr lang="en-US" sz="2400" dirty="0" err="1"/>
              <a:t>k</a:t>
            </a:r>
            <a:r>
              <a:rPr lang="en-US" sz="2400" baseline="-25000" dirty="0" err="1"/>
              <a:t>cat</a:t>
            </a:r>
            <a:r>
              <a:rPr lang="en-US" sz="2400" dirty="0"/>
              <a:t> = k</a:t>
            </a:r>
            <a:r>
              <a:rPr lang="en-US" sz="2400" baseline="-25000" dirty="0"/>
              <a:t>2</a:t>
            </a:r>
          </a:p>
          <a:p>
            <a:pPr lvl="1"/>
            <a:r>
              <a:rPr lang="en-US" sz="2000" dirty="0"/>
              <a:t>Rate constant of </a:t>
            </a:r>
            <a:r>
              <a:rPr lang="en-US" sz="2000" dirty="0" smtClean="0"/>
              <a:t>RDS (Rate Determining Step)</a:t>
            </a:r>
            <a:endParaRPr lang="en-US" sz="2000" dirty="0"/>
          </a:p>
        </p:txBody>
      </p:sp>
      <p:pic>
        <p:nvPicPr>
          <p:cNvPr id="23557" name="Picture 5"/>
          <p:cNvPicPr>
            <a:picLocks noGrp="1" noChangeAspect="1" noChangeArrowheads="1"/>
          </p:cNvPicPr>
          <p:nvPr>
            <p:ph sz="half" idx="2"/>
          </p:nvPr>
        </p:nvPicPr>
        <p:blipFill>
          <a:blip r:embed="rId3" cstate="screen"/>
          <a:stretch>
            <a:fillRect/>
          </a:stretch>
        </p:blipFill>
        <p:spPr>
          <a:xfrm>
            <a:off x="2209800" y="4114800"/>
            <a:ext cx="4728429" cy="2171700"/>
          </a:xfrm>
          <a:noFill/>
          <a:ln/>
        </p:spPr>
      </p:pic>
      <p:sp>
        <p:nvSpPr>
          <p:cNvPr id="5" name="Rectangle 4"/>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21498014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anim calcmode="lin" valueType="num">
                                      <p:cBhvr additive="base">
                                        <p:cTn id="29" dur="500" fill="hold"/>
                                        <p:tgtEl>
                                          <p:spTgt spid="23557"/>
                                        </p:tgtEl>
                                        <p:attrNameLst>
                                          <p:attrName>ppt_x</p:attrName>
                                        </p:attrNameLst>
                                      </p:cBhvr>
                                      <p:tavLst>
                                        <p:tav tm="0">
                                          <p:val>
                                            <p:strVal val="#ppt_x"/>
                                          </p:val>
                                        </p:tav>
                                        <p:tav tm="100000">
                                          <p:val>
                                            <p:strVal val="#ppt_x"/>
                                          </p:val>
                                        </p:tav>
                                      </p:tavLst>
                                    </p:anim>
                                    <p:anim calcmode="lin" valueType="num">
                                      <p:cBhvr additive="base">
                                        <p:cTn id="3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a:xfrm>
            <a:off x="457200" y="152400"/>
            <a:ext cx="8229600" cy="1371600"/>
          </a:xfrm>
        </p:spPr>
        <p:txBody>
          <a:bodyPr/>
          <a:lstStyle/>
          <a:p>
            <a:r>
              <a:rPr lang="en-US"/>
              <a:t>k</a:t>
            </a:r>
            <a:r>
              <a:rPr lang="en-US" baseline="-25000"/>
              <a:t>cat</a:t>
            </a:r>
            <a:r>
              <a:rPr lang="en-US"/>
              <a:t> / k</a:t>
            </a:r>
            <a:r>
              <a:rPr lang="en-US" baseline="-25000"/>
              <a:t>M</a:t>
            </a:r>
          </a:p>
        </p:txBody>
      </p:sp>
      <p:sp>
        <p:nvSpPr>
          <p:cNvPr id="25605" name="Rectangle 5"/>
          <p:cNvSpPr>
            <a:spLocks noGrp="1" noChangeArrowheads="1"/>
          </p:cNvSpPr>
          <p:nvPr>
            <p:ph type="body" sz="half" idx="1"/>
          </p:nvPr>
        </p:nvSpPr>
        <p:spPr>
          <a:xfrm>
            <a:off x="457200" y="1524000"/>
            <a:ext cx="8229600" cy="3733800"/>
          </a:xfrm>
        </p:spPr>
        <p:txBody>
          <a:bodyPr/>
          <a:lstStyle/>
          <a:p>
            <a:pPr>
              <a:lnSpc>
                <a:spcPct val="110000"/>
              </a:lnSpc>
            </a:pPr>
            <a:r>
              <a:rPr lang="en-US" sz="2800" dirty="0"/>
              <a:t>Rate constant of </a:t>
            </a:r>
            <a:r>
              <a:rPr lang="en-US" sz="2800" dirty="0" err="1"/>
              <a:t>rxn</a:t>
            </a:r>
            <a:r>
              <a:rPr lang="en-US" sz="2800" dirty="0"/>
              <a:t> E + S </a:t>
            </a:r>
            <a:r>
              <a:rPr lang="en-US" sz="2800" dirty="0">
                <a:latin typeface="Times New Roman" pitchFamily="18" charset="0"/>
                <a:cs typeface="Times New Roman" pitchFamily="18" charset="0"/>
              </a:rPr>
              <a:t>→</a:t>
            </a:r>
            <a:r>
              <a:rPr lang="en-US" sz="2800" dirty="0"/>
              <a:t> E + P</a:t>
            </a:r>
          </a:p>
          <a:p>
            <a:pPr>
              <a:lnSpc>
                <a:spcPct val="110000"/>
              </a:lnSpc>
            </a:pPr>
            <a:r>
              <a:rPr lang="en-US" sz="2800" b="1" dirty="0"/>
              <a:t>Specificity constant</a:t>
            </a:r>
          </a:p>
          <a:p>
            <a:pPr>
              <a:lnSpc>
                <a:spcPct val="110000"/>
              </a:lnSpc>
            </a:pPr>
            <a:r>
              <a:rPr lang="en-US" sz="2800" dirty="0"/>
              <a:t>Gauge of catalytic efficiency</a:t>
            </a:r>
          </a:p>
          <a:p>
            <a:pPr>
              <a:lnSpc>
                <a:spcPct val="110000"/>
              </a:lnSpc>
            </a:pPr>
            <a:r>
              <a:rPr lang="en-US" sz="2800" dirty="0"/>
              <a:t>Catalytic perfection ~ 10</a:t>
            </a:r>
            <a:r>
              <a:rPr lang="en-US" sz="2800" baseline="30000" dirty="0"/>
              <a:t>8</a:t>
            </a:r>
            <a:r>
              <a:rPr lang="en-US" sz="2800" dirty="0"/>
              <a:t> </a:t>
            </a:r>
            <a:r>
              <a:rPr lang="en-US" sz="2800" dirty="0">
                <a:latin typeface="Times New Roman" pitchFamily="18" charset="0"/>
                <a:cs typeface="Times New Roman" pitchFamily="18" charset="0"/>
              </a:rPr>
              <a:t>─</a:t>
            </a:r>
            <a:r>
              <a:rPr lang="en-US" sz="2800" dirty="0"/>
              <a:t> 10</a:t>
            </a:r>
            <a:r>
              <a:rPr lang="en-US" sz="2800" baseline="30000" dirty="0"/>
              <a:t>9 </a:t>
            </a:r>
            <a:r>
              <a:rPr lang="en-US" sz="2800" dirty="0"/>
              <a:t>M</a:t>
            </a:r>
            <a:r>
              <a:rPr lang="en-US" sz="2800" baseline="30000" dirty="0"/>
              <a:t>-1 </a:t>
            </a:r>
            <a:r>
              <a:rPr lang="en-US" sz="2800" dirty="0"/>
              <a:t>s</a:t>
            </a:r>
            <a:r>
              <a:rPr lang="en-US" sz="2800" baseline="30000" dirty="0"/>
              <a:t>-1</a:t>
            </a:r>
          </a:p>
        </p:txBody>
      </p:sp>
      <p:pic>
        <p:nvPicPr>
          <p:cNvPr id="25607" name="Picture 7"/>
          <p:cNvPicPr>
            <a:picLocks noGrp="1" noChangeAspect="1" noChangeArrowheads="1"/>
          </p:cNvPicPr>
          <p:nvPr>
            <p:ph sz="half" idx="2"/>
          </p:nvPr>
        </p:nvPicPr>
        <p:blipFill>
          <a:blip r:embed="rId3" cstate="screen"/>
          <a:stretch>
            <a:fillRect/>
          </a:stretch>
        </p:blipFill>
        <p:spPr>
          <a:xfrm>
            <a:off x="1850084" y="3592513"/>
            <a:ext cx="5443832" cy="2171700"/>
          </a:xfrm>
          <a:noFill/>
          <a:ln/>
        </p:spPr>
      </p:pic>
      <p:sp>
        <p:nvSpPr>
          <p:cNvPr id="5" name="Rectangle 4"/>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24614967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607"/>
                                        </p:tgtEl>
                                        <p:attrNameLst>
                                          <p:attrName>style.visibility</p:attrName>
                                        </p:attrNameLst>
                                      </p:cBhvr>
                                      <p:to>
                                        <p:strVal val="visible"/>
                                      </p:to>
                                    </p:set>
                                    <p:anim calcmode="lin" valueType="num">
                                      <p:cBhvr additive="base">
                                        <p:cTn id="23" dur="500" fill="hold"/>
                                        <p:tgtEl>
                                          <p:spTgt spid="25607"/>
                                        </p:tgtEl>
                                        <p:attrNameLst>
                                          <p:attrName>ppt_x</p:attrName>
                                        </p:attrNameLst>
                                      </p:cBhvr>
                                      <p:tavLst>
                                        <p:tav tm="0">
                                          <p:val>
                                            <p:strVal val="#ppt_x"/>
                                          </p:val>
                                        </p:tav>
                                        <p:tav tm="100000">
                                          <p:val>
                                            <p:strVal val="#ppt_x"/>
                                          </p:val>
                                        </p:tav>
                                      </p:tavLst>
                                    </p:anim>
                                    <p:anim calcmode="lin" valueType="num">
                                      <p:cBhvr additive="base">
                                        <p:cTn id="24"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371600"/>
          </a:xfrm>
        </p:spPr>
        <p:txBody>
          <a:bodyPr/>
          <a:lstStyle/>
          <a:p>
            <a:r>
              <a:rPr lang="en-US"/>
              <a:t>Lineweaver-Burk Plot</a:t>
            </a:r>
          </a:p>
        </p:txBody>
      </p:sp>
      <p:sp>
        <p:nvSpPr>
          <p:cNvPr id="27651" name="Rectangle 3"/>
          <p:cNvSpPr>
            <a:spLocks noGrp="1" noChangeArrowheads="1"/>
          </p:cNvSpPr>
          <p:nvPr>
            <p:ph sz="quarter" idx="1"/>
          </p:nvPr>
        </p:nvSpPr>
        <p:spPr>
          <a:xfrm>
            <a:off x="457200" y="1371600"/>
            <a:ext cx="4953000" cy="4114800"/>
          </a:xfrm>
        </p:spPr>
        <p:txBody>
          <a:bodyPr/>
          <a:lstStyle/>
          <a:p>
            <a:r>
              <a:rPr lang="en-US" dirty="0"/>
              <a:t>Another method to determine </a:t>
            </a:r>
            <a:r>
              <a:rPr lang="en-US" dirty="0" err="1"/>
              <a:t>V</a:t>
            </a:r>
            <a:r>
              <a:rPr lang="en-US" baseline="-25000" dirty="0" err="1"/>
              <a:t>max</a:t>
            </a:r>
            <a:r>
              <a:rPr lang="en-US" dirty="0"/>
              <a:t> and K</a:t>
            </a:r>
            <a:r>
              <a:rPr lang="en-US" baseline="-25000" dirty="0"/>
              <a:t>M</a:t>
            </a:r>
          </a:p>
          <a:p>
            <a:r>
              <a:rPr lang="en-US" dirty="0"/>
              <a:t>Reciprocal of M-M equation</a:t>
            </a:r>
          </a:p>
          <a:p>
            <a:endParaRPr lang="en-US" dirty="0"/>
          </a:p>
          <a:p>
            <a:endParaRPr lang="en-US" dirty="0"/>
          </a:p>
          <a:p>
            <a:r>
              <a:rPr lang="en-US" dirty="0"/>
              <a:t>Linear </a:t>
            </a:r>
            <a:r>
              <a:rPr lang="en-US" dirty="0" smtClean="0"/>
              <a:t>equation</a:t>
            </a:r>
          </a:p>
          <a:p>
            <a:r>
              <a:rPr lang="en-US" dirty="0" smtClean="0"/>
              <a:t>Allows more accurate determination</a:t>
            </a:r>
          </a:p>
          <a:p>
            <a:pPr lvl="1">
              <a:buNone/>
            </a:pPr>
            <a:r>
              <a:rPr lang="en-US" dirty="0" smtClean="0"/>
              <a:t> of </a:t>
            </a:r>
            <a:r>
              <a:rPr lang="en-US" dirty="0" err="1" smtClean="0"/>
              <a:t>V</a:t>
            </a:r>
            <a:r>
              <a:rPr lang="en-US" baseline="-25000" dirty="0" err="1" smtClean="0"/>
              <a:t>max</a:t>
            </a:r>
            <a:endParaRPr lang="en-US" dirty="0"/>
          </a:p>
        </p:txBody>
      </p:sp>
      <p:graphicFrame>
        <p:nvGraphicFramePr>
          <p:cNvPr id="27652" name="Object 4"/>
          <p:cNvGraphicFramePr>
            <a:graphicFrameLocks noChangeAspect="1"/>
          </p:cNvGraphicFramePr>
          <p:nvPr>
            <p:extLst>
              <p:ext uri="{D42A27DB-BD31-4B8C-83A1-F6EECF244321}">
                <p14:modId xmlns:p14="http://schemas.microsoft.com/office/powerpoint/2010/main" val="3739205293"/>
              </p:ext>
            </p:extLst>
          </p:nvPr>
        </p:nvGraphicFramePr>
        <p:xfrm>
          <a:off x="930275" y="2870200"/>
          <a:ext cx="4060825" cy="787400"/>
        </p:xfrm>
        <a:graphic>
          <a:graphicData uri="http://schemas.openxmlformats.org/presentationml/2006/ole">
            <mc:AlternateContent xmlns:mc="http://schemas.openxmlformats.org/markup-compatibility/2006">
              <mc:Choice xmlns:v="urn:schemas-microsoft-com:vml" Requires="v">
                <p:oleObj spid="_x0000_s93198" name="Equation" r:id="rId4" imgW="2108160" imgH="431640" progId="Equation.3">
                  <p:embed/>
                </p:oleObj>
              </mc:Choice>
              <mc:Fallback>
                <p:oleObj name="Equation" r:id="rId4" imgW="2108160" imgH="4316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2870200"/>
                        <a:ext cx="40608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5" name="Picture 7"/>
          <p:cNvPicPr>
            <a:picLocks noChangeAspect="1" noChangeArrowheads="1"/>
          </p:cNvPicPr>
          <p:nvPr/>
        </p:nvPicPr>
        <p:blipFill>
          <a:blip r:embed="rId6" cstate="screen"/>
          <a:srcRect/>
          <a:stretch>
            <a:fillRect/>
          </a:stretch>
        </p:blipFill>
        <p:spPr bwMode="auto">
          <a:xfrm>
            <a:off x="5257800" y="1371600"/>
            <a:ext cx="3646488" cy="3657600"/>
          </a:xfrm>
          <a:prstGeom prst="rect">
            <a:avLst/>
          </a:prstGeom>
          <a:noFill/>
        </p:spPr>
      </p:pic>
      <p:sp>
        <p:nvSpPr>
          <p:cNvPr id="8" name="TextBox 7"/>
          <p:cNvSpPr txBox="1"/>
          <p:nvPr/>
        </p:nvSpPr>
        <p:spPr>
          <a:xfrm>
            <a:off x="5791200" y="5105400"/>
            <a:ext cx="2743200" cy="369332"/>
          </a:xfrm>
          <a:prstGeom prst="rect">
            <a:avLst/>
          </a:prstGeom>
          <a:noFill/>
        </p:spPr>
        <p:txBody>
          <a:bodyPr wrap="square" rtlCol="0">
            <a:spAutoFit/>
          </a:bodyPr>
          <a:lstStyle/>
          <a:p>
            <a:r>
              <a:rPr lang="en-US" b="1" dirty="0" smtClean="0"/>
              <a:t>Double reciprocal plot</a:t>
            </a:r>
            <a:endParaRPr lang="en-US" b="1" dirty="0"/>
          </a:p>
        </p:txBody>
      </p:sp>
      <p:sp>
        <p:nvSpPr>
          <p:cNvPr id="9" name="Rectangle 8"/>
          <p:cNvSpPr/>
          <p:nvPr/>
        </p:nvSpPr>
        <p:spPr>
          <a:xfrm>
            <a:off x="7543800" y="304800"/>
            <a:ext cx="1082348" cy="369332"/>
          </a:xfrm>
          <a:prstGeom prst="rect">
            <a:avLst/>
          </a:prstGeom>
        </p:spPr>
        <p:txBody>
          <a:bodyPr wrap="none">
            <a:spAutoFit/>
          </a:bodyPr>
          <a:lstStyle/>
          <a:p>
            <a:r>
              <a:rPr lang="en-US" b="1" dirty="0" smtClean="0"/>
              <a:t>Kinetics</a:t>
            </a:r>
            <a:endParaRPr lang="en-US" b="1" dirty="0"/>
          </a:p>
        </p:txBody>
      </p:sp>
    </p:spTree>
    <p:extLst>
      <p:ext uri="{BB962C8B-B14F-4D97-AF65-F5344CB8AC3E}">
        <p14:creationId xmlns:p14="http://schemas.microsoft.com/office/powerpoint/2010/main" val="250950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655"/>
                                        </p:tgtEl>
                                        <p:attrNameLst>
                                          <p:attrName>style.visibility</p:attrName>
                                        </p:attrNameLst>
                                      </p:cBhvr>
                                      <p:to>
                                        <p:strVal val="visible"/>
                                      </p:to>
                                    </p:set>
                                    <p:anim calcmode="lin" valueType="num">
                                      <p:cBhvr additive="base">
                                        <p:cTn id="27" dur="500" fill="hold"/>
                                        <p:tgtEl>
                                          <p:spTgt spid="27655"/>
                                        </p:tgtEl>
                                        <p:attrNameLst>
                                          <p:attrName>ppt_x</p:attrName>
                                        </p:attrNameLst>
                                      </p:cBhvr>
                                      <p:tavLst>
                                        <p:tav tm="0">
                                          <p:val>
                                            <p:strVal val="#ppt_x"/>
                                          </p:val>
                                        </p:tav>
                                        <p:tav tm="100000">
                                          <p:val>
                                            <p:strVal val="#ppt_x"/>
                                          </p:val>
                                        </p:tav>
                                      </p:tavLst>
                                    </p:anim>
                                    <p:anim calcmode="lin" valueType="num">
                                      <p:cBhvr additive="base">
                                        <p:cTn id="28"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229600" cy="1143000"/>
          </a:xfrm>
        </p:spPr>
        <p:txBody>
          <a:bodyPr/>
          <a:lstStyle/>
          <a:p>
            <a:r>
              <a:rPr lang="en-US" dirty="0"/>
              <a:t>II. Enzyme Inhibition</a:t>
            </a:r>
          </a:p>
        </p:txBody>
      </p:sp>
      <p:sp>
        <p:nvSpPr>
          <p:cNvPr id="28675" name="Rectangle 3"/>
          <p:cNvSpPr>
            <a:spLocks noGrp="1" noChangeArrowheads="1"/>
          </p:cNvSpPr>
          <p:nvPr>
            <p:ph sz="quarter" idx="1"/>
          </p:nvPr>
        </p:nvSpPr>
        <p:spPr>
          <a:xfrm>
            <a:off x="76200" y="3657600"/>
            <a:ext cx="8839200" cy="3124200"/>
          </a:xfrm>
        </p:spPr>
        <p:txBody>
          <a:bodyPr/>
          <a:lstStyle/>
          <a:p>
            <a:pPr>
              <a:lnSpc>
                <a:spcPct val="130000"/>
              </a:lnSpc>
            </a:pPr>
            <a:r>
              <a:rPr lang="en-US" sz="2400" dirty="0"/>
              <a:t>What happens if a substrate does not leave the active site?</a:t>
            </a:r>
          </a:p>
          <a:p>
            <a:pPr lvl="1">
              <a:lnSpc>
                <a:spcPct val="130000"/>
              </a:lnSpc>
            </a:pPr>
            <a:r>
              <a:rPr lang="en-US" sz="2000" dirty="0"/>
              <a:t>Enzyme is blocked (inhibited) from further interactions with substrate</a:t>
            </a:r>
          </a:p>
          <a:p>
            <a:pPr>
              <a:lnSpc>
                <a:spcPct val="130000"/>
              </a:lnSpc>
            </a:pPr>
            <a:r>
              <a:rPr lang="en-US" sz="2400" dirty="0"/>
              <a:t>Why inhibit?</a:t>
            </a:r>
          </a:p>
          <a:p>
            <a:pPr lvl="1">
              <a:lnSpc>
                <a:spcPct val="130000"/>
              </a:lnSpc>
            </a:pPr>
            <a:r>
              <a:rPr lang="en-US" sz="2000" dirty="0"/>
              <a:t>To control [S] or [P]</a:t>
            </a:r>
          </a:p>
          <a:p>
            <a:pPr lvl="1">
              <a:lnSpc>
                <a:spcPct val="130000"/>
              </a:lnSpc>
            </a:pPr>
            <a:r>
              <a:rPr lang="en-US" sz="2000" dirty="0"/>
              <a:t>Increase [S] </a:t>
            </a:r>
            <a:r>
              <a:rPr lang="en-US" sz="2000" dirty="0" err="1"/>
              <a:t>unreacted</a:t>
            </a:r>
            <a:endParaRPr lang="en-US" sz="2000" dirty="0"/>
          </a:p>
          <a:p>
            <a:pPr lvl="1">
              <a:lnSpc>
                <a:spcPct val="130000"/>
              </a:lnSpc>
            </a:pPr>
            <a:r>
              <a:rPr lang="en-US" sz="2000" dirty="0"/>
              <a:t>Decrease [P] formed</a:t>
            </a:r>
          </a:p>
        </p:txBody>
      </p:sp>
      <p:grpSp>
        <p:nvGrpSpPr>
          <p:cNvPr id="2" name="Group 4"/>
          <p:cNvGrpSpPr>
            <a:grpSpLocks/>
          </p:cNvGrpSpPr>
          <p:nvPr/>
        </p:nvGrpSpPr>
        <p:grpSpPr bwMode="auto">
          <a:xfrm>
            <a:off x="2209800" y="1447800"/>
            <a:ext cx="1938338" cy="1981200"/>
            <a:chOff x="1392" y="2448"/>
            <a:chExt cx="1221" cy="1248"/>
          </a:xfrm>
        </p:grpSpPr>
        <p:grpSp>
          <p:nvGrpSpPr>
            <p:cNvPr id="3" name="Group 5"/>
            <p:cNvGrpSpPr>
              <a:grpSpLocks/>
            </p:cNvGrpSpPr>
            <p:nvPr/>
          </p:nvGrpSpPr>
          <p:grpSpPr bwMode="auto">
            <a:xfrm>
              <a:off x="1968" y="2448"/>
              <a:ext cx="645" cy="749"/>
              <a:chOff x="2128" y="2304"/>
              <a:chExt cx="645" cy="749"/>
            </a:xfrm>
          </p:grpSpPr>
          <p:sp>
            <p:nvSpPr>
              <p:cNvPr id="28678" name="Freeform 6"/>
              <p:cNvSpPr>
                <a:spLocks/>
              </p:cNvSpPr>
              <p:nvPr/>
            </p:nvSpPr>
            <p:spPr bwMode="auto">
              <a:xfrm>
                <a:off x="2128" y="2676"/>
                <a:ext cx="645" cy="377"/>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endParaRPr lang="en-US"/>
              </a:p>
            </p:txBody>
          </p:sp>
          <p:sp>
            <p:nvSpPr>
              <p:cNvPr id="28679" name="Freeform 7"/>
              <p:cNvSpPr>
                <a:spLocks/>
              </p:cNvSpPr>
              <p:nvPr/>
            </p:nvSpPr>
            <p:spPr bwMode="auto">
              <a:xfrm>
                <a:off x="2304" y="2304"/>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endParaRPr lang="en-US"/>
              </a:p>
            </p:txBody>
          </p:sp>
          <p:sp>
            <p:nvSpPr>
              <p:cNvPr id="28680" name="Text Box 8"/>
              <p:cNvSpPr txBox="1">
                <a:spLocks noChangeArrowheads="1"/>
              </p:cNvSpPr>
              <p:nvPr/>
            </p:nvSpPr>
            <p:spPr bwMode="auto">
              <a:xfrm>
                <a:off x="2312" y="2400"/>
                <a:ext cx="196"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S</a:t>
                </a:r>
                <a:endParaRPr lang="en-GB" altLang="en-GB" sz="2400" b="1">
                  <a:solidFill>
                    <a:schemeClr val="tx2"/>
                  </a:solidFill>
                  <a:effectLst>
                    <a:outerShdw blurRad="38100" dist="38100" dir="2700000" algn="tl">
                      <a:srgbClr val="000000"/>
                    </a:outerShdw>
                  </a:effectLst>
                  <a:latin typeface="Times" pitchFamily="18" charset="0"/>
                </a:endParaRPr>
              </a:p>
            </p:txBody>
          </p:sp>
        </p:grpSp>
        <p:sp>
          <p:nvSpPr>
            <p:cNvPr id="28681" name="Text Box 9"/>
            <p:cNvSpPr txBox="1">
              <a:spLocks noChangeArrowheads="1"/>
            </p:cNvSpPr>
            <p:nvPr/>
          </p:nvSpPr>
          <p:spPr bwMode="auto">
            <a:xfrm>
              <a:off x="2064" y="2976"/>
              <a:ext cx="212"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E</a:t>
              </a:r>
              <a:endParaRPr lang="en-GB" altLang="en-GB" sz="2400" b="1">
                <a:solidFill>
                  <a:schemeClr val="tx2"/>
                </a:solidFill>
                <a:effectLst>
                  <a:outerShdw blurRad="38100" dist="38100" dir="2700000" algn="tl">
                    <a:srgbClr val="000000"/>
                  </a:outerShdw>
                </a:effectLst>
                <a:latin typeface="Times" pitchFamily="18" charset="0"/>
              </a:endParaRPr>
            </a:p>
          </p:txBody>
        </p:sp>
        <p:pic>
          <p:nvPicPr>
            <p:cNvPr id="28682" name="Picture 10"/>
            <p:cNvPicPr>
              <a:picLocks noChangeAspect="1" noChangeArrowheads="1"/>
            </p:cNvPicPr>
            <p:nvPr/>
          </p:nvPicPr>
          <p:blipFill>
            <a:blip r:embed="rId3" cstate="print"/>
            <a:srcRect/>
            <a:stretch>
              <a:fillRect/>
            </a:stretch>
          </p:blipFill>
          <p:spPr bwMode="auto">
            <a:xfrm>
              <a:off x="1392" y="3456"/>
              <a:ext cx="368" cy="184"/>
            </a:xfrm>
            <a:prstGeom prst="rect">
              <a:avLst/>
            </a:prstGeom>
            <a:noFill/>
            <a:ln w="9525">
              <a:noFill/>
              <a:miter lim="800000"/>
              <a:headEnd/>
              <a:tailEnd/>
            </a:ln>
            <a:effectLst/>
          </p:spPr>
        </p:pic>
        <p:sp>
          <p:nvSpPr>
            <p:cNvPr id="28683" name="Rectangle 11"/>
            <p:cNvSpPr>
              <a:spLocks noChangeArrowheads="1"/>
            </p:cNvSpPr>
            <p:nvPr/>
          </p:nvSpPr>
          <p:spPr bwMode="auto">
            <a:xfrm>
              <a:off x="2064" y="3408"/>
              <a:ext cx="372" cy="288"/>
            </a:xfrm>
            <a:prstGeom prst="rect">
              <a:avLst/>
            </a:prstGeom>
            <a:noFill/>
            <a:ln w="9525">
              <a:noFill/>
              <a:miter lim="800000"/>
              <a:headEnd/>
              <a:tailEnd/>
            </a:ln>
            <a:effectLst/>
          </p:spPr>
          <p:txBody>
            <a:bodyPr wrap="none">
              <a:spAutoFit/>
            </a:bodyPr>
            <a:lstStyle/>
            <a:p>
              <a:r>
                <a:rPr lang="en-GB" altLang="en-GB" sz="2400" b="1">
                  <a:solidFill>
                    <a:srgbClr val="000000"/>
                  </a:solidFill>
                  <a:latin typeface="Helvetica" pitchFamily="34" charset="0"/>
                </a:rPr>
                <a:t>ES</a:t>
              </a:r>
              <a:endParaRPr lang="en-GB" altLang="en-GB" sz="1000">
                <a:solidFill>
                  <a:srgbClr val="000000"/>
                </a:solidFill>
                <a:latin typeface="Helvetica" pitchFamily="34" charset="0"/>
              </a:endParaRPr>
            </a:p>
          </p:txBody>
        </p:sp>
      </p:grpSp>
      <p:grpSp>
        <p:nvGrpSpPr>
          <p:cNvPr id="4" name="Group 12"/>
          <p:cNvGrpSpPr>
            <a:grpSpLocks/>
          </p:cNvGrpSpPr>
          <p:nvPr/>
        </p:nvGrpSpPr>
        <p:grpSpPr bwMode="auto">
          <a:xfrm>
            <a:off x="4343400" y="1447800"/>
            <a:ext cx="1785938" cy="1981200"/>
            <a:chOff x="2736" y="2448"/>
            <a:chExt cx="1125" cy="1248"/>
          </a:xfrm>
        </p:grpSpPr>
        <p:sp>
          <p:nvSpPr>
            <p:cNvPr id="28685" name="Freeform 13"/>
            <p:cNvSpPr>
              <a:spLocks/>
            </p:cNvSpPr>
            <p:nvPr/>
          </p:nvSpPr>
          <p:spPr bwMode="auto">
            <a:xfrm>
              <a:off x="3216" y="2820"/>
              <a:ext cx="645" cy="377"/>
            </a:xfrm>
            <a:custGeom>
              <a:avLst/>
              <a:gdLst/>
              <a:ahLst/>
              <a:cxnLst>
                <a:cxn ang="0">
                  <a:pos x="189" y="25"/>
                </a:cxn>
                <a:cxn ang="0">
                  <a:pos x="0" y="161"/>
                </a:cxn>
                <a:cxn ang="0">
                  <a:pos x="53" y="377"/>
                </a:cxn>
                <a:cxn ang="0">
                  <a:pos x="573" y="377"/>
                </a:cxn>
                <a:cxn ang="0">
                  <a:pos x="645" y="159"/>
                </a:cxn>
                <a:cxn ang="0">
                  <a:pos x="475" y="15"/>
                </a:cxn>
                <a:cxn ang="0">
                  <a:pos x="464" y="73"/>
                </a:cxn>
                <a:cxn ang="0">
                  <a:pos x="413" y="135"/>
                </a:cxn>
                <a:cxn ang="0">
                  <a:pos x="323" y="164"/>
                </a:cxn>
                <a:cxn ang="0">
                  <a:pos x="243" y="135"/>
                </a:cxn>
                <a:cxn ang="0">
                  <a:pos x="195" y="71"/>
                </a:cxn>
                <a:cxn ang="0">
                  <a:pos x="189" y="25"/>
                </a:cxn>
              </a:cxnLst>
              <a:rect l="0" t="0" r="r" b="b"/>
              <a:pathLst>
                <a:path w="645" h="377">
                  <a:moveTo>
                    <a:pt x="189" y="25"/>
                  </a:moveTo>
                  <a:lnTo>
                    <a:pt x="0" y="161"/>
                  </a:lnTo>
                  <a:lnTo>
                    <a:pt x="53" y="377"/>
                  </a:lnTo>
                  <a:lnTo>
                    <a:pt x="573" y="377"/>
                  </a:lnTo>
                  <a:lnTo>
                    <a:pt x="645" y="159"/>
                  </a:lnTo>
                  <a:lnTo>
                    <a:pt x="475" y="15"/>
                  </a:lnTo>
                  <a:cubicBezTo>
                    <a:pt x="444" y="0"/>
                    <a:pt x="474" y="53"/>
                    <a:pt x="464" y="73"/>
                  </a:cubicBezTo>
                  <a:cubicBezTo>
                    <a:pt x="453" y="93"/>
                    <a:pt x="436" y="119"/>
                    <a:pt x="413" y="135"/>
                  </a:cubicBezTo>
                  <a:cubicBezTo>
                    <a:pt x="389" y="150"/>
                    <a:pt x="351" y="164"/>
                    <a:pt x="323" y="164"/>
                  </a:cubicBezTo>
                  <a:cubicBezTo>
                    <a:pt x="294" y="164"/>
                    <a:pt x="264" y="150"/>
                    <a:pt x="243" y="135"/>
                  </a:cubicBezTo>
                  <a:cubicBezTo>
                    <a:pt x="221" y="119"/>
                    <a:pt x="204" y="89"/>
                    <a:pt x="195" y="71"/>
                  </a:cubicBezTo>
                  <a:cubicBezTo>
                    <a:pt x="186" y="52"/>
                    <a:pt x="190" y="34"/>
                    <a:pt x="189" y="25"/>
                  </a:cubicBez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endParaRPr lang="en-US"/>
            </a:p>
          </p:txBody>
        </p:sp>
        <p:sp>
          <p:nvSpPr>
            <p:cNvPr id="28686" name="Freeform 14"/>
            <p:cNvSpPr>
              <a:spLocks/>
            </p:cNvSpPr>
            <p:nvPr/>
          </p:nvSpPr>
          <p:spPr bwMode="auto">
            <a:xfrm>
              <a:off x="3392" y="2448"/>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rgbClr val="FF6600"/>
                </a:gs>
                <a:gs pos="100000">
                  <a:srgbClr val="FF6600">
                    <a:gamma/>
                    <a:shade val="66275"/>
                    <a:invGamma/>
                  </a:srgbClr>
                </a:gs>
              </a:gsLst>
              <a:lin ang="0" scaled="1"/>
            </a:gradFill>
            <a:ln w="9525">
              <a:solidFill>
                <a:schemeClr val="tx1"/>
              </a:solidFill>
              <a:round/>
              <a:headEnd/>
              <a:tailEnd/>
            </a:ln>
            <a:effectLst/>
          </p:spPr>
          <p:txBody>
            <a:bodyPr wrap="none" anchor="ctr"/>
            <a:lstStyle/>
            <a:p>
              <a:endParaRPr lang="en-US"/>
            </a:p>
          </p:txBody>
        </p:sp>
        <p:sp>
          <p:nvSpPr>
            <p:cNvPr id="28687" name="Text Box 15"/>
            <p:cNvSpPr txBox="1">
              <a:spLocks noChangeArrowheads="1"/>
            </p:cNvSpPr>
            <p:nvPr/>
          </p:nvSpPr>
          <p:spPr bwMode="auto">
            <a:xfrm>
              <a:off x="3400" y="2544"/>
              <a:ext cx="204"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P</a:t>
              </a:r>
              <a:endParaRPr lang="en-GB" altLang="en-GB" sz="2400" b="1">
                <a:solidFill>
                  <a:schemeClr val="tx2"/>
                </a:solidFill>
                <a:effectLst>
                  <a:outerShdw blurRad="38100" dist="38100" dir="2700000" algn="tl">
                    <a:srgbClr val="000000"/>
                  </a:outerShdw>
                </a:effectLst>
                <a:latin typeface="Times" pitchFamily="18" charset="0"/>
              </a:endParaRPr>
            </a:p>
          </p:txBody>
        </p:sp>
        <p:sp>
          <p:nvSpPr>
            <p:cNvPr id="28688" name="Text Box 16"/>
            <p:cNvSpPr txBox="1">
              <a:spLocks noChangeArrowheads="1"/>
            </p:cNvSpPr>
            <p:nvPr/>
          </p:nvSpPr>
          <p:spPr bwMode="auto">
            <a:xfrm>
              <a:off x="3312" y="2976"/>
              <a:ext cx="212"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E</a:t>
              </a:r>
              <a:endParaRPr lang="en-GB" altLang="en-GB" sz="2400" b="1">
                <a:solidFill>
                  <a:schemeClr val="tx2"/>
                </a:solidFill>
                <a:effectLst>
                  <a:outerShdw blurRad="38100" dist="38100" dir="2700000" algn="tl">
                    <a:srgbClr val="000000"/>
                  </a:outerShdw>
                </a:effectLst>
                <a:latin typeface="Times" pitchFamily="18" charset="0"/>
              </a:endParaRPr>
            </a:p>
          </p:txBody>
        </p:sp>
        <p:pic>
          <p:nvPicPr>
            <p:cNvPr id="28689" name="Picture 17"/>
            <p:cNvPicPr>
              <a:picLocks noChangeAspect="1" noChangeArrowheads="1"/>
            </p:cNvPicPr>
            <p:nvPr/>
          </p:nvPicPr>
          <p:blipFill>
            <a:blip r:embed="rId3" cstate="print"/>
            <a:srcRect/>
            <a:stretch>
              <a:fillRect/>
            </a:stretch>
          </p:blipFill>
          <p:spPr bwMode="auto">
            <a:xfrm>
              <a:off x="2736" y="3456"/>
              <a:ext cx="368" cy="184"/>
            </a:xfrm>
            <a:prstGeom prst="rect">
              <a:avLst/>
            </a:prstGeom>
            <a:noFill/>
            <a:ln w="9525">
              <a:noFill/>
              <a:miter lim="800000"/>
              <a:headEnd/>
              <a:tailEnd/>
            </a:ln>
            <a:effectLst/>
          </p:spPr>
        </p:pic>
        <p:sp>
          <p:nvSpPr>
            <p:cNvPr id="28690" name="Rectangle 18"/>
            <p:cNvSpPr>
              <a:spLocks noChangeArrowheads="1"/>
            </p:cNvSpPr>
            <p:nvPr/>
          </p:nvSpPr>
          <p:spPr bwMode="auto">
            <a:xfrm>
              <a:off x="3360" y="3408"/>
              <a:ext cx="372" cy="288"/>
            </a:xfrm>
            <a:prstGeom prst="rect">
              <a:avLst/>
            </a:prstGeom>
            <a:noFill/>
            <a:ln w="9525">
              <a:noFill/>
              <a:miter lim="800000"/>
              <a:headEnd/>
              <a:tailEnd/>
            </a:ln>
            <a:effectLst/>
          </p:spPr>
          <p:txBody>
            <a:bodyPr wrap="none">
              <a:spAutoFit/>
            </a:bodyPr>
            <a:lstStyle/>
            <a:p>
              <a:r>
                <a:rPr lang="en-GB" altLang="en-GB" sz="2400" b="1">
                  <a:solidFill>
                    <a:srgbClr val="000000"/>
                  </a:solidFill>
                  <a:latin typeface="Helvetica" pitchFamily="34" charset="0"/>
                </a:rPr>
                <a:t>EP</a:t>
              </a:r>
              <a:endParaRPr lang="en-GB" altLang="en-GB" sz="1000">
                <a:solidFill>
                  <a:srgbClr val="000000"/>
                </a:solidFill>
                <a:latin typeface="Helvetica" pitchFamily="34" charset="0"/>
              </a:endParaRPr>
            </a:p>
          </p:txBody>
        </p:sp>
      </p:grpSp>
      <p:grpSp>
        <p:nvGrpSpPr>
          <p:cNvPr id="5" name="Group 19"/>
          <p:cNvGrpSpPr>
            <a:grpSpLocks/>
          </p:cNvGrpSpPr>
          <p:nvPr/>
        </p:nvGrpSpPr>
        <p:grpSpPr bwMode="auto">
          <a:xfrm>
            <a:off x="6400800" y="1066800"/>
            <a:ext cx="1927225" cy="2362200"/>
            <a:chOff x="4032" y="2208"/>
            <a:chExt cx="1214" cy="1488"/>
          </a:xfrm>
        </p:grpSpPr>
        <p:pic>
          <p:nvPicPr>
            <p:cNvPr id="28692" name="Picture 20"/>
            <p:cNvPicPr>
              <a:picLocks noChangeAspect="1" noChangeArrowheads="1"/>
            </p:cNvPicPr>
            <p:nvPr/>
          </p:nvPicPr>
          <p:blipFill>
            <a:blip r:embed="rId3" cstate="print"/>
            <a:srcRect/>
            <a:stretch>
              <a:fillRect/>
            </a:stretch>
          </p:blipFill>
          <p:spPr bwMode="auto">
            <a:xfrm>
              <a:off x="4032" y="3456"/>
              <a:ext cx="368" cy="184"/>
            </a:xfrm>
            <a:prstGeom prst="rect">
              <a:avLst/>
            </a:prstGeom>
            <a:noFill/>
            <a:ln w="9525">
              <a:noFill/>
              <a:miter lim="800000"/>
              <a:headEnd/>
              <a:tailEnd/>
            </a:ln>
            <a:effectLst/>
          </p:spPr>
        </p:pic>
        <p:grpSp>
          <p:nvGrpSpPr>
            <p:cNvPr id="6" name="Group 21"/>
            <p:cNvGrpSpPr>
              <a:grpSpLocks/>
            </p:cNvGrpSpPr>
            <p:nvPr/>
          </p:nvGrpSpPr>
          <p:grpSpPr bwMode="auto">
            <a:xfrm>
              <a:off x="4512" y="2208"/>
              <a:ext cx="734" cy="1488"/>
              <a:chOff x="4512" y="2208"/>
              <a:chExt cx="734" cy="1488"/>
            </a:xfrm>
          </p:grpSpPr>
          <p:sp>
            <p:nvSpPr>
              <p:cNvPr id="28694" name="Freeform 22"/>
              <p:cNvSpPr>
                <a:spLocks/>
              </p:cNvSpPr>
              <p:nvPr/>
            </p:nvSpPr>
            <p:spPr bwMode="auto">
              <a:xfrm>
                <a:off x="4512" y="2208"/>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rgbClr val="FF6600"/>
                  </a:gs>
                  <a:gs pos="100000">
                    <a:srgbClr val="FF6600">
                      <a:gamma/>
                      <a:shade val="66275"/>
                      <a:invGamma/>
                    </a:srgbClr>
                  </a:gs>
                </a:gsLst>
                <a:lin ang="0" scaled="1"/>
              </a:gradFill>
              <a:ln w="9525">
                <a:solidFill>
                  <a:schemeClr val="tx1"/>
                </a:solidFill>
                <a:round/>
                <a:headEnd/>
                <a:tailEnd/>
              </a:ln>
              <a:effectLst/>
            </p:spPr>
            <p:txBody>
              <a:bodyPr wrap="none" anchor="ctr"/>
              <a:lstStyle/>
              <a:p>
                <a:endParaRPr lang="en-US"/>
              </a:p>
            </p:txBody>
          </p:sp>
          <p:sp>
            <p:nvSpPr>
              <p:cNvPr id="28695" name="Freeform 23"/>
              <p:cNvSpPr>
                <a:spLocks/>
              </p:cNvSpPr>
              <p:nvPr/>
            </p:nvSpPr>
            <p:spPr bwMode="auto">
              <a:xfrm>
                <a:off x="4606" y="2876"/>
                <a:ext cx="635" cy="363"/>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endParaRPr lang="en-US"/>
              </a:p>
            </p:txBody>
          </p:sp>
          <p:sp>
            <p:nvSpPr>
              <p:cNvPr id="28696" name="Line 24"/>
              <p:cNvSpPr>
                <a:spLocks noChangeShapeType="1"/>
              </p:cNvSpPr>
              <p:nvPr/>
            </p:nvSpPr>
            <p:spPr bwMode="auto">
              <a:xfrm flipH="1" flipV="1">
                <a:off x="4806" y="2640"/>
                <a:ext cx="144" cy="288"/>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28697" name="Text Box 25"/>
              <p:cNvSpPr txBox="1">
                <a:spLocks noChangeArrowheads="1"/>
              </p:cNvSpPr>
              <p:nvPr/>
            </p:nvSpPr>
            <p:spPr bwMode="auto">
              <a:xfrm>
                <a:off x="4566" y="2304"/>
                <a:ext cx="204"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P</a:t>
                </a:r>
                <a:endParaRPr lang="en-GB" altLang="en-GB" sz="2400" b="1">
                  <a:solidFill>
                    <a:schemeClr val="tx2"/>
                  </a:solidFill>
                  <a:effectLst>
                    <a:outerShdw blurRad="38100" dist="38100" dir="2700000" algn="tl">
                      <a:srgbClr val="000000"/>
                    </a:outerShdw>
                  </a:effectLst>
                  <a:latin typeface="Times" pitchFamily="18" charset="0"/>
                </a:endParaRPr>
              </a:p>
            </p:txBody>
          </p:sp>
          <p:sp>
            <p:nvSpPr>
              <p:cNvPr id="28698" name="Text Box 26"/>
              <p:cNvSpPr txBox="1">
                <a:spLocks noChangeArrowheads="1"/>
              </p:cNvSpPr>
              <p:nvPr/>
            </p:nvSpPr>
            <p:spPr bwMode="auto">
              <a:xfrm>
                <a:off x="4704" y="3024"/>
                <a:ext cx="212"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E</a:t>
                </a:r>
                <a:endParaRPr lang="en-GB" altLang="en-GB" sz="2400" b="1">
                  <a:solidFill>
                    <a:schemeClr val="tx2"/>
                  </a:solidFill>
                  <a:effectLst>
                    <a:outerShdw blurRad="38100" dist="38100" dir="2700000" algn="tl">
                      <a:srgbClr val="000000"/>
                    </a:outerShdw>
                  </a:effectLst>
                  <a:latin typeface="Times" pitchFamily="18" charset="0"/>
                </a:endParaRPr>
              </a:p>
            </p:txBody>
          </p:sp>
          <p:sp>
            <p:nvSpPr>
              <p:cNvPr id="28699" name="Rectangle 27"/>
              <p:cNvSpPr>
                <a:spLocks noChangeArrowheads="1"/>
              </p:cNvSpPr>
              <p:nvPr/>
            </p:nvSpPr>
            <p:spPr bwMode="auto">
              <a:xfrm>
                <a:off x="4656" y="3408"/>
                <a:ext cx="590" cy="288"/>
              </a:xfrm>
              <a:prstGeom prst="rect">
                <a:avLst/>
              </a:prstGeom>
              <a:noFill/>
              <a:ln w="9525">
                <a:noFill/>
                <a:miter lim="800000"/>
                <a:headEnd/>
                <a:tailEnd/>
              </a:ln>
              <a:effectLst/>
            </p:spPr>
            <p:txBody>
              <a:bodyPr wrap="none">
                <a:spAutoFit/>
              </a:bodyPr>
              <a:lstStyle/>
              <a:p>
                <a:r>
                  <a:rPr lang="en-GB" altLang="en-GB" sz="2400" b="1">
                    <a:solidFill>
                      <a:srgbClr val="000000"/>
                    </a:solidFill>
                    <a:latin typeface="Helvetica" pitchFamily="34" charset="0"/>
                  </a:rPr>
                  <a:t>E + P</a:t>
                </a:r>
                <a:endParaRPr lang="en-GB" altLang="en-GB" sz="1000">
                  <a:solidFill>
                    <a:srgbClr val="000000"/>
                  </a:solidFill>
                  <a:latin typeface="Helvetica" pitchFamily="34" charset="0"/>
                </a:endParaRPr>
              </a:p>
            </p:txBody>
          </p:sp>
        </p:grpSp>
      </p:grpSp>
      <p:grpSp>
        <p:nvGrpSpPr>
          <p:cNvPr id="7" name="Group 28"/>
          <p:cNvGrpSpPr>
            <a:grpSpLocks/>
          </p:cNvGrpSpPr>
          <p:nvPr/>
        </p:nvGrpSpPr>
        <p:grpSpPr bwMode="auto">
          <a:xfrm>
            <a:off x="762000" y="990600"/>
            <a:ext cx="1157288" cy="2438400"/>
            <a:chOff x="432" y="1200"/>
            <a:chExt cx="729" cy="1536"/>
          </a:xfrm>
        </p:grpSpPr>
        <p:sp>
          <p:nvSpPr>
            <p:cNvPr id="28701" name="Text Box 29"/>
            <p:cNvSpPr txBox="1">
              <a:spLocks noChangeArrowheads="1"/>
            </p:cNvSpPr>
            <p:nvPr/>
          </p:nvSpPr>
          <p:spPr bwMode="auto">
            <a:xfrm>
              <a:off x="624" y="2016"/>
              <a:ext cx="212"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E</a:t>
              </a:r>
              <a:endParaRPr lang="en-GB" altLang="en-GB" sz="2400" b="1">
                <a:solidFill>
                  <a:schemeClr val="tx2"/>
                </a:solidFill>
                <a:effectLst>
                  <a:outerShdw blurRad="38100" dist="38100" dir="2700000" algn="tl">
                    <a:srgbClr val="000000"/>
                  </a:outerShdw>
                </a:effectLst>
                <a:latin typeface="Times" pitchFamily="18" charset="0"/>
              </a:endParaRPr>
            </a:p>
          </p:txBody>
        </p:sp>
        <p:grpSp>
          <p:nvGrpSpPr>
            <p:cNvPr id="8" name="Group 30"/>
            <p:cNvGrpSpPr>
              <a:grpSpLocks/>
            </p:cNvGrpSpPr>
            <p:nvPr/>
          </p:nvGrpSpPr>
          <p:grpSpPr bwMode="auto">
            <a:xfrm>
              <a:off x="432" y="1200"/>
              <a:ext cx="729" cy="1536"/>
              <a:chOff x="432" y="1200"/>
              <a:chExt cx="729" cy="1536"/>
            </a:xfrm>
          </p:grpSpPr>
          <p:grpSp>
            <p:nvGrpSpPr>
              <p:cNvPr id="9" name="Group 31"/>
              <p:cNvGrpSpPr>
                <a:grpSpLocks/>
              </p:cNvGrpSpPr>
              <p:nvPr/>
            </p:nvGrpSpPr>
            <p:grpSpPr bwMode="auto">
              <a:xfrm>
                <a:off x="432" y="1200"/>
                <a:ext cx="729" cy="1536"/>
                <a:chOff x="432" y="1200"/>
                <a:chExt cx="729" cy="1536"/>
              </a:xfrm>
            </p:grpSpPr>
            <p:grpSp>
              <p:nvGrpSpPr>
                <p:cNvPr id="10" name="Group 32"/>
                <p:cNvGrpSpPr>
                  <a:grpSpLocks/>
                </p:cNvGrpSpPr>
                <p:nvPr/>
              </p:nvGrpSpPr>
              <p:grpSpPr bwMode="auto">
                <a:xfrm>
                  <a:off x="432" y="1200"/>
                  <a:ext cx="729" cy="1031"/>
                  <a:chOff x="1002" y="2304"/>
                  <a:chExt cx="729" cy="1031"/>
                </a:xfrm>
              </p:grpSpPr>
              <p:grpSp>
                <p:nvGrpSpPr>
                  <p:cNvPr id="11" name="Group 33"/>
                  <p:cNvGrpSpPr>
                    <a:grpSpLocks/>
                  </p:cNvGrpSpPr>
                  <p:nvPr/>
                </p:nvGrpSpPr>
                <p:grpSpPr bwMode="auto">
                  <a:xfrm>
                    <a:off x="1002" y="2304"/>
                    <a:ext cx="729" cy="1031"/>
                    <a:chOff x="1002" y="2304"/>
                    <a:chExt cx="729" cy="1031"/>
                  </a:xfrm>
                </p:grpSpPr>
                <p:sp>
                  <p:nvSpPr>
                    <p:cNvPr id="28706" name="Freeform 34"/>
                    <p:cNvSpPr>
                      <a:spLocks/>
                    </p:cNvSpPr>
                    <p:nvPr/>
                  </p:nvSpPr>
                  <p:spPr bwMode="auto">
                    <a:xfrm>
                      <a:off x="1002" y="2304"/>
                      <a:ext cx="302" cy="485"/>
                    </a:xfrm>
                    <a:custGeom>
                      <a:avLst/>
                      <a:gdLst/>
                      <a:ahLst/>
                      <a:cxnLst>
                        <a:cxn ang="0">
                          <a:pos x="110" y="471"/>
                        </a:cxn>
                        <a:cxn ang="0">
                          <a:pos x="73" y="410"/>
                        </a:cxn>
                        <a:cxn ang="0">
                          <a:pos x="30" y="292"/>
                        </a:cxn>
                        <a:cxn ang="0">
                          <a:pos x="3" y="135"/>
                        </a:cxn>
                        <a:cxn ang="0">
                          <a:pos x="46" y="26"/>
                        </a:cxn>
                        <a:cxn ang="0">
                          <a:pos x="187" y="4"/>
                        </a:cxn>
                        <a:cxn ang="0">
                          <a:pos x="273" y="50"/>
                        </a:cxn>
                        <a:cxn ang="0">
                          <a:pos x="302" y="140"/>
                        </a:cxn>
                        <a:cxn ang="0">
                          <a:pos x="275" y="282"/>
                        </a:cxn>
                        <a:cxn ang="0">
                          <a:pos x="230" y="431"/>
                        </a:cxn>
                        <a:cxn ang="0">
                          <a:pos x="179" y="479"/>
                        </a:cxn>
                        <a:cxn ang="0">
                          <a:pos x="110" y="471"/>
                        </a:cxn>
                      </a:cxnLst>
                      <a:rect l="0" t="0" r="r" b="b"/>
                      <a:pathLst>
                        <a:path w="302" h="485">
                          <a:moveTo>
                            <a:pt x="110" y="471"/>
                          </a:moveTo>
                          <a:cubicBezTo>
                            <a:pt x="92" y="459"/>
                            <a:pt x="86" y="439"/>
                            <a:pt x="73" y="410"/>
                          </a:cubicBezTo>
                          <a:cubicBezTo>
                            <a:pt x="59" y="380"/>
                            <a:pt x="41" y="337"/>
                            <a:pt x="30" y="292"/>
                          </a:cubicBezTo>
                          <a:cubicBezTo>
                            <a:pt x="18" y="246"/>
                            <a:pt x="0" y="179"/>
                            <a:pt x="3" y="135"/>
                          </a:cubicBezTo>
                          <a:cubicBezTo>
                            <a:pt x="5" y="90"/>
                            <a:pt x="15" y="47"/>
                            <a:pt x="46" y="26"/>
                          </a:cubicBezTo>
                          <a:cubicBezTo>
                            <a:pt x="76" y="4"/>
                            <a:pt x="149" y="0"/>
                            <a:pt x="187" y="4"/>
                          </a:cubicBezTo>
                          <a:cubicBezTo>
                            <a:pt x="224" y="7"/>
                            <a:pt x="253" y="27"/>
                            <a:pt x="273" y="50"/>
                          </a:cubicBezTo>
                          <a:cubicBezTo>
                            <a:pt x="292" y="72"/>
                            <a:pt x="301" y="101"/>
                            <a:pt x="302" y="140"/>
                          </a:cubicBezTo>
                          <a:cubicBezTo>
                            <a:pt x="302" y="178"/>
                            <a:pt x="286" y="233"/>
                            <a:pt x="275" y="282"/>
                          </a:cubicBezTo>
                          <a:cubicBezTo>
                            <a:pt x="263" y="330"/>
                            <a:pt x="245" y="398"/>
                            <a:pt x="230" y="431"/>
                          </a:cubicBezTo>
                          <a:cubicBezTo>
                            <a:pt x="214" y="463"/>
                            <a:pt x="199" y="472"/>
                            <a:pt x="179" y="479"/>
                          </a:cubicBezTo>
                          <a:cubicBezTo>
                            <a:pt x="158" y="485"/>
                            <a:pt x="127" y="482"/>
                            <a:pt x="110" y="471"/>
                          </a:cubicBezTo>
                          <a:close/>
                        </a:path>
                      </a:pathLst>
                    </a:custGeom>
                    <a:gradFill rotWithShape="0">
                      <a:gsLst>
                        <a:gs pos="0">
                          <a:schemeClr val="accent2"/>
                        </a:gs>
                        <a:gs pos="100000">
                          <a:schemeClr val="accent2">
                            <a:gamma/>
                            <a:shade val="46275"/>
                            <a:invGamma/>
                          </a:schemeClr>
                        </a:gs>
                      </a:gsLst>
                      <a:lin ang="0" scaled="1"/>
                    </a:gradFill>
                    <a:ln w="9525">
                      <a:solidFill>
                        <a:schemeClr val="tx1"/>
                      </a:solidFill>
                      <a:round/>
                      <a:headEnd/>
                      <a:tailEnd/>
                    </a:ln>
                    <a:effectLst/>
                  </p:spPr>
                  <p:txBody>
                    <a:bodyPr wrap="none" anchor="ctr"/>
                    <a:lstStyle/>
                    <a:p>
                      <a:endParaRPr lang="en-US"/>
                    </a:p>
                  </p:txBody>
                </p:sp>
                <p:sp>
                  <p:nvSpPr>
                    <p:cNvPr id="28707" name="Freeform 35"/>
                    <p:cNvSpPr>
                      <a:spLocks/>
                    </p:cNvSpPr>
                    <p:nvPr/>
                  </p:nvSpPr>
                  <p:spPr bwMode="auto">
                    <a:xfrm>
                      <a:off x="1096" y="2972"/>
                      <a:ext cx="635" cy="363"/>
                    </a:xfrm>
                    <a:custGeom>
                      <a:avLst/>
                      <a:gdLst/>
                      <a:ahLst/>
                      <a:cxnLst>
                        <a:cxn ang="0">
                          <a:pos x="0" y="144"/>
                        </a:cxn>
                        <a:cxn ang="0">
                          <a:pos x="184" y="0"/>
                        </a:cxn>
                        <a:cxn ang="0">
                          <a:pos x="347" y="171"/>
                        </a:cxn>
                        <a:cxn ang="0">
                          <a:pos x="472" y="0"/>
                        </a:cxn>
                        <a:cxn ang="0">
                          <a:pos x="635" y="147"/>
                        </a:cxn>
                        <a:cxn ang="0">
                          <a:pos x="565" y="363"/>
                        </a:cxn>
                        <a:cxn ang="0">
                          <a:pos x="59" y="363"/>
                        </a:cxn>
                        <a:cxn ang="0">
                          <a:pos x="0" y="144"/>
                        </a:cxn>
                      </a:cxnLst>
                      <a:rect l="0" t="0" r="r" b="b"/>
                      <a:pathLst>
                        <a:path w="635" h="363">
                          <a:moveTo>
                            <a:pt x="0" y="144"/>
                          </a:moveTo>
                          <a:lnTo>
                            <a:pt x="184" y="0"/>
                          </a:lnTo>
                          <a:lnTo>
                            <a:pt x="347" y="171"/>
                          </a:lnTo>
                          <a:lnTo>
                            <a:pt x="472" y="0"/>
                          </a:lnTo>
                          <a:lnTo>
                            <a:pt x="635" y="147"/>
                          </a:lnTo>
                          <a:lnTo>
                            <a:pt x="565" y="363"/>
                          </a:lnTo>
                          <a:lnTo>
                            <a:pt x="59" y="363"/>
                          </a:lnTo>
                          <a:lnTo>
                            <a:pt x="0" y="144"/>
                          </a:lnTo>
                          <a:close/>
                        </a:path>
                      </a:pathLst>
                    </a:custGeom>
                    <a:gradFill rotWithShape="0">
                      <a:gsLst>
                        <a:gs pos="0">
                          <a:schemeClr val="accent1"/>
                        </a:gs>
                        <a:gs pos="100000">
                          <a:schemeClr val="accent1">
                            <a:gamma/>
                            <a:shade val="66275"/>
                            <a:invGamma/>
                          </a:schemeClr>
                        </a:gs>
                      </a:gsLst>
                      <a:lin ang="5400000" scaled="1"/>
                    </a:gradFill>
                    <a:ln w="28575" cmpd="sng">
                      <a:solidFill>
                        <a:schemeClr val="tx1"/>
                      </a:solidFill>
                      <a:round/>
                      <a:headEnd/>
                      <a:tailEnd/>
                    </a:ln>
                    <a:effectLst/>
                  </p:spPr>
                  <p:txBody>
                    <a:bodyPr wrap="none" anchor="ctr"/>
                    <a:lstStyle/>
                    <a:p>
                      <a:endParaRPr lang="en-US"/>
                    </a:p>
                  </p:txBody>
                </p:sp>
                <p:sp>
                  <p:nvSpPr>
                    <p:cNvPr id="28708" name="Line 36"/>
                    <p:cNvSpPr>
                      <a:spLocks noChangeShapeType="1"/>
                    </p:cNvSpPr>
                    <p:nvPr/>
                  </p:nvSpPr>
                  <p:spPr bwMode="auto">
                    <a:xfrm>
                      <a:off x="1296" y="2736"/>
                      <a:ext cx="144" cy="288"/>
                    </a:xfrm>
                    <a:prstGeom prst="line">
                      <a:avLst/>
                    </a:prstGeom>
                    <a:noFill/>
                    <a:ln w="38100">
                      <a:solidFill>
                        <a:srgbClr val="FF0000"/>
                      </a:solidFill>
                      <a:prstDash val="sysDot"/>
                      <a:round/>
                      <a:headEnd/>
                      <a:tailEnd type="triangle" w="med" len="med"/>
                    </a:ln>
                    <a:effectLst/>
                  </p:spPr>
                  <p:txBody>
                    <a:bodyPr wrap="none" anchor="ctr"/>
                    <a:lstStyle/>
                    <a:p>
                      <a:endParaRPr lang="en-US"/>
                    </a:p>
                  </p:txBody>
                </p:sp>
              </p:grpSp>
              <p:sp>
                <p:nvSpPr>
                  <p:cNvPr id="28709" name="Text Box 37"/>
                  <p:cNvSpPr txBox="1">
                    <a:spLocks noChangeArrowheads="1"/>
                  </p:cNvSpPr>
                  <p:nvPr/>
                </p:nvSpPr>
                <p:spPr bwMode="auto">
                  <a:xfrm>
                    <a:off x="1056" y="2400"/>
                    <a:ext cx="196"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S</a:t>
                    </a:r>
                    <a:endParaRPr lang="en-GB" altLang="en-GB" sz="2400" b="1">
                      <a:solidFill>
                        <a:schemeClr val="tx2"/>
                      </a:solidFill>
                      <a:effectLst>
                        <a:outerShdw blurRad="38100" dist="38100" dir="2700000" algn="tl">
                          <a:srgbClr val="000000"/>
                        </a:outerShdw>
                      </a:effectLst>
                      <a:latin typeface="Times" pitchFamily="18" charset="0"/>
                    </a:endParaRPr>
                  </a:p>
                </p:txBody>
              </p:sp>
            </p:grpSp>
            <p:sp>
              <p:nvSpPr>
                <p:cNvPr id="28710" name="Rectangle 38"/>
                <p:cNvSpPr>
                  <a:spLocks noChangeArrowheads="1"/>
                </p:cNvSpPr>
                <p:nvPr/>
              </p:nvSpPr>
              <p:spPr bwMode="auto">
                <a:xfrm>
                  <a:off x="528" y="2448"/>
                  <a:ext cx="590" cy="288"/>
                </a:xfrm>
                <a:prstGeom prst="rect">
                  <a:avLst/>
                </a:prstGeom>
                <a:noFill/>
                <a:ln w="9525">
                  <a:noFill/>
                  <a:miter lim="800000"/>
                  <a:headEnd/>
                  <a:tailEnd/>
                </a:ln>
                <a:effectLst/>
              </p:spPr>
              <p:txBody>
                <a:bodyPr wrap="none">
                  <a:spAutoFit/>
                </a:bodyPr>
                <a:lstStyle/>
                <a:p>
                  <a:r>
                    <a:rPr lang="en-GB" altLang="en-GB" sz="2400" b="1">
                      <a:solidFill>
                        <a:srgbClr val="000000"/>
                      </a:solidFill>
                      <a:latin typeface="Helvetica" pitchFamily="34" charset="0"/>
                    </a:rPr>
                    <a:t>E + S</a:t>
                  </a:r>
                  <a:endParaRPr lang="en-GB" altLang="en-GB" sz="1000">
                    <a:solidFill>
                      <a:srgbClr val="000000"/>
                    </a:solidFill>
                    <a:latin typeface="Helvetica" pitchFamily="34" charset="0"/>
                  </a:endParaRPr>
                </a:p>
              </p:txBody>
            </p:sp>
          </p:grpSp>
          <p:sp>
            <p:nvSpPr>
              <p:cNvPr id="28711" name="Rectangle 39"/>
              <p:cNvSpPr>
                <a:spLocks noChangeArrowheads="1"/>
              </p:cNvSpPr>
              <p:nvPr/>
            </p:nvSpPr>
            <p:spPr bwMode="auto">
              <a:xfrm>
                <a:off x="576" y="1992"/>
                <a:ext cx="212" cy="231"/>
              </a:xfrm>
              <a:prstGeom prst="rect">
                <a:avLst/>
              </a:prstGeom>
              <a:noFill/>
              <a:ln w="9525">
                <a:noFill/>
                <a:miter lim="800000"/>
                <a:headEnd/>
                <a:tailEnd/>
              </a:ln>
              <a:effectLst/>
            </p:spPr>
            <p:txBody>
              <a:bodyPr wrap="none">
                <a:spAutoFit/>
              </a:bodyPr>
              <a:lstStyle/>
              <a:p>
                <a:r>
                  <a:rPr lang="en-GB" altLang="en-GB" b="1">
                    <a:solidFill>
                      <a:schemeClr val="tx2"/>
                    </a:solidFill>
                    <a:effectLst>
                      <a:outerShdw blurRad="38100" dist="38100" dir="2700000" algn="tl">
                        <a:srgbClr val="000000"/>
                      </a:outerShdw>
                    </a:effectLst>
                    <a:latin typeface="Times" pitchFamily="18" charset="0"/>
                  </a:rPr>
                  <a:t>E</a:t>
                </a:r>
              </a:p>
            </p:txBody>
          </p:sp>
        </p:grpSp>
      </p:grpSp>
    </p:spTree>
    <p:extLst>
      <p:ext uri="{BB962C8B-B14F-4D97-AF65-F5344CB8AC3E}">
        <p14:creationId xmlns:p14="http://schemas.microsoft.com/office/powerpoint/2010/main" val="7036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1371600"/>
          </a:xfrm>
        </p:spPr>
        <p:txBody>
          <a:bodyPr/>
          <a:lstStyle/>
          <a:p>
            <a:r>
              <a:rPr lang="en-US"/>
              <a:t>Examples</a:t>
            </a:r>
          </a:p>
        </p:txBody>
      </p:sp>
      <p:sp>
        <p:nvSpPr>
          <p:cNvPr id="29699" name="Rectangle 3"/>
          <p:cNvSpPr>
            <a:spLocks noGrp="1" noChangeArrowheads="1"/>
          </p:cNvSpPr>
          <p:nvPr>
            <p:ph sz="quarter" idx="1"/>
          </p:nvPr>
        </p:nvSpPr>
        <p:spPr>
          <a:xfrm>
            <a:off x="457200" y="1676400"/>
            <a:ext cx="8229600" cy="5029200"/>
          </a:xfrm>
        </p:spPr>
        <p:txBody>
          <a:bodyPr/>
          <a:lstStyle/>
          <a:p>
            <a:pPr>
              <a:lnSpc>
                <a:spcPct val="110000"/>
              </a:lnSpc>
            </a:pPr>
            <a:r>
              <a:rPr lang="en-US" sz="2800"/>
              <a:t>Increase [S]</a:t>
            </a:r>
          </a:p>
          <a:p>
            <a:pPr lvl="1">
              <a:lnSpc>
                <a:spcPct val="110000"/>
              </a:lnSpc>
            </a:pPr>
            <a:r>
              <a:rPr lang="en-US" sz="2400"/>
              <a:t>Decreased levels of GABA cause seizures</a:t>
            </a:r>
          </a:p>
          <a:p>
            <a:pPr lvl="1">
              <a:lnSpc>
                <a:spcPct val="110000"/>
              </a:lnSpc>
            </a:pPr>
            <a:r>
              <a:rPr lang="en-US" sz="2400"/>
              <a:t>GABA aminotransferase degrades GABA</a:t>
            </a:r>
          </a:p>
          <a:p>
            <a:pPr lvl="1">
              <a:lnSpc>
                <a:spcPct val="110000"/>
              </a:lnSpc>
            </a:pPr>
            <a:r>
              <a:rPr lang="en-US" sz="2400"/>
              <a:t>Inhibition of enzyme raise GABA levels</a:t>
            </a:r>
          </a:p>
          <a:p>
            <a:pPr>
              <a:lnSpc>
                <a:spcPct val="190000"/>
              </a:lnSpc>
            </a:pPr>
            <a:endParaRPr lang="en-US" sz="2800"/>
          </a:p>
          <a:p>
            <a:pPr>
              <a:lnSpc>
                <a:spcPct val="110000"/>
              </a:lnSpc>
            </a:pPr>
            <a:r>
              <a:rPr lang="en-US" sz="2800"/>
              <a:t>Decrease [P]</a:t>
            </a:r>
          </a:p>
          <a:p>
            <a:pPr lvl="1">
              <a:lnSpc>
                <a:spcPct val="110000"/>
              </a:lnSpc>
            </a:pPr>
            <a:r>
              <a:rPr lang="en-US" sz="2400"/>
              <a:t>Xanthine converts to uric acid with xanthine oxidase</a:t>
            </a:r>
          </a:p>
          <a:p>
            <a:pPr lvl="1">
              <a:lnSpc>
                <a:spcPct val="110000"/>
              </a:lnSpc>
            </a:pPr>
            <a:r>
              <a:rPr lang="en-US" sz="2400"/>
              <a:t>Excess uric acid leads to gout</a:t>
            </a:r>
          </a:p>
          <a:p>
            <a:pPr lvl="1">
              <a:lnSpc>
                <a:spcPct val="110000"/>
              </a:lnSpc>
            </a:pPr>
            <a:r>
              <a:rPr lang="en-US" sz="2400"/>
              <a:t>Inhibition of enzyme lowers production of uric acid</a:t>
            </a:r>
          </a:p>
        </p:txBody>
      </p:sp>
      <p:graphicFrame>
        <p:nvGraphicFramePr>
          <p:cNvPr id="29700" name="Object 4"/>
          <p:cNvGraphicFramePr>
            <a:graphicFrameLocks noChangeAspect="1"/>
          </p:cNvGraphicFramePr>
          <p:nvPr/>
        </p:nvGraphicFramePr>
        <p:xfrm>
          <a:off x="6324600" y="1447800"/>
          <a:ext cx="2032000" cy="725488"/>
        </p:xfrm>
        <a:graphic>
          <a:graphicData uri="http://schemas.openxmlformats.org/presentationml/2006/ole">
            <mc:AlternateContent xmlns:mc="http://schemas.openxmlformats.org/markup-compatibility/2006">
              <mc:Choice xmlns:v="urn:schemas-microsoft-com:vml" Requires="v">
                <p:oleObj spid="_x0000_s94234" name="CS ChemDraw Drawing" r:id="rId4" imgW="1508760" imgH="549000" progId="">
                  <p:embed/>
                </p:oleObj>
              </mc:Choice>
              <mc:Fallback>
                <p:oleObj name="CS ChemDraw Drawing" r:id="rId4" imgW="1508760" imgH="5490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447800"/>
                        <a:ext cx="20320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4724400" y="3657600"/>
          <a:ext cx="4022725" cy="1123950"/>
        </p:xfrm>
        <a:graphic>
          <a:graphicData uri="http://schemas.openxmlformats.org/presentationml/2006/ole">
            <mc:AlternateContent xmlns:mc="http://schemas.openxmlformats.org/markup-compatibility/2006">
              <mc:Choice xmlns:v="urn:schemas-microsoft-com:vml" Requires="v">
                <p:oleObj spid="_x0000_s94235" name="CS ChemDraw Drawing" r:id="rId6" imgW="3728520" imgH="1060920" progId="">
                  <p:embed/>
                </p:oleObj>
              </mc:Choice>
              <mc:Fallback>
                <p:oleObj name="CS ChemDraw Drawing" r:id="rId6" imgW="3728520" imgH="106092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657600"/>
                        <a:ext cx="40227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44306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Types of Inhibition</a:t>
            </a:r>
          </a:p>
        </p:txBody>
      </p:sp>
      <p:sp>
        <p:nvSpPr>
          <p:cNvPr id="30723" name="Rectangle 3"/>
          <p:cNvSpPr>
            <a:spLocks noGrp="1" noChangeArrowheads="1"/>
          </p:cNvSpPr>
          <p:nvPr>
            <p:ph sz="quarter" idx="1"/>
          </p:nvPr>
        </p:nvSpPr>
        <p:spPr>
          <a:xfrm>
            <a:off x="457200" y="1981200"/>
            <a:ext cx="8229600" cy="4724400"/>
          </a:xfrm>
        </p:spPr>
        <p:txBody>
          <a:bodyPr/>
          <a:lstStyle/>
          <a:p>
            <a:pPr>
              <a:lnSpc>
                <a:spcPct val="120000"/>
              </a:lnSpc>
            </a:pPr>
            <a:r>
              <a:rPr lang="en-US"/>
              <a:t>Reversible</a:t>
            </a:r>
          </a:p>
          <a:p>
            <a:pPr lvl="1">
              <a:lnSpc>
                <a:spcPct val="120000"/>
              </a:lnSpc>
            </a:pPr>
            <a:r>
              <a:rPr lang="en-US"/>
              <a:t>Competitive</a:t>
            </a:r>
          </a:p>
          <a:p>
            <a:pPr lvl="1">
              <a:lnSpc>
                <a:spcPct val="120000"/>
              </a:lnSpc>
            </a:pPr>
            <a:r>
              <a:rPr lang="en-US"/>
              <a:t>Uncompetitive</a:t>
            </a:r>
          </a:p>
          <a:p>
            <a:pPr lvl="1">
              <a:lnSpc>
                <a:spcPct val="120000"/>
              </a:lnSpc>
            </a:pPr>
            <a:r>
              <a:rPr lang="en-US"/>
              <a:t>Mixed</a:t>
            </a:r>
          </a:p>
          <a:p>
            <a:pPr lvl="1">
              <a:lnSpc>
                <a:spcPct val="120000"/>
              </a:lnSpc>
            </a:pPr>
            <a:r>
              <a:rPr lang="en-US"/>
              <a:t>Noncompetitive</a:t>
            </a:r>
          </a:p>
          <a:p>
            <a:pPr>
              <a:lnSpc>
                <a:spcPct val="120000"/>
              </a:lnSpc>
            </a:pPr>
            <a:r>
              <a:rPr lang="en-US"/>
              <a:t>Irreversible</a:t>
            </a:r>
          </a:p>
          <a:p>
            <a:pPr lvl="1">
              <a:lnSpc>
                <a:spcPct val="120000"/>
              </a:lnSpc>
            </a:pPr>
            <a:r>
              <a:rPr lang="en-US"/>
              <a:t>Suicide inactivators</a:t>
            </a:r>
          </a:p>
        </p:txBody>
      </p:sp>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20511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Competitive Inhibition</a:t>
            </a:r>
          </a:p>
        </p:txBody>
      </p:sp>
      <p:sp>
        <p:nvSpPr>
          <p:cNvPr id="31747" name="Rectangle 3"/>
          <p:cNvSpPr>
            <a:spLocks noGrp="1" noChangeArrowheads="1"/>
          </p:cNvSpPr>
          <p:nvPr>
            <p:ph sz="quarter" idx="1"/>
          </p:nvPr>
        </p:nvSpPr>
        <p:spPr>
          <a:xfrm>
            <a:off x="457200" y="1752600"/>
            <a:ext cx="8229600" cy="5105400"/>
          </a:xfrm>
        </p:spPr>
        <p:txBody>
          <a:bodyPr/>
          <a:lstStyle/>
          <a:p>
            <a:pPr>
              <a:lnSpc>
                <a:spcPct val="110000"/>
              </a:lnSpc>
            </a:pPr>
            <a:r>
              <a:rPr lang="en-US" sz="2800"/>
              <a:t>Most common</a:t>
            </a:r>
          </a:p>
          <a:p>
            <a:pPr>
              <a:lnSpc>
                <a:spcPct val="110000"/>
              </a:lnSpc>
            </a:pPr>
            <a:r>
              <a:rPr lang="en-US" sz="2800"/>
              <a:t>Inhibitor competes with natural substrate for binding to active site</a:t>
            </a:r>
          </a:p>
          <a:p>
            <a:pPr>
              <a:lnSpc>
                <a:spcPct val="110000"/>
              </a:lnSpc>
            </a:pPr>
            <a:r>
              <a:rPr lang="en-US" sz="2800"/>
              <a:t>Inhibitor similar in structure to natural substrate</a:t>
            </a:r>
          </a:p>
          <a:p>
            <a:pPr lvl="1">
              <a:lnSpc>
                <a:spcPct val="110000"/>
              </a:lnSpc>
            </a:pPr>
            <a:r>
              <a:rPr lang="en-US" sz="2400"/>
              <a:t>Binds more strongly</a:t>
            </a:r>
          </a:p>
          <a:p>
            <a:pPr lvl="1">
              <a:lnSpc>
                <a:spcPct val="110000"/>
              </a:lnSpc>
            </a:pPr>
            <a:r>
              <a:rPr lang="en-US" sz="2400"/>
              <a:t>May or may not react</a:t>
            </a:r>
          </a:p>
          <a:p>
            <a:pPr lvl="1">
              <a:lnSpc>
                <a:spcPct val="110000"/>
              </a:lnSpc>
            </a:pPr>
            <a:r>
              <a:rPr lang="en-US" sz="2400"/>
              <a:t>If reacts, does so very slowly</a:t>
            </a:r>
          </a:p>
          <a:p>
            <a:pPr lvl="1">
              <a:lnSpc>
                <a:spcPct val="110000"/>
              </a:lnSpc>
            </a:pPr>
            <a:r>
              <a:rPr lang="en-US" sz="2400"/>
              <a:t>Gives info about active site through comparison of structures</a:t>
            </a:r>
          </a:p>
          <a:p>
            <a:pPr>
              <a:lnSpc>
                <a:spcPct val="110000"/>
              </a:lnSpc>
            </a:pPr>
            <a:r>
              <a:rPr lang="en-US" sz="2800"/>
              <a:t>Example: antifreeze poisoning</a:t>
            </a:r>
          </a:p>
        </p:txBody>
      </p:sp>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72446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Grp="1" noChangeAspect="1" noChangeArrowheads="1"/>
          </p:cNvPicPr>
          <p:nvPr>
            <p:ph/>
          </p:nvPr>
        </p:nvPicPr>
        <p:blipFill>
          <a:blip r:embed="rId4" cstate="screen"/>
          <a:srcRect/>
          <a:stretch>
            <a:fillRect/>
          </a:stretch>
        </p:blipFill>
        <p:spPr>
          <a:xfrm>
            <a:off x="1011238" y="684213"/>
            <a:ext cx="7294562" cy="4497387"/>
          </a:xfrm>
          <a:noFill/>
          <a:ln/>
        </p:spPr>
      </p:pic>
      <p:sp>
        <p:nvSpPr>
          <p:cNvPr id="32777" name="Text Box 9"/>
          <p:cNvSpPr txBox="1">
            <a:spLocks noChangeArrowheads="1"/>
          </p:cNvSpPr>
          <p:nvPr/>
        </p:nvSpPr>
        <p:spPr bwMode="auto">
          <a:xfrm>
            <a:off x="898525" y="5899150"/>
            <a:ext cx="184150" cy="366713"/>
          </a:xfrm>
          <a:prstGeom prst="rect">
            <a:avLst/>
          </a:prstGeom>
          <a:noFill/>
          <a:ln w="9525">
            <a:noFill/>
            <a:miter lim="800000"/>
            <a:headEnd/>
            <a:tailEnd/>
          </a:ln>
          <a:effectLst/>
        </p:spPr>
        <p:txBody>
          <a:bodyPr wrap="none">
            <a:spAutoFit/>
          </a:bodyPr>
          <a:lstStyle/>
          <a:p>
            <a:endParaRPr lang="en-US"/>
          </a:p>
        </p:txBody>
      </p:sp>
      <p:graphicFrame>
        <p:nvGraphicFramePr>
          <p:cNvPr id="32778" name="Object 10"/>
          <p:cNvGraphicFramePr>
            <a:graphicFrameLocks noChangeAspect="1"/>
          </p:cNvGraphicFramePr>
          <p:nvPr/>
        </p:nvGraphicFramePr>
        <p:xfrm>
          <a:off x="2057400" y="5486400"/>
          <a:ext cx="1562100" cy="974481"/>
        </p:xfrm>
        <a:graphic>
          <a:graphicData uri="http://schemas.openxmlformats.org/presentationml/2006/ole">
            <mc:AlternateContent xmlns:mc="http://schemas.openxmlformats.org/markup-compatibility/2006">
              <mc:Choice xmlns:v="urn:schemas-microsoft-com:vml" Requires="v">
                <p:oleObj spid="_x0000_s95246" name="Equation" r:id="rId5" imgW="723586" imgH="418918" progId="Equation.3">
                  <p:embed/>
                </p:oleObj>
              </mc:Choice>
              <mc:Fallback>
                <p:oleObj name="Equation" r:id="rId5" imgW="723586" imgH="418918"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486400"/>
                        <a:ext cx="1562100" cy="974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668946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
          </p:nvPr>
        </p:nvSpPr>
        <p:spPr>
          <a:xfrm>
            <a:off x="457200" y="762000"/>
            <a:ext cx="8229600" cy="5364163"/>
          </a:xfrm>
        </p:spPr>
        <p:txBody>
          <a:bodyPr/>
          <a:lstStyle/>
          <a:p>
            <a:pPr eaLnBrk="1" hangingPunct="1">
              <a:lnSpc>
                <a:spcPct val="90000"/>
              </a:lnSpc>
            </a:pPr>
            <a:r>
              <a:rPr lang="en-US" sz="3600" dirty="0" smtClean="0"/>
              <a:t>Enzymes speed the rate of a reaction by lowering the activation energy.(They make the substrate molecules more likely to react.)</a:t>
            </a:r>
          </a:p>
          <a:p>
            <a:pPr eaLnBrk="1" hangingPunct="1">
              <a:lnSpc>
                <a:spcPct val="90000"/>
              </a:lnSpc>
            </a:pPr>
            <a:endParaRPr lang="en-US" sz="3600" dirty="0" smtClean="0"/>
          </a:p>
          <a:p>
            <a:pPr eaLnBrk="1" hangingPunct="1">
              <a:lnSpc>
                <a:spcPct val="90000"/>
              </a:lnSpc>
            </a:pPr>
            <a:r>
              <a:rPr lang="en-US" sz="3600" dirty="0" smtClean="0"/>
              <a:t>Activation Energy is the initial investment of energy needed to start a reaction.  If this barrier is not overcome, the reaction will not proceed or will proceed slowly.</a:t>
            </a:r>
          </a:p>
          <a:p>
            <a:pPr eaLnBrk="1" hangingPunct="1">
              <a:lnSpc>
                <a:spcPct val="90000"/>
              </a:lnSpc>
            </a:pPr>
            <a:endParaRPr lang="en-US" sz="36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203200" y="152400"/>
            <a:ext cx="8737600" cy="990600"/>
          </a:xfrm>
        </p:spPr>
        <p:txBody>
          <a:bodyPr>
            <a:normAutofit/>
          </a:bodyPr>
          <a:lstStyle/>
          <a:p>
            <a:r>
              <a:rPr lang="en-US" sz="3600" b="1" dirty="0" smtClean="0">
                <a:solidFill>
                  <a:schemeClr val="tx1"/>
                </a:solidFill>
                <a:effectLst>
                  <a:outerShdw blurRad="38100" dist="38100" dir="2700000" algn="tl">
                    <a:srgbClr val="C0C0C0"/>
                  </a:outerShdw>
                </a:effectLst>
                <a:latin typeface="Times" pitchFamily="18" charset="0"/>
              </a:rPr>
              <a:t>Competitive </a:t>
            </a:r>
            <a:r>
              <a:rPr lang="en-US" sz="3600" b="1" dirty="0">
                <a:solidFill>
                  <a:schemeClr val="tx1"/>
                </a:solidFill>
                <a:effectLst>
                  <a:outerShdw blurRad="38100" dist="38100" dir="2700000" algn="tl">
                    <a:srgbClr val="C0C0C0"/>
                  </a:outerShdw>
                </a:effectLst>
                <a:latin typeface="Times" pitchFamily="18" charset="0"/>
              </a:rPr>
              <a:t>Inhibitors in Medicine</a:t>
            </a:r>
          </a:p>
        </p:txBody>
      </p:sp>
      <p:sp>
        <p:nvSpPr>
          <p:cNvPr id="293891" name="Rectangle 3"/>
          <p:cNvSpPr>
            <a:spLocks noGrp="1" noChangeArrowheads="1"/>
          </p:cNvSpPr>
          <p:nvPr>
            <p:ph type="body" idx="1"/>
          </p:nvPr>
        </p:nvSpPr>
        <p:spPr>
          <a:xfrm>
            <a:off x="406400" y="1066800"/>
            <a:ext cx="8263467" cy="3833357"/>
          </a:xfrm>
        </p:spPr>
        <p:txBody>
          <a:bodyPr>
            <a:spAutoFit/>
          </a:bodyPr>
          <a:lstStyle/>
          <a:p>
            <a:pPr marL="282575" lvl="1" indent="-168275">
              <a:spcBef>
                <a:spcPct val="0"/>
              </a:spcBef>
              <a:spcAft>
                <a:spcPct val="45000"/>
              </a:spcAft>
              <a:buFontTx/>
              <a:buChar char="•"/>
            </a:pPr>
            <a:r>
              <a:rPr lang="en-US" sz="2600" dirty="0" smtClean="0">
                <a:latin typeface="Helvetica" pitchFamily="34" charset="0"/>
              </a:rPr>
              <a:t>Ethanol </a:t>
            </a:r>
            <a:r>
              <a:rPr lang="en-US" sz="2600" dirty="0">
                <a:latin typeface="Helvetica" pitchFamily="34" charset="0"/>
              </a:rPr>
              <a:t>is used as a competitive inhibitor to treat methanol poisoning.</a:t>
            </a:r>
          </a:p>
          <a:p>
            <a:pPr marL="282575" lvl="1" indent="-168275">
              <a:spcBef>
                <a:spcPct val="0"/>
              </a:spcBef>
              <a:spcAft>
                <a:spcPct val="45000"/>
              </a:spcAft>
              <a:buFont typeface="Wingdings" pitchFamily="2" charset="2"/>
              <a:buChar char="Ø"/>
            </a:pPr>
            <a:r>
              <a:rPr lang="en-US" sz="2600" dirty="0">
                <a:latin typeface="Helvetica" pitchFamily="34" charset="0"/>
              </a:rPr>
              <a:t> Methanol is metabolized by the enzyme alcohol </a:t>
            </a:r>
            <a:r>
              <a:rPr lang="en-US" sz="2600" dirty="0" err="1">
                <a:latin typeface="Helvetica" pitchFamily="34" charset="0"/>
              </a:rPr>
              <a:t>dehydrogenase</a:t>
            </a:r>
            <a:r>
              <a:rPr lang="en-US" sz="2600" dirty="0">
                <a:latin typeface="Helvetica" pitchFamily="34" charset="0"/>
              </a:rPr>
              <a:t> producing highly toxic formaldehyde.</a:t>
            </a:r>
          </a:p>
          <a:p>
            <a:pPr marL="282575" lvl="1" indent="-168275">
              <a:spcBef>
                <a:spcPct val="0"/>
              </a:spcBef>
              <a:spcAft>
                <a:spcPct val="45000"/>
              </a:spcAft>
              <a:buFont typeface="Wingdings" pitchFamily="2" charset="2"/>
              <a:buChar char="Ø"/>
            </a:pPr>
            <a:r>
              <a:rPr lang="en-US" sz="2600" dirty="0">
                <a:latin typeface="Helvetica" pitchFamily="34" charset="0"/>
              </a:rPr>
              <a:t> Ethanol competes for the same enzyme.</a:t>
            </a:r>
          </a:p>
          <a:p>
            <a:pPr marL="282575" lvl="1" indent="-168275">
              <a:spcBef>
                <a:spcPct val="0"/>
              </a:spcBef>
              <a:spcAft>
                <a:spcPct val="45000"/>
              </a:spcAft>
              <a:buFont typeface="Wingdings" pitchFamily="2" charset="2"/>
              <a:buChar char="Ø"/>
            </a:pPr>
            <a:r>
              <a:rPr lang="en-US" sz="2600" dirty="0">
                <a:latin typeface="Helvetica" pitchFamily="34" charset="0"/>
              </a:rPr>
              <a:t> Administration of ethanol occupies the enzyme thereby delaying methanol metabolism long enough for clearance through the kidneys.</a:t>
            </a:r>
          </a:p>
        </p:txBody>
      </p:sp>
    </p:spTree>
    <p:extLst>
      <p:ext uri="{BB962C8B-B14F-4D97-AF65-F5344CB8AC3E}">
        <p14:creationId xmlns:p14="http://schemas.microsoft.com/office/powerpoint/2010/main" val="237105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dissolve">
                                      <p:cBhvr>
                                        <p:cTn id="7" dur="5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dissolve">
                                      <p:cBhvr>
                                        <p:cTn id="12" dur="500"/>
                                        <p:tgtEl>
                                          <p:spTgt spid="29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dissolve">
                                      <p:cBhvr>
                                        <p:cTn id="17" dur="500"/>
                                        <p:tgtEl>
                                          <p:spTgt spid="293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dissolve">
                                      <p:cBhvr>
                                        <p:cTn id="22" dur="500"/>
                                        <p:tgtEl>
                                          <p:spTgt spid="293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bldLvl="5"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Competitive Inhibition</a:t>
            </a:r>
          </a:p>
        </p:txBody>
      </p:sp>
      <p:sp>
        <p:nvSpPr>
          <p:cNvPr id="36867" name="Rectangle 3"/>
          <p:cNvSpPr>
            <a:spLocks noGrp="1" noChangeArrowheads="1"/>
          </p:cNvSpPr>
          <p:nvPr>
            <p:ph sz="quarter" idx="1"/>
          </p:nvPr>
        </p:nvSpPr>
        <p:spPr>
          <a:xfrm>
            <a:off x="457200" y="1981200"/>
            <a:ext cx="8229600" cy="4495800"/>
          </a:xfrm>
        </p:spPr>
        <p:txBody>
          <a:bodyPr/>
          <a:lstStyle/>
          <a:p>
            <a:pPr>
              <a:lnSpc>
                <a:spcPct val="120000"/>
              </a:lnSpc>
            </a:pPr>
            <a:r>
              <a:rPr lang="en-US" dirty="0"/>
              <a:t>I and S compete for E</a:t>
            </a:r>
          </a:p>
          <a:p>
            <a:pPr>
              <a:lnSpc>
                <a:spcPct val="120000"/>
              </a:lnSpc>
            </a:pPr>
            <a:r>
              <a:rPr lang="en-US" dirty="0"/>
              <a:t>Increasing [I]</a:t>
            </a:r>
          </a:p>
          <a:p>
            <a:pPr lvl="1">
              <a:lnSpc>
                <a:spcPct val="120000"/>
              </a:lnSpc>
            </a:pPr>
            <a:r>
              <a:rPr lang="en-US" dirty="0"/>
              <a:t>Increases [EI]</a:t>
            </a:r>
          </a:p>
          <a:p>
            <a:pPr lvl="1">
              <a:lnSpc>
                <a:spcPct val="120000"/>
              </a:lnSpc>
            </a:pPr>
            <a:r>
              <a:rPr lang="en-US" dirty="0"/>
              <a:t>Reduces [E] available for substrate binding</a:t>
            </a:r>
          </a:p>
          <a:p>
            <a:pPr>
              <a:lnSpc>
                <a:spcPct val="120000"/>
              </a:lnSpc>
            </a:pPr>
            <a:r>
              <a:rPr lang="en-US" dirty="0"/>
              <a:t>Need to keep [I] high to ensure inhibition</a:t>
            </a:r>
          </a:p>
          <a:p>
            <a:pPr lvl="1">
              <a:lnSpc>
                <a:spcPct val="120000"/>
              </a:lnSpc>
            </a:pPr>
            <a:r>
              <a:rPr lang="en-US" dirty="0"/>
              <a:t>Dosage</a:t>
            </a:r>
          </a:p>
        </p:txBody>
      </p:sp>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0215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371600"/>
          </a:xfrm>
        </p:spPr>
        <p:txBody>
          <a:bodyPr/>
          <a:lstStyle/>
          <a:p>
            <a:r>
              <a:rPr lang="en-US" sz="4000"/>
              <a:t>Michealis-Menton Equation for Competitive Inhibition</a:t>
            </a:r>
          </a:p>
        </p:txBody>
      </p:sp>
      <p:sp>
        <p:nvSpPr>
          <p:cNvPr id="37891" name="Rectangle 3"/>
          <p:cNvSpPr>
            <a:spLocks noGrp="1" noChangeArrowheads="1"/>
          </p:cNvSpPr>
          <p:nvPr>
            <p:ph sz="quarter" idx="1"/>
          </p:nvPr>
        </p:nvSpPr>
        <p:spPr>
          <a:xfrm>
            <a:off x="457200" y="2667000"/>
            <a:ext cx="8229600" cy="4114800"/>
          </a:xfrm>
        </p:spPr>
        <p:txBody>
          <a:bodyPr/>
          <a:lstStyle/>
          <a:p>
            <a:pPr>
              <a:lnSpc>
                <a:spcPct val="170000"/>
              </a:lnSpc>
            </a:pPr>
            <a:r>
              <a:rPr lang="en-US" sz="2400"/>
              <a:t>Where </a:t>
            </a:r>
            <a:r>
              <a:rPr lang="en-US" sz="2400">
                <a:latin typeface="Symbol" pitchFamily="18" charset="2"/>
              </a:rPr>
              <a:t>a</a:t>
            </a:r>
            <a:r>
              <a:rPr lang="en-US" sz="2400"/>
              <a:t> = 1 + [I]/K</a:t>
            </a:r>
            <a:r>
              <a:rPr lang="en-US" sz="2400" baseline="-25000"/>
              <a:t>I</a:t>
            </a:r>
          </a:p>
          <a:p>
            <a:pPr lvl="1"/>
            <a:r>
              <a:rPr lang="en-US" sz="2000"/>
              <a:t>Function of inhibitor concentration and affinity for enzyme</a:t>
            </a:r>
          </a:p>
          <a:p>
            <a:pPr lvl="1"/>
            <a:r>
              <a:rPr lang="en-US" sz="2000">
                <a:latin typeface="Symbol" pitchFamily="18" charset="2"/>
              </a:rPr>
              <a:t>a</a:t>
            </a:r>
            <a:r>
              <a:rPr lang="en-US" sz="2000"/>
              <a:t> = 1 when [I] = 0</a:t>
            </a:r>
          </a:p>
          <a:p>
            <a:pPr>
              <a:lnSpc>
                <a:spcPct val="170000"/>
              </a:lnSpc>
            </a:pPr>
            <a:r>
              <a:rPr lang="en-US" sz="2400"/>
              <a:t>As [S] increases, V</a:t>
            </a:r>
            <a:r>
              <a:rPr lang="en-US" sz="2400" baseline="-25000"/>
              <a:t>0</a:t>
            </a:r>
            <a:r>
              <a:rPr lang="en-US" sz="2400"/>
              <a:t> will approach V</a:t>
            </a:r>
            <a:r>
              <a:rPr lang="en-US" sz="2400" baseline="-25000"/>
              <a:t>max</a:t>
            </a:r>
            <a:r>
              <a:rPr lang="en-US" sz="2400"/>
              <a:t> for any value of </a:t>
            </a:r>
            <a:r>
              <a:rPr lang="en-US" sz="2400">
                <a:latin typeface="Symbol" pitchFamily="18" charset="2"/>
              </a:rPr>
              <a:t>a</a:t>
            </a:r>
          </a:p>
          <a:p>
            <a:pPr lvl="1"/>
            <a:r>
              <a:rPr lang="en-US" sz="2000"/>
              <a:t>S overcome inhibitor effects; saturate</a:t>
            </a:r>
          </a:p>
          <a:p>
            <a:pPr>
              <a:lnSpc>
                <a:spcPct val="170000"/>
              </a:lnSpc>
            </a:pPr>
            <a:r>
              <a:rPr lang="en-US" sz="2400"/>
              <a:t>As [I] increases, K</a:t>
            </a:r>
            <a:r>
              <a:rPr lang="en-US" sz="2400" baseline="-25000"/>
              <a:t>M</a:t>
            </a:r>
            <a:r>
              <a:rPr lang="en-US" sz="2400"/>
              <a:t> increases by </a:t>
            </a:r>
            <a:r>
              <a:rPr lang="en-US" sz="2400">
                <a:latin typeface="Symbol" pitchFamily="18" charset="2"/>
              </a:rPr>
              <a:t>a</a:t>
            </a:r>
          </a:p>
          <a:p>
            <a:pPr lvl="1"/>
            <a:r>
              <a:rPr lang="en-US" sz="2000"/>
              <a:t>More S required to reach ½ V</a:t>
            </a:r>
            <a:r>
              <a:rPr lang="en-US" sz="2000" baseline="-25000"/>
              <a:t>max</a:t>
            </a:r>
          </a:p>
          <a:p>
            <a:pPr lvl="1"/>
            <a:r>
              <a:rPr lang="en-US" sz="2000"/>
              <a:t>Rate does not increase rapidly with [S] due to inhibition</a:t>
            </a:r>
          </a:p>
        </p:txBody>
      </p:sp>
      <p:graphicFrame>
        <p:nvGraphicFramePr>
          <p:cNvPr id="37892" name="Object 4"/>
          <p:cNvGraphicFramePr>
            <a:graphicFrameLocks noChangeAspect="1"/>
          </p:cNvGraphicFramePr>
          <p:nvPr/>
        </p:nvGraphicFramePr>
        <p:xfrm>
          <a:off x="2971800" y="1600200"/>
          <a:ext cx="2057400" cy="896938"/>
        </p:xfrm>
        <a:graphic>
          <a:graphicData uri="http://schemas.openxmlformats.org/presentationml/2006/ole">
            <mc:AlternateContent xmlns:mc="http://schemas.openxmlformats.org/markup-compatibility/2006">
              <mc:Choice xmlns:v="urn:schemas-microsoft-com:vml" Requires="v">
                <p:oleObj spid="_x0000_s96270" name="Equation" r:id="rId4" imgW="990170" imgH="431613" progId="Equation.3">
                  <p:embed/>
                </p:oleObj>
              </mc:Choice>
              <mc:Fallback>
                <p:oleObj name="Equation" r:id="rId4" imgW="990170" imgH="431613"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20574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6007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a:t>Lineweaver-Burk Equation for Competitive Inhibition</a:t>
            </a:r>
          </a:p>
        </p:txBody>
      </p:sp>
      <p:pic>
        <p:nvPicPr>
          <p:cNvPr id="38922" name="Picture 10"/>
          <p:cNvPicPr>
            <a:picLocks noGrp="1" noChangeAspect="1" noChangeArrowheads="1"/>
          </p:cNvPicPr>
          <p:nvPr>
            <p:ph sz="half" idx="1"/>
          </p:nvPr>
        </p:nvPicPr>
        <p:blipFill>
          <a:blip r:embed="rId4" cstate="screen"/>
          <a:srcRect/>
          <a:stretch>
            <a:fillRect/>
          </a:stretch>
        </p:blipFill>
        <p:spPr>
          <a:xfrm>
            <a:off x="228600" y="2895600"/>
            <a:ext cx="3886200" cy="3808413"/>
          </a:xfrm>
          <a:noFill/>
          <a:ln/>
        </p:spPr>
      </p:pic>
      <p:sp>
        <p:nvSpPr>
          <p:cNvPr id="38919" name="Rectangle 7"/>
          <p:cNvSpPr>
            <a:spLocks noGrp="1" noChangeArrowheads="1"/>
          </p:cNvSpPr>
          <p:nvPr>
            <p:ph type="body" sz="half" idx="2"/>
          </p:nvPr>
        </p:nvSpPr>
        <p:spPr>
          <a:xfrm>
            <a:off x="4191000" y="3276600"/>
            <a:ext cx="4953000" cy="3124200"/>
          </a:xfrm>
        </p:spPr>
        <p:txBody>
          <a:bodyPr/>
          <a:lstStyle/>
          <a:p>
            <a:pPr>
              <a:lnSpc>
                <a:spcPct val="130000"/>
              </a:lnSpc>
            </a:pPr>
            <a:r>
              <a:rPr lang="en-US" sz="2400"/>
              <a:t>Slope is larger (multiplied by </a:t>
            </a:r>
            <a:r>
              <a:rPr lang="en-US" sz="2400">
                <a:latin typeface="Symbol" pitchFamily="18" charset="2"/>
              </a:rPr>
              <a:t>a</a:t>
            </a:r>
            <a:r>
              <a:rPr lang="en-US" sz="2400"/>
              <a:t>)</a:t>
            </a:r>
          </a:p>
          <a:p>
            <a:pPr>
              <a:lnSpc>
                <a:spcPct val="130000"/>
              </a:lnSpc>
            </a:pPr>
            <a:r>
              <a:rPr lang="en-US" sz="2400"/>
              <a:t>Intercept does not change   (V</a:t>
            </a:r>
            <a:r>
              <a:rPr lang="en-US" sz="2400" baseline="-25000"/>
              <a:t>max</a:t>
            </a:r>
            <a:r>
              <a:rPr lang="en-US" sz="2400"/>
              <a:t> is the same)</a:t>
            </a:r>
          </a:p>
          <a:p>
            <a:pPr>
              <a:lnSpc>
                <a:spcPct val="130000"/>
              </a:lnSpc>
            </a:pPr>
            <a:r>
              <a:rPr lang="en-US" sz="2400"/>
              <a:t>K</a:t>
            </a:r>
            <a:r>
              <a:rPr lang="en-US" sz="2400" baseline="-25000"/>
              <a:t>M</a:t>
            </a:r>
            <a:r>
              <a:rPr lang="en-US" sz="2400"/>
              <a:t> is larger (multiplied by </a:t>
            </a:r>
            <a:r>
              <a:rPr lang="en-US" sz="2400">
                <a:latin typeface="Symbol" pitchFamily="18" charset="2"/>
              </a:rPr>
              <a:t>a</a:t>
            </a:r>
            <a:r>
              <a:rPr lang="en-US" sz="2400"/>
              <a:t>)</a:t>
            </a:r>
          </a:p>
        </p:txBody>
      </p:sp>
      <p:graphicFrame>
        <p:nvGraphicFramePr>
          <p:cNvPr id="38916" name="Object 4"/>
          <p:cNvGraphicFramePr>
            <a:graphicFrameLocks noChangeAspect="1"/>
          </p:cNvGraphicFramePr>
          <p:nvPr/>
        </p:nvGraphicFramePr>
        <p:xfrm>
          <a:off x="3048000" y="1828800"/>
          <a:ext cx="2565400" cy="825500"/>
        </p:xfrm>
        <a:graphic>
          <a:graphicData uri="http://schemas.openxmlformats.org/presentationml/2006/ole">
            <mc:AlternateContent xmlns:mc="http://schemas.openxmlformats.org/markup-compatibility/2006">
              <mc:Choice xmlns:v="urn:schemas-microsoft-com:vml" Requires="v">
                <p:oleObj spid="_x0000_s97294" name="Equation" r:id="rId5" imgW="1497950" imgH="482391" progId="Equation.3">
                  <p:embed/>
                </p:oleObj>
              </mc:Choice>
              <mc:Fallback>
                <p:oleObj name="Equation" r:id="rId5" imgW="1497950" imgH="482391"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28800"/>
                        <a:ext cx="25654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4172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additive="base">
                                        <p:cTn id="7" dur="500" fill="hold"/>
                                        <p:tgtEl>
                                          <p:spTgt spid="38922"/>
                                        </p:tgtEl>
                                        <p:attrNameLst>
                                          <p:attrName>ppt_x</p:attrName>
                                        </p:attrNameLst>
                                      </p:cBhvr>
                                      <p:tavLst>
                                        <p:tav tm="0">
                                          <p:val>
                                            <p:strVal val="#ppt_x"/>
                                          </p:val>
                                        </p:tav>
                                        <p:tav tm="100000">
                                          <p:val>
                                            <p:strVal val="#ppt_x"/>
                                          </p:val>
                                        </p:tav>
                                      </p:tavLst>
                                    </p:anim>
                                    <p:anim calcmode="lin" valueType="num">
                                      <p:cBhvr additive="base">
                                        <p:cTn id="8" dur="500" fill="hold"/>
                                        <p:tgtEl>
                                          <p:spTgt spid="389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Uncompetitive Inhibition</a:t>
            </a:r>
          </a:p>
        </p:txBody>
      </p:sp>
      <p:sp>
        <p:nvSpPr>
          <p:cNvPr id="41988" name="Rectangle 4"/>
          <p:cNvSpPr>
            <a:spLocks noGrp="1" noChangeArrowheads="1"/>
          </p:cNvSpPr>
          <p:nvPr>
            <p:ph sz="quarter" idx="1"/>
          </p:nvPr>
        </p:nvSpPr>
        <p:spPr>
          <a:xfrm>
            <a:off x="457200" y="1981200"/>
            <a:ext cx="8229600" cy="4724400"/>
          </a:xfrm>
        </p:spPr>
        <p:txBody>
          <a:bodyPr/>
          <a:lstStyle/>
          <a:p>
            <a:pPr>
              <a:lnSpc>
                <a:spcPct val="110000"/>
              </a:lnSpc>
            </a:pPr>
            <a:r>
              <a:rPr lang="en-US" sz="2800"/>
              <a:t>Inhibitor binds to enzyme-substrate complex, not to free enzyme</a:t>
            </a:r>
          </a:p>
          <a:p>
            <a:pPr>
              <a:lnSpc>
                <a:spcPct val="110000"/>
              </a:lnSpc>
            </a:pPr>
            <a:r>
              <a:rPr lang="en-US" sz="2800"/>
              <a:t>Inhibitor does not need to resemble substrate</a:t>
            </a:r>
          </a:p>
          <a:p>
            <a:pPr>
              <a:lnSpc>
                <a:spcPct val="110000"/>
              </a:lnSpc>
            </a:pPr>
            <a:r>
              <a:rPr lang="en-US" sz="2800"/>
              <a:t>Active site = multisubstrate, or I in second site</a:t>
            </a:r>
          </a:p>
          <a:p>
            <a:pPr>
              <a:lnSpc>
                <a:spcPct val="110000"/>
              </a:lnSpc>
            </a:pPr>
            <a:r>
              <a:rPr lang="en-US" sz="2800"/>
              <a:t>Distorts active site; prevents reaction from occurring</a:t>
            </a:r>
          </a:p>
          <a:p>
            <a:pPr>
              <a:lnSpc>
                <a:spcPct val="110000"/>
              </a:lnSpc>
            </a:pPr>
            <a:r>
              <a:rPr lang="en-US" sz="2800"/>
              <a:t>Increasing [S] does not change binding of inhibitor to ES (uncompetitive)</a:t>
            </a:r>
          </a:p>
          <a:p>
            <a:pPr lvl="1">
              <a:lnSpc>
                <a:spcPct val="110000"/>
              </a:lnSpc>
            </a:pPr>
            <a:r>
              <a:rPr lang="en-US" sz="2400"/>
              <a:t>V</a:t>
            </a:r>
            <a:r>
              <a:rPr lang="en-US" sz="2400" baseline="-25000"/>
              <a:t>max</a:t>
            </a:r>
            <a:r>
              <a:rPr lang="en-US" sz="2400"/>
              <a:t> is affected by [I]</a:t>
            </a:r>
          </a:p>
        </p:txBody>
      </p:sp>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32462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Grp="1" noChangeAspect="1" noChangeArrowheads="1"/>
          </p:cNvPicPr>
          <p:nvPr>
            <p:ph/>
          </p:nvPr>
        </p:nvPicPr>
        <p:blipFill>
          <a:blip r:embed="rId3" cstate="screen"/>
          <a:stretch>
            <a:fillRect/>
          </a:stretch>
        </p:blipFill>
        <p:spPr>
          <a:xfrm>
            <a:off x="665797" y="381000"/>
            <a:ext cx="7812405" cy="5715000"/>
          </a:xfrm>
          <a:noFill/>
          <a:ln/>
        </p:spPr>
      </p:pic>
      <p:sp>
        <p:nvSpPr>
          <p:cNvPr id="3" name="Rectangle 2"/>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4106744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
            <a:ext cx="8229600" cy="1371600"/>
          </a:xfrm>
        </p:spPr>
        <p:txBody>
          <a:bodyPr/>
          <a:lstStyle/>
          <a:p>
            <a:r>
              <a:rPr lang="en-US" sz="4000"/>
              <a:t>M-M and L-B Equations for Uncompetitive Inhibition</a:t>
            </a:r>
          </a:p>
        </p:txBody>
      </p:sp>
      <p:sp>
        <p:nvSpPr>
          <p:cNvPr id="47107" name="Rectangle 3"/>
          <p:cNvSpPr>
            <a:spLocks noGrp="1" noChangeArrowheads="1"/>
          </p:cNvSpPr>
          <p:nvPr>
            <p:ph type="body" sz="half" idx="1"/>
          </p:nvPr>
        </p:nvSpPr>
        <p:spPr>
          <a:xfrm>
            <a:off x="304800" y="3124200"/>
            <a:ext cx="4038600" cy="3429000"/>
          </a:xfrm>
        </p:spPr>
        <p:txBody>
          <a:bodyPr/>
          <a:lstStyle/>
          <a:p>
            <a:pPr>
              <a:lnSpc>
                <a:spcPct val="110000"/>
              </a:lnSpc>
            </a:pPr>
            <a:r>
              <a:rPr lang="en-US" sz="2800"/>
              <a:t>Increasing [I]</a:t>
            </a:r>
          </a:p>
          <a:p>
            <a:pPr lvl="1">
              <a:lnSpc>
                <a:spcPct val="110000"/>
              </a:lnSpc>
            </a:pPr>
            <a:r>
              <a:rPr lang="en-US" sz="2400"/>
              <a:t>Lowers V</a:t>
            </a:r>
            <a:r>
              <a:rPr lang="en-US" sz="2400" baseline="-25000"/>
              <a:t>max</a:t>
            </a:r>
            <a:r>
              <a:rPr lang="en-US" sz="2400"/>
              <a:t> (y-intercept increases)</a:t>
            </a:r>
          </a:p>
          <a:p>
            <a:pPr lvl="1">
              <a:lnSpc>
                <a:spcPct val="110000"/>
              </a:lnSpc>
            </a:pPr>
            <a:r>
              <a:rPr lang="en-US" sz="2400"/>
              <a:t>Lowers K</a:t>
            </a:r>
            <a:r>
              <a:rPr lang="en-US" sz="2400" baseline="-25000"/>
              <a:t>M</a:t>
            </a:r>
            <a:r>
              <a:rPr lang="en-US" sz="2400"/>
              <a:t> (x-intercept decreases)</a:t>
            </a:r>
          </a:p>
          <a:p>
            <a:pPr lvl="1">
              <a:lnSpc>
                <a:spcPct val="110000"/>
              </a:lnSpc>
            </a:pPr>
            <a:r>
              <a:rPr lang="en-US" sz="2400"/>
              <a:t>Ratio of K</a:t>
            </a:r>
            <a:r>
              <a:rPr lang="en-US" sz="2400" baseline="-25000"/>
              <a:t>M</a:t>
            </a:r>
            <a:r>
              <a:rPr lang="en-US" sz="2400"/>
              <a:t>/V</a:t>
            </a:r>
            <a:r>
              <a:rPr lang="en-US" sz="2400" baseline="-25000"/>
              <a:t>max</a:t>
            </a:r>
            <a:r>
              <a:rPr lang="en-US" sz="2400"/>
              <a:t> is the same (slope)</a:t>
            </a:r>
          </a:p>
        </p:txBody>
      </p:sp>
      <p:pic>
        <p:nvPicPr>
          <p:cNvPr id="47115" name="Picture 11"/>
          <p:cNvPicPr>
            <a:picLocks noGrp="1" noChangeAspect="1" noChangeArrowheads="1"/>
          </p:cNvPicPr>
          <p:nvPr>
            <p:ph sz="half" idx="2"/>
          </p:nvPr>
        </p:nvPicPr>
        <p:blipFill>
          <a:blip r:embed="rId4" cstate="screen"/>
          <a:stretch>
            <a:fillRect/>
          </a:stretch>
        </p:blipFill>
        <p:spPr>
          <a:xfrm>
            <a:off x="4648200" y="1491871"/>
            <a:ext cx="3810000" cy="4048884"/>
          </a:xfrm>
          <a:noFill/>
          <a:ln/>
        </p:spPr>
      </p:pic>
      <p:graphicFrame>
        <p:nvGraphicFramePr>
          <p:cNvPr id="47110" name="Object 6"/>
          <p:cNvGraphicFramePr>
            <a:graphicFrameLocks noChangeAspect="1"/>
          </p:cNvGraphicFramePr>
          <p:nvPr/>
        </p:nvGraphicFramePr>
        <p:xfrm>
          <a:off x="1828800" y="1828800"/>
          <a:ext cx="2136775" cy="896938"/>
        </p:xfrm>
        <a:graphic>
          <a:graphicData uri="http://schemas.openxmlformats.org/presentationml/2006/ole">
            <mc:AlternateContent xmlns:mc="http://schemas.openxmlformats.org/markup-compatibility/2006">
              <mc:Choice xmlns:v="urn:schemas-microsoft-com:vml" Requires="v">
                <p:oleObj spid="_x0000_s98318" name="Equation" r:id="rId5" imgW="1028254" imgH="431613" progId="Equation.3">
                  <p:embed/>
                </p:oleObj>
              </mc:Choice>
              <mc:Fallback>
                <p:oleObj name="Equation" r:id="rId5" imgW="1028254" imgH="431613"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828800"/>
                        <a:ext cx="2136775"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94531258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15"/>
                                        </p:tgtEl>
                                        <p:attrNameLst>
                                          <p:attrName>style.visibility</p:attrName>
                                        </p:attrNameLst>
                                      </p:cBhvr>
                                      <p:to>
                                        <p:strVal val="visible"/>
                                      </p:to>
                                    </p:set>
                                    <p:anim calcmode="lin" valueType="num">
                                      <p:cBhvr additive="base">
                                        <p:cTn id="7" dur="500" fill="hold"/>
                                        <p:tgtEl>
                                          <p:spTgt spid="47115"/>
                                        </p:tgtEl>
                                        <p:attrNameLst>
                                          <p:attrName>ppt_x</p:attrName>
                                        </p:attrNameLst>
                                      </p:cBhvr>
                                      <p:tavLst>
                                        <p:tav tm="0">
                                          <p:val>
                                            <p:strVal val="#ppt_x"/>
                                          </p:val>
                                        </p:tav>
                                        <p:tav tm="100000">
                                          <p:val>
                                            <p:strVal val="#ppt_x"/>
                                          </p:val>
                                        </p:tav>
                                      </p:tavLst>
                                    </p:anim>
                                    <p:anim calcmode="lin" valueType="num">
                                      <p:cBhvr additive="base">
                                        <p:cTn id="8"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371600"/>
          </a:xfrm>
        </p:spPr>
        <p:txBody>
          <a:bodyPr/>
          <a:lstStyle/>
          <a:p>
            <a:r>
              <a:rPr lang="en-US"/>
              <a:t>Mixed Inhibition</a:t>
            </a:r>
          </a:p>
        </p:txBody>
      </p:sp>
      <p:sp>
        <p:nvSpPr>
          <p:cNvPr id="49155" name="Rectangle 3"/>
          <p:cNvSpPr>
            <a:spLocks noGrp="1" noChangeArrowheads="1"/>
          </p:cNvSpPr>
          <p:nvPr>
            <p:ph type="body" sz="half" idx="1"/>
          </p:nvPr>
        </p:nvSpPr>
        <p:spPr>
          <a:xfrm>
            <a:off x="457200" y="1447800"/>
            <a:ext cx="8229600" cy="1295400"/>
          </a:xfrm>
        </p:spPr>
        <p:txBody>
          <a:bodyPr/>
          <a:lstStyle/>
          <a:p>
            <a:r>
              <a:rPr lang="en-US"/>
              <a:t>Inhibitor binds to either E or ES</a:t>
            </a:r>
          </a:p>
        </p:txBody>
      </p:sp>
      <p:pic>
        <p:nvPicPr>
          <p:cNvPr id="49157" name="Picture 5"/>
          <p:cNvPicPr>
            <a:picLocks noGrp="1" noChangeAspect="1" noChangeArrowheads="1"/>
          </p:cNvPicPr>
          <p:nvPr>
            <p:ph sz="half" idx="2"/>
          </p:nvPr>
        </p:nvPicPr>
        <p:blipFill>
          <a:blip r:embed="rId3" cstate="screen"/>
          <a:srcRect/>
          <a:stretch>
            <a:fillRect/>
          </a:stretch>
        </p:blipFill>
        <p:spPr>
          <a:xfrm>
            <a:off x="1371600" y="2128838"/>
            <a:ext cx="6553200" cy="4652962"/>
          </a:xfrm>
          <a:noFill/>
          <a:ln/>
        </p:spPr>
      </p:pic>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556761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500" fill="hold"/>
                                        <p:tgtEl>
                                          <p:spTgt spid="49157"/>
                                        </p:tgtEl>
                                        <p:attrNameLst>
                                          <p:attrName>ppt_x</p:attrName>
                                        </p:attrNameLst>
                                      </p:cBhvr>
                                      <p:tavLst>
                                        <p:tav tm="0">
                                          <p:val>
                                            <p:strVal val="#ppt_x"/>
                                          </p:val>
                                        </p:tav>
                                        <p:tav tm="100000">
                                          <p:val>
                                            <p:strVal val="#ppt_x"/>
                                          </p:val>
                                        </p:tav>
                                      </p:tavLst>
                                    </p:anim>
                                    <p:anim calcmode="lin" valueType="num">
                                      <p:cBhvr additive="base">
                                        <p:cTn id="12"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8600"/>
            <a:ext cx="8229600" cy="1371600"/>
          </a:xfrm>
        </p:spPr>
        <p:txBody>
          <a:bodyPr/>
          <a:lstStyle/>
          <a:p>
            <a:r>
              <a:rPr lang="en-US" sz="4000"/>
              <a:t>M-M and L-B Equations </a:t>
            </a:r>
            <a:br>
              <a:rPr lang="en-US" sz="4000"/>
            </a:br>
            <a:r>
              <a:rPr lang="en-US" sz="4000"/>
              <a:t>for Mixed Inhibition</a:t>
            </a:r>
          </a:p>
        </p:txBody>
      </p:sp>
      <p:sp>
        <p:nvSpPr>
          <p:cNvPr id="51203" name="Rectangle 3"/>
          <p:cNvSpPr>
            <a:spLocks noGrp="1" noChangeArrowheads="1"/>
          </p:cNvSpPr>
          <p:nvPr>
            <p:ph type="body" sz="half" idx="1"/>
          </p:nvPr>
        </p:nvSpPr>
        <p:spPr>
          <a:xfrm>
            <a:off x="76200" y="3124200"/>
            <a:ext cx="4419600" cy="3429000"/>
          </a:xfrm>
        </p:spPr>
        <p:txBody>
          <a:bodyPr/>
          <a:lstStyle/>
          <a:p>
            <a:pPr>
              <a:lnSpc>
                <a:spcPct val="110000"/>
              </a:lnSpc>
            </a:pPr>
            <a:r>
              <a:rPr lang="en-US" sz="2800"/>
              <a:t>Increasing [I]</a:t>
            </a:r>
          </a:p>
          <a:p>
            <a:pPr lvl="1">
              <a:lnSpc>
                <a:spcPct val="110000"/>
              </a:lnSpc>
            </a:pPr>
            <a:r>
              <a:rPr lang="en-US" sz="2400"/>
              <a:t>Lowers V</a:t>
            </a:r>
            <a:r>
              <a:rPr lang="en-US" sz="2400" baseline="-25000"/>
              <a:t>max</a:t>
            </a:r>
            <a:r>
              <a:rPr lang="en-US" sz="2400"/>
              <a:t> (y-intercept increases)</a:t>
            </a:r>
          </a:p>
          <a:p>
            <a:pPr lvl="1">
              <a:lnSpc>
                <a:spcPct val="110000"/>
              </a:lnSpc>
            </a:pPr>
            <a:r>
              <a:rPr lang="en-US" sz="2400"/>
              <a:t>Raises K</a:t>
            </a:r>
            <a:r>
              <a:rPr lang="en-US" sz="2400" baseline="-25000"/>
              <a:t>M</a:t>
            </a:r>
            <a:r>
              <a:rPr lang="en-US" sz="2400"/>
              <a:t> (x-intercept increases)</a:t>
            </a:r>
          </a:p>
          <a:p>
            <a:pPr lvl="1">
              <a:lnSpc>
                <a:spcPct val="110000"/>
              </a:lnSpc>
            </a:pPr>
            <a:r>
              <a:rPr lang="en-US" sz="2400"/>
              <a:t>Ratio of K</a:t>
            </a:r>
            <a:r>
              <a:rPr lang="en-US" sz="2400" baseline="-25000"/>
              <a:t>M</a:t>
            </a:r>
            <a:r>
              <a:rPr lang="en-US" sz="2400"/>
              <a:t>/V</a:t>
            </a:r>
            <a:r>
              <a:rPr lang="en-US" sz="2400" baseline="-25000"/>
              <a:t>max</a:t>
            </a:r>
            <a:r>
              <a:rPr lang="en-US" sz="2400"/>
              <a:t> is not the same (slope changes)</a:t>
            </a:r>
          </a:p>
        </p:txBody>
      </p:sp>
      <p:pic>
        <p:nvPicPr>
          <p:cNvPr id="51214" name="Picture 14"/>
          <p:cNvPicPr>
            <a:picLocks noGrp="1" noChangeAspect="1" noChangeArrowheads="1"/>
          </p:cNvPicPr>
          <p:nvPr>
            <p:ph sz="half" idx="2"/>
          </p:nvPr>
        </p:nvPicPr>
        <p:blipFill>
          <a:blip r:embed="rId4" cstate="screen"/>
          <a:stretch>
            <a:fillRect/>
          </a:stretch>
        </p:blipFill>
        <p:spPr>
          <a:xfrm>
            <a:off x="4648200" y="1476698"/>
            <a:ext cx="3810000" cy="4079229"/>
          </a:xfrm>
          <a:noFill/>
          <a:ln/>
        </p:spPr>
      </p:pic>
      <p:graphicFrame>
        <p:nvGraphicFramePr>
          <p:cNvPr id="51206" name="Object 6"/>
          <p:cNvGraphicFramePr>
            <a:graphicFrameLocks noChangeAspect="1"/>
          </p:cNvGraphicFramePr>
          <p:nvPr/>
        </p:nvGraphicFramePr>
        <p:xfrm>
          <a:off x="1752600" y="1905000"/>
          <a:ext cx="2320925" cy="896938"/>
        </p:xfrm>
        <a:graphic>
          <a:graphicData uri="http://schemas.openxmlformats.org/presentationml/2006/ole">
            <mc:AlternateContent xmlns:mc="http://schemas.openxmlformats.org/markup-compatibility/2006">
              <mc:Choice xmlns:v="urn:schemas-microsoft-com:vml" Requires="v">
                <p:oleObj spid="_x0000_s99342" name="Equation" r:id="rId5" imgW="1117600" imgH="431800" progId="Equation.3">
                  <p:embed/>
                </p:oleObj>
              </mc:Choice>
              <mc:Fallback>
                <p:oleObj name="Equation" r:id="rId5" imgW="1117600" imgH="4318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905000"/>
                        <a:ext cx="2320925"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345797240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14"/>
                                        </p:tgtEl>
                                        <p:attrNameLst>
                                          <p:attrName>style.visibility</p:attrName>
                                        </p:attrNameLst>
                                      </p:cBhvr>
                                      <p:to>
                                        <p:strVal val="visible"/>
                                      </p:to>
                                    </p:set>
                                    <p:anim calcmode="lin" valueType="num">
                                      <p:cBhvr additive="base">
                                        <p:cTn id="7" dur="500" fill="hold"/>
                                        <p:tgtEl>
                                          <p:spTgt spid="51214"/>
                                        </p:tgtEl>
                                        <p:attrNameLst>
                                          <p:attrName>ppt_x</p:attrName>
                                        </p:attrNameLst>
                                      </p:cBhvr>
                                      <p:tavLst>
                                        <p:tav tm="0">
                                          <p:val>
                                            <p:strVal val="#ppt_x"/>
                                          </p:val>
                                        </p:tav>
                                        <p:tav tm="100000">
                                          <p:val>
                                            <p:strVal val="#ppt_x"/>
                                          </p:val>
                                        </p:tav>
                                      </p:tavLst>
                                    </p:anim>
                                    <p:anim calcmode="lin" valueType="num">
                                      <p:cBhvr additive="base">
                                        <p:cTn id="8"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Noncompetitive Inhibition</a:t>
            </a:r>
          </a:p>
        </p:txBody>
      </p:sp>
      <p:sp>
        <p:nvSpPr>
          <p:cNvPr id="52227" name="Rectangle 3"/>
          <p:cNvSpPr>
            <a:spLocks noGrp="1" noChangeArrowheads="1"/>
          </p:cNvSpPr>
          <p:nvPr>
            <p:ph sz="quarter" idx="1"/>
          </p:nvPr>
        </p:nvSpPr>
        <p:spPr>
          <a:xfrm>
            <a:off x="762000" y="1828800"/>
            <a:ext cx="7543800" cy="4495800"/>
          </a:xfrm>
        </p:spPr>
        <p:txBody>
          <a:bodyPr/>
          <a:lstStyle/>
          <a:p>
            <a:pPr>
              <a:lnSpc>
                <a:spcPct val="130000"/>
              </a:lnSpc>
            </a:pPr>
            <a:r>
              <a:rPr lang="en-US" dirty="0" err="1" smtClean="0"/>
              <a:t>V</a:t>
            </a:r>
            <a:r>
              <a:rPr lang="en-US" baseline="-25000" dirty="0" err="1" smtClean="0"/>
              <a:t>max</a:t>
            </a:r>
            <a:r>
              <a:rPr lang="en-US" dirty="0" smtClean="0"/>
              <a:t> </a:t>
            </a:r>
            <a:r>
              <a:rPr lang="en-US" dirty="0"/>
              <a:t>lowers as increase [I] </a:t>
            </a:r>
          </a:p>
          <a:p>
            <a:pPr>
              <a:lnSpc>
                <a:spcPct val="130000"/>
              </a:lnSpc>
            </a:pPr>
            <a:r>
              <a:rPr lang="en-US" dirty="0"/>
              <a:t>Lines intersect on x-axis </a:t>
            </a:r>
          </a:p>
          <a:p>
            <a:pPr lvl="1">
              <a:lnSpc>
                <a:spcPct val="130000"/>
              </a:lnSpc>
            </a:pPr>
            <a:r>
              <a:rPr lang="en-US" dirty="0"/>
              <a:t>K</a:t>
            </a:r>
            <a:r>
              <a:rPr lang="en-US" baseline="-25000" dirty="0"/>
              <a:t>M </a:t>
            </a:r>
            <a:r>
              <a:rPr lang="en-US" dirty="0"/>
              <a:t>does not change</a:t>
            </a:r>
          </a:p>
          <a:p>
            <a:pPr>
              <a:lnSpc>
                <a:spcPct val="130000"/>
              </a:lnSpc>
            </a:pPr>
            <a:endParaRPr lang="en-US" dirty="0"/>
          </a:p>
        </p:txBody>
      </p:sp>
      <p:sp>
        <p:nvSpPr>
          <p:cNvPr id="4" name="Rectangle 3"/>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pic>
        <p:nvPicPr>
          <p:cNvPr id="100354" name="Picture 2" descr="http://users.rcn.com/jkimball.ma.ultranet/BiologyPages/L/Lineweaver_Bur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0"/>
            <a:ext cx="2752725"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88913"/>
            <a:ext cx="7772400" cy="838200"/>
          </a:xfrm>
        </p:spPr>
        <p:txBody>
          <a:bodyPr/>
          <a:lstStyle/>
          <a:p>
            <a:pPr eaLnBrk="1" hangingPunct="1"/>
            <a:r>
              <a:rPr lang="en-US" smtClean="0"/>
              <a:t>What is an enzyme?</a:t>
            </a:r>
          </a:p>
        </p:txBody>
      </p:sp>
      <p:sp>
        <p:nvSpPr>
          <p:cNvPr id="95235" name="Rectangle 3"/>
          <p:cNvSpPr>
            <a:spLocks noGrp="1" noChangeArrowheads="1"/>
          </p:cNvSpPr>
          <p:nvPr>
            <p:ph type="body" sz="half" idx="1"/>
          </p:nvPr>
        </p:nvSpPr>
        <p:spPr>
          <a:xfrm>
            <a:off x="685801" y="1052513"/>
            <a:ext cx="4038600" cy="5661025"/>
          </a:xfrm>
        </p:spPr>
        <p:txBody>
          <a:bodyPr>
            <a:normAutofit lnSpcReduction="10000"/>
          </a:bodyPr>
          <a:lstStyle/>
          <a:p>
            <a:pPr eaLnBrk="1" hangingPunct="1">
              <a:lnSpc>
                <a:spcPct val="130000"/>
              </a:lnSpc>
            </a:pPr>
            <a:r>
              <a:rPr lang="en-US" sz="2400" dirty="0" smtClean="0"/>
              <a:t>Globular proteins acting as the body’s catalysts</a:t>
            </a:r>
          </a:p>
          <a:p>
            <a:pPr eaLnBrk="1" hangingPunct="1">
              <a:lnSpc>
                <a:spcPct val="130000"/>
              </a:lnSpc>
            </a:pPr>
            <a:r>
              <a:rPr lang="en-US" sz="2400" dirty="0" smtClean="0"/>
              <a:t>Nomenclature:</a:t>
            </a:r>
          </a:p>
          <a:p>
            <a:pPr lvl="1" eaLnBrk="1" hangingPunct="1">
              <a:lnSpc>
                <a:spcPct val="130000"/>
              </a:lnSpc>
            </a:pPr>
            <a:r>
              <a:rPr lang="en-US" sz="2000" dirty="0" smtClean="0"/>
              <a:t>Root + </a:t>
            </a:r>
            <a:r>
              <a:rPr lang="en-US" sz="2000" dirty="0" err="1" smtClean="0"/>
              <a:t>ase</a:t>
            </a:r>
            <a:endParaRPr lang="en-US" sz="2000" dirty="0" smtClean="0"/>
          </a:p>
          <a:p>
            <a:pPr eaLnBrk="1" hangingPunct="1">
              <a:lnSpc>
                <a:spcPct val="130000"/>
              </a:lnSpc>
            </a:pPr>
            <a:r>
              <a:rPr lang="en-US" sz="2400" dirty="0" smtClean="0"/>
              <a:t>Classification</a:t>
            </a:r>
          </a:p>
          <a:p>
            <a:pPr lvl="1" eaLnBrk="1" hangingPunct="1">
              <a:lnSpc>
                <a:spcPct val="130000"/>
              </a:lnSpc>
            </a:pPr>
            <a:r>
              <a:rPr lang="en-US" sz="2000" dirty="0" err="1" smtClean="0"/>
              <a:t>Oxidoreductases</a:t>
            </a:r>
            <a:endParaRPr lang="en-US" sz="2000" dirty="0" smtClean="0"/>
          </a:p>
          <a:p>
            <a:pPr lvl="1" eaLnBrk="1" hangingPunct="1">
              <a:lnSpc>
                <a:spcPct val="130000"/>
              </a:lnSpc>
            </a:pPr>
            <a:r>
              <a:rPr lang="en-US" sz="2000" dirty="0" err="1" smtClean="0"/>
              <a:t>Transferases</a:t>
            </a:r>
            <a:endParaRPr lang="en-US" sz="2000" dirty="0" smtClean="0"/>
          </a:p>
          <a:p>
            <a:pPr lvl="1" eaLnBrk="1" hangingPunct="1">
              <a:lnSpc>
                <a:spcPct val="130000"/>
              </a:lnSpc>
            </a:pPr>
            <a:r>
              <a:rPr lang="en-US" sz="2000" dirty="0" smtClean="0"/>
              <a:t>Hydrolases</a:t>
            </a:r>
          </a:p>
          <a:p>
            <a:pPr lvl="1" eaLnBrk="1" hangingPunct="1">
              <a:lnSpc>
                <a:spcPct val="130000"/>
              </a:lnSpc>
            </a:pPr>
            <a:r>
              <a:rPr lang="en-US" sz="2000" dirty="0" err="1" smtClean="0"/>
              <a:t>Lyases</a:t>
            </a:r>
            <a:endParaRPr lang="en-US" sz="2000" dirty="0" smtClean="0"/>
          </a:p>
          <a:p>
            <a:pPr lvl="1" eaLnBrk="1" hangingPunct="1">
              <a:lnSpc>
                <a:spcPct val="130000"/>
              </a:lnSpc>
            </a:pPr>
            <a:r>
              <a:rPr lang="en-US" sz="2000" dirty="0" err="1" smtClean="0"/>
              <a:t>Isomerases</a:t>
            </a:r>
            <a:endParaRPr lang="en-US" sz="2000" dirty="0" smtClean="0"/>
          </a:p>
          <a:p>
            <a:pPr lvl="1" eaLnBrk="1" hangingPunct="1">
              <a:lnSpc>
                <a:spcPct val="130000"/>
              </a:lnSpc>
            </a:pPr>
            <a:r>
              <a:rPr lang="en-US" sz="2000" dirty="0" smtClean="0"/>
              <a:t>Ligases/</a:t>
            </a:r>
            <a:r>
              <a:rPr lang="en-US" sz="2000" dirty="0" err="1" smtClean="0"/>
              <a:t>synthetases</a:t>
            </a:r>
            <a:endParaRPr lang="en-US" sz="2000" dirty="0" smtClean="0"/>
          </a:p>
          <a:p>
            <a:pPr eaLnBrk="1" hangingPunct="1">
              <a:lnSpc>
                <a:spcPct val="130000"/>
              </a:lnSpc>
            </a:pPr>
            <a:r>
              <a:rPr lang="en-US" sz="2400" dirty="0" smtClean="0"/>
              <a:t>E.C. Numbers</a:t>
            </a:r>
          </a:p>
        </p:txBody>
      </p:sp>
      <p:pic>
        <p:nvPicPr>
          <p:cNvPr id="95237" name="Picture 5"/>
          <p:cNvPicPr>
            <a:picLocks noGrp="1" noChangeAspect="1" noChangeArrowheads="1"/>
          </p:cNvPicPr>
          <p:nvPr>
            <p:ph sz="half" idx="2"/>
          </p:nvPr>
        </p:nvPicPr>
        <p:blipFill>
          <a:blip r:embed="rId3" cstate="screen"/>
          <a:stretch>
            <a:fillRect/>
          </a:stretch>
        </p:blipFill>
        <p:spPr>
          <a:xfrm>
            <a:off x="4747658" y="1268413"/>
            <a:ext cx="3611084" cy="4495800"/>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5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a:t>Summary of Reversible Inhibition</a:t>
            </a:r>
          </a:p>
        </p:txBody>
      </p:sp>
      <p:sp>
        <p:nvSpPr>
          <p:cNvPr id="4" name="Rectangle 3"/>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
        <p:nvSpPr>
          <p:cNvPr id="2" name="Content Placeholder 1"/>
          <p:cNvSpPr>
            <a:spLocks noGrp="1"/>
          </p:cNvSpPr>
          <p:nvPr>
            <p:ph sz="quarter" idx="1"/>
          </p:nvPr>
        </p:nvSpPr>
        <p:spPr/>
        <p:txBody>
          <a:bodyPr/>
          <a:lstStyle/>
          <a:p>
            <a:r>
              <a:rPr lang="en-US" dirty="0" smtClean="0"/>
              <a:t>Effects of reversible inhibitors on apparent enzyme catalytic parameters </a:t>
            </a:r>
            <a:r>
              <a:rPr lang="en-US" dirty="0" err="1" smtClean="0"/>
              <a:t>Vmax</a:t>
            </a:r>
            <a:r>
              <a:rPr lang="en-US" dirty="0" smtClean="0"/>
              <a:t> and Ks</a:t>
            </a:r>
            <a:endParaRPr lang="en-US" dirty="0"/>
          </a:p>
        </p:txBody>
      </p: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8763000" cy="226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038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Irreversible Inhibition</a:t>
            </a:r>
          </a:p>
        </p:txBody>
      </p:sp>
      <p:sp>
        <p:nvSpPr>
          <p:cNvPr id="55299" name="Rectangle 3"/>
          <p:cNvSpPr>
            <a:spLocks noGrp="1" noChangeArrowheads="1"/>
          </p:cNvSpPr>
          <p:nvPr>
            <p:ph type="body" sz="half" idx="1"/>
          </p:nvPr>
        </p:nvSpPr>
        <p:spPr>
          <a:xfrm>
            <a:off x="457200" y="1676400"/>
            <a:ext cx="4343400" cy="5029200"/>
          </a:xfrm>
        </p:spPr>
        <p:txBody>
          <a:bodyPr/>
          <a:lstStyle/>
          <a:p>
            <a:pPr>
              <a:lnSpc>
                <a:spcPct val="110000"/>
              </a:lnSpc>
            </a:pPr>
            <a:r>
              <a:rPr lang="en-US" sz="2400"/>
              <a:t>Inhibitor </a:t>
            </a:r>
          </a:p>
          <a:p>
            <a:pPr lvl="1">
              <a:lnSpc>
                <a:spcPct val="110000"/>
              </a:lnSpc>
            </a:pPr>
            <a:r>
              <a:rPr lang="en-US" sz="2000"/>
              <a:t>Binds covalently, or</a:t>
            </a:r>
          </a:p>
          <a:p>
            <a:pPr lvl="1">
              <a:lnSpc>
                <a:spcPct val="110000"/>
              </a:lnSpc>
            </a:pPr>
            <a:r>
              <a:rPr lang="en-US" sz="2000"/>
              <a:t>Destroys functional group necessary for enzymatic activity, or</a:t>
            </a:r>
          </a:p>
          <a:p>
            <a:pPr lvl="1">
              <a:lnSpc>
                <a:spcPct val="110000"/>
              </a:lnSpc>
            </a:pPr>
            <a:r>
              <a:rPr lang="en-US" sz="2000"/>
              <a:t>Very stable noncovalent binding</a:t>
            </a:r>
          </a:p>
          <a:p>
            <a:pPr>
              <a:lnSpc>
                <a:spcPct val="110000"/>
              </a:lnSpc>
            </a:pPr>
            <a:r>
              <a:rPr lang="en-US" sz="2400"/>
              <a:t>Suicide Inactivators</a:t>
            </a:r>
          </a:p>
          <a:p>
            <a:pPr lvl="1">
              <a:lnSpc>
                <a:spcPct val="110000"/>
              </a:lnSpc>
            </a:pPr>
            <a:r>
              <a:rPr lang="en-US" sz="2000"/>
              <a:t>Starts steps of chemical reaction</a:t>
            </a:r>
          </a:p>
          <a:p>
            <a:pPr lvl="1">
              <a:lnSpc>
                <a:spcPct val="110000"/>
              </a:lnSpc>
            </a:pPr>
            <a:r>
              <a:rPr lang="en-US" sz="2000"/>
              <a:t>Does not make product</a:t>
            </a:r>
          </a:p>
          <a:p>
            <a:pPr lvl="1">
              <a:lnSpc>
                <a:spcPct val="110000"/>
              </a:lnSpc>
            </a:pPr>
            <a:r>
              <a:rPr lang="en-US" sz="2000"/>
              <a:t>Combines irreversibly with enzyme</a:t>
            </a:r>
          </a:p>
        </p:txBody>
      </p:sp>
      <p:pic>
        <p:nvPicPr>
          <p:cNvPr id="55301" name="Picture 5"/>
          <p:cNvPicPr>
            <a:picLocks noGrp="1" noChangeAspect="1" noChangeArrowheads="1"/>
          </p:cNvPicPr>
          <p:nvPr>
            <p:ph sz="half" idx="2"/>
          </p:nvPr>
        </p:nvPicPr>
        <p:blipFill>
          <a:blip r:embed="rId3" cstate="screen"/>
          <a:stretch>
            <a:fillRect/>
          </a:stretch>
        </p:blipFill>
        <p:spPr>
          <a:xfrm>
            <a:off x="4648200" y="1536063"/>
            <a:ext cx="3810000" cy="3960499"/>
          </a:xfrm>
          <a:noFill/>
          <a:ln/>
        </p:spPr>
      </p:pic>
      <p:sp>
        <p:nvSpPr>
          <p:cNvPr id="5" name="Rectangle 4"/>
          <p:cNvSpPr/>
          <p:nvPr/>
        </p:nvSpPr>
        <p:spPr>
          <a:xfrm>
            <a:off x="7543800" y="304800"/>
            <a:ext cx="1223412" cy="369332"/>
          </a:xfrm>
          <a:prstGeom prst="rect">
            <a:avLst/>
          </a:prstGeom>
        </p:spPr>
        <p:txBody>
          <a:bodyPr wrap="none">
            <a:spAutoFit/>
          </a:bodyPr>
          <a:lstStyle/>
          <a:p>
            <a:r>
              <a:rPr lang="en-US" b="1" dirty="0" smtClean="0"/>
              <a:t>Inhibition</a:t>
            </a:r>
            <a:endParaRPr lang="en-US" b="1" dirty="0"/>
          </a:p>
        </p:txBody>
      </p:sp>
    </p:spTree>
    <p:extLst>
      <p:ext uri="{BB962C8B-B14F-4D97-AF65-F5344CB8AC3E}">
        <p14:creationId xmlns:p14="http://schemas.microsoft.com/office/powerpoint/2010/main" val="177313168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301"/>
                                        </p:tgtEl>
                                        <p:attrNameLst>
                                          <p:attrName>style.visibility</p:attrName>
                                        </p:attrNameLst>
                                      </p:cBhvr>
                                      <p:to>
                                        <p:strVal val="visible"/>
                                      </p:to>
                                    </p:set>
                                    <p:anim calcmode="lin" valueType="num">
                                      <p:cBhvr additive="base">
                                        <p:cTn id="27" dur="500" fill="hold"/>
                                        <p:tgtEl>
                                          <p:spTgt spid="55301"/>
                                        </p:tgtEl>
                                        <p:attrNameLst>
                                          <p:attrName>ppt_x</p:attrName>
                                        </p:attrNameLst>
                                      </p:cBhvr>
                                      <p:tavLst>
                                        <p:tav tm="0">
                                          <p:val>
                                            <p:strVal val="#ppt_x"/>
                                          </p:val>
                                        </p:tav>
                                        <p:tav tm="100000">
                                          <p:val>
                                            <p:strVal val="#ppt_x"/>
                                          </p:val>
                                        </p:tav>
                                      </p:tavLst>
                                    </p:anim>
                                    <p:anim calcmode="lin" valueType="num">
                                      <p:cBhvr additive="base">
                                        <p:cTn id="2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5029200" y="1676400"/>
            <a:ext cx="3886200" cy="4419600"/>
          </a:xfrm>
        </p:spPr>
        <p:txBody>
          <a:bodyPr/>
          <a:lstStyle/>
          <a:p>
            <a:pPr>
              <a:buFontTx/>
              <a:buNone/>
            </a:pPr>
            <a:r>
              <a:rPr lang="en-US" sz="2800" b="1"/>
              <a:t>    In irreversible inhibition, the inhibitor binds to the enzyme irreversibly through formation of a covalent bond with the enzyme , permanently inactivating the enzyme</a:t>
            </a:r>
            <a:endParaRPr lang="en-US"/>
          </a:p>
        </p:txBody>
      </p:sp>
      <p:pic>
        <p:nvPicPr>
          <p:cNvPr id="137220" name="Picture 4"/>
          <p:cNvPicPr>
            <a:picLocks noChangeAspect="1" noChangeArrowheads="1"/>
          </p:cNvPicPr>
          <p:nvPr/>
        </p:nvPicPr>
        <p:blipFill>
          <a:blip r:embed="rId3" cstate="print"/>
          <a:srcRect/>
          <a:stretch>
            <a:fillRect/>
          </a:stretch>
        </p:blipFill>
        <p:spPr bwMode="auto">
          <a:xfrm>
            <a:off x="304800" y="1833563"/>
            <a:ext cx="4876800" cy="3360737"/>
          </a:xfrm>
          <a:prstGeom prst="rect">
            <a:avLst/>
          </a:prstGeom>
          <a:noFill/>
          <a:ln w="12700">
            <a:noFill/>
            <a:miter lim="800000"/>
            <a:headEnd/>
            <a:tailEnd/>
          </a:ln>
          <a:effectLst/>
        </p:spPr>
      </p:pic>
      <p:sp>
        <p:nvSpPr>
          <p:cNvPr id="6" name="Rectangle 2"/>
          <p:cNvSpPr txBox="1">
            <a:spLocks noChangeArrowheads="1"/>
          </p:cNvSpPr>
          <p:nvPr/>
        </p:nvSpPr>
        <p:spPr>
          <a:xfrm>
            <a:off x="685800" y="287338"/>
            <a:ext cx="7772400" cy="8382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Irreversible Inhibition</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96107454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533400"/>
            <a:ext cx="7620000" cy="1143000"/>
          </a:xfrm>
        </p:spPr>
        <p:txBody>
          <a:bodyPr>
            <a:normAutofit fontScale="90000"/>
          </a:bodyPr>
          <a:lstStyle/>
          <a:p>
            <a:r>
              <a:rPr lang="en-US" sz="3600" b="1"/>
              <a:t>Irreversible Inhibition - Reaction Mechanism</a:t>
            </a:r>
            <a:endParaRPr lang="en-US"/>
          </a:p>
        </p:txBody>
      </p:sp>
      <p:sp>
        <p:nvSpPr>
          <p:cNvPr id="138243" name="Rectangle 3"/>
          <p:cNvSpPr>
            <a:spLocks noGrp="1" noChangeArrowheads="1"/>
          </p:cNvSpPr>
          <p:nvPr>
            <p:ph type="body" idx="1"/>
          </p:nvPr>
        </p:nvSpPr>
        <p:spPr>
          <a:xfrm>
            <a:off x="3048000" y="2667000"/>
            <a:ext cx="4648200" cy="3352800"/>
          </a:xfrm>
        </p:spPr>
        <p:txBody>
          <a:bodyPr/>
          <a:lstStyle/>
          <a:p>
            <a:pPr>
              <a:lnSpc>
                <a:spcPct val="90000"/>
              </a:lnSpc>
              <a:buFontTx/>
              <a:buNone/>
            </a:pPr>
            <a:r>
              <a:rPr lang="en-US" sz="3600" b="1"/>
              <a:t>   </a:t>
            </a:r>
            <a:r>
              <a:rPr lang="en-US" sz="2800" b="1"/>
              <a:t>In irreversible inhibition, the inhibitor permanently inactivates the enzyme.  The net effect is to remove enzyme from the reaction.   </a:t>
            </a:r>
          </a:p>
          <a:p>
            <a:pPr lvl="1">
              <a:lnSpc>
                <a:spcPct val="90000"/>
              </a:lnSpc>
              <a:buFontTx/>
              <a:buNone/>
            </a:pPr>
            <a:r>
              <a:rPr lang="en-US" b="1"/>
              <a:t>V</a:t>
            </a:r>
            <a:r>
              <a:rPr lang="en-US" b="1" baseline="-25000"/>
              <a:t>max</a:t>
            </a:r>
            <a:r>
              <a:rPr lang="en-US" b="1"/>
              <a:t> decreases </a:t>
            </a:r>
          </a:p>
          <a:p>
            <a:pPr lvl="1">
              <a:lnSpc>
                <a:spcPct val="90000"/>
              </a:lnSpc>
              <a:buFontTx/>
              <a:buNone/>
            </a:pPr>
            <a:r>
              <a:rPr lang="en-US" b="1"/>
              <a:t>No effect on </a:t>
            </a:r>
            <a:r>
              <a:rPr lang="en-US" b="1" i="1"/>
              <a:t>K</a:t>
            </a:r>
            <a:r>
              <a:rPr lang="en-US" b="1" baseline="-25000"/>
              <a:t>m</a:t>
            </a:r>
            <a:endParaRPr lang="en-US" sz="3200"/>
          </a:p>
        </p:txBody>
      </p:sp>
      <p:pic>
        <p:nvPicPr>
          <p:cNvPr id="138244" name="Picture 4"/>
          <p:cNvPicPr>
            <a:picLocks noChangeAspect="1" noChangeArrowheads="1"/>
          </p:cNvPicPr>
          <p:nvPr/>
        </p:nvPicPr>
        <p:blipFill>
          <a:blip r:embed="rId3" cstate="print"/>
          <a:srcRect/>
          <a:stretch>
            <a:fillRect/>
          </a:stretch>
        </p:blipFill>
        <p:spPr bwMode="auto">
          <a:xfrm>
            <a:off x="1295400" y="1924050"/>
            <a:ext cx="6324600" cy="3486150"/>
          </a:xfrm>
          <a:prstGeom prst="rect">
            <a:avLst/>
          </a:prstGeom>
          <a:noFill/>
          <a:ln w="12700">
            <a:noFill/>
            <a:miter lim="800000"/>
            <a:headEnd/>
            <a:tailEnd/>
          </a:ln>
          <a:effectLst/>
        </p:spPr>
      </p:pic>
    </p:spTree>
    <p:extLst>
      <p:ext uri="{BB962C8B-B14F-4D97-AF65-F5344CB8AC3E}">
        <p14:creationId xmlns:p14="http://schemas.microsoft.com/office/powerpoint/2010/main" val="111223413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304800"/>
            <a:ext cx="8458200" cy="1143000"/>
          </a:xfrm>
        </p:spPr>
        <p:txBody>
          <a:bodyPr/>
          <a:lstStyle/>
          <a:p>
            <a:r>
              <a:rPr lang="en-US" sz="3200" b="1"/>
              <a:t>The Michaelis-Menten plot for an irreversible inhibitor looks like noncompetitive inhibition</a:t>
            </a:r>
            <a:endParaRPr lang="en-US"/>
          </a:p>
        </p:txBody>
      </p:sp>
      <p:sp>
        <p:nvSpPr>
          <p:cNvPr id="139267" name="Rectangle 3"/>
          <p:cNvSpPr>
            <a:spLocks noGrp="1" noChangeArrowheads="1"/>
          </p:cNvSpPr>
          <p:nvPr>
            <p:ph type="body" idx="1"/>
          </p:nvPr>
        </p:nvSpPr>
        <p:spPr>
          <a:xfrm>
            <a:off x="5791200" y="4191000"/>
            <a:ext cx="2895600" cy="1295400"/>
          </a:xfrm>
        </p:spPr>
        <p:txBody>
          <a:bodyPr/>
          <a:lstStyle/>
          <a:p>
            <a:pPr>
              <a:buFontTx/>
              <a:buNone/>
            </a:pPr>
            <a:r>
              <a:rPr lang="en-US" b="1"/>
              <a:t>V</a:t>
            </a:r>
            <a:r>
              <a:rPr lang="en-US" b="1" baseline="-25000"/>
              <a:t>max,app</a:t>
            </a:r>
            <a:r>
              <a:rPr lang="en-US" b="1"/>
              <a:t>  &lt; V</a:t>
            </a:r>
            <a:r>
              <a:rPr lang="en-US" b="1" baseline="-25000"/>
              <a:t>max</a:t>
            </a:r>
            <a:endParaRPr lang="en-US" b="1"/>
          </a:p>
          <a:p>
            <a:pPr>
              <a:buFontTx/>
              <a:buNone/>
            </a:pPr>
            <a:r>
              <a:rPr lang="en-US" b="1" i="1"/>
              <a:t>K</a:t>
            </a:r>
            <a:r>
              <a:rPr lang="en-US" b="1" baseline="-25000"/>
              <a:t>m,app</a:t>
            </a:r>
            <a:r>
              <a:rPr lang="en-US" b="1"/>
              <a:t>  = </a:t>
            </a:r>
            <a:r>
              <a:rPr lang="en-US" b="1" i="1"/>
              <a:t>K</a:t>
            </a:r>
            <a:r>
              <a:rPr lang="en-US" b="1" baseline="-25000"/>
              <a:t>m</a:t>
            </a:r>
            <a:endParaRPr lang="en-US"/>
          </a:p>
        </p:txBody>
      </p:sp>
      <p:pic>
        <p:nvPicPr>
          <p:cNvPr id="139268" name="Picture 4"/>
          <p:cNvPicPr>
            <a:picLocks noChangeAspect="1" noChangeArrowheads="1"/>
          </p:cNvPicPr>
          <p:nvPr/>
        </p:nvPicPr>
        <p:blipFill>
          <a:blip r:embed="rId3" cstate="print"/>
          <a:srcRect/>
          <a:stretch>
            <a:fillRect/>
          </a:stretch>
        </p:blipFill>
        <p:spPr bwMode="auto">
          <a:xfrm>
            <a:off x="533400" y="1676400"/>
            <a:ext cx="6324600" cy="4892675"/>
          </a:xfrm>
          <a:prstGeom prst="rect">
            <a:avLst/>
          </a:prstGeom>
          <a:noFill/>
          <a:ln w="12700">
            <a:noFill/>
            <a:miter lim="800000"/>
            <a:headEnd/>
            <a:tailEnd/>
          </a:ln>
          <a:effectLst/>
        </p:spPr>
      </p:pic>
      <p:grpSp>
        <p:nvGrpSpPr>
          <p:cNvPr id="5" name="Group 4"/>
          <p:cNvGrpSpPr/>
          <p:nvPr/>
        </p:nvGrpSpPr>
        <p:grpSpPr>
          <a:xfrm>
            <a:off x="5685535" y="1958461"/>
            <a:ext cx="3540035" cy="1222587"/>
            <a:chOff x="6518413" y="-1986913"/>
            <a:chExt cx="5771797" cy="1714500"/>
          </a:xfrm>
        </p:grpSpPr>
        <p:sp>
          <p:nvSpPr>
            <p:cNvPr id="6" name="AutoShape 3"/>
            <p:cNvSpPr>
              <a:spLocks noChangeArrowheads="1"/>
            </p:cNvSpPr>
            <p:nvPr/>
          </p:nvSpPr>
          <p:spPr bwMode="auto">
            <a:xfrm>
              <a:off x="6575209" y="-1986913"/>
              <a:ext cx="5715001" cy="1714500"/>
            </a:xfrm>
            <a:prstGeom prst="wedgeRoundRectCallout">
              <a:avLst>
                <a:gd name="adj1" fmla="val -45806"/>
                <a:gd name="adj2" fmla="val 61847"/>
                <a:gd name="adj3" fmla="val 16667"/>
              </a:avLst>
            </a:prstGeom>
            <a:solidFill>
              <a:srgbClr val="FFCCCC"/>
            </a:solidFill>
            <a:ln w="12700">
              <a:solidFill>
                <a:schemeClr val="tx1"/>
              </a:solidFill>
              <a:miter lim="800000"/>
              <a:headEnd/>
              <a:tailEnd/>
            </a:ln>
            <a:effectLst/>
          </p:spPr>
          <p:txBody>
            <a:bodyPr wrap="none" anchor="ctr"/>
            <a:lstStyle/>
            <a:p>
              <a:pPr algn="ctr"/>
              <a:endParaRPr lang="en-US" b="0"/>
            </a:p>
          </p:txBody>
        </p:sp>
        <p:sp>
          <p:nvSpPr>
            <p:cNvPr id="7" name="Rectangle 4"/>
            <p:cNvSpPr>
              <a:spLocks noChangeArrowheads="1"/>
            </p:cNvSpPr>
            <p:nvPr/>
          </p:nvSpPr>
          <p:spPr bwMode="auto">
            <a:xfrm>
              <a:off x="6518413" y="-1955025"/>
              <a:ext cx="5638800" cy="1371601"/>
            </a:xfrm>
            <a:prstGeom prst="rect">
              <a:avLst/>
            </a:prstGeom>
            <a:noFill/>
            <a:ln w="9525">
              <a:noFill/>
              <a:miter lim="800000"/>
              <a:headEnd/>
              <a:tailEnd/>
            </a:ln>
            <a:effectLst/>
          </p:spPr>
          <p:txBody>
            <a:bodyPr/>
            <a:lstStyle/>
            <a:p>
              <a:pPr marL="342900" indent="-342900">
                <a:spcBef>
                  <a:spcPct val="20000"/>
                </a:spcBef>
              </a:pPr>
              <a:r>
                <a:rPr lang="en-US" dirty="0">
                  <a:solidFill>
                    <a:srgbClr val="800000"/>
                  </a:solidFill>
                </a:rPr>
                <a:t>   </a:t>
              </a:r>
              <a:r>
                <a:rPr lang="en-US" dirty="0">
                  <a:solidFill>
                    <a:srgbClr val="000000"/>
                  </a:solidFill>
                </a:rPr>
                <a:t>Irreversible inhibitors decrease </a:t>
              </a:r>
              <a:r>
                <a:rPr lang="en-US" dirty="0" err="1">
                  <a:solidFill>
                    <a:srgbClr val="000000"/>
                  </a:solidFill>
                </a:rPr>
                <a:t>V</a:t>
              </a:r>
              <a:r>
                <a:rPr lang="en-US" baseline="-25000" dirty="0" err="1">
                  <a:solidFill>
                    <a:srgbClr val="000000"/>
                  </a:solidFill>
                </a:rPr>
                <a:t>max,app</a:t>
              </a:r>
              <a:r>
                <a:rPr lang="en-US" dirty="0">
                  <a:solidFill>
                    <a:srgbClr val="000000"/>
                  </a:solidFill>
                </a:rPr>
                <a:t>, but leave the apparent </a:t>
              </a:r>
              <a:r>
                <a:rPr lang="en-US" i="1" dirty="0">
                  <a:solidFill>
                    <a:srgbClr val="000000"/>
                  </a:solidFill>
                </a:rPr>
                <a:t>K</a:t>
              </a:r>
              <a:r>
                <a:rPr lang="en-US" baseline="-25000" dirty="0">
                  <a:solidFill>
                    <a:srgbClr val="000000"/>
                  </a:solidFill>
                </a:rPr>
                <a:t>m</a:t>
              </a:r>
              <a:r>
                <a:rPr lang="en-US" dirty="0">
                  <a:solidFill>
                    <a:srgbClr val="000000"/>
                  </a:solidFill>
                </a:rPr>
                <a:t> unchanged</a:t>
              </a:r>
              <a:r>
                <a:rPr lang="en-US" dirty="0" smtClean="0">
                  <a:solidFill>
                    <a:srgbClr val="000000"/>
                  </a:solidFill>
                </a:rPr>
                <a:t>..</a:t>
              </a:r>
              <a:endParaRPr lang="en-US" dirty="0">
                <a:solidFill>
                  <a:srgbClr val="000000"/>
                </a:solidFill>
              </a:endParaRPr>
            </a:p>
          </p:txBody>
        </p:sp>
      </p:grpSp>
    </p:spTree>
    <p:extLst>
      <p:ext uri="{BB962C8B-B14F-4D97-AF65-F5344CB8AC3E}">
        <p14:creationId xmlns:p14="http://schemas.microsoft.com/office/powerpoint/2010/main" val="403941199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76200"/>
            <a:ext cx="9144000" cy="1143000"/>
          </a:xfrm>
        </p:spPr>
        <p:txBody>
          <a:bodyPr/>
          <a:lstStyle/>
          <a:p>
            <a:r>
              <a:rPr lang="en-US" sz="3200" b="1"/>
              <a:t>Irreversible inhibition is distinguished from noncompetitive inhibition by plotting V</a:t>
            </a:r>
            <a:r>
              <a:rPr lang="en-US" sz="3200" b="1" baseline="-25000"/>
              <a:t>max</a:t>
            </a:r>
            <a:r>
              <a:rPr lang="en-US" sz="3200" b="1"/>
              <a:t> vs [E]</a:t>
            </a:r>
            <a:r>
              <a:rPr lang="en-US" sz="3200" b="1" baseline="-25000"/>
              <a:t>t</a:t>
            </a:r>
            <a:endParaRPr lang="en-US"/>
          </a:p>
        </p:txBody>
      </p:sp>
      <p:sp>
        <p:nvSpPr>
          <p:cNvPr id="140291" name="Rectangle 3"/>
          <p:cNvSpPr>
            <a:spLocks noGrp="1" noChangeArrowheads="1"/>
          </p:cNvSpPr>
          <p:nvPr>
            <p:ph type="body" idx="1"/>
          </p:nvPr>
        </p:nvSpPr>
        <p:spPr>
          <a:xfrm>
            <a:off x="6248400" y="2286000"/>
            <a:ext cx="2895600" cy="2971800"/>
          </a:xfrm>
        </p:spPr>
        <p:txBody>
          <a:bodyPr/>
          <a:lstStyle/>
          <a:p>
            <a:pPr>
              <a:buFontTx/>
              <a:buNone/>
            </a:pPr>
            <a:r>
              <a:rPr lang="en-US" sz="2800" b="1"/>
              <a:t>    Enzyme is inactivated until all of the irreversible inhibitor is used up</a:t>
            </a:r>
          </a:p>
        </p:txBody>
      </p:sp>
      <p:pic>
        <p:nvPicPr>
          <p:cNvPr id="140292" name="Picture 4"/>
          <p:cNvPicPr>
            <a:picLocks noChangeAspect="1" noChangeArrowheads="1"/>
          </p:cNvPicPr>
          <p:nvPr/>
        </p:nvPicPr>
        <p:blipFill>
          <a:blip r:embed="rId3" cstate="print"/>
          <a:srcRect/>
          <a:stretch>
            <a:fillRect/>
          </a:stretch>
        </p:blipFill>
        <p:spPr bwMode="auto">
          <a:xfrm>
            <a:off x="228600" y="1295400"/>
            <a:ext cx="6527800" cy="5562600"/>
          </a:xfrm>
          <a:prstGeom prst="rect">
            <a:avLst/>
          </a:prstGeom>
          <a:noFill/>
          <a:ln w="12700">
            <a:noFill/>
            <a:miter lim="800000"/>
            <a:headEnd/>
            <a:tailEnd/>
          </a:ln>
          <a:effectLst/>
        </p:spPr>
      </p:pic>
    </p:spTree>
    <p:extLst>
      <p:ext uri="{BB962C8B-B14F-4D97-AF65-F5344CB8AC3E}">
        <p14:creationId xmlns:p14="http://schemas.microsoft.com/office/powerpoint/2010/main" val="112398359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152400"/>
            <a:ext cx="7772400" cy="1143000"/>
          </a:xfrm>
        </p:spPr>
        <p:txBody>
          <a:bodyPr/>
          <a:lstStyle/>
          <a:p>
            <a:r>
              <a:rPr lang="en-US" sz="3600" b="1"/>
              <a:t>Examples of Irreversible Inhibitors</a:t>
            </a:r>
            <a:endParaRPr lang="en-US"/>
          </a:p>
        </p:txBody>
      </p:sp>
      <p:sp>
        <p:nvSpPr>
          <p:cNvPr id="142339" name="Rectangle 3"/>
          <p:cNvSpPr>
            <a:spLocks noGrp="1" noChangeArrowheads="1"/>
          </p:cNvSpPr>
          <p:nvPr>
            <p:ph type="body" idx="1"/>
          </p:nvPr>
        </p:nvSpPr>
        <p:spPr>
          <a:xfrm>
            <a:off x="685800" y="1905000"/>
            <a:ext cx="8305800" cy="5486400"/>
          </a:xfrm>
        </p:spPr>
        <p:txBody>
          <a:bodyPr/>
          <a:lstStyle/>
          <a:p>
            <a:r>
              <a:rPr lang="en-US" sz="2800" b="1" dirty="0" err="1"/>
              <a:t>diisopropylphosphofluoridate</a:t>
            </a:r>
            <a:endParaRPr lang="en-US" sz="2800" b="1" dirty="0"/>
          </a:p>
          <a:p>
            <a:pPr lvl="1"/>
            <a:r>
              <a:rPr lang="en-US" b="1" dirty="0"/>
              <a:t>prototype for the nerve gas </a:t>
            </a:r>
            <a:r>
              <a:rPr lang="en-US" b="1" dirty="0" err="1"/>
              <a:t>sarin</a:t>
            </a:r>
            <a:endParaRPr lang="en-US" b="1" dirty="0"/>
          </a:p>
          <a:p>
            <a:pPr lvl="1"/>
            <a:r>
              <a:rPr lang="en-US" b="1" dirty="0"/>
              <a:t>permanently inactivates serine </a:t>
            </a:r>
            <a:r>
              <a:rPr lang="en-US" b="1" dirty="0" smtClean="0"/>
              <a:t>proteases (</a:t>
            </a:r>
            <a:r>
              <a:rPr lang="en-US" b="1" dirty="0" err="1" smtClean="0"/>
              <a:t>acetylecholinesterase</a:t>
            </a:r>
            <a:r>
              <a:rPr lang="en-US" b="1" dirty="0" smtClean="0"/>
              <a:t>) </a:t>
            </a:r>
            <a:r>
              <a:rPr lang="en-US" b="1" dirty="0"/>
              <a:t>by forming a covalent bond with the active site </a:t>
            </a:r>
            <a:r>
              <a:rPr lang="en-US" b="1" dirty="0" smtClean="0"/>
              <a:t>serine</a:t>
            </a:r>
          </a:p>
          <a:p>
            <a:pPr lvl="1"/>
            <a:r>
              <a:rPr lang="en-US" b="1" dirty="0"/>
              <a:t>With the enzyme inhibited, acetylcholine builds up in the synapse and continues to </a:t>
            </a:r>
            <a:r>
              <a:rPr lang="en-US" b="1" dirty="0" smtClean="0"/>
              <a:t>act</a:t>
            </a:r>
            <a:endParaRPr lang="en-US" b="1" dirty="0"/>
          </a:p>
          <a:p>
            <a:endParaRPr lang="en-US" sz="800" b="1" dirty="0"/>
          </a:p>
        </p:txBody>
      </p:sp>
    </p:spTree>
    <p:extLst>
      <p:ext uri="{BB962C8B-B14F-4D97-AF65-F5344CB8AC3E}">
        <p14:creationId xmlns:p14="http://schemas.microsoft.com/office/powerpoint/2010/main" val="166538773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304800"/>
            <a:ext cx="7772400" cy="1143000"/>
          </a:xfrm>
        </p:spPr>
        <p:txBody>
          <a:bodyPr/>
          <a:lstStyle/>
          <a:p>
            <a:r>
              <a:rPr lang="en-US" sz="3600" b="1" dirty="0"/>
              <a:t>Penicillin is a suicide inhibitor</a:t>
            </a:r>
            <a:endParaRPr lang="en-US" dirty="0"/>
          </a:p>
        </p:txBody>
      </p:sp>
      <p:sp>
        <p:nvSpPr>
          <p:cNvPr id="143363" name="Rectangle 3"/>
          <p:cNvSpPr>
            <a:spLocks noGrp="1" noChangeArrowheads="1"/>
          </p:cNvSpPr>
          <p:nvPr>
            <p:ph type="body" idx="1"/>
          </p:nvPr>
        </p:nvSpPr>
        <p:spPr>
          <a:xfrm>
            <a:off x="0" y="4495800"/>
            <a:ext cx="8991600" cy="2209800"/>
          </a:xfrm>
        </p:spPr>
        <p:txBody>
          <a:bodyPr/>
          <a:lstStyle/>
          <a:p>
            <a:pPr>
              <a:lnSpc>
                <a:spcPct val="90000"/>
              </a:lnSpc>
              <a:buFontTx/>
              <a:buNone/>
            </a:pPr>
            <a:r>
              <a:rPr lang="en-US" sz="2000" dirty="0"/>
              <a:t>     </a:t>
            </a:r>
            <a:r>
              <a:rPr lang="en-US" sz="2000" b="1" dirty="0" err="1"/>
              <a:t>Glycopeptide</a:t>
            </a:r>
            <a:r>
              <a:rPr lang="en-US" sz="2000" b="1" dirty="0"/>
              <a:t> </a:t>
            </a:r>
            <a:r>
              <a:rPr lang="en-US" sz="2000" b="1" dirty="0" err="1"/>
              <a:t>transpeptidase</a:t>
            </a:r>
            <a:r>
              <a:rPr lang="en-US" sz="2000" b="1" dirty="0"/>
              <a:t> catalyzes the formation of cross-links between D-amino acids in the cell walls of bacteria.  This enzyme also catalyzes the reverse reaction, the hydrolysis of peptide bonds.  During the course of hydrolyzing the strained peptide bond in penicillin, the enzyme activates the inhibitor (penicillin), which then covalently modifies an active site serine in the enzyme.  In effect, the enzyme “commits suicide” by hydrolyzing the strained peptide bond in penicillin.</a:t>
            </a:r>
          </a:p>
        </p:txBody>
      </p:sp>
      <p:pic>
        <p:nvPicPr>
          <p:cNvPr id="143364" name="Picture 4"/>
          <p:cNvPicPr>
            <a:picLocks noChangeAspect="1" noChangeArrowheads="1"/>
          </p:cNvPicPr>
          <p:nvPr/>
        </p:nvPicPr>
        <p:blipFill>
          <a:blip r:embed="rId3" cstate="print"/>
          <a:srcRect/>
          <a:stretch>
            <a:fillRect/>
          </a:stretch>
        </p:blipFill>
        <p:spPr bwMode="auto">
          <a:xfrm>
            <a:off x="1093788" y="762000"/>
            <a:ext cx="7059612" cy="3746500"/>
          </a:xfrm>
          <a:prstGeom prst="rect">
            <a:avLst/>
          </a:prstGeom>
          <a:noFill/>
          <a:ln w="12700">
            <a:noFill/>
            <a:miter lim="800000"/>
            <a:headEnd/>
            <a:tailEnd/>
          </a:ln>
          <a:effectLst/>
        </p:spPr>
      </p:pic>
    </p:spTree>
    <p:extLst>
      <p:ext uri="{BB962C8B-B14F-4D97-AF65-F5344CB8AC3E}">
        <p14:creationId xmlns:p14="http://schemas.microsoft.com/office/powerpoint/2010/main" val="164164879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AutoShape 3"/>
          <p:cNvSpPr>
            <a:spLocks noChangeArrowheads="1"/>
          </p:cNvSpPr>
          <p:nvPr/>
        </p:nvSpPr>
        <p:spPr bwMode="auto">
          <a:xfrm>
            <a:off x="2590800" y="914400"/>
            <a:ext cx="5486400" cy="3048000"/>
          </a:xfrm>
          <a:prstGeom prst="wedgeRoundRectCallout">
            <a:avLst>
              <a:gd name="adj1" fmla="val -42796"/>
              <a:gd name="adj2" fmla="val 66773"/>
              <a:gd name="adj3" fmla="val 16667"/>
            </a:avLst>
          </a:prstGeom>
          <a:solidFill>
            <a:srgbClr val="FFCCCC"/>
          </a:solidFill>
          <a:ln w="12700">
            <a:solidFill>
              <a:schemeClr val="tx1"/>
            </a:solidFill>
            <a:miter lim="800000"/>
            <a:headEnd/>
            <a:tailEnd/>
          </a:ln>
          <a:effectLst/>
        </p:spPr>
        <p:txBody>
          <a:bodyPr wrap="none" anchor="ctr"/>
          <a:lstStyle/>
          <a:p>
            <a:pPr algn="ctr"/>
            <a:endParaRPr lang="en-US" b="0"/>
          </a:p>
        </p:txBody>
      </p:sp>
      <p:sp>
        <p:nvSpPr>
          <p:cNvPr id="144388" name="Rectangle 4"/>
          <p:cNvSpPr>
            <a:spLocks noChangeArrowheads="1"/>
          </p:cNvSpPr>
          <p:nvPr/>
        </p:nvSpPr>
        <p:spPr bwMode="auto">
          <a:xfrm>
            <a:off x="2590800" y="990600"/>
            <a:ext cx="5638800" cy="2819400"/>
          </a:xfrm>
          <a:prstGeom prst="rect">
            <a:avLst/>
          </a:prstGeom>
          <a:noFill/>
          <a:ln w="9525">
            <a:noFill/>
            <a:miter lim="800000"/>
            <a:headEnd/>
            <a:tailEnd/>
          </a:ln>
          <a:effectLst/>
        </p:spPr>
        <p:txBody>
          <a:bodyPr/>
          <a:lstStyle/>
          <a:p>
            <a:pPr marL="342900" indent="-342900">
              <a:spcBef>
                <a:spcPct val="20000"/>
              </a:spcBef>
            </a:pPr>
            <a:r>
              <a:rPr lang="en-US" sz="2800">
                <a:solidFill>
                  <a:srgbClr val="800000"/>
                </a:solidFill>
              </a:rPr>
              <a:t>   </a:t>
            </a:r>
            <a:r>
              <a:rPr lang="en-US" sz="2800">
                <a:solidFill>
                  <a:srgbClr val="000000"/>
                </a:solidFill>
              </a:rPr>
              <a:t>Suicide inhibitors work by “tricking” the enzyme into activating the inhibitor, which then forms a covalent bond with the enzyme, leading to its permanent inactivation.</a:t>
            </a:r>
          </a:p>
        </p:txBody>
      </p:sp>
    </p:spTree>
    <p:extLst>
      <p:ext uri="{BB962C8B-B14F-4D97-AF65-F5344CB8AC3E}">
        <p14:creationId xmlns:p14="http://schemas.microsoft.com/office/powerpoint/2010/main" val="4034511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III. Regulatory Enzymes</a:t>
            </a:r>
          </a:p>
        </p:txBody>
      </p:sp>
      <p:sp>
        <p:nvSpPr>
          <p:cNvPr id="60419" name="Rectangle 3"/>
          <p:cNvSpPr>
            <a:spLocks noGrp="1" noChangeArrowheads="1"/>
          </p:cNvSpPr>
          <p:nvPr>
            <p:ph sz="quarter" idx="1"/>
          </p:nvPr>
        </p:nvSpPr>
        <p:spPr/>
        <p:txBody>
          <a:bodyPr/>
          <a:lstStyle/>
          <a:p>
            <a:pPr>
              <a:lnSpc>
                <a:spcPct val="110000"/>
              </a:lnSpc>
            </a:pPr>
            <a:r>
              <a:rPr lang="en-US" sz="2800"/>
              <a:t>Catalytic activity modified in response to a signal</a:t>
            </a:r>
          </a:p>
          <a:p>
            <a:pPr lvl="1">
              <a:lnSpc>
                <a:spcPct val="110000"/>
              </a:lnSpc>
            </a:pPr>
            <a:r>
              <a:rPr lang="en-US" sz="2400"/>
              <a:t>Increase or decrease</a:t>
            </a:r>
          </a:p>
          <a:p>
            <a:pPr>
              <a:lnSpc>
                <a:spcPct val="110000"/>
              </a:lnSpc>
            </a:pPr>
            <a:r>
              <a:rPr lang="en-US" sz="2800"/>
              <a:t>Allow cell to meet changing needs</a:t>
            </a:r>
          </a:p>
          <a:p>
            <a:pPr lvl="1">
              <a:lnSpc>
                <a:spcPct val="110000"/>
              </a:lnSpc>
            </a:pPr>
            <a:r>
              <a:rPr lang="en-US" sz="2400"/>
              <a:t>Energy</a:t>
            </a:r>
          </a:p>
          <a:p>
            <a:pPr lvl="1">
              <a:lnSpc>
                <a:spcPct val="110000"/>
              </a:lnSpc>
            </a:pPr>
            <a:r>
              <a:rPr lang="en-US" sz="2400"/>
              <a:t>Substrate</a:t>
            </a:r>
          </a:p>
          <a:p>
            <a:pPr lvl="1">
              <a:lnSpc>
                <a:spcPct val="110000"/>
              </a:lnSpc>
            </a:pPr>
            <a:r>
              <a:rPr lang="en-US" sz="2400"/>
              <a:t>Product</a:t>
            </a:r>
          </a:p>
          <a:p>
            <a:pPr>
              <a:lnSpc>
                <a:spcPct val="110000"/>
              </a:lnSpc>
            </a:pPr>
            <a:r>
              <a:rPr lang="en-US" sz="2800"/>
              <a:t>Usually located early in multi-enzyme reaction pathway</a:t>
            </a:r>
          </a:p>
        </p:txBody>
      </p:sp>
      <p:sp>
        <p:nvSpPr>
          <p:cNvPr id="4" name="Rectangle 3"/>
          <p:cNvSpPr/>
          <p:nvPr/>
        </p:nvSpPr>
        <p:spPr>
          <a:xfrm>
            <a:off x="7543800" y="3048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378054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 numbering system is hierarchical</a:t>
            </a:r>
            <a:endParaRPr lang="en-IN" dirty="0"/>
          </a:p>
        </p:txBody>
      </p:sp>
      <p:sp>
        <p:nvSpPr>
          <p:cNvPr id="3" name="Text Placeholder 2"/>
          <p:cNvSpPr>
            <a:spLocks noGrp="1"/>
          </p:cNvSpPr>
          <p:nvPr>
            <p:ph type="body" sz="half" idx="1"/>
          </p:nvPr>
        </p:nvSpPr>
        <p:spPr>
          <a:xfrm>
            <a:off x="2667000" y="2590800"/>
            <a:ext cx="3733800" cy="1779587"/>
          </a:xfrm>
        </p:spPr>
        <p:txBody>
          <a:bodyPr/>
          <a:lstStyle/>
          <a:p>
            <a:r>
              <a:rPr lang="en-IN" i="1" dirty="0" smtClean="0"/>
              <a:t>EC 3</a:t>
            </a:r>
            <a:r>
              <a:rPr lang="en-IN" dirty="0" smtClean="0"/>
              <a:t> </a:t>
            </a:r>
            <a:r>
              <a:rPr lang="en-IN" dirty="0" err="1" smtClean="0"/>
              <a:t>Hydrolase</a:t>
            </a:r>
            <a:endParaRPr lang="en-IN" dirty="0" smtClean="0"/>
          </a:p>
          <a:p>
            <a:r>
              <a:rPr lang="en-IN" i="1" dirty="0" smtClean="0"/>
              <a:t>EC 3.4</a:t>
            </a:r>
            <a:r>
              <a:rPr lang="en-IN" dirty="0" smtClean="0"/>
              <a:t> Peptidase</a:t>
            </a:r>
          </a:p>
          <a:p>
            <a:r>
              <a:rPr lang="en-IN" i="1" dirty="0" smtClean="0"/>
              <a:t>EC 3.4.11</a:t>
            </a:r>
            <a:r>
              <a:rPr lang="en-IN" dirty="0" smtClean="0"/>
              <a:t> </a:t>
            </a:r>
            <a:r>
              <a:rPr lang="en-IN" dirty="0" err="1" smtClean="0"/>
              <a:t>Aminopeptidase</a:t>
            </a:r>
            <a:endParaRPr lang="en-IN" dirty="0"/>
          </a:p>
        </p:txBody>
      </p:sp>
    </p:spTree>
  </p:cSld>
  <p:clrMapOvr>
    <a:masterClrMapping/>
  </p:clrMapOvr>
  <p:transition>
    <p:randomBa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Regulation Mechanisms</a:t>
            </a:r>
          </a:p>
        </p:txBody>
      </p:sp>
      <p:sp>
        <p:nvSpPr>
          <p:cNvPr id="61443" name="Rectangle 3"/>
          <p:cNvSpPr>
            <a:spLocks noGrp="1" noChangeArrowheads="1"/>
          </p:cNvSpPr>
          <p:nvPr>
            <p:ph sz="quarter" idx="1"/>
          </p:nvPr>
        </p:nvSpPr>
        <p:spPr>
          <a:xfrm>
            <a:off x="457200" y="1981200"/>
            <a:ext cx="8229600" cy="4572000"/>
          </a:xfrm>
        </p:spPr>
        <p:txBody>
          <a:bodyPr/>
          <a:lstStyle/>
          <a:p>
            <a:pPr marL="609600" indent="-609600">
              <a:lnSpc>
                <a:spcPct val="110000"/>
              </a:lnSpc>
            </a:pPr>
            <a:r>
              <a:rPr lang="en-US"/>
              <a:t>Three main mechanisms</a:t>
            </a:r>
          </a:p>
          <a:p>
            <a:pPr marL="609600" indent="-609600">
              <a:lnSpc>
                <a:spcPct val="110000"/>
              </a:lnSpc>
            </a:pPr>
            <a:r>
              <a:rPr lang="en-US"/>
              <a:t>Often used in combination</a:t>
            </a:r>
          </a:p>
          <a:p>
            <a:pPr marL="609600" indent="-609600">
              <a:lnSpc>
                <a:spcPct val="110000"/>
              </a:lnSpc>
              <a:buFont typeface="Wingdings" pitchFamily="2" charset="2"/>
              <a:buAutoNum type="arabicPeriod"/>
            </a:pPr>
            <a:endParaRPr lang="en-US"/>
          </a:p>
          <a:p>
            <a:pPr marL="609600" indent="-609600">
              <a:lnSpc>
                <a:spcPct val="110000"/>
              </a:lnSpc>
              <a:buFont typeface="Wingdings" pitchFamily="2" charset="2"/>
              <a:buAutoNum type="arabicPeriod"/>
            </a:pPr>
            <a:r>
              <a:rPr lang="en-US"/>
              <a:t>Control enzyme synthesis or degradation</a:t>
            </a:r>
          </a:p>
          <a:p>
            <a:pPr marL="609600" indent="-609600">
              <a:lnSpc>
                <a:spcPct val="110000"/>
              </a:lnSpc>
              <a:buFont typeface="Wingdings" pitchFamily="2" charset="2"/>
              <a:buAutoNum type="arabicPeriod"/>
            </a:pPr>
            <a:r>
              <a:rPr lang="en-US"/>
              <a:t>Noncovalent conformational change</a:t>
            </a:r>
          </a:p>
          <a:p>
            <a:pPr marL="990600" lvl="1" indent="-266700">
              <a:lnSpc>
                <a:spcPct val="110000"/>
              </a:lnSpc>
            </a:pPr>
            <a:r>
              <a:rPr lang="en-US"/>
              <a:t>Allosteric enzymes</a:t>
            </a:r>
          </a:p>
          <a:p>
            <a:pPr marL="609600" indent="-609600">
              <a:lnSpc>
                <a:spcPct val="110000"/>
              </a:lnSpc>
              <a:buFont typeface="Wingdings" pitchFamily="2" charset="2"/>
              <a:buAutoNum type="arabicPeriod"/>
            </a:pPr>
            <a:r>
              <a:rPr lang="en-US"/>
              <a:t>Covalent modification</a:t>
            </a:r>
          </a:p>
          <a:p>
            <a:pPr marL="609600" indent="-609600">
              <a:lnSpc>
                <a:spcPct val="110000"/>
              </a:lnSpc>
            </a:pPr>
            <a:endParaRPr lang="en-US"/>
          </a:p>
        </p:txBody>
      </p:sp>
      <p:sp>
        <p:nvSpPr>
          <p:cNvPr id="4" name="Rectangle 3"/>
          <p:cNvSpPr/>
          <p:nvPr/>
        </p:nvSpPr>
        <p:spPr>
          <a:xfrm>
            <a:off x="7467600" y="1524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146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1143000"/>
          </a:xfrm>
        </p:spPr>
        <p:txBody>
          <a:bodyPr>
            <a:normAutofit/>
          </a:bodyPr>
          <a:lstStyle/>
          <a:p>
            <a:r>
              <a:rPr lang="en-US" dirty="0"/>
              <a:t>Aspartate </a:t>
            </a:r>
            <a:r>
              <a:rPr lang="en-US" dirty="0" err="1"/>
              <a:t>c</a:t>
            </a:r>
            <a:r>
              <a:rPr lang="en-US" dirty="0" err="1" smtClean="0"/>
              <a:t>arbamoyltransferasease</a:t>
            </a:r>
            <a:endParaRPr lang="en-US" dirty="0"/>
          </a:p>
        </p:txBody>
      </p:sp>
      <p:pic>
        <p:nvPicPr>
          <p:cNvPr id="63492" name="Picture 4"/>
          <p:cNvPicPr>
            <a:picLocks noGrp="1" noChangeAspect="1" noChangeArrowheads="1"/>
          </p:cNvPicPr>
          <p:nvPr>
            <p:ph sz="quarter" idx="1"/>
          </p:nvPr>
        </p:nvPicPr>
        <p:blipFill>
          <a:blip r:embed="rId3" cstate="screen"/>
          <a:stretch>
            <a:fillRect/>
          </a:stretch>
        </p:blipFill>
        <p:spPr>
          <a:xfrm>
            <a:off x="1295400" y="2057400"/>
            <a:ext cx="2104034" cy="1981200"/>
          </a:xfrm>
          <a:noFill/>
          <a:ln/>
        </p:spPr>
      </p:pic>
      <p:pic>
        <p:nvPicPr>
          <p:cNvPr id="63493" name="Picture 5"/>
          <p:cNvPicPr>
            <a:picLocks noGrp="1" noChangeAspect="1" noChangeArrowheads="1"/>
          </p:cNvPicPr>
          <p:nvPr>
            <p:ph sz="quarter" idx="2"/>
          </p:nvPr>
        </p:nvPicPr>
        <p:blipFill>
          <a:blip r:embed="rId4" cstate="screen"/>
          <a:stretch>
            <a:fillRect/>
          </a:stretch>
        </p:blipFill>
        <p:spPr>
          <a:xfrm>
            <a:off x="1219200" y="4572000"/>
            <a:ext cx="2155546" cy="1981200"/>
          </a:xfrm>
          <a:noFill/>
          <a:ln/>
        </p:spPr>
      </p:pic>
      <p:pic>
        <p:nvPicPr>
          <p:cNvPr id="63504" name="Picture 16"/>
          <p:cNvPicPr>
            <a:picLocks noGrp="1" noChangeAspect="1" noChangeArrowheads="1"/>
          </p:cNvPicPr>
          <p:nvPr>
            <p:ph sz="half" idx="3"/>
          </p:nvPr>
        </p:nvPicPr>
        <p:blipFill>
          <a:blip r:embed="rId5" cstate="screen"/>
          <a:srcRect/>
          <a:stretch>
            <a:fillRect/>
          </a:stretch>
        </p:blipFill>
        <p:spPr>
          <a:xfrm>
            <a:off x="6831013" y="1219200"/>
            <a:ext cx="2160587" cy="5486400"/>
          </a:xfrm>
          <a:noFill/>
          <a:ln/>
        </p:spPr>
      </p:pic>
      <p:sp>
        <p:nvSpPr>
          <p:cNvPr id="63491" name="Rectangle 3"/>
          <p:cNvSpPr>
            <a:spLocks noGrp="1" noChangeArrowheads="1"/>
          </p:cNvSpPr>
          <p:nvPr>
            <p:ph type="body" sz="half" idx="4294967295"/>
          </p:nvPr>
        </p:nvSpPr>
        <p:spPr>
          <a:xfrm>
            <a:off x="0" y="1371600"/>
            <a:ext cx="8229600" cy="685800"/>
          </a:xfrm>
        </p:spPr>
        <p:txBody>
          <a:bodyPr/>
          <a:lstStyle/>
          <a:p>
            <a:r>
              <a:rPr lang="en-US" sz="2800"/>
              <a:t>Synthesis of pyrimidine nucleotides</a:t>
            </a:r>
          </a:p>
        </p:txBody>
      </p:sp>
      <p:grpSp>
        <p:nvGrpSpPr>
          <p:cNvPr id="2" name="Group 6"/>
          <p:cNvGrpSpPr>
            <a:grpSpLocks/>
          </p:cNvGrpSpPr>
          <p:nvPr/>
        </p:nvGrpSpPr>
        <p:grpSpPr bwMode="auto">
          <a:xfrm>
            <a:off x="76200" y="4876800"/>
            <a:ext cx="1600200" cy="1295400"/>
            <a:chOff x="48" y="3072"/>
            <a:chExt cx="1008" cy="816"/>
          </a:xfrm>
        </p:grpSpPr>
        <p:sp>
          <p:nvSpPr>
            <p:cNvPr id="63495" name="Text Box 7"/>
            <p:cNvSpPr txBox="1">
              <a:spLocks noChangeArrowheads="1"/>
            </p:cNvSpPr>
            <p:nvPr/>
          </p:nvSpPr>
          <p:spPr bwMode="auto">
            <a:xfrm>
              <a:off x="48" y="3196"/>
              <a:ext cx="654" cy="404"/>
            </a:xfrm>
            <a:prstGeom prst="rect">
              <a:avLst/>
            </a:prstGeom>
            <a:noFill/>
            <a:ln w="9525">
              <a:noFill/>
              <a:miter lim="800000"/>
              <a:headEnd/>
              <a:tailEnd/>
            </a:ln>
            <a:effectLst/>
          </p:spPr>
          <p:txBody>
            <a:bodyPr wrap="none">
              <a:spAutoFit/>
            </a:bodyPr>
            <a:lstStyle/>
            <a:p>
              <a:r>
                <a:rPr lang="en-US" dirty="0">
                  <a:solidFill>
                    <a:schemeClr val="folHlink"/>
                  </a:solidFill>
                </a:rPr>
                <a:t>Catalytic</a:t>
              </a:r>
            </a:p>
            <a:p>
              <a:r>
                <a:rPr lang="en-US" dirty="0">
                  <a:solidFill>
                    <a:schemeClr val="folHlink"/>
                  </a:solidFill>
                </a:rPr>
                <a:t>subunits</a:t>
              </a:r>
            </a:p>
          </p:txBody>
        </p:sp>
        <p:sp>
          <p:nvSpPr>
            <p:cNvPr id="63496" name="Line 8"/>
            <p:cNvSpPr>
              <a:spLocks noChangeShapeType="1"/>
            </p:cNvSpPr>
            <p:nvPr/>
          </p:nvSpPr>
          <p:spPr bwMode="auto">
            <a:xfrm flipV="1">
              <a:off x="672" y="3072"/>
              <a:ext cx="384" cy="192"/>
            </a:xfrm>
            <a:prstGeom prst="line">
              <a:avLst/>
            </a:prstGeom>
            <a:noFill/>
            <a:ln w="9525">
              <a:solidFill>
                <a:schemeClr val="folHlink"/>
              </a:solidFill>
              <a:round/>
              <a:headEnd/>
              <a:tailEnd type="triangle" w="med" len="med"/>
            </a:ln>
            <a:effectLst/>
          </p:spPr>
          <p:txBody>
            <a:bodyPr/>
            <a:lstStyle/>
            <a:p>
              <a:endParaRPr lang="en-US"/>
            </a:p>
          </p:txBody>
        </p:sp>
        <p:sp>
          <p:nvSpPr>
            <p:cNvPr id="63497" name="Line 9"/>
            <p:cNvSpPr>
              <a:spLocks noChangeShapeType="1"/>
            </p:cNvSpPr>
            <p:nvPr/>
          </p:nvSpPr>
          <p:spPr bwMode="auto">
            <a:xfrm>
              <a:off x="672" y="3552"/>
              <a:ext cx="336" cy="336"/>
            </a:xfrm>
            <a:prstGeom prst="line">
              <a:avLst/>
            </a:prstGeom>
            <a:noFill/>
            <a:ln w="9525">
              <a:solidFill>
                <a:schemeClr val="folHlink"/>
              </a:solidFill>
              <a:round/>
              <a:headEnd/>
              <a:tailEnd type="triangle" w="med" len="med"/>
            </a:ln>
            <a:effectLst/>
          </p:spPr>
          <p:txBody>
            <a:bodyPr/>
            <a:lstStyle/>
            <a:p>
              <a:endParaRPr lang="en-US"/>
            </a:p>
          </p:txBody>
        </p:sp>
      </p:grpSp>
      <p:grpSp>
        <p:nvGrpSpPr>
          <p:cNvPr id="3" name="Group 10"/>
          <p:cNvGrpSpPr>
            <a:grpSpLocks/>
          </p:cNvGrpSpPr>
          <p:nvPr/>
        </p:nvGrpSpPr>
        <p:grpSpPr bwMode="auto">
          <a:xfrm>
            <a:off x="0" y="2362200"/>
            <a:ext cx="3048000" cy="1447800"/>
            <a:chOff x="0" y="1488"/>
            <a:chExt cx="1920" cy="912"/>
          </a:xfrm>
        </p:grpSpPr>
        <p:sp>
          <p:nvSpPr>
            <p:cNvPr id="63499" name="Text Box 11"/>
            <p:cNvSpPr txBox="1">
              <a:spLocks noChangeArrowheads="1"/>
            </p:cNvSpPr>
            <p:nvPr/>
          </p:nvSpPr>
          <p:spPr bwMode="auto">
            <a:xfrm>
              <a:off x="0" y="1728"/>
              <a:ext cx="800" cy="404"/>
            </a:xfrm>
            <a:prstGeom prst="rect">
              <a:avLst/>
            </a:prstGeom>
            <a:noFill/>
            <a:ln w="9525">
              <a:noFill/>
              <a:miter lim="800000"/>
              <a:headEnd/>
              <a:tailEnd/>
            </a:ln>
            <a:effectLst/>
          </p:spPr>
          <p:txBody>
            <a:bodyPr wrap="none">
              <a:spAutoFit/>
            </a:bodyPr>
            <a:lstStyle/>
            <a:p>
              <a:r>
                <a:rPr lang="en-US">
                  <a:solidFill>
                    <a:schemeClr val="folHlink"/>
                  </a:solidFill>
                </a:rPr>
                <a:t>Regulatory</a:t>
              </a:r>
            </a:p>
            <a:p>
              <a:r>
                <a:rPr lang="en-US">
                  <a:solidFill>
                    <a:schemeClr val="folHlink"/>
                  </a:solidFill>
                </a:rPr>
                <a:t>subunits</a:t>
              </a:r>
            </a:p>
          </p:txBody>
        </p:sp>
        <p:sp>
          <p:nvSpPr>
            <p:cNvPr id="63500" name="Line 12"/>
            <p:cNvSpPr>
              <a:spLocks noChangeShapeType="1"/>
            </p:cNvSpPr>
            <p:nvPr/>
          </p:nvSpPr>
          <p:spPr bwMode="auto">
            <a:xfrm flipV="1">
              <a:off x="768" y="1488"/>
              <a:ext cx="576" cy="288"/>
            </a:xfrm>
            <a:prstGeom prst="line">
              <a:avLst/>
            </a:prstGeom>
            <a:noFill/>
            <a:ln w="9525">
              <a:solidFill>
                <a:schemeClr val="folHlink"/>
              </a:solidFill>
              <a:round/>
              <a:headEnd/>
              <a:tailEnd type="triangle" w="med" len="med"/>
            </a:ln>
            <a:effectLst/>
          </p:spPr>
          <p:txBody>
            <a:bodyPr/>
            <a:lstStyle/>
            <a:p>
              <a:endParaRPr lang="en-US"/>
            </a:p>
          </p:txBody>
        </p:sp>
        <p:sp>
          <p:nvSpPr>
            <p:cNvPr id="63501" name="Line 13"/>
            <p:cNvSpPr>
              <a:spLocks noChangeShapeType="1"/>
            </p:cNvSpPr>
            <p:nvPr/>
          </p:nvSpPr>
          <p:spPr bwMode="auto">
            <a:xfrm>
              <a:off x="624" y="2112"/>
              <a:ext cx="240" cy="288"/>
            </a:xfrm>
            <a:prstGeom prst="line">
              <a:avLst/>
            </a:prstGeom>
            <a:noFill/>
            <a:ln w="9525">
              <a:solidFill>
                <a:schemeClr val="folHlink"/>
              </a:solidFill>
              <a:round/>
              <a:headEnd/>
              <a:tailEnd type="triangle" w="med" len="med"/>
            </a:ln>
            <a:effectLst/>
          </p:spPr>
          <p:txBody>
            <a:bodyPr/>
            <a:lstStyle/>
            <a:p>
              <a:endParaRPr lang="en-US"/>
            </a:p>
          </p:txBody>
        </p:sp>
        <p:sp>
          <p:nvSpPr>
            <p:cNvPr id="63502" name="Line 14"/>
            <p:cNvSpPr>
              <a:spLocks noChangeShapeType="1"/>
            </p:cNvSpPr>
            <p:nvPr/>
          </p:nvSpPr>
          <p:spPr bwMode="auto">
            <a:xfrm>
              <a:off x="768" y="1968"/>
              <a:ext cx="1152" cy="384"/>
            </a:xfrm>
            <a:prstGeom prst="line">
              <a:avLst/>
            </a:prstGeom>
            <a:noFill/>
            <a:ln w="9525">
              <a:solidFill>
                <a:schemeClr val="folHlink"/>
              </a:solidFill>
              <a:round/>
              <a:headEnd/>
              <a:tailEnd type="triangle" w="med" len="med"/>
            </a:ln>
            <a:effectLst/>
          </p:spPr>
          <p:txBody>
            <a:bodyPr/>
            <a:lstStyle/>
            <a:p>
              <a:endParaRPr lang="en-US"/>
            </a:p>
          </p:txBody>
        </p:sp>
      </p:grpSp>
      <p:sp>
        <p:nvSpPr>
          <p:cNvPr id="63503" name="Text Box 15"/>
          <p:cNvSpPr txBox="1">
            <a:spLocks noChangeArrowheads="1"/>
          </p:cNvSpPr>
          <p:nvPr/>
        </p:nvSpPr>
        <p:spPr bwMode="auto">
          <a:xfrm>
            <a:off x="4114800" y="3429000"/>
            <a:ext cx="2568575" cy="946150"/>
          </a:xfrm>
          <a:prstGeom prst="rect">
            <a:avLst/>
          </a:prstGeom>
          <a:noFill/>
          <a:ln w="9525">
            <a:noFill/>
            <a:miter lim="800000"/>
            <a:headEnd/>
            <a:tailEnd/>
          </a:ln>
          <a:effectLst/>
        </p:spPr>
        <p:txBody>
          <a:bodyPr wrap="none">
            <a:spAutoFit/>
          </a:bodyPr>
          <a:lstStyle/>
          <a:p>
            <a:pPr marL="227013" indent="-227013">
              <a:buClr>
                <a:schemeClr val="folHlink"/>
              </a:buClr>
              <a:buFont typeface="Wingdings" pitchFamily="2" charset="2"/>
              <a:buChar char="§"/>
            </a:pPr>
            <a:r>
              <a:rPr lang="en-US" sz="2000"/>
              <a:t>Feedback inhibition</a:t>
            </a:r>
          </a:p>
          <a:p>
            <a:pPr marL="690563" lvl="1" indent="-228600">
              <a:buClr>
                <a:schemeClr val="folHlink"/>
              </a:buClr>
              <a:buFont typeface="Wingdings" pitchFamily="2" charset="2"/>
              <a:buChar char="§"/>
            </a:pPr>
            <a:r>
              <a:rPr lang="en-US"/>
              <a:t>Noncovalent</a:t>
            </a:r>
          </a:p>
          <a:p>
            <a:pPr marL="690563" lvl="1" indent="-228600">
              <a:buClr>
                <a:schemeClr val="folHlink"/>
              </a:buClr>
              <a:buFont typeface="Wingdings" pitchFamily="2" charset="2"/>
              <a:buChar char="§"/>
            </a:pPr>
            <a:r>
              <a:rPr lang="en-US"/>
              <a:t>reversible</a:t>
            </a:r>
          </a:p>
        </p:txBody>
      </p:sp>
      <p:sp>
        <p:nvSpPr>
          <p:cNvPr id="17" name="Rectangle 16"/>
          <p:cNvSpPr/>
          <p:nvPr/>
        </p:nvSpPr>
        <p:spPr>
          <a:xfrm>
            <a:off x="7543800" y="3048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24540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anim calcmode="lin" valueType="num">
                                      <p:cBhvr additive="base">
                                        <p:cTn id="11" dur="500" fill="hold"/>
                                        <p:tgtEl>
                                          <p:spTgt spid="63492"/>
                                        </p:tgtEl>
                                        <p:attrNameLst>
                                          <p:attrName>ppt_x</p:attrName>
                                        </p:attrNameLst>
                                      </p:cBhvr>
                                      <p:tavLst>
                                        <p:tav tm="0">
                                          <p:val>
                                            <p:strVal val="#ppt_x"/>
                                          </p:val>
                                        </p:tav>
                                        <p:tav tm="100000">
                                          <p:val>
                                            <p:strVal val="#ppt_x"/>
                                          </p:val>
                                        </p:tav>
                                      </p:tavLst>
                                    </p:anim>
                                    <p:anim calcmode="lin" valueType="num">
                                      <p:cBhvr additive="base">
                                        <p:cTn id="12" dur="500" fill="hold"/>
                                        <p:tgtEl>
                                          <p:spTgt spid="634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493"/>
                                        </p:tgtEl>
                                        <p:attrNameLst>
                                          <p:attrName>style.visibility</p:attrName>
                                        </p:attrNameLst>
                                      </p:cBhvr>
                                      <p:to>
                                        <p:strVal val="visible"/>
                                      </p:to>
                                    </p:set>
                                    <p:anim calcmode="lin" valueType="num">
                                      <p:cBhvr additive="base">
                                        <p:cTn id="15" dur="500" fill="hold"/>
                                        <p:tgtEl>
                                          <p:spTgt spid="63493"/>
                                        </p:tgtEl>
                                        <p:attrNameLst>
                                          <p:attrName>ppt_x</p:attrName>
                                        </p:attrNameLst>
                                      </p:cBhvr>
                                      <p:tavLst>
                                        <p:tav tm="0">
                                          <p:val>
                                            <p:strVal val="#ppt_x"/>
                                          </p:val>
                                        </p:tav>
                                        <p:tav tm="100000">
                                          <p:val>
                                            <p:strVal val="#ppt_x"/>
                                          </p:val>
                                        </p:tav>
                                      </p:tavLst>
                                    </p:anim>
                                    <p:anim calcmode="lin" valueType="num">
                                      <p:cBhvr additive="base">
                                        <p:cTn id="16"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Allosteric Enzymes</a:t>
            </a:r>
          </a:p>
        </p:txBody>
      </p:sp>
      <p:sp>
        <p:nvSpPr>
          <p:cNvPr id="62467" name="Rectangle 3"/>
          <p:cNvSpPr>
            <a:spLocks noGrp="1" noChangeArrowheads="1"/>
          </p:cNvSpPr>
          <p:nvPr>
            <p:ph type="body" sz="half" idx="1"/>
          </p:nvPr>
        </p:nvSpPr>
        <p:spPr>
          <a:xfrm>
            <a:off x="457200" y="1981200"/>
            <a:ext cx="4191000" cy="4495800"/>
          </a:xfrm>
        </p:spPr>
        <p:txBody>
          <a:bodyPr>
            <a:normAutofit lnSpcReduction="10000"/>
          </a:bodyPr>
          <a:lstStyle/>
          <a:p>
            <a:pPr>
              <a:lnSpc>
                <a:spcPct val="120000"/>
              </a:lnSpc>
            </a:pPr>
            <a:r>
              <a:rPr lang="en-US" sz="2400" dirty="0"/>
              <a:t>Usually large; multiple subunits</a:t>
            </a:r>
          </a:p>
          <a:p>
            <a:pPr lvl="1">
              <a:lnSpc>
                <a:spcPct val="120000"/>
              </a:lnSpc>
            </a:pPr>
            <a:r>
              <a:rPr lang="en-US" sz="2000" dirty="0"/>
              <a:t>Compare to </a:t>
            </a:r>
            <a:r>
              <a:rPr lang="en-US" sz="2000" dirty="0" err="1"/>
              <a:t>Hb</a:t>
            </a:r>
            <a:endParaRPr lang="en-US" sz="2000" dirty="0"/>
          </a:p>
          <a:p>
            <a:pPr>
              <a:lnSpc>
                <a:spcPct val="120000"/>
              </a:lnSpc>
            </a:pPr>
            <a:r>
              <a:rPr lang="en-US" sz="2400" dirty="0"/>
              <a:t>Site for </a:t>
            </a:r>
            <a:r>
              <a:rPr lang="en-US" sz="2400" dirty="0" err="1"/>
              <a:t>allosteric</a:t>
            </a:r>
            <a:r>
              <a:rPr lang="en-US" sz="2400" dirty="0"/>
              <a:t> modulator (</a:t>
            </a:r>
            <a:r>
              <a:rPr lang="en-US" sz="2400" dirty="0">
                <a:solidFill>
                  <a:srgbClr val="FF0000"/>
                </a:solidFill>
              </a:rPr>
              <a:t>R = regulatory</a:t>
            </a:r>
            <a:r>
              <a:rPr lang="en-US" sz="2400" dirty="0"/>
              <a:t>) generally different from active site (</a:t>
            </a:r>
            <a:r>
              <a:rPr lang="en-US" sz="2400" dirty="0">
                <a:solidFill>
                  <a:srgbClr val="00B0F0"/>
                </a:solidFill>
              </a:rPr>
              <a:t>C = catalytic</a:t>
            </a:r>
            <a:r>
              <a:rPr lang="en-US" sz="2400" dirty="0"/>
              <a:t>)</a:t>
            </a:r>
          </a:p>
          <a:p>
            <a:pPr>
              <a:lnSpc>
                <a:spcPct val="120000"/>
              </a:lnSpc>
            </a:pPr>
            <a:r>
              <a:rPr lang="en-US" sz="2400" dirty="0"/>
              <a:t>Can be positive or </a:t>
            </a:r>
            <a:r>
              <a:rPr lang="en-US" sz="2400" dirty="0" smtClean="0"/>
              <a:t>negative</a:t>
            </a:r>
          </a:p>
          <a:p>
            <a:pPr>
              <a:lnSpc>
                <a:spcPct val="120000"/>
              </a:lnSpc>
            </a:pPr>
            <a:r>
              <a:rPr lang="en-US" sz="2400" dirty="0" smtClean="0"/>
              <a:t>Undergo a conformational change in the active site in response to binding of an </a:t>
            </a:r>
            <a:r>
              <a:rPr lang="en-US" sz="2400" dirty="0" err="1" smtClean="0"/>
              <a:t>allosteric</a:t>
            </a:r>
            <a:r>
              <a:rPr lang="en-US" sz="2400" dirty="0" smtClean="0"/>
              <a:t> modulator to a regulatory</a:t>
            </a:r>
            <a:endParaRPr lang="en-US" sz="2400" dirty="0"/>
          </a:p>
          <a:p>
            <a:pPr>
              <a:lnSpc>
                <a:spcPct val="120000"/>
              </a:lnSpc>
            </a:pPr>
            <a:endParaRPr lang="en-US" sz="2400" dirty="0"/>
          </a:p>
        </p:txBody>
      </p:sp>
      <p:pic>
        <p:nvPicPr>
          <p:cNvPr id="62468" name="Picture 4"/>
          <p:cNvPicPr>
            <a:picLocks noGrp="1" noChangeAspect="1" noChangeArrowheads="1"/>
          </p:cNvPicPr>
          <p:nvPr>
            <p:ph sz="half" idx="2"/>
          </p:nvPr>
        </p:nvPicPr>
        <p:blipFill>
          <a:blip r:embed="rId3" cstate="screen"/>
          <a:stretch>
            <a:fillRect/>
          </a:stretch>
        </p:blipFill>
        <p:spPr>
          <a:xfrm>
            <a:off x="4648200" y="1702027"/>
            <a:ext cx="3810000" cy="3628571"/>
          </a:xfrm>
          <a:noFill/>
          <a:ln/>
        </p:spPr>
      </p:pic>
      <p:sp>
        <p:nvSpPr>
          <p:cNvPr id="5" name="Rectangle 4"/>
          <p:cNvSpPr/>
          <p:nvPr/>
        </p:nvSpPr>
        <p:spPr>
          <a:xfrm>
            <a:off x="7467600" y="1524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219904671"/>
      </p:ext>
    </p:extLst>
  </p:cSld>
  <p:clrMapOvr>
    <a:masterClrMapping/>
  </p:clrMapOvr>
  <p:transition>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Allosteric</a:t>
            </a:r>
            <a:r>
              <a:rPr lang="en-US" dirty="0" smtClean="0"/>
              <a:t> Modulation</a:t>
            </a:r>
            <a:endParaRPr lang="en-US" dirty="0"/>
          </a:p>
        </p:txBody>
      </p:sp>
      <p:sp>
        <p:nvSpPr>
          <p:cNvPr id="4" name="Content Placeholder 3"/>
          <p:cNvSpPr>
            <a:spLocks noGrp="1"/>
          </p:cNvSpPr>
          <p:nvPr>
            <p:ph sz="half" idx="2"/>
          </p:nvPr>
        </p:nvSpPr>
        <p:spPr/>
        <p:txBody>
          <a:bodyPr/>
          <a:lstStyle/>
          <a:p>
            <a:r>
              <a:rPr lang="en-US" b="1" dirty="0" smtClean="0"/>
              <a:t>Positive Modulation </a:t>
            </a:r>
            <a:r>
              <a:rPr lang="en-US" dirty="0" smtClean="0"/>
              <a:t>Binding of O</a:t>
            </a:r>
            <a:r>
              <a:rPr lang="en-US" baseline="-25000" dirty="0" smtClean="0"/>
              <a:t>2</a:t>
            </a:r>
            <a:r>
              <a:rPr lang="en-US" dirty="0" smtClean="0"/>
              <a:t> to </a:t>
            </a:r>
            <a:r>
              <a:rPr lang="en-US" dirty="0" err="1" smtClean="0"/>
              <a:t>Hb</a:t>
            </a:r>
            <a:endParaRPr lang="en-US" dirty="0" smtClean="0"/>
          </a:p>
          <a:p>
            <a:r>
              <a:rPr lang="en-US" b="1" dirty="0" smtClean="0"/>
              <a:t>Negative Modulation </a:t>
            </a:r>
            <a:r>
              <a:rPr lang="en-US" dirty="0" smtClean="0"/>
              <a:t>Binding of 2,3 BPG (</a:t>
            </a:r>
            <a:r>
              <a:rPr lang="en-US" dirty="0" err="1" smtClean="0"/>
              <a:t>bisphosphoglycerate</a:t>
            </a:r>
            <a:r>
              <a:rPr lang="en-US" dirty="0" smtClean="0"/>
              <a:t>) to </a:t>
            </a:r>
            <a:r>
              <a:rPr lang="en-US" dirty="0" err="1" smtClean="0"/>
              <a:t>Hb</a:t>
            </a:r>
            <a:endParaRPr lang="en-US" dirty="0" smtClean="0"/>
          </a:p>
          <a:p>
            <a:pPr lvl="1">
              <a:buNone/>
            </a:pPr>
            <a:endParaRPr lang="en-US" dirty="0" smtClean="0"/>
          </a:p>
        </p:txBody>
      </p:sp>
      <p:pic>
        <p:nvPicPr>
          <p:cNvPr id="144386" name="Picture 2" descr="http://upload.wikimedia.org/wikipedia/en/thumb/5/5f/Enzyme_Model.jpg/300px-Enzyme_Model.jpg"/>
          <p:cNvPicPr>
            <a:picLocks noChangeAspect="1" noChangeArrowheads="1"/>
          </p:cNvPicPr>
          <p:nvPr/>
        </p:nvPicPr>
        <p:blipFill>
          <a:blip r:embed="rId3" cstate="print"/>
          <a:srcRect/>
          <a:stretch>
            <a:fillRect/>
          </a:stretch>
        </p:blipFill>
        <p:spPr bwMode="auto">
          <a:xfrm>
            <a:off x="762000" y="1219200"/>
            <a:ext cx="3810000" cy="3911601"/>
          </a:xfrm>
          <a:prstGeom prst="rect">
            <a:avLst/>
          </a:prstGeom>
          <a:noFill/>
        </p:spPr>
      </p:pic>
      <p:sp>
        <p:nvSpPr>
          <p:cNvPr id="6" name="Rectangle 5"/>
          <p:cNvSpPr/>
          <p:nvPr/>
        </p:nvSpPr>
        <p:spPr>
          <a:xfrm>
            <a:off x="7543800" y="3048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4082557582"/>
      </p:ext>
    </p:extLst>
  </p:cSld>
  <p:clrMapOvr>
    <a:masterClrMapping/>
  </p:clrMapOvr>
  <p:transition>
    <p:randomBa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Kinetics of Allosteric Enzymes</a:t>
            </a:r>
          </a:p>
        </p:txBody>
      </p:sp>
      <p:sp>
        <p:nvSpPr>
          <p:cNvPr id="64515" name="Rectangle 3"/>
          <p:cNvSpPr>
            <a:spLocks noGrp="1" noChangeArrowheads="1"/>
          </p:cNvSpPr>
          <p:nvPr>
            <p:ph sz="quarter" idx="1"/>
          </p:nvPr>
        </p:nvSpPr>
        <p:spPr/>
        <p:txBody>
          <a:bodyPr/>
          <a:lstStyle/>
          <a:p>
            <a:r>
              <a:rPr lang="en-US" dirty="0"/>
              <a:t>Differ from </a:t>
            </a:r>
            <a:r>
              <a:rPr lang="en-US" dirty="0" err="1"/>
              <a:t>Michaelis-Menton</a:t>
            </a:r>
            <a:endParaRPr lang="en-US" dirty="0"/>
          </a:p>
          <a:p>
            <a:pPr lvl="1"/>
            <a:r>
              <a:rPr lang="en-US" dirty="0" err="1"/>
              <a:t>Sigmoidal</a:t>
            </a:r>
            <a:r>
              <a:rPr lang="en-US" dirty="0"/>
              <a:t> </a:t>
            </a:r>
            <a:r>
              <a:rPr lang="en-US" dirty="0" smtClean="0"/>
              <a:t>curve  (rather than hyperbolic) in simple M-M plot </a:t>
            </a:r>
            <a:endParaRPr lang="en-US" dirty="0"/>
          </a:p>
          <a:p>
            <a:pPr lvl="1"/>
            <a:r>
              <a:rPr lang="en-US" dirty="0"/>
              <a:t>K</a:t>
            </a:r>
            <a:r>
              <a:rPr lang="en-US" baseline="-25000" dirty="0"/>
              <a:t>0.5</a:t>
            </a:r>
            <a:r>
              <a:rPr lang="en-US" dirty="0"/>
              <a:t> instead of K</a:t>
            </a:r>
            <a:r>
              <a:rPr lang="en-US" baseline="-25000" dirty="0"/>
              <a:t>M</a:t>
            </a:r>
          </a:p>
        </p:txBody>
      </p:sp>
      <p:sp>
        <p:nvSpPr>
          <p:cNvPr id="4" name="Rectangle 3"/>
          <p:cNvSpPr/>
          <p:nvPr/>
        </p:nvSpPr>
        <p:spPr>
          <a:xfrm>
            <a:off x="7467600" y="3048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837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Allosteric</a:t>
            </a:r>
            <a:r>
              <a:rPr lang="en-US" dirty="0" smtClean="0"/>
              <a:t> regulation</a:t>
            </a:r>
            <a:endParaRPr lang="en-US" dirty="0"/>
          </a:p>
        </p:txBody>
      </p:sp>
      <p:sp>
        <p:nvSpPr>
          <p:cNvPr id="3" name="Content Placeholder 2"/>
          <p:cNvSpPr>
            <a:spLocks noGrp="1"/>
          </p:cNvSpPr>
          <p:nvPr>
            <p:ph sz="quarter" idx="1"/>
          </p:nvPr>
        </p:nvSpPr>
        <p:spPr/>
        <p:txBody>
          <a:bodyPr/>
          <a:lstStyle/>
          <a:p>
            <a:pPr>
              <a:buNone/>
            </a:pPr>
            <a:r>
              <a:rPr lang="en-US" dirty="0" smtClean="0"/>
              <a:t>	Types:</a:t>
            </a:r>
          </a:p>
          <a:p>
            <a:r>
              <a:rPr lang="en-US" b="1" dirty="0" err="1" smtClean="0"/>
              <a:t>Homotropic</a:t>
            </a:r>
            <a:endParaRPr lang="en-US" b="1" dirty="0" smtClean="0"/>
          </a:p>
          <a:p>
            <a:pPr>
              <a:buNone/>
            </a:pPr>
            <a:r>
              <a:rPr lang="en-US" dirty="0" smtClean="0"/>
              <a:t>	Regulator is as well substrate for its target enzyme</a:t>
            </a:r>
          </a:p>
          <a:p>
            <a:pPr>
              <a:buNone/>
            </a:pPr>
            <a:r>
              <a:rPr lang="en-US" dirty="0" smtClean="0"/>
              <a:t>	Typically activator</a:t>
            </a:r>
          </a:p>
          <a:p>
            <a:r>
              <a:rPr lang="en-US" b="1" dirty="0" err="1" smtClean="0"/>
              <a:t>Heterotropic</a:t>
            </a:r>
            <a:endParaRPr lang="en-US" b="1" dirty="0" smtClean="0"/>
          </a:p>
          <a:p>
            <a:pPr lvl="1">
              <a:buNone/>
            </a:pPr>
            <a:r>
              <a:rPr lang="en-US" dirty="0" smtClean="0"/>
              <a:t>Different from the substrate</a:t>
            </a:r>
          </a:p>
          <a:p>
            <a:pPr lvl="1">
              <a:buNone/>
            </a:pPr>
            <a:r>
              <a:rPr lang="en-US" dirty="0" smtClean="0"/>
              <a:t>Activator or inhibitor</a:t>
            </a:r>
            <a:endParaRPr lang="en-US" dirty="0"/>
          </a:p>
        </p:txBody>
      </p:sp>
      <p:sp>
        <p:nvSpPr>
          <p:cNvPr id="4" name="Rectangle 3"/>
          <p:cNvSpPr/>
          <p:nvPr/>
        </p:nvSpPr>
        <p:spPr>
          <a:xfrm>
            <a:off x="7543800" y="3048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1394344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0"/>
            <a:ext cx="7772400" cy="1143000"/>
          </a:xfrm>
        </p:spPr>
        <p:txBody>
          <a:bodyPr/>
          <a:lstStyle/>
          <a:p>
            <a:r>
              <a:rPr lang="en-US" dirty="0" err="1"/>
              <a:t>Homotropic</a:t>
            </a:r>
            <a:r>
              <a:rPr lang="en-US" dirty="0"/>
              <a:t> </a:t>
            </a:r>
            <a:r>
              <a:rPr lang="en-US" dirty="0" smtClean="0"/>
              <a:t>Regulation</a:t>
            </a:r>
            <a:endParaRPr lang="en-US" dirty="0"/>
          </a:p>
        </p:txBody>
      </p:sp>
      <p:pic>
        <p:nvPicPr>
          <p:cNvPr id="65539" name="Picture 3"/>
          <p:cNvPicPr>
            <a:picLocks noGrp="1" noChangeAspect="1" noChangeArrowheads="1"/>
          </p:cNvPicPr>
          <p:nvPr>
            <p:ph sz="quarter" idx="1"/>
          </p:nvPr>
        </p:nvPicPr>
        <p:blipFill>
          <a:blip r:embed="rId3" cstate="screen"/>
          <a:stretch>
            <a:fillRect/>
          </a:stretch>
        </p:blipFill>
        <p:spPr>
          <a:xfrm>
            <a:off x="1984248" y="1447800"/>
            <a:ext cx="5632704" cy="4572000"/>
          </a:xfrm>
          <a:noFill/>
          <a:ln/>
        </p:spPr>
      </p:pic>
      <p:sp>
        <p:nvSpPr>
          <p:cNvPr id="65540" name="Rectangle 4"/>
          <p:cNvSpPr>
            <a:spLocks noGrp="1" noChangeArrowheads="1"/>
          </p:cNvSpPr>
          <p:nvPr>
            <p:ph type="body" sz="half" idx="4294967295"/>
          </p:nvPr>
        </p:nvSpPr>
        <p:spPr>
          <a:xfrm>
            <a:off x="0" y="990600"/>
            <a:ext cx="7848600" cy="4114800"/>
          </a:xfrm>
        </p:spPr>
        <p:txBody>
          <a:bodyPr/>
          <a:lstStyle/>
          <a:p>
            <a:r>
              <a:rPr lang="en-US" sz="2800" dirty="0"/>
              <a:t>Substrate is positive modulator</a:t>
            </a:r>
          </a:p>
        </p:txBody>
      </p:sp>
      <p:sp>
        <p:nvSpPr>
          <p:cNvPr id="5" name="Rectangle 4"/>
          <p:cNvSpPr/>
          <p:nvPr/>
        </p:nvSpPr>
        <p:spPr>
          <a:xfrm>
            <a:off x="7467600" y="3810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5908298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err="1"/>
              <a:t>Heterotropic</a:t>
            </a:r>
            <a:r>
              <a:rPr lang="en-US" dirty="0"/>
              <a:t> </a:t>
            </a:r>
            <a:r>
              <a:rPr lang="en-US" dirty="0" smtClean="0"/>
              <a:t>Regulation</a:t>
            </a:r>
            <a:endParaRPr lang="en-US" dirty="0"/>
          </a:p>
        </p:txBody>
      </p:sp>
      <p:pic>
        <p:nvPicPr>
          <p:cNvPr id="66564" name="Picture 4"/>
          <p:cNvPicPr>
            <a:picLocks noGrp="1" noChangeAspect="1" noChangeArrowheads="1"/>
          </p:cNvPicPr>
          <p:nvPr>
            <p:ph sz="quarter" idx="1"/>
          </p:nvPr>
        </p:nvPicPr>
        <p:blipFill>
          <a:blip r:embed="rId3" cstate="screen"/>
          <a:stretch>
            <a:fillRect/>
          </a:stretch>
        </p:blipFill>
        <p:spPr>
          <a:xfrm>
            <a:off x="4191000" y="2209799"/>
            <a:ext cx="4701083" cy="3856507"/>
          </a:xfrm>
          <a:noFill/>
          <a:ln/>
        </p:spPr>
      </p:pic>
      <p:sp>
        <p:nvSpPr>
          <p:cNvPr id="66563" name="Rectangle 3"/>
          <p:cNvSpPr>
            <a:spLocks noGrp="1" noChangeArrowheads="1"/>
          </p:cNvSpPr>
          <p:nvPr>
            <p:ph type="body" sz="half" idx="3"/>
          </p:nvPr>
        </p:nvSpPr>
        <p:spPr>
          <a:xfrm>
            <a:off x="457200" y="1752600"/>
            <a:ext cx="3733800" cy="3657600"/>
          </a:xfrm>
        </p:spPr>
        <p:txBody>
          <a:bodyPr>
            <a:normAutofit/>
          </a:bodyPr>
          <a:lstStyle/>
          <a:p>
            <a:r>
              <a:rPr lang="en-US" sz="2800" dirty="0"/>
              <a:t>Modulator is metabolite</a:t>
            </a:r>
          </a:p>
          <a:p>
            <a:r>
              <a:rPr lang="en-US" sz="2800" dirty="0"/>
              <a:t>Activator approach hyperbola</a:t>
            </a:r>
          </a:p>
          <a:p>
            <a:r>
              <a:rPr lang="en-US" sz="2800" dirty="0"/>
              <a:t>Deactivator more sigmoidal </a:t>
            </a:r>
          </a:p>
        </p:txBody>
      </p:sp>
      <p:sp>
        <p:nvSpPr>
          <p:cNvPr id="6" name="Rectangle 5"/>
          <p:cNvSpPr/>
          <p:nvPr/>
        </p:nvSpPr>
        <p:spPr>
          <a:xfrm>
            <a:off x="7543800" y="4572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22384374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Covalent Modification</a:t>
            </a:r>
          </a:p>
        </p:txBody>
      </p:sp>
      <p:sp>
        <p:nvSpPr>
          <p:cNvPr id="67587" name="Rectangle 3"/>
          <p:cNvSpPr>
            <a:spLocks noGrp="1" noChangeArrowheads="1"/>
          </p:cNvSpPr>
          <p:nvPr>
            <p:ph sz="quarter" idx="1"/>
          </p:nvPr>
        </p:nvSpPr>
        <p:spPr>
          <a:xfrm>
            <a:off x="457200" y="1752600"/>
            <a:ext cx="4419600" cy="4572000"/>
          </a:xfrm>
        </p:spPr>
        <p:txBody>
          <a:bodyPr>
            <a:normAutofit lnSpcReduction="10000"/>
          </a:bodyPr>
          <a:lstStyle/>
          <a:p>
            <a:pPr>
              <a:lnSpc>
                <a:spcPct val="120000"/>
              </a:lnSpc>
            </a:pPr>
            <a:r>
              <a:rPr lang="en-US" sz="2800" dirty="0"/>
              <a:t>Reversible</a:t>
            </a:r>
          </a:p>
          <a:p>
            <a:pPr>
              <a:lnSpc>
                <a:spcPct val="120000"/>
              </a:lnSpc>
            </a:pPr>
            <a:r>
              <a:rPr lang="en-US" sz="2800" dirty="0" err="1"/>
              <a:t>Phosphorylation</a:t>
            </a:r>
            <a:endParaRPr lang="en-US" sz="2800" dirty="0"/>
          </a:p>
          <a:p>
            <a:pPr lvl="1">
              <a:lnSpc>
                <a:spcPct val="120000"/>
              </a:lnSpc>
            </a:pPr>
            <a:r>
              <a:rPr lang="en-US" sz="2400" dirty="0"/>
              <a:t>Most common</a:t>
            </a:r>
          </a:p>
          <a:p>
            <a:pPr lvl="1">
              <a:lnSpc>
                <a:spcPct val="120000"/>
              </a:lnSpc>
            </a:pPr>
            <a:r>
              <a:rPr lang="en-US" sz="2400" dirty="0"/>
              <a:t>Catalyzed by </a:t>
            </a:r>
            <a:r>
              <a:rPr lang="en-US" sz="2400" dirty="0" err="1"/>
              <a:t>kinases</a:t>
            </a:r>
            <a:endParaRPr lang="en-US" sz="2400" dirty="0"/>
          </a:p>
          <a:p>
            <a:pPr>
              <a:lnSpc>
                <a:spcPct val="120000"/>
              </a:lnSpc>
            </a:pPr>
            <a:r>
              <a:rPr lang="en-US" sz="2800" dirty="0"/>
              <a:t>Change conformation</a:t>
            </a:r>
          </a:p>
          <a:p>
            <a:pPr lvl="1">
              <a:lnSpc>
                <a:spcPct val="120000"/>
              </a:lnSpc>
            </a:pPr>
            <a:r>
              <a:rPr lang="en-US" sz="2400" dirty="0"/>
              <a:t>Introduce bulky, charged group</a:t>
            </a:r>
          </a:p>
          <a:p>
            <a:pPr lvl="1">
              <a:lnSpc>
                <a:spcPct val="120000"/>
              </a:lnSpc>
            </a:pPr>
            <a:r>
              <a:rPr lang="en-US" sz="2400" dirty="0"/>
              <a:t>Increase polarity and H-bonding</a:t>
            </a:r>
          </a:p>
          <a:p>
            <a:pPr lvl="1">
              <a:lnSpc>
                <a:spcPct val="120000"/>
              </a:lnSpc>
            </a:pPr>
            <a:r>
              <a:rPr lang="en-US" sz="2400" dirty="0"/>
              <a:t>Repel negative side chains (Asp and </a:t>
            </a:r>
            <a:r>
              <a:rPr lang="en-US" sz="2400" dirty="0" err="1"/>
              <a:t>Glu</a:t>
            </a:r>
            <a:r>
              <a:rPr lang="en-US" sz="2400" dirty="0"/>
              <a:t>)</a:t>
            </a:r>
          </a:p>
        </p:txBody>
      </p:sp>
      <p:pic>
        <p:nvPicPr>
          <p:cNvPr id="67588" name="Picture 4"/>
          <p:cNvPicPr>
            <a:picLocks noChangeAspect="1" noChangeArrowheads="1"/>
          </p:cNvPicPr>
          <p:nvPr/>
        </p:nvPicPr>
        <p:blipFill>
          <a:blip r:embed="rId3" cstate="screen"/>
          <a:srcRect/>
          <a:stretch>
            <a:fillRect/>
          </a:stretch>
        </p:blipFill>
        <p:spPr bwMode="auto">
          <a:xfrm>
            <a:off x="4876800" y="1752600"/>
            <a:ext cx="4114800" cy="2178050"/>
          </a:xfrm>
          <a:prstGeom prst="rect">
            <a:avLst/>
          </a:prstGeom>
          <a:noFill/>
        </p:spPr>
      </p:pic>
      <p:pic>
        <p:nvPicPr>
          <p:cNvPr id="115714" name="Picture 2" descr="http://kinasephos.mbc.nctu.edu.tw/image/phosphorylation.jpg"/>
          <p:cNvPicPr>
            <a:picLocks noChangeAspect="1" noChangeArrowheads="1"/>
          </p:cNvPicPr>
          <p:nvPr/>
        </p:nvPicPr>
        <p:blipFill>
          <a:blip r:embed="rId4" cstate="print"/>
          <a:srcRect/>
          <a:stretch>
            <a:fillRect/>
          </a:stretch>
        </p:blipFill>
        <p:spPr bwMode="auto">
          <a:xfrm>
            <a:off x="4800600" y="4114800"/>
            <a:ext cx="3886200" cy="1763668"/>
          </a:xfrm>
          <a:prstGeom prst="rect">
            <a:avLst/>
          </a:prstGeom>
          <a:noFill/>
        </p:spPr>
      </p:pic>
      <p:sp>
        <p:nvSpPr>
          <p:cNvPr id="6" name="Rectangle 5"/>
          <p:cNvSpPr/>
          <p:nvPr/>
        </p:nvSpPr>
        <p:spPr>
          <a:xfrm>
            <a:off x="7391400" y="3810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9733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ppt_x"/>
                                          </p:val>
                                        </p:tav>
                                        <p:tav tm="100000">
                                          <p:val>
                                            <p:strVal val="#ppt_x"/>
                                          </p:val>
                                        </p:tav>
                                      </p:tavLst>
                                    </p:anim>
                                    <p:anim calcmode="lin" valueType="num">
                                      <p:cBhvr additive="base">
                                        <p:cTn id="20"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58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a:t>
            </a:r>
            <a:r>
              <a:rPr lang="en-US" dirty="0" err="1" smtClean="0"/>
              <a:t>phosphorylation</a:t>
            </a:r>
            <a:endParaRPr lang="en-US" dirty="0"/>
          </a:p>
        </p:txBody>
      </p:sp>
      <p:sp>
        <p:nvSpPr>
          <p:cNvPr id="3" name="Content Placeholder 2"/>
          <p:cNvSpPr>
            <a:spLocks noGrp="1"/>
          </p:cNvSpPr>
          <p:nvPr>
            <p:ph sz="quarter" idx="1"/>
          </p:nvPr>
        </p:nvSpPr>
        <p:spPr>
          <a:xfrm>
            <a:off x="914400" y="1447800"/>
            <a:ext cx="5486400" cy="4724400"/>
          </a:xfrm>
        </p:spPr>
        <p:txBody>
          <a:bodyPr>
            <a:normAutofit fontScale="92500" lnSpcReduction="10000"/>
          </a:bodyPr>
          <a:lstStyle/>
          <a:p>
            <a:pPr>
              <a:buNone/>
            </a:pPr>
            <a:r>
              <a:rPr lang="en-US" dirty="0" smtClean="0"/>
              <a:t>	</a:t>
            </a:r>
            <a:r>
              <a:rPr lang="en-US" dirty="0" err="1" smtClean="0"/>
              <a:t>Phosphorylation</a:t>
            </a:r>
            <a:r>
              <a:rPr lang="en-US" dirty="0" smtClean="0"/>
              <a:t> </a:t>
            </a:r>
            <a:r>
              <a:rPr lang="en-US" b="1" dirty="0" smtClean="0"/>
              <a:t>activates or deactivates </a:t>
            </a:r>
            <a:r>
              <a:rPr lang="en-US" dirty="0" smtClean="0"/>
              <a:t>many protein enzymes, causing or preventing the mechanisms of diseases such as cancer and diabetes.</a:t>
            </a:r>
          </a:p>
          <a:p>
            <a:pPr marL="514350" indent="-514350">
              <a:buFont typeface="+mj-lt"/>
              <a:buAutoNum type="arabicPeriod"/>
            </a:pPr>
            <a:r>
              <a:rPr lang="en-US" dirty="0" smtClean="0"/>
              <a:t>Biological </a:t>
            </a:r>
            <a:r>
              <a:rPr lang="en-US" b="1" dirty="0" smtClean="0"/>
              <a:t>thermodynamics</a:t>
            </a:r>
            <a:r>
              <a:rPr lang="en-US" dirty="0" smtClean="0"/>
              <a:t> of energy-requiring reactions</a:t>
            </a:r>
          </a:p>
          <a:p>
            <a:pPr marL="514350" indent="-514350">
              <a:buFont typeface="+mj-lt"/>
              <a:buAutoNum type="arabicPeriod"/>
            </a:pPr>
            <a:r>
              <a:rPr lang="en-US" dirty="0" smtClean="0"/>
              <a:t>Mediates </a:t>
            </a:r>
            <a:r>
              <a:rPr lang="en-US" b="1" dirty="0" smtClean="0"/>
              <a:t>enzyme inhibition</a:t>
            </a:r>
          </a:p>
          <a:p>
            <a:pPr marL="514350" indent="-514350">
              <a:buFont typeface="+mj-lt"/>
              <a:buAutoNum type="arabicPeriod"/>
            </a:pPr>
            <a:r>
              <a:rPr lang="fr-FR" dirty="0" smtClean="0"/>
              <a:t>Important for </a:t>
            </a:r>
            <a:r>
              <a:rPr lang="fr-FR" b="1" dirty="0" err="1" smtClean="0"/>
              <a:t>protein-protein</a:t>
            </a:r>
            <a:r>
              <a:rPr lang="fr-FR" b="1" dirty="0" smtClean="0"/>
              <a:t> interaction </a:t>
            </a:r>
            <a:r>
              <a:rPr lang="fr-FR" dirty="0" smtClean="0"/>
              <a:t>via "recognition </a:t>
            </a:r>
            <a:r>
              <a:rPr lang="fr-FR" dirty="0" err="1"/>
              <a:t>domains</a:t>
            </a:r>
            <a:r>
              <a:rPr lang="fr-FR" dirty="0"/>
              <a:t> " </a:t>
            </a:r>
            <a:r>
              <a:rPr lang="fr-FR" dirty="0" smtClean="0"/>
              <a:t> </a:t>
            </a:r>
          </a:p>
          <a:p>
            <a:pPr marL="514350" indent="-514350">
              <a:buFont typeface="+mj-lt"/>
              <a:buAutoNum type="arabicPeriod"/>
            </a:pPr>
            <a:r>
              <a:rPr lang="en-US" dirty="0" smtClean="0"/>
              <a:t>Important in </a:t>
            </a:r>
            <a:r>
              <a:rPr lang="en-US" b="1" dirty="0" smtClean="0"/>
              <a:t>protein degradation</a:t>
            </a:r>
            <a:r>
              <a:rPr lang="en-US" dirty="0" smtClean="0"/>
              <a:t>.</a:t>
            </a:r>
          </a:p>
          <a:p>
            <a:pPr marL="514350" indent="-514350">
              <a:buNone/>
            </a:pPr>
            <a:r>
              <a:rPr lang="en-US" dirty="0" smtClean="0"/>
              <a:t>	Usually proteins with –OH groups are </a:t>
            </a:r>
            <a:r>
              <a:rPr lang="en-US" dirty="0" err="1" smtClean="0"/>
              <a:t>phosphorylated</a:t>
            </a:r>
            <a:r>
              <a:rPr lang="en-US" dirty="0" smtClean="0"/>
              <a:t> (Ser, </a:t>
            </a:r>
            <a:r>
              <a:rPr lang="en-US" dirty="0" err="1" smtClean="0"/>
              <a:t>Thr</a:t>
            </a:r>
            <a:r>
              <a:rPr lang="en-US" dirty="0" smtClean="0"/>
              <a:t>, or Tyr residues)</a:t>
            </a:r>
            <a:endParaRPr lang="en-US" dirty="0"/>
          </a:p>
        </p:txBody>
      </p:sp>
      <p:pic>
        <p:nvPicPr>
          <p:cNvPr id="91138" name="Picture 2" descr="http://upload.wikimedia.org/wikipedia/commons/thumb/c/cd/Phosphorylated_serine.png/220px-Phosphorylated_serine.png"/>
          <p:cNvPicPr>
            <a:picLocks noChangeAspect="1" noChangeArrowheads="1"/>
          </p:cNvPicPr>
          <p:nvPr/>
        </p:nvPicPr>
        <p:blipFill>
          <a:blip r:embed="rId3" cstate="print"/>
          <a:srcRect/>
          <a:stretch>
            <a:fillRect/>
          </a:stretch>
        </p:blipFill>
        <p:spPr bwMode="auto">
          <a:xfrm>
            <a:off x="6477000" y="1600200"/>
            <a:ext cx="2095500" cy="3152775"/>
          </a:xfrm>
          <a:prstGeom prst="rect">
            <a:avLst/>
          </a:prstGeom>
          <a:noFill/>
        </p:spPr>
      </p:pic>
      <p:sp>
        <p:nvSpPr>
          <p:cNvPr id="5" name="TextBox 4"/>
          <p:cNvSpPr txBox="1"/>
          <p:nvPr/>
        </p:nvSpPr>
        <p:spPr>
          <a:xfrm>
            <a:off x="6248400" y="4800600"/>
            <a:ext cx="2851731" cy="369332"/>
          </a:xfrm>
          <a:prstGeom prst="rect">
            <a:avLst/>
          </a:prstGeom>
          <a:noFill/>
        </p:spPr>
        <p:txBody>
          <a:bodyPr wrap="square" rtlCol="0">
            <a:spAutoFit/>
          </a:bodyPr>
          <a:lstStyle/>
          <a:p>
            <a:r>
              <a:rPr lang="en-US" dirty="0" err="1" smtClean="0"/>
              <a:t>Phosphorylated</a:t>
            </a:r>
            <a:r>
              <a:rPr lang="en-US" dirty="0" smtClean="0"/>
              <a:t> serine</a:t>
            </a:r>
            <a:endParaRPr lang="en-US" dirty="0"/>
          </a:p>
        </p:txBody>
      </p:sp>
      <p:sp>
        <p:nvSpPr>
          <p:cNvPr id="6" name="Rectangle 5"/>
          <p:cNvSpPr/>
          <p:nvPr/>
        </p:nvSpPr>
        <p:spPr>
          <a:xfrm>
            <a:off x="7162800" y="381000"/>
            <a:ext cx="1377300" cy="369332"/>
          </a:xfrm>
          <a:prstGeom prst="rect">
            <a:avLst/>
          </a:prstGeom>
        </p:spPr>
        <p:txBody>
          <a:bodyPr wrap="none">
            <a:spAutoFit/>
          </a:bodyPr>
          <a:lstStyle/>
          <a:p>
            <a:r>
              <a:rPr lang="en-US" b="1" dirty="0" smtClean="0"/>
              <a:t>Regulation</a:t>
            </a:r>
            <a:endParaRPr lang="en-US" b="1" dirty="0"/>
          </a:p>
        </p:txBody>
      </p:sp>
    </p:spTree>
    <p:extLst>
      <p:ext uri="{BB962C8B-B14F-4D97-AF65-F5344CB8AC3E}">
        <p14:creationId xmlns:p14="http://schemas.microsoft.com/office/powerpoint/2010/main" val="2108343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3698</TotalTime>
  <Words>3007</Words>
  <Application>Microsoft Office PowerPoint</Application>
  <PresentationFormat>On-screen Show (4:3)</PresentationFormat>
  <Paragraphs>794</Paragraphs>
  <Slides>100</Slides>
  <Notes>100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3" baseType="lpstr">
      <vt:lpstr>Equity</vt:lpstr>
      <vt:lpstr>CS ChemDraw Drawing</vt:lpstr>
      <vt:lpstr>Equation</vt:lpstr>
      <vt:lpstr>Enzymes</vt:lpstr>
      <vt:lpstr>What is a catalyst?</vt:lpstr>
      <vt:lpstr>Enzymes as Catalysts</vt:lpstr>
      <vt:lpstr>Lowering of Activation Energy</vt:lpstr>
      <vt:lpstr>Definitions:</vt:lpstr>
      <vt:lpstr>Enzymes</vt:lpstr>
      <vt:lpstr>PowerPoint Presentation</vt:lpstr>
      <vt:lpstr>What is an enzyme?</vt:lpstr>
      <vt:lpstr>E.C. numbering system is hierarchical</vt:lpstr>
      <vt:lpstr>High-level numbers</vt:lpstr>
      <vt:lpstr>Examples of enzyme classes</vt:lpstr>
      <vt:lpstr>Types of Enzymes</vt:lpstr>
      <vt:lpstr>Methods of catalysis</vt:lpstr>
      <vt:lpstr>Enzymes as catalysts</vt:lpstr>
      <vt:lpstr>An example reaction:</vt:lpstr>
      <vt:lpstr>The active site</vt:lpstr>
      <vt:lpstr>Cofactors</vt:lpstr>
      <vt:lpstr>Cofactors/Coenzymes</vt:lpstr>
      <vt:lpstr>MECHANISM OF REACTIONS:</vt:lpstr>
      <vt:lpstr>Enzyme catalysis</vt:lpstr>
      <vt:lpstr>Types of Fits</vt:lpstr>
      <vt:lpstr>Lock and Key-Molecular complimentarity</vt:lpstr>
      <vt:lpstr>Enzyme Binding</vt:lpstr>
      <vt:lpstr>Substrate binding: bonding forces</vt:lpstr>
      <vt:lpstr>Binding of pyruvic acid in LDH</vt:lpstr>
      <vt:lpstr>Substrate binding: induced fit</vt:lpstr>
      <vt:lpstr>Induced Fit</vt:lpstr>
      <vt:lpstr>Induced fit</vt:lpstr>
      <vt:lpstr>Binding of pyruvic acid in LDH</vt:lpstr>
      <vt:lpstr>Binding of pyruvic acid in LDH</vt:lpstr>
      <vt:lpstr>Trypsin-like Serine protease</vt:lpstr>
      <vt:lpstr>Specificity pocket</vt:lpstr>
      <vt:lpstr>Mechanism</vt:lpstr>
      <vt:lpstr>Mechanism</vt:lpstr>
      <vt:lpstr>Mechanism</vt:lpstr>
      <vt:lpstr>Mechanism</vt:lpstr>
      <vt:lpstr>Mechanism</vt:lpstr>
      <vt:lpstr>Mechanism</vt:lpstr>
      <vt:lpstr>PROPERTIES OF ENZYMES </vt:lpstr>
      <vt:lpstr>Factors Affecting Enzyme Activity</vt:lpstr>
      <vt:lpstr>Factors Affecting Enzyme Activity</vt:lpstr>
      <vt:lpstr>Factors Affecting Enzyme Activity</vt:lpstr>
      <vt:lpstr>Factors Affecting Enzyme Activity</vt:lpstr>
      <vt:lpstr>Factors Affecting Enzyme Activity</vt:lpstr>
      <vt:lpstr>Factors Affecting Enzyme Activity</vt:lpstr>
      <vt:lpstr>Examples of Noncompetitive Inhibitors</vt:lpstr>
      <vt:lpstr>Some terms</vt:lpstr>
      <vt:lpstr>Zymogens</vt:lpstr>
      <vt:lpstr>Enzyme kinetics.</vt:lpstr>
      <vt:lpstr>Part 2: Enzyme Kinetics, Inhibition, and Regulation</vt:lpstr>
      <vt:lpstr>I. Enzyme Kinetics</vt:lpstr>
      <vt:lpstr>Michaelis &amp; Menten’s kinetics, 1913</vt:lpstr>
      <vt:lpstr>Michaelis &amp; Menten’s kinetics, 1913</vt:lpstr>
      <vt:lpstr>Michaelis &amp; Menten’s kinetics, 1913</vt:lpstr>
      <vt:lpstr>Michaelis-Menton Equation</vt:lpstr>
      <vt:lpstr>[ES]</vt:lpstr>
      <vt:lpstr>PowerPoint Presentation</vt:lpstr>
      <vt:lpstr>PowerPoint Presentation</vt:lpstr>
      <vt:lpstr>Michaelis-Menton Equation</vt:lpstr>
      <vt:lpstr>PowerPoint Presentation</vt:lpstr>
      <vt:lpstr>KM</vt:lpstr>
      <vt:lpstr>Catalytic Constant kcat</vt:lpstr>
      <vt:lpstr>kcat / kM</vt:lpstr>
      <vt:lpstr>Lineweaver-Burk Plot</vt:lpstr>
      <vt:lpstr>II. Enzyme Inhibition</vt:lpstr>
      <vt:lpstr>Examples</vt:lpstr>
      <vt:lpstr>Types of Inhibition</vt:lpstr>
      <vt:lpstr>Competitive Inhibition</vt:lpstr>
      <vt:lpstr>PowerPoint Presentation</vt:lpstr>
      <vt:lpstr>Competitive Inhibitors in Medicine</vt:lpstr>
      <vt:lpstr>Competitive Inhibition</vt:lpstr>
      <vt:lpstr>Michealis-Menton Equation for Competitive Inhibition</vt:lpstr>
      <vt:lpstr>Lineweaver-Burk Equation for Competitive Inhibition</vt:lpstr>
      <vt:lpstr>Uncompetitive Inhibition</vt:lpstr>
      <vt:lpstr>PowerPoint Presentation</vt:lpstr>
      <vt:lpstr>M-M and L-B Equations for Uncompetitive Inhibition</vt:lpstr>
      <vt:lpstr>Mixed Inhibition</vt:lpstr>
      <vt:lpstr>M-M and L-B Equations  for Mixed Inhibition</vt:lpstr>
      <vt:lpstr>Noncompetitive Inhibition</vt:lpstr>
      <vt:lpstr>Summary of Reversible Inhibition</vt:lpstr>
      <vt:lpstr>Irreversible Inhibition</vt:lpstr>
      <vt:lpstr>PowerPoint Presentation</vt:lpstr>
      <vt:lpstr>Irreversible Inhibition - Reaction Mechanism</vt:lpstr>
      <vt:lpstr>The Michaelis-Menten plot for an irreversible inhibitor looks like noncompetitive inhibition</vt:lpstr>
      <vt:lpstr>Irreversible inhibition is distinguished from noncompetitive inhibition by plotting Vmax vs [E]t</vt:lpstr>
      <vt:lpstr>Examples of Irreversible Inhibitors</vt:lpstr>
      <vt:lpstr>Penicillin is a suicide inhibitor</vt:lpstr>
      <vt:lpstr>PowerPoint Presentation</vt:lpstr>
      <vt:lpstr>III. Regulatory Enzymes</vt:lpstr>
      <vt:lpstr>Regulation Mechanisms</vt:lpstr>
      <vt:lpstr>Aspartate carbamoyltransferasease</vt:lpstr>
      <vt:lpstr>Allosteric Enzymes</vt:lpstr>
      <vt:lpstr>Allosteric Modulation</vt:lpstr>
      <vt:lpstr>Kinetics of Allosteric Enzymes</vt:lpstr>
      <vt:lpstr>Allosteric regulation</vt:lpstr>
      <vt:lpstr>Homotropic Regulation</vt:lpstr>
      <vt:lpstr>Heterotropic Regulation</vt:lpstr>
      <vt:lpstr>Covalent Modification</vt:lpstr>
      <vt:lpstr>Protein phosphorylation</vt:lpstr>
      <vt:lpstr>Sections for exam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Enzymes and Enzyme Kinetics</dc:title>
  <dc:creator>Jeff Settles</dc:creator>
  <cp:lastModifiedBy>Felix</cp:lastModifiedBy>
  <cp:revision>88</cp:revision>
  <dcterms:created xsi:type="dcterms:W3CDTF">2002-02-01T03:58:35Z</dcterms:created>
  <dcterms:modified xsi:type="dcterms:W3CDTF">2011-08-11T12:18:03Z</dcterms:modified>
</cp:coreProperties>
</file>