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5"/>
    <p:sldMasterId id="2147484000" r:id="rId6"/>
  </p:sldMasterIdLst>
  <p:notesMasterIdLst>
    <p:notesMasterId r:id="rId35"/>
  </p:notesMasterIdLst>
  <p:handoutMasterIdLst>
    <p:handoutMasterId r:id="rId36"/>
  </p:handoutMasterIdLst>
  <p:sldIdLst>
    <p:sldId id="280" r:id="rId7"/>
    <p:sldId id="304" r:id="rId8"/>
    <p:sldId id="305" r:id="rId9"/>
    <p:sldId id="292" r:id="rId10"/>
    <p:sldId id="309" r:id="rId11"/>
    <p:sldId id="281" r:id="rId12"/>
    <p:sldId id="291" r:id="rId13"/>
    <p:sldId id="313" r:id="rId14"/>
    <p:sldId id="282" r:id="rId15"/>
    <p:sldId id="285" r:id="rId16"/>
    <p:sldId id="306" r:id="rId17"/>
    <p:sldId id="307" r:id="rId18"/>
    <p:sldId id="302" r:id="rId19"/>
    <p:sldId id="296" r:id="rId20"/>
    <p:sldId id="297" r:id="rId21"/>
    <p:sldId id="298" r:id="rId22"/>
    <p:sldId id="299" r:id="rId23"/>
    <p:sldId id="316" r:id="rId24"/>
    <p:sldId id="317" r:id="rId25"/>
    <p:sldId id="287" r:id="rId26"/>
    <p:sldId id="283" r:id="rId27"/>
    <p:sldId id="318" r:id="rId28"/>
    <p:sldId id="319" r:id="rId29"/>
    <p:sldId id="293" r:id="rId30"/>
    <p:sldId id="295" r:id="rId31"/>
    <p:sldId id="273" r:id="rId32"/>
    <p:sldId id="311" r:id="rId33"/>
    <p:sldId id="312" r:id="rId34"/>
  </p:sldIdLst>
  <p:sldSz cx="9144000" cy="5143500" type="screen16x9"/>
  <p:notesSz cx="6797675" cy="9928225"/>
  <p:defaultTextStyle>
    <a:defPPr>
      <a:defRPr lang="nb-NO"/>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521415D9-36F7-43E2-AB2F-B90AF26B5E84}">
      <p14:sectionLst xmlns:p14="http://schemas.microsoft.com/office/powerpoint/2010/main">
        <p14:section name="Standard inndeling" id="{BE2585A7-9113-4DFE-9460-4616B3F20BF7}">
          <p14:sldIdLst>
            <p14:sldId id="280"/>
            <p14:sldId id="304"/>
            <p14:sldId id="305"/>
            <p14:sldId id="292"/>
            <p14:sldId id="309"/>
            <p14:sldId id="281"/>
            <p14:sldId id="291"/>
            <p14:sldId id="313"/>
            <p14:sldId id="282"/>
            <p14:sldId id="285"/>
            <p14:sldId id="306"/>
            <p14:sldId id="307"/>
            <p14:sldId id="302"/>
            <p14:sldId id="296"/>
            <p14:sldId id="297"/>
            <p14:sldId id="298"/>
            <p14:sldId id="299"/>
            <p14:sldId id="316"/>
            <p14:sldId id="317"/>
            <p14:sldId id="287"/>
            <p14:sldId id="283"/>
            <p14:sldId id="318"/>
            <p14:sldId id="319"/>
            <p14:sldId id="293"/>
            <p14:sldId id="295"/>
            <p14:sldId id="273"/>
            <p14:sldId id="311"/>
            <p14:sldId id="31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800"/>
    <a:srgbClr val="B72B16"/>
    <a:srgbClr val="4B4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54428" autoAdjust="0"/>
  </p:normalViewPr>
  <p:slideViewPr>
    <p:cSldViewPr>
      <p:cViewPr varScale="1">
        <p:scale>
          <a:sx n="77" d="100"/>
          <a:sy n="77" d="100"/>
        </p:scale>
        <p:origin x="798" y="5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3216"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752"/>
          </a:xfrm>
          <a:prstGeom prst="rect">
            <a:avLst/>
          </a:prstGeom>
        </p:spPr>
        <p:txBody>
          <a:bodyPr vert="horz" lIns="91440" tIns="45720" rIns="91440" bIns="45720" rtlCol="0"/>
          <a:lstStyle>
            <a:lvl1pPr algn="l">
              <a:defRPr sz="1200">
                <a:latin typeface="Arial" pitchFamily="34" charset="0"/>
                <a:ea typeface="+mn-ea"/>
                <a:cs typeface="Arial" pitchFamily="34" charset="0"/>
              </a:defRPr>
            </a:lvl1pPr>
          </a:lstStyle>
          <a:p>
            <a:pPr>
              <a:defRPr/>
            </a:pPr>
            <a:endParaRPr lang="nb-NO"/>
          </a:p>
        </p:txBody>
      </p:sp>
      <p:sp>
        <p:nvSpPr>
          <p:cNvPr id="3" name="Plassholder for dato 2"/>
          <p:cNvSpPr>
            <a:spLocks noGrp="1"/>
          </p:cNvSpPr>
          <p:nvPr>
            <p:ph type="dt" sz="quarter" idx="1"/>
          </p:nvPr>
        </p:nvSpPr>
        <p:spPr>
          <a:xfrm>
            <a:off x="3850443" y="0"/>
            <a:ext cx="2945659" cy="496752"/>
          </a:xfrm>
          <a:prstGeom prst="rect">
            <a:avLst/>
          </a:prstGeom>
        </p:spPr>
        <p:txBody>
          <a:bodyPr vert="horz" wrap="square" lIns="91440" tIns="45720" rIns="91440" bIns="45720" numCol="1" anchor="t" anchorCtr="0" compatLnSpc="1">
            <a:prstTxWarp prst="textNoShape">
              <a:avLst/>
            </a:prstTxWarp>
          </a:bodyPr>
          <a:lstStyle>
            <a:lvl1pPr algn="r">
              <a:defRPr sz="1200">
                <a:cs typeface="Arial" pitchFamily="34" charset="0"/>
              </a:defRPr>
            </a:lvl1pPr>
          </a:lstStyle>
          <a:p>
            <a:fld id="{A212D06C-8A2C-4E6B-9A09-FA077BD97C9B}" type="datetimeFigureOut">
              <a:rPr lang="nb-NO" altLang="nb-NO"/>
              <a:pPr/>
              <a:t>26.10.2016</a:t>
            </a:fld>
            <a:endParaRPr lang="nb-NO" altLang="nb-NO"/>
          </a:p>
        </p:txBody>
      </p:sp>
      <p:sp>
        <p:nvSpPr>
          <p:cNvPr id="4" name="Plassholder for bunntekst 3"/>
          <p:cNvSpPr>
            <a:spLocks noGrp="1"/>
          </p:cNvSpPr>
          <p:nvPr>
            <p:ph type="ftr" sz="quarter" idx="2"/>
          </p:nvPr>
        </p:nvSpPr>
        <p:spPr>
          <a:xfrm>
            <a:off x="0" y="9429780"/>
            <a:ext cx="2945659" cy="496752"/>
          </a:xfrm>
          <a:prstGeom prst="rect">
            <a:avLst/>
          </a:prstGeom>
        </p:spPr>
        <p:txBody>
          <a:bodyPr vert="horz" lIns="91440" tIns="45720" rIns="91440" bIns="45720" rtlCol="0" anchor="b"/>
          <a:lstStyle>
            <a:lvl1pPr algn="l">
              <a:defRPr sz="1200">
                <a:latin typeface="Arial" pitchFamily="34" charset="0"/>
                <a:ea typeface="+mn-ea"/>
                <a:cs typeface="Arial" pitchFamily="34" charset="0"/>
              </a:defRPr>
            </a:lvl1pPr>
          </a:lstStyle>
          <a:p>
            <a:pPr>
              <a:defRPr/>
            </a:pPr>
            <a:endParaRPr lang="nb-NO"/>
          </a:p>
        </p:txBody>
      </p:sp>
      <p:sp>
        <p:nvSpPr>
          <p:cNvPr id="5" name="Plassholder for lysbildenummer 4"/>
          <p:cNvSpPr>
            <a:spLocks noGrp="1"/>
          </p:cNvSpPr>
          <p:nvPr>
            <p:ph type="sldNum" sz="quarter" idx="3"/>
          </p:nvPr>
        </p:nvSpPr>
        <p:spPr>
          <a:xfrm>
            <a:off x="3850443" y="9429780"/>
            <a:ext cx="2945659" cy="496752"/>
          </a:xfrm>
          <a:prstGeom prst="rect">
            <a:avLst/>
          </a:prstGeom>
        </p:spPr>
        <p:txBody>
          <a:bodyPr vert="horz" wrap="square" lIns="91440" tIns="45720" rIns="91440" bIns="45720" numCol="1" anchor="b" anchorCtr="0" compatLnSpc="1">
            <a:prstTxWarp prst="textNoShape">
              <a:avLst/>
            </a:prstTxWarp>
          </a:bodyPr>
          <a:lstStyle>
            <a:lvl1pPr algn="r">
              <a:defRPr sz="1200">
                <a:cs typeface="Arial" pitchFamily="34" charset="0"/>
              </a:defRPr>
            </a:lvl1pPr>
          </a:lstStyle>
          <a:p>
            <a:fld id="{2A5AC82F-AA3F-45F0-B216-19CB03E4D2B7}" type="slidenum">
              <a:rPr lang="nb-NO" altLang="nb-NO"/>
              <a:pPr/>
              <a:t>‹#›</a:t>
            </a:fld>
            <a:endParaRPr lang="nb-NO" altLang="nb-NO"/>
          </a:p>
        </p:txBody>
      </p:sp>
    </p:spTree>
    <p:extLst>
      <p:ext uri="{BB962C8B-B14F-4D97-AF65-F5344CB8AC3E}">
        <p14:creationId xmlns:p14="http://schemas.microsoft.com/office/powerpoint/2010/main" val="1073106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752"/>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nb-NO"/>
          </a:p>
        </p:txBody>
      </p:sp>
      <p:sp>
        <p:nvSpPr>
          <p:cNvPr id="3" name="Plassholder for dato 2"/>
          <p:cNvSpPr>
            <a:spLocks noGrp="1"/>
          </p:cNvSpPr>
          <p:nvPr>
            <p:ph type="dt" idx="1"/>
          </p:nvPr>
        </p:nvSpPr>
        <p:spPr>
          <a:xfrm>
            <a:off x="3850443" y="0"/>
            <a:ext cx="2945659" cy="496752"/>
          </a:xfrm>
          <a:prstGeom prst="rect">
            <a:avLst/>
          </a:prstGeom>
        </p:spPr>
        <p:txBody>
          <a:bodyPr vert="horz" wrap="square" lIns="91440" tIns="45720" rIns="91440" bIns="45720" numCol="1" anchor="t" anchorCtr="0" compatLnSpc="1">
            <a:prstTxWarp prst="textNoShape">
              <a:avLst/>
            </a:prstTxWarp>
          </a:bodyPr>
          <a:lstStyle>
            <a:lvl1pPr algn="r">
              <a:defRPr sz="1200">
                <a:cs typeface="Arial" pitchFamily="34" charset="0"/>
              </a:defRPr>
            </a:lvl1pPr>
          </a:lstStyle>
          <a:p>
            <a:fld id="{8D8C80B0-0CFB-4713-AA8C-0774156F95D1}" type="datetimeFigureOut">
              <a:rPr lang="nb-NO" altLang="nb-NO"/>
              <a:pPr/>
              <a:t>26.10.2016</a:t>
            </a:fld>
            <a:endParaRPr lang="nb-NO" altLang="nb-NO"/>
          </a:p>
        </p:txBody>
      </p:sp>
      <p:sp>
        <p:nvSpPr>
          <p:cNvPr id="4" name="Plassholder for lysbilde 3"/>
          <p:cNvSpPr>
            <a:spLocks noGrp="1" noRot="1" noChangeAspect="1"/>
          </p:cNvSpPr>
          <p:nvPr>
            <p:ph type="sldImg" idx="2"/>
          </p:nvPr>
        </p:nvSpPr>
        <p:spPr>
          <a:xfrm>
            <a:off x="93663" y="747713"/>
            <a:ext cx="6610350" cy="3719512"/>
          </a:xfrm>
          <a:prstGeom prst="rect">
            <a:avLst/>
          </a:prstGeom>
          <a:noFill/>
          <a:ln w="12700">
            <a:solidFill>
              <a:prstClr val="black"/>
            </a:solidFill>
          </a:ln>
        </p:spPr>
        <p:txBody>
          <a:bodyPr vert="horz" lIns="91440" tIns="45720" rIns="91440" bIns="45720" rtlCol="0" anchor="ctr"/>
          <a:lstStyle/>
          <a:p>
            <a:pPr lvl="0"/>
            <a:endParaRPr lang="nb-NO" noProof="0"/>
          </a:p>
        </p:txBody>
      </p:sp>
      <p:sp>
        <p:nvSpPr>
          <p:cNvPr id="5" name="Plassholder for notater 4"/>
          <p:cNvSpPr>
            <a:spLocks noGrp="1"/>
          </p:cNvSpPr>
          <p:nvPr>
            <p:ph type="body" sz="quarter" idx="3"/>
          </p:nvPr>
        </p:nvSpPr>
        <p:spPr>
          <a:xfrm>
            <a:off x="679768" y="4716586"/>
            <a:ext cx="5438140" cy="4467363"/>
          </a:xfrm>
          <a:prstGeom prst="rect">
            <a:avLst/>
          </a:prstGeom>
        </p:spPr>
        <p:txBody>
          <a:bodyPr vert="horz" wrap="square" lIns="91440" tIns="45720" rIns="91440" bIns="45720" numCol="1" anchor="t" anchorCtr="0" compatLnSpc="1">
            <a:prstTxWarp prst="textNoShape">
              <a:avLst/>
            </a:prstTxWarp>
            <a:normAutofit/>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6" name="Plassholder for bunntekst 5"/>
          <p:cNvSpPr>
            <a:spLocks noGrp="1"/>
          </p:cNvSpPr>
          <p:nvPr>
            <p:ph type="ftr" sz="quarter" idx="4"/>
          </p:nvPr>
        </p:nvSpPr>
        <p:spPr>
          <a:xfrm>
            <a:off x="0" y="9429780"/>
            <a:ext cx="2945659" cy="496752"/>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nb-NO"/>
          </a:p>
        </p:txBody>
      </p:sp>
      <p:sp>
        <p:nvSpPr>
          <p:cNvPr id="7" name="Plassholder for lysbildenummer 6"/>
          <p:cNvSpPr>
            <a:spLocks noGrp="1"/>
          </p:cNvSpPr>
          <p:nvPr>
            <p:ph type="sldNum" sz="quarter" idx="5"/>
          </p:nvPr>
        </p:nvSpPr>
        <p:spPr>
          <a:xfrm>
            <a:off x="3850443" y="9429780"/>
            <a:ext cx="2945659" cy="496752"/>
          </a:xfrm>
          <a:prstGeom prst="rect">
            <a:avLst/>
          </a:prstGeom>
        </p:spPr>
        <p:txBody>
          <a:bodyPr vert="horz" wrap="square" lIns="91440" tIns="45720" rIns="91440" bIns="45720" numCol="1" anchor="b" anchorCtr="0" compatLnSpc="1">
            <a:prstTxWarp prst="textNoShape">
              <a:avLst/>
            </a:prstTxWarp>
          </a:bodyPr>
          <a:lstStyle>
            <a:lvl1pPr algn="r">
              <a:defRPr sz="1200">
                <a:cs typeface="Arial" pitchFamily="34" charset="0"/>
              </a:defRPr>
            </a:lvl1pPr>
          </a:lstStyle>
          <a:p>
            <a:fld id="{3E8972A3-A33C-4F60-865A-2D4CD7E7EC63}" type="slidenum">
              <a:rPr lang="nb-NO" altLang="nb-NO"/>
              <a:pPr/>
              <a:t>‹#›</a:t>
            </a:fld>
            <a:endParaRPr lang="nb-NO" altLang="nb-NO"/>
          </a:p>
        </p:txBody>
      </p:sp>
    </p:spTree>
    <p:extLst>
      <p:ext uri="{BB962C8B-B14F-4D97-AF65-F5344CB8AC3E}">
        <p14:creationId xmlns:p14="http://schemas.microsoft.com/office/powerpoint/2010/main" val="28875429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r>
              <a:rPr lang="nb-NO" i="0" baseline="0" dirty="0"/>
              <a:t>Takk for invitasjonen.  Slettes ikke alle klarer å ta ut potensialet og ikke minst  utløse en regions utviklingskapasitet  samla sett råder over.  </a:t>
            </a:r>
            <a:r>
              <a:rPr lang="nb-NO" b="1" i="0" baseline="0" dirty="0"/>
              <a:t>Klarer dere å gjøre det?</a:t>
            </a:r>
          </a:p>
          <a:p>
            <a:r>
              <a:rPr lang="nb-NO" i="0" baseline="0" dirty="0"/>
              <a:t>Historien er full av gode intensjoner, for så vidt også gode planer for et godt regionalt samarbeid – Forskerne mener den samme historien inneholder færre eksempler på at planer har blitt til omsatt til kraftfulle handlinger som enkeltkommuner ikke hadde klart å realisere hver for seg. Dere kjenner Ryfylke best – derfor blir også min rolle å peke på en del forhold som er viktige for å skape kraft i regionale samarbeid, og ikke minst å få dere dere til å reflektere – hvordan er nå dette i Ryfylke – på tvers av kommunene i Ryfylke / som er med i Ryfylketinget.  Hvis refleksjon og diskusjon så fører til at samarbeidet i  regionen styrkes, og at mitt bidrag her i dag har vært, om ikke annet en liten brikke/faktor i det – blant mye annet – ja da er jeg fornøyd.   </a:t>
            </a:r>
          </a:p>
          <a:p>
            <a:endParaRPr lang="nb-NO" i="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nb-NO" sz="1200" kern="1200" dirty="0">
                <a:solidFill>
                  <a:schemeClr val="tx1"/>
                </a:solidFill>
                <a:effectLst/>
                <a:latin typeface="+mn-lt"/>
                <a:ea typeface="ＭＳ Ｐゴシック" charset="0"/>
                <a:cs typeface="ＭＳ Ｐゴシック" charset="0"/>
              </a:rPr>
              <a:t>Vårt arbeid og innsats innenfor dette temaområdet tar utgangspunkt i at mange utviklingsprosesser på tvers av kommuner </a:t>
            </a:r>
            <a:r>
              <a:rPr lang="nb-NO" sz="1200" b="0" kern="1200" dirty="0">
                <a:solidFill>
                  <a:schemeClr val="tx1"/>
                </a:solidFill>
                <a:effectLst/>
                <a:latin typeface="+mn-lt"/>
                <a:ea typeface="ＭＳ Ｐゴシック" charset="0"/>
                <a:cs typeface="ＭＳ Ｐゴシック" charset="0"/>
              </a:rPr>
              <a:t>(ref. BYR, kommunereform) «lider» av manglende tillit mellom de aktørene som må ta utøve lederskap og være delaktig for at handling skal skje.  I tillegg er</a:t>
            </a:r>
            <a:r>
              <a:rPr lang="nb-NO" sz="1200" kern="1200" dirty="0">
                <a:solidFill>
                  <a:schemeClr val="tx1"/>
                </a:solidFill>
                <a:effectLst/>
                <a:latin typeface="+mn-lt"/>
                <a:ea typeface="ＭＳ Ｐゴシック" charset="0"/>
                <a:cs typeface="ＭＳ Ｐゴシック" charset="0"/>
              </a:rPr>
              <a:t> det en økende forståelse og erkjennelse av at tillit mellom mennesker i nettverk er en viktig suksessfaktor i slike prosesser. Mange studier, fagartikler, notater , både gjort i Norge og andre land, peker klart i retning av at tillit «vokser» frem som en avgjørende faktor for å få samfunnsutvikling til å skje. Dette enten kontekst er små lokalsamfunn, innenfor en kommune, eller i regioner, dvs. på tvers av kommuner.  Og kanskje særlig mellom sentrale </a:t>
            </a:r>
            <a:r>
              <a:rPr lang="nb-NO" sz="1200" kern="1200" dirty="0" err="1">
                <a:solidFill>
                  <a:schemeClr val="tx1"/>
                </a:solidFill>
                <a:effectLst/>
                <a:latin typeface="+mn-lt"/>
                <a:ea typeface="ＭＳ Ｐゴシック" charset="0"/>
                <a:cs typeface="ＭＳ Ｐゴシック" charset="0"/>
              </a:rPr>
              <a:t>aktøerer</a:t>
            </a:r>
            <a:r>
              <a:rPr lang="nb-NO" sz="1200" kern="1200" dirty="0">
                <a:solidFill>
                  <a:schemeClr val="tx1"/>
                </a:solidFill>
                <a:effectLst/>
                <a:latin typeface="+mn-lt"/>
                <a:ea typeface="ＭＳ Ｐゴシック" charset="0"/>
                <a:cs typeface="ＭＳ Ｐゴシック" charset="0"/>
              </a:rPr>
              <a:t> på tvers av kommuner fordi</a:t>
            </a:r>
            <a:r>
              <a:rPr lang="en-US" dirty="0"/>
              <a:t>, </a:t>
            </a:r>
            <a:r>
              <a:rPr lang="en-US" dirty="0" err="1"/>
              <a:t>i</a:t>
            </a:r>
            <a:r>
              <a:rPr lang="en-US" dirty="0"/>
              <a:t> </a:t>
            </a:r>
            <a:r>
              <a:rPr lang="en-US" dirty="0" err="1"/>
              <a:t>fraværet</a:t>
            </a:r>
            <a:r>
              <a:rPr lang="en-US" dirty="0"/>
              <a:t> </a:t>
            </a:r>
            <a:r>
              <a:rPr lang="en-US" dirty="0" err="1"/>
              <a:t>av</a:t>
            </a:r>
            <a:r>
              <a:rPr lang="en-US" dirty="0"/>
              <a:t> </a:t>
            </a:r>
            <a:r>
              <a:rPr lang="en-US" dirty="0" err="1"/>
              <a:t>formell</a:t>
            </a:r>
            <a:r>
              <a:rPr lang="en-US" dirty="0"/>
              <a:t> </a:t>
            </a:r>
            <a:r>
              <a:rPr lang="en-US" dirty="0" err="1"/>
              <a:t>regulering</a:t>
            </a:r>
            <a:r>
              <a:rPr lang="en-US" dirty="0"/>
              <a:t> </a:t>
            </a:r>
            <a:r>
              <a:rPr lang="en-US" dirty="0" err="1"/>
              <a:t>av</a:t>
            </a:r>
            <a:r>
              <a:rPr lang="en-US" dirty="0"/>
              <a:t> </a:t>
            </a:r>
            <a:r>
              <a:rPr lang="en-US" dirty="0" err="1"/>
              <a:t>relasjonene</a:t>
            </a:r>
            <a:r>
              <a:rPr lang="en-US" dirty="0"/>
              <a:t> </a:t>
            </a:r>
            <a:r>
              <a:rPr lang="en-US" dirty="0" err="1"/>
              <a:t>eller</a:t>
            </a:r>
            <a:r>
              <a:rPr lang="en-US" dirty="0"/>
              <a:t> </a:t>
            </a:r>
            <a:r>
              <a:rPr lang="en-US" dirty="0" err="1"/>
              <a:t>etablerte</a:t>
            </a:r>
            <a:r>
              <a:rPr lang="en-US" dirty="0"/>
              <a:t> </a:t>
            </a:r>
            <a:r>
              <a:rPr lang="en-US" dirty="0" err="1"/>
              <a:t>sosiale</a:t>
            </a:r>
            <a:r>
              <a:rPr lang="en-US" dirty="0"/>
              <a:t> </a:t>
            </a:r>
            <a:r>
              <a:rPr lang="en-US" dirty="0" err="1"/>
              <a:t>normer</a:t>
            </a:r>
            <a:r>
              <a:rPr lang="en-US" dirty="0"/>
              <a:t>, </a:t>
            </a:r>
            <a:r>
              <a:rPr lang="en-US" dirty="0" err="1"/>
              <a:t>er</a:t>
            </a:r>
            <a:r>
              <a:rPr lang="en-US" dirty="0"/>
              <a:t> </a:t>
            </a:r>
            <a:r>
              <a:rPr lang="en-US" dirty="0" err="1"/>
              <a:t>tillit</a:t>
            </a:r>
            <a:r>
              <a:rPr lang="en-US" dirty="0"/>
              <a:t> </a:t>
            </a:r>
            <a:r>
              <a:rPr lang="en-US" dirty="0" err="1"/>
              <a:t>viktig</a:t>
            </a:r>
            <a:r>
              <a:rPr lang="en-US" dirty="0"/>
              <a:t> </a:t>
            </a:r>
            <a:r>
              <a:rPr lang="en-US" dirty="0" err="1"/>
              <a:t>som</a:t>
            </a:r>
            <a:r>
              <a:rPr lang="en-US" dirty="0"/>
              <a:t> regulator </a:t>
            </a:r>
            <a:r>
              <a:rPr lang="en-US" dirty="0" err="1"/>
              <a:t>av</a:t>
            </a:r>
            <a:r>
              <a:rPr lang="en-US" dirty="0"/>
              <a:t> de </a:t>
            </a:r>
            <a:r>
              <a:rPr lang="en-US" dirty="0" err="1"/>
              <a:t>sosiale</a:t>
            </a:r>
            <a:r>
              <a:rPr lang="en-US" dirty="0"/>
              <a:t> </a:t>
            </a:r>
            <a:r>
              <a:rPr lang="en-US" dirty="0" err="1"/>
              <a:t>relasjonene</a:t>
            </a:r>
            <a:r>
              <a:rPr lang="en-US" dirty="0"/>
              <a:t> </a:t>
            </a:r>
            <a:r>
              <a:rPr lang="en-US" dirty="0" err="1"/>
              <a:t>mellom</a:t>
            </a:r>
            <a:r>
              <a:rPr lang="en-US" dirty="0"/>
              <a:t> </a:t>
            </a:r>
            <a:r>
              <a:rPr lang="en-US" dirty="0" err="1"/>
              <a:t>aktørene</a:t>
            </a:r>
            <a:r>
              <a:rPr lang="en-US" dirty="0"/>
              <a:t> (</a:t>
            </a:r>
            <a:r>
              <a:rPr lang="en-US" dirty="0" err="1"/>
              <a:t>Klijn</a:t>
            </a:r>
            <a:r>
              <a:rPr lang="en-US" dirty="0"/>
              <a:t> </a:t>
            </a:r>
            <a:r>
              <a:rPr lang="en-US" dirty="0" err="1"/>
              <a:t>og</a:t>
            </a:r>
            <a:r>
              <a:rPr lang="en-US" dirty="0"/>
              <a:t> </a:t>
            </a:r>
            <a:r>
              <a:rPr lang="en-US" dirty="0" err="1"/>
              <a:t>Edelenbos</a:t>
            </a:r>
            <a:r>
              <a:rPr lang="en-US" dirty="0"/>
              <a:t> 2008, </a:t>
            </a:r>
            <a:r>
              <a:rPr lang="en-US" dirty="0" err="1"/>
              <a:t>Sørensen</a:t>
            </a:r>
            <a:r>
              <a:rPr lang="en-US" dirty="0"/>
              <a:t> </a:t>
            </a:r>
            <a:r>
              <a:rPr lang="en-US" dirty="0" err="1"/>
              <a:t>og</a:t>
            </a:r>
            <a:r>
              <a:rPr lang="en-US" dirty="0"/>
              <a:t> </a:t>
            </a:r>
            <a:r>
              <a:rPr lang="en-US" dirty="0" err="1"/>
              <a:t>Torfing</a:t>
            </a:r>
            <a:r>
              <a:rPr lang="en-US" dirty="0"/>
              <a:t> 2008, </a:t>
            </a:r>
            <a:r>
              <a:rPr lang="en-US" dirty="0" err="1"/>
              <a:t>Hidle</a:t>
            </a:r>
            <a:r>
              <a:rPr lang="en-US" dirty="0"/>
              <a:t> </a:t>
            </a:r>
            <a:r>
              <a:rPr lang="en-US" dirty="0" err="1"/>
              <a:t>og</a:t>
            </a:r>
            <a:r>
              <a:rPr lang="en-US" dirty="0"/>
              <a:t> Normann 2012).</a:t>
            </a:r>
          </a:p>
          <a:p>
            <a:endParaRPr lang="nb-NO" sz="1200" kern="1200" dirty="0">
              <a:solidFill>
                <a:schemeClr val="tx1"/>
              </a:solidFill>
              <a:effectLst/>
              <a:latin typeface="+mn-lt"/>
              <a:ea typeface="ＭＳ Ｐゴシック" charset="0"/>
              <a:cs typeface="ＭＳ Ｐゴシック" charset="0"/>
            </a:endParaRPr>
          </a:p>
          <a:p>
            <a:endParaRPr lang="nb-NO" sz="1200" kern="1200" dirty="0">
              <a:solidFill>
                <a:schemeClr val="tx1"/>
              </a:solidFill>
              <a:effectLst/>
              <a:latin typeface="+mn-lt"/>
              <a:ea typeface="ＭＳ Ｐゴシック" charset="0"/>
              <a:cs typeface="ＭＳ Ｐゴシック" charset="0"/>
            </a:endParaRPr>
          </a:p>
          <a:p>
            <a:endParaRPr lang="nb-NO" i="0" baseline="0" dirty="0"/>
          </a:p>
          <a:p>
            <a:endParaRPr lang="nb-NO" i="0" baseline="0" dirty="0"/>
          </a:p>
          <a:p>
            <a:r>
              <a:rPr lang="nb-NO" i="0" baseline="0" dirty="0"/>
              <a:t>   </a:t>
            </a:r>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1</a:t>
            </a:fld>
            <a:endParaRPr lang="nb-NO" altLang="nb-NO"/>
          </a:p>
        </p:txBody>
      </p:sp>
    </p:spTree>
    <p:extLst>
      <p:ext uri="{BB962C8B-B14F-4D97-AF65-F5344CB8AC3E}">
        <p14:creationId xmlns:p14="http://schemas.microsoft.com/office/powerpoint/2010/main" val="2245894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sz="1200" kern="1200" dirty="0" err="1">
                <a:solidFill>
                  <a:schemeClr val="tx1"/>
                </a:solidFill>
                <a:effectLst/>
                <a:latin typeface="+mn-lt"/>
                <a:ea typeface="ＭＳ Ｐゴシック" charset="0"/>
                <a:cs typeface="ＭＳ Ｐゴシック" charset="0"/>
              </a:rPr>
              <a:t>Ca</a:t>
            </a:r>
            <a:r>
              <a:rPr lang="nb-NO" sz="1200" kern="1200" dirty="0">
                <a:solidFill>
                  <a:schemeClr val="tx1"/>
                </a:solidFill>
                <a:effectLst/>
                <a:latin typeface="+mn-lt"/>
                <a:ea typeface="ＭＳ Ｐゴシック" charset="0"/>
                <a:cs typeface="ＭＳ Ｐゴシック" charset="0"/>
              </a:rPr>
              <a:t> 30000 innbyggere. Lenvik kommune er eier og søker på vegne av følgende kommuner; Lenvik, Målselv, Bardu, Torsken, Tranøy, Berg og Dyrøy. </a:t>
            </a:r>
            <a:endParaRPr lang="en-US" sz="1200" kern="1200" dirty="0">
              <a:solidFill>
                <a:schemeClr val="tx1"/>
              </a:solidFill>
              <a:effectLst/>
              <a:latin typeface="+mn-lt"/>
              <a:ea typeface="ＭＳ Ｐゴシック" charset="0"/>
              <a:cs typeface="ＭＳ Ｐゴシック" charset="0"/>
            </a:endParaRPr>
          </a:p>
          <a:p>
            <a:endParaRPr lang="en-US" dirty="0"/>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10</a:t>
            </a:fld>
            <a:endParaRPr lang="nb-NO" altLang="nb-NO"/>
          </a:p>
        </p:txBody>
      </p:sp>
    </p:spTree>
    <p:extLst>
      <p:ext uri="{BB962C8B-B14F-4D97-AF65-F5344CB8AC3E}">
        <p14:creationId xmlns:p14="http://schemas.microsoft.com/office/powerpoint/2010/main" val="2928590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11</a:t>
            </a:fld>
            <a:endParaRPr lang="nb-NO" altLang="nb-NO"/>
          </a:p>
        </p:txBody>
      </p:sp>
    </p:spTree>
    <p:extLst>
      <p:ext uri="{BB962C8B-B14F-4D97-AF65-F5344CB8AC3E}">
        <p14:creationId xmlns:p14="http://schemas.microsoft.com/office/powerpoint/2010/main" val="2513933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står det på prikkalinja her tro </a:t>
            </a:r>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12</a:t>
            </a:fld>
            <a:endParaRPr lang="nb-NO" altLang="nb-NO"/>
          </a:p>
        </p:txBody>
      </p:sp>
    </p:spTree>
    <p:extLst>
      <p:ext uri="{BB962C8B-B14F-4D97-AF65-F5344CB8AC3E}">
        <p14:creationId xmlns:p14="http://schemas.microsoft.com/office/powerpoint/2010/main" val="1165208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13</a:t>
            </a:fld>
            <a:endParaRPr lang="nb-NO" altLang="nb-NO"/>
          </a:p>
        </p:txBody>
      </p:sp>
    </p:spTree>
    <p:extLst>
      <p:ext uri="{BB962C8B-B14F-4D97-AF65-F5344CB8AC3E}">
        <p14:creationId xmlns:p14="http://schemas.microsoft.com/office/powerpoint/2010/main" val="1679727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sz="1200" kern="1200" dirty="0">
                <a:solidFill>
                  <a:schemeClr val="tx1"/>
                </a:solidFill>
                <a:effectLst/>
                <a:latin typeface="+mn-lt"/>
                <a:ea typeface="ＭＳ Ｐゴシック" charset="0"/>
                <a:cs typeface="ＭＳ Ｐゴシック" charset="0"/>
              </a:rPr>
              <a:t>Vårt arbeid og innsats innenfor dette temaområdet tar utgangspunkt i at mange utviklingsprosesser på tvers av kommuner (ref. BYR, kommunereform) «lider» av manglende tillit mellom de aktørene som må ta- utøve lederskap og være delaktig for at handling skal skje.  I tillegg er det en økende forståelse og erkjennelse av at tillit mellom mennesker i nettverk er en viktig suksessfaktor i slike prosesser.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sz="1200" kern="1200" dirty="0">
              <a:solidFill>
                <a:schemeClr val="tx1"/>
              </a:solidFill>
              <a:effectLst/>
              <a:latin typeface="+mn-lt"/>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sz="1200" kern="1200" dirty="0">
                <a:solidFill>
                  <a:schemeClr val="tx1"/>
                </a:solidFill>
                <a:effectLst/>
                <a:latin typeface="+mn-lt"/>
                <a:ea typeface="ＭＳ Ｐゴシック" charset="0"/>
                <a:cs typeface="ＭＳ Ｐゴシック" charset="0"/>
              </a:rPr>
              <a:t>Tillit og arbeid for å styrke tillit har generelt blitt sett på som en «</a:t>
            </a:r>
            <a:r>
              <a:rPr lang="nb-NO" sz="1200" kern="1200" dirty="0" err="1">
                <a:solidFill>
                  <a:schemeClr val="tx1"/>
                </a:solidFill>
                <a:effectLst/>
                <a:latin typeface="+mn-lt"/>
                <a:ea typeface="ＭＳ Ｐゴシック" charset="0"/>
                <a:cs typeface="ＭＳ Ｐゴシック" charset="0"/>
              </a:rPr>
              <a:t>mykvare</a:t>
            </a:r>
            <a:r>
              <a:rPr lang="nb-NO" sz="1200" kern="1200" dirty="0">
                <a:solidFill>
                  <a:schemeClr val="tx1"/>
                </a:solidFill>
                <a:effectLst/>
                <a:latin typeface="+mn-lt"/>
                <a:ea typeface="ＭＳ Ｐゴシック" charset="0"/>
                <a:cs typeface="ＭＳ Ｐゴシック" charset="0"/>
              </a:rPr>
              <a:t>» innenfor arbeid med samfunnsutvikling. Det har tradisjonelt vært andre faktorer og forhold som har preget dagsorden når lokal og regional utvikling skal fremmes.  Da er det gjerne infrastruktur, næringsutvikling, økonomiske virkemidler og planlegging og organisering som har rådet grunnen. Dette ser nå ut til å være i endring. Parallelt med at flere forskere/-forskningsmiljøer de senere årene har «løftet» betydningen av tillit, ser vi også at flere kommuner og regioner er i ferd med og «våkne» i forhold til betydningen av denne faktoren i lokal og regional samfunnsutvikling.  Dette kommer blant annet til uttrykk i flere av regionene som er med i byregionprogrammet.  </a:t>
            </a:r>
            <a:endParaRPr lang="en-US" sz="1200" kern="1200" dirty="0">
              <a:solidFill>
                <a:schemeClr val="tx1"/>
              </a:solidFill>
              <a:effectLst/>
              <a:latin typeface="+mn-lt"/>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ＭＳ Ｐゴシック" charset="0"/>
            </a:endParaRPr>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14</a:t>
            </a:fld>
            <a:endParaRPr lang="nb-NO" altLang="nb-NO"/>
          </a:p>
        </p:txBody>
      </p:sp>
    </p:spTree>
    <p:extLst>
      <p:ext uri="{BB962C8B-B14F-4D97-AF65-F5344CB8AC3E}">
        <p14:creationId xmlns:p14="http://schemas.microsoft.com/office/powerpoint/2010/main" val="2842494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sz="1200" dirty="0"/>
              <a:t>Skap et felles </a:t>
            </a:r>
            <a:r>
              <a:rPr lang="nb-NO" sz="1200" dirty="0" err="1"/>
              <a:t>målbilde</a:t>
            </a:r>
            <a:r>
              <a:rPr lang="nb-NO" sz="1200" dirty="0"/>
              <a:t>. Vær konkret og presis i målformuleringene. Da unngår en at målsettinger tolkes på flere måter avhengig av eget ståsted og egne særinteresser. Målforståelse handler om å sørge for at alle sentrale aktører som omfattes av samarbeidet forstår målene på samme måte.</a:t>
            </a:r>
          </a:p>
          <a:p>
            <a:endParaRPr lang="nb-NO" dirty="0"/>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15</a:t>
            </a:fld>
            <a:endParaRPr lang="nb-NO" altLang="nb-NO"/>
          </a:p>
        </p:txBody>
      </p:sp>
    </p:spTree>
    <p:extLst>
      <p:ext uri="{BB962C8B-B14F-4D97-AF65-F5344CB8AC3E}">
        <p14:creationId xmlns:p14="http://schemas.microsoft.com/office/powerpoint/2010/main" val="3845331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sz="1200" dirty="0"/>
              <a:t>Forankring kan ikke vedtas. Bruk god tid og sørg for dialog både med lokale politikere (formannskap/ kommunestyret) og med administrasjonen i kommunene. Unngå at forankringen av de regionale samarbeidsprosessene/-prosjektene bare strekker seg til de som er representanter i styringsgruppene. God forankring sikrer økt kunnskap, legitimitet og handlingsrom fra de en representerer. Da reduseres også sjansen for å bli «skutt ned på hjemmebane». Forankringsjobben er en løpende aktivitet. Etter valg kreves det nye runder med bred forankring.</a:t>
            </a:r>
          </a:p>
          <a:p>
            <a:endParaRPr lang="nb-NO" dirty="0"/>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16</a:t>
            </a:fld>
            <a:endParaRPr lang="nb-NO" altLang="nb-NO"/>
          </a:p>
        </p:txBody>
      </p:sp>
    </p:spTree>
    <p:extLst>
      <p:ext uri="{BB962C8B-B14F-4D97-AF65-F5344CB8AC3E}">
        <p14:creationId xmlns:p14="http://schemas.microsoft.com/office/powerpoint/2010/main" val="1969970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sz="1200" dirty="0"/>
              <a:t>Gode holdninger er avgjørende for tilliten i samarbeidsrelasjoner. Å møte andres meninger med respekt, og ville hverandre vel er tillitsskapende. Vær åpen og ærlig og utvis raushet i praksis. Dersom enkeltaktører har en egen agenda, og tenker og handler kun ut i fra sin egen kommunes interesser og ikke til det beste for regionen, vil tilliten svekkes.</a:t>
            </a:r>
          </a:p>
          <a:p>
            <a:endParaRPr lang="nb-NO" dirty="0"/>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17</a:t>
            </a:fld>
            <a:endParaRPr lang="nb-NO" altLang="nb-NO"/>
          </a:p>
        </p:txBody>
      </p:sp>
    </p:spTree>
    <p:extLst>
      <p:ext uri="{BB962C8B-B14F-4D97-AF65-F5344CB8AC3E}">
        <p14:creationId xmlns:p14="http://schemas.microsoft.com/office/powerpoint/2010/main" val="4225373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tirsdag var flere av dere med på en samtale om verdiskaping med utgangspunkt i Lysefjorden. At ulike aktører på tvers av sektorer møtes, drøfter utfordringer og </a:t>
            </a:r>
            <a:r>
              <a:rPr lang="nb-NO" dirty="0" err="1"/>
              <a:t>muligeter</a:t>
            </a:r>
            <a:r>
              <a:rPr lang="nb-NO" dirty="0"/>
              <a:t>, bygger tillit.    </a:t>
            </a:r>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18</a:t>
            </a:fld>
            <a:endParaRPr lang="nb-NO" altLang="nb-NO"/>
          </a:p>
        </p:txBody>
      </p:sp>
    </p:spTree>
    <p:extLst>
      <p:ext uri="{BB962C8B-B14F-4D97-AF65-F5344CB8AC3E}">
        <p14:creationId xmlns:p14="http://schemas.microsoft.com/office/powerpoint/2010/main" val="1043986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19</a:t>
            </a:fld>
            <a:endParaRPr lang="nb-NO" altLang="nb-NO"/>
          </a:p>
        </p:txBody>
      </p:sp>
    </p:spTree>
    <p:extLst>
      <p:ext uri="{BB962C8B-B14F-4D97-AF65-F5344CB8AC3E}">
        <p14:creationId xmlns:p14="http://schemas.microsoft.com/office/powerpoint/2010/main" val="2365076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85000" lnSpcReduction="20000"/>
          </a:bodyPr>
          <a:lstStyle/>
          <a:p>
            <a:pPr eaLnBrk="1" hangingPunct="1">
              <a:spcBef>
                <a:spcPct val="0"/>
              </a:spcBef>
              <a:defRPr/>
            </a:pPr>
            <a:r>
              <a:rPr lang="nb-NO" dirty="0"/>
              <a:t>Utg. pkt. for Distriktssenteret og etableringa var ST meld. Nr. 21. 2005 – 2009 «</a:t>
            </a:r>
            <a:r>
              <a:rPr lang="nb-NO" dirty="0" err="1"/>
              <a:t>Hjarta</a:t>
            </a:r>
            <a:r>
              <a:rPr lang="nb-NO" dirty="0"/>
              <a:t> for heile landet» om distrikts og regionalpolitikken . Her vart det </a:t>
            </a:r>
            <a:r>
              <a:rPr lang="nb-NO" dirty="0" err="1"/>
              <a:t>peika</a:t>
            </a:r>
            <a:r>
              <a:rPr lang="nb-NO" dirty="0"/>
              <a:t> på </a:t>
            </a:r>
            <a:r>
              <a:rPr lang="nb-NO" b="0" dirty="0"/>
              <a:t>behovet for å styrke lokalt utviklingsarbeid,</a:t>
            </a:r>
            <a:r>
              <a:rPr lang="nb-NO" b="0" baseline="0" dirty="0"/>
              <a:t> både på nasjonalt, regionalt og kommunalt nivå </a:t>
            </a:r>
            <a:r>
              <a:rPr lang="nb-NO" b="0" dirty="0"/>
              <a:t>gjennom å bygge</a:t>
            </a:r>
            <a:r>
              <a:rPr lang="nb-NO" b="0" baseline="0" dirty="0"/>
              <a:t> på kunnskap og erfaring. </a:t>
            </a:r>
          </a:p>
          <a:p>
            <a:pPr eaLnBrk="1" hangingPunct="1">
              <a:spcBef>
                <a:spcPct val="0"/>
              </a:spcBef>
              <a:defRPr/>
            </a:pPr>
            <a:endParaRPr lang="nb-NO" b="0" dirty="0"/>
          </a:p>
          <a:p>
            <a:pPr eaLnBrk="1" hangingPunct="1">
              <a:spcBef>
                <a:spcPct val="0"/>
              </a:spcBef>
              <a:defRPr/>
            </a:pPr>
            <a:r>
              <a:rPr lang="nb-NO" b="0" dirty="0"/>
              <a:t>I 2008 vart det lagt fram ei ny stortingsmelding,  ST melding nr. 25 «Lokal vekstkraft og </a:t>
            </a:r>
            <a:r>
              <a:rPr lang="nb-NO" b="0" dirty="0" err="1"/>
              <a:t>framtidstru</a:t>
            </a:r>
            <a:r>
              <a:rPr lang="nb-NO" b="0" dirty="0"/>
              <a:t>, om distrikts- og regionalpolitikken.» daværende kommunalminister Magnhild </a:t>
            </a:r>
            <a:r>
              <a:rPr lang="nb-NO" b="0" dirty="0" err="1"/>
              <a:t>Meltvedt</a:t>
            </a:r>
            <a:r>
              <a:rPr lang="nb-NO" b="0" dirty="0"/>
              <a:t> Kleppa åpna stod for offisiell åpning av Distriktssenteret i </a:t>
            </a:r>
            <a:r>
              <a:rPr lang="nb-NO" b="0" dirty="0" err="1"/>
              <a:t>sept</a:t>
            </a:r>
            <a:r>
              <a:rPr lang="nb-NO" b="0" dirty="0"/>
              <a:t> 2008.  </a:t>
            </a:r>
          </a:p>
          <a:p>
            <a:pPr>
              <a:defRPr/>
            </a:pPr>
            <a:endParaRPr lang="nb-NO" b="0" dirty="0"/>
          </a:p>
          <a:p>
            <a:pPr>
              <a:defRPr/>
            </a:pPr>
            <a:endParaRPr lang="nb-NO" b="0" dirty="0"/>
          </a:p>
          <a:p>
            <a:pPr>
              <a:defRPr/>
            </a:pPr>
            <a:r>
              <a:rPr lang="nn-NO" b="0" dirty="0"/>
              <a:t>Sentralt: Tiltak for å Styrke kommunane sin  kapasitet og kompetanse til å drive lokal utvikling. Det er viktig for å nå distrikts- og regionalpolitiske mål. </a:t>
            </a:r>
          </a:p>
          <a:p>
            <a:pPr>
              <a:defRPr/>
            </a:pPr>
            <a:endParaRPr lang="nb-NO" b="0" dirty="0"/>
          </a:p>
          <a:p>
            <a:r>
              <a:rPr lang="nn-NO" b="0" dirty="0"/>
              <a:t>Verksemd og samfunnsoppdrag :</a:t>
            </a:r>
          </a:p>
          <a:p>
            <a:r>
              <a:rPr lang="nn-NO" b="0" dirty="0"/>
              <a:t>Distriktssenteret er eit fagleg uavhengig forvaltningsorgan som administrativt ligg under Kommunal- og moderniseringsdepartementet (KMD) . Vi er ca. 25 årsverk</a:t>
            </a:r>
            <a:r>
              <a:rPr lang="nn-NO" b="0" baseline="0" dirty="0"/>
              <a:t> fordelt på dei tre kontora lokalisert til Alstadhaug, Steinkjer og Sogndal </a:t>
            </a:r>
            <a:endParaRPr lang="nn-NO" b="0" dirty="0"/>
          </a:p>
          <a:p>
            <a:endParaRPr lang="nn-NO" b="0" dirty="0"/>
          </a:p>
          <a:p>
            <a:r>
              <a:rPr lang="nn-NO" b="0" dirty="0"/>
              <a:t>Vi skal styrke grunnlaget for vekstkraftige kommunar og regionar i heile landet gjennom å hente inn, </a:t>
            </a:r>
            <a:r>
              <a:rPr lang="nn-NO" b="0" dirty="0" err="1"/>
              <a:t>samanstille</a:t>
            </a:r>
            <a:r>
              <a:rPr lang="nn-NO" b="0" dirty="0"/>
              <a:t> og formidle erfaring og forsking om lokalsamfunnsutvikling. Vi har som visjon å vere pådrivar for kunnskapsbasert og framtidsretta lokal samfunnsutvikling</a:t>
            </a:r>
            <a:r>
              <a:rPr lang="nn-NO" b="0" baseline="0" dirty="0"/>
              <a:t> og arbeidar ut frå tre strategiar:</a:t>
            </a:r>
          </a:p>
          <a:p>
            <a:endParaRPr lang="nn-NO" b="0" baseline="0" dirty="0"/>
          </a:p>
          <a:p>
            <a:pPr marL="228600" indent="-228600">
              <a:buAutoNum type="arabicPeriod"/>
            </a:pPr>
            <a:r>
              <a:rPr lang="nn-NO" b="0" baseline="0" dirty="0"/>
              <a:t>Skaffe kunnskap for betre samfunnsutvikling</a:t>
            </a:r>
          </a:p>
          <a:p>
            <a:pPr marL="228600" indent="-228600">
              <a:buAutoNum type="arabicPeriod"/>
            </a:pPr>
            <a:r>
              <a:rPr lang="nn-NO" b="0" baseline="0" dirty="0"/>
              <a:t>Arbeide for at kunnskapen blir tatt i bruk</a:t>
            </a:r>
          </a:p>
          <a:p>
            <a:pPr marL="228600" indent="-228600">
              <a:buAutoNum type="arabicPeriod"/>
            </a:pPr>
            <a:r>
              <a:rPr lang="nn-NO" b="0" baseline="0" dirty="0"/>
              <a:t>Vere ein framtidsretta kunnskapsorganisasjon</a:t>
            </a:r>
            <a:endParaRPr lang="nn-NO" b="0" dirty="0"/>
          </a:p>
          <a:p>
            <a:endParaRPr lang="nn-NO" dirty="0"/>
          </a:p>
          <a:p>
            <a:r>
              <a:rPr lang="nn-NO" dirty="0"/>
              <a:t> </a:t>
            </a:r>
          </a:p>
          <a:p>
            <a:pPr>
              <a:defRPr/>
            </a:pPr>
            <a:endParaRPr lang="nb-NO" dirty="0"/>
          </a:p>
          <a:p>
            <a:pPr>
              <a:defRPr/>
            </a:pPr>
            <a:endParaRPr lang="nn-NO" sz="1200" dirty="0">
              <a:solidFill>
                <a:schemeClr val="tx2"/>
              </a:solidFill>
            </a:endParaRPr>
          </a:p>
          <a:p>
            <a:pPr marL="0" indent="0">
              <a:buNone/>
              <a:defRPr/>
            </a:pPr>
            <a:endParaRPr lang="nn-NO" sz="1200" dirty="0">
              <a:solidFill>
                <a:schemeClr val="tx2"/>
              </a:solidFill>
            </a:endParaRPr>
          </a:p>
          <a:p>
            <a:endParaRPr lang="nb-NO" i="0" baseline="0" dirty="0"/>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2</a:t>
            </a:fld>
            <a:endParaRPr lang="nb-NO" altLang="nb-NO"/>
          </a:p>
        </p:txBody>
      </p:sp>
    </p:spTree>
    <p:extLst>
      <p:ext uri="{BB962C8B-B14F-4D97-AF65-F5344CB8AC3E}">
        <p14:creationId xmlns:p14="http://schemas.microsoft.com/office/powerpoint/2010/main" val="156201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Vil reklamere for to innlegg som ligger som video-opptak på distriktssenteret.no under byregionprogrammet. </a:t>
            </a:r>
          </a:p>
          <a:p>
            <a:r>
              <a:rPr lang="nb-NO" dirty="0"/>
              <a:t>Det ene er Gro Sandkjær Hansen og</a:t>
            </a:r>
            <a:r>
              <a:rPr lang="nb-NO" baseline="0" dirty="0"/>
              <a:t> Hege Hofstad i NIBR – om samarbeid mellom by og omland for å skape regional vekst. Det andre er innlegget til professor Jørgen Amdam om ledelse av regionale utviklingsprosesser.  Begge er inne på hvor krevende det er å skape utvikling sammen på tvers av kommunegrenser -  bryter med en styrings- og ledelseslogikk som man blant annet finner i en kommune – ledelse er knyttet til formelle posisjoner   </a:t>
            </a:r>
            <a:endParaRPr lang="nb-NO" dirty="0"/>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20</a:t>
            </a:fld>
            <a:endParaRPr lang="nb-NO" altLang="nb-NO"/>
          </a:p>
        </p:txBody>
      </p:sp>
    </p:spTree>
    <p:extLst>
      <p:ext uri="{BB962C8B-B14F-4D97-AF65-F5344CB8AC3E}">
        <p14:creationId xmlns:p14="http://schemas.microsoft.com/office/powerpoint/2010/main" val="1258617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Oxford Research AS </a:t>
            </a:r>
            <a:r>
              <a:rPr lang="en-US" dirty="0" err="1"/>
              <a:t>har</a:t>
            </a:r>
            <a:r>
              <a:rPr lang="en-US" dirty="0"/>
              <a:t> </a:t>
            </a:r>
            <a:r>
              <a:rPr lang="en-US" dirty="0" err="1"/>
              <a:t>på</a:t>
            </a:r>
            <a:r>
              <a:rPr lang="en-US" dirty="0"/>
              <a:t> </a:t>
            </a:r>
            <a:r>
              <a:rPr lang="en-US" dirty="0" err="1"/>
              <a:t>oppdrag</a:t>
            </a:r>
            <a:r>
              <a:rPr lang="en-US" dirty="0"/>
              <a:t> </a:t>
            </a:r>
            <a:r>
              <a:rPr lang="en-US" dirty="0" err="1"/>
              <a:t>fra</a:t>
            </a:r>
            <a:r>
              <a:rPr lang="en-US" dirty="0"/>
              <a:t> </a:t>
            </a:r>
            <a:r>
              <a:rPr lang="en-US" dirty="0" err="1"/>
              <a:t>Distriktssenteret</a:t>
            </a:r>
            <a:r>
              <a:rPr lang="en-US" dirty="0"/>
              <a:t> </a:t>
            </a:r>
            <a:r>
              <a:rPr lang="en-US" dirty="0" err="1"/>
              <a:t>aggregert</a:t>
            </a:r>
            <a:r>
              <a:rPr lang="en-US" dirty="0"/>
              <a:t> </a:t>
            </a:r>
            <a:r>
              <a:rPr lang="en-US" dirty="0" err="1"/>
              <a:t>eksisterende</a:t>
            </a:r>
            <a:r>
              <a:rPr lang="en-US" dirty="0"/>
              <a:t> </a:t>
            </a:r>
            <a:r>
              <a:rPr lang="en-US" dirty="0" err="1"/>
              <a:t>kunnskap</a:t>
            </a:r>
            <a:r>
              <a:rPr lang="en-US" dirty="0"/>
              <a:t> om </a:t>
            </a:r>
            <a:r>
              <a:rPr lang="en-US" dirty="0" err="1"/>
              <a:t>samhandlingsformer</a:t>
            </a:r>
            <a:r>
              <a:rPr lang="en-US" dirty="0"/>
              <a:t> for å </a:t>
            </a:r>
            <a:r>
              <a:rPr lang="en-US" dirty="0" err="1"/>
              <a:t>besvare</a:t>
            </a:r>
            <a:r>
              <a:rPr lang="en-US" dirty="0"/>
              <a:t> </a:t>
            </a:r>
            <a:r>
              <a:rPr lang="en-US" dirty="0" err="1"/>
              <a:t>disse</a:t>
            </a:r>
            <a:r>
              <a:rPr lang="en-US" dirty="0"/>
              <a:t> </a:t>
            </a:r>
            <a:r>
              <a:rPr lang="en-US" dirty="0" err="1"/>
              <a:t>spørsmålene</a:t>
            </a:r>
            <a:r>
              <a:rPr lang="en-US" dirty="0"/>
              <a:t>. I </a:t>
            </a:r>
            <a:r>
              <a:rPr lang="en-US" dirty="0" err="1"/>
              <a:t>tillegg</a:t>
            </a:r>
            <a:r>
              <a:rPr lang="en-US" dirty="0"/>
              <a:t> </a:t>
            </a:r>
            <a:r>
              <a:rPr lang="en-US" dirty="0" err="1"/>
              <a:t>har</a:t>
            </a:r>
            <a:r>
              <a:rPr lang="en-US" dirty="0"/>
              <a:t> Oxford </a:t>
            </a:r>
            <a:r>
              <a:rPr lang="en-US" dirty="0" err="1"/>
              <a:t>studert</a:t>
            </a:r>
            <a:r>
              <a:rPr lang="en-US" dirty="0"/>
              <a:t> </a:t>
            </a:r>
            <a:r>
              <a:rPr lang="en-US" dirty="0" err="1"/>
              <a:t>åtte</a:t>
            </a:r>
            <a:r>
              <a:rPr lang="en-US" dirty="0"/>
              <a:t> </a:t>
            </a:r>
            <a:r>
              <a:rPr lang="en-US" dirty="0" err="1"/>
              <a:t>regioner</a:t>
            </a:r>
            <a:r>
              <a:rPr lang="en-US" dirty="0"/>
              <a:t> </a:t>
            </a:r>
            <a:r>
              <a:rPr lang="en-US" dirty="0" err="1"/>
              <a:t>i</a:t>
            </a:r>
            <a:r>
              <a:rPr lang="en-US" dirty="0"/>
              <a:t> </a:t>
            </a:r>
            <a:r>
              <a:rPr lang="en-US" dirty="0" err="1"/>
              <a:t>Norden</a:t>
            </a:r>
            <a:r>
              <a:rPr lang="en-US" dirty="0"/>
              <a:t> </a:t>
            </a:r>
            <a:r>
              <a:rPr lang="en-US" dirty="0" err="1"/>
              <a:t>som</a:t>
            </a:r>
            <a:r>
              <a:rPr lang="en-US" dirty="0"/>
              <a:t> </a:t>
            </a:r>
            <a:r>
              <a:rPr lang="en-US" dirty="0" err="1"/>
              <a:t>har</a:t>
            </a:r>
            <a:r>
              <a:rPr lang="en-US" dirty="0"/>
              <a:t> </a:t>
            </a:r>
            <a:r>
              <a:rPr lang="en-US" dirty="0" err="1"/>
              <a:t>viktige</a:t>
            </a:r>
            <a:r>
              <a:rPr lang="en-US" dirty="0"/>
              <a:t> </a:t>
            </a:r>
            <a:r>
              <a:rPr lang="en-US" dirty="0" err="1"/>
              <a:t>erfaringer</a:t>
            </a:r>
            <a:r>
              <a:rPr lang="en-US" dirty="0"/>
              <a:t> å </a:t>
            </a:r>
            <a:r>
              <a:rPr lang="en-US" dirty="0" err="1"/>
              <a:t>bringe</a:t>
            </a:r>
            <a:r>
              <a:rPr lang="en-US" dirty="0"/>
              <a:t> </a:t>
            </a:r>
            <a:r>
              <a:rPr lang="en-US" dirty="0" err="1"/>
              <a:t>til</a:t>
            </a:r>
            <a:r>
              <a:rPr lang="en-US" dirty="0"/>
              <a:t> </a:t>
            </a:r>
            <a:r>
              <a:rPr lang="en-US" dirty="0" err="1"/>
              <a:t>torgs</a:t>
            </a:r>
            <a:r>
              <a:rPr lang="en-US" dirty="0"/>
              <a:t>.</a:t>
            </a:r>
          </a:p>
          <a:p>
            <a:endParaRPr lang="nb-NO" dirty="0"/>
          </a:p>
          <a:p>
            <a:r>
              <a:rPr lang="nb-NO" dirty="0"/>
              <a:t>Ålborg, Stavanger, Vekst i Grenland, Kotka </a:t>
            </a:r>
            <a:r>
              <a:rPr lang="nb-NO" dirty="0" err="1"/>
              <a:t>Hamina</a:t>
            </a:r>
            <a:r>
              <a:rPr lang="nb-NO" dirty="0"/>
              <a:t>, Setesdal, Skåne, Umeå, Vesterålen</a:t>
            </a:r>
            <a:endParaRPr lang="en-US" dirty="0"/>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21</a:t>
            </a:fld>
            <a:endParaRPr lang="nb-NO" altLang="nb-NO"/>
          </a:p>
        </p:txBody>
      </p:sp>
    </p:spTree>
    <p:extLst>
      <p:ext uri="{BB962C8B-B14F-4D97-AF65-F5344CB8AC3E}">
        <p14:creationId xmlns:p14="http://schemas.microsoft.com/office/powerpoint/2010/main" val="4269436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Næringsforeningen i Stavangerregionen 2014. </a:t>
            </a:r>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22</a:t>
            </a:fld>
            <a:endParaRPr lang="nb-NO" altLang="nb-NO"/>
          </a:p>
        </p:txBody>
      </p:sp>
    </p:spTree>
    <p:extLst>
      <p:ext uri="{BB962C8B-B14F-4D97-AF65-F5344CB8AC3E}">
        <p14:creationId xmlns:p14="http://schemas.microsoft.com/office/powerpoint/2010/main" val="158811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23</a:t>
            </a:fld>
            <a:endParaRPr lang="nb-NO" altLang="nb-NO"/>
          </a:p>
        </p:txBody>
      </p:sp>
    </p:spTree>
    <p:extLst>
      <p:ext uri="{BB962C8B-B14F-4D97-AF65-F5344CB8AC3E}">
        <p14:creationId xmlns:p14="http://schemas.microsoft.com/office/powerpoint/2010/main" val="4225249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Modell for å bygge</a:t>
            </a:r>
            <a:r>
              <a:rPr lang="nb-NO" baseline="0" dirty="0"/>
              <a:t> tillit:</a:t>
            </a:r>
          </a:p>
          <a:p>
            <a:endParaRPr lang="nb-NO" baseline="0" dirty="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nb-NO" dirty="0"/>
              <a:t>Å</a:t>
            </a:r>
            <a:r>
              <a:rPr lang="nb-NO" baseline="0" dirty="0"/>
              <a:t> bygge tillit er ikke noe man gjør en gang: et kontinuerlig arbeid – tillitsfullt samarbeid utvikles over tid.  Tillitsfullt samarbeid handler ikke om at man lykkes med alt en foretar seg, men det er viktig å forstå hvorfor vi mislyktes.</a:t>
            </a:r>
          </a:p>
          <a:p>
            <a:pPr marL="0" marR="0" indent="0" algn="l" defTabSz="914400" rtl="0" eaLnBrk="0" fontAlgn="base" latinLnBrk="0" hangingPunct="0">
              <a:lnSpc>
                <a:spcPct val="100000"/>
              </a:lnSpc>
              <a:spcBef>
                <a:spcPct val="30000"/>
              </a:spcBef>
              <a:spcAft>
                <a:spcPct val="0"/>
              </a:spcAft>
              <a:buClrTx/>
              <a:buSzTx/>
              <a:buFontTx/>
              <a:buNone/>
              <a:tabLst/>
              <a:defRPr/>
            </a:pPr>
            <a:r>
              <a:rPr lang="nb-NO" baseline="0" dirty="0"/>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nb-NO" baseline="0" dirty="0"/>
              <a:t>(høre side i modell): Dersom vi ikke forstår hvorfor vi mislyktes, eller at vi opplever at det handler om at enkeltaktører har </a:t>
            </a:r>
            <a:r>
              <a:rPr lang="nb-NO" b="1" baseline="0" dirty="0"/>
              <a:t>sin egen skjulte agenda og tenker og handler</a:t>
            </a:r>
            <a:r>
              <a:rPr lang="nb-NO" baseline="0" dirty="0"/>
              <a:t> ut fra sin egen kommunes egeninteresse og ikke egentlig til det beste for Hallingdalsregionene sitt beste så kan tilliten få seg en skrape eller i </a:t>
            </a:r>
            <a:r>
              <a:rPr lang="nb-NO" baseline="0" dirty="0" err="1"/>
              <a:t>værste</a:t>
            </a:r>
            <a:r>
              <a:rPr lang="nb-NO" baseline="0" dirty="0"/>
              <a:t> fall forsvinne. Vi er klar over at dette er et vanskelig spørsmål – noe av utfordringen vil være å ta sjansen på å være ærlig om hva som er vanskelig og åpen nok dersom en opplever at kommunens egne interesser kommer i konflikt med regionens felles interesse.</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baseline="0" dirty="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nb-NO" baseline="0" dirty="0"/>
              <a:t>Et tillitsfullt samarbeid bygges i millimeter men kan rives i meter…</a:t>
            </a:r>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24</a:t>
            </a:fld>
            <a:endParaRPr lang="nb-NO" altLang="nb-NO"/>
          </a:p>
        </p:txBody>
      </p:sp>
    </p:spTree>
    <p:extLst>
      <p:ext uri="{BB962C8B-B14F-4D97-AF65-F5344CB8AC3E}">
        <p14:creationId xmlns:p14="http://schemas.microsoft.com/office/powerpoint/2010/main" val="2943579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sz="1200" kern="1200" dirty="0">
                <a:solidFill>
                  <a:schemeClr val="tx1"/>
                </a:solidFill>
                <a:effectLst/>
                <a:latin typeface="+mn-lt"/>
                <a:ea typeface="ＭＳ Ｐゴシック" charset="0"/>
                <a:cs typeface="ＭＳ Ｐゴシック" charset="0"/>
              </a:rPr>
              <a:t>Vårt arbeid og innsats innenfor dette temaområdet tar utgangspunkt i at mange utviklingsprosesser på tvers av kommuner (ref. BYR, kommunereform) «lider» av manglende tillit mellom de aktørene som må ta- utøve lederskap og være delaktig for at handling skal skje.  I tillegg er det en økende forståelse og erkjennelse av at tillit mellom mennesker i nettverk er en viktig suksessfaktor i slike prosesser.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sz="1200" kern="1200" dirty="0">
              <a:solidFill>
                <a:schemeClr val="tx1"/>
              </a:solidFill>
              <a:effectLst/>
              <a:latin typeface="+mn-lt"/>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sz="1200" kern="1200" dirty="0">
                <a:solidFill>
                  <a:schemeClr val="tx1"/>
                </a:solidFill>
                <a:effectLst/>
                <a:latin typeface="+mn-lt"/>
                <a:ea typeface="ＭＳ Ｐゴシック" charset="0"/>
                <a:cs typeface="ＭＳ Ｐゴシック" charset="0"/>
              </a:rPr>
              <a:t>Tillit og arbeid for å styrke tillit har generelt blitt sett på som en «</a:t>
            </a:r>
            <a:r>
              <a:rPr lang="nb-NO" sz="1200" kern="1200" dirty="0" err="1">
                <a:solidFill>
                  <a:schemeClr val="tx1"/>
                </a:solidFill>
                <a:effectLst/>
                <a:latin typeface="+mn-lt"/>
                <a:ea typeface="ＭＳ Ｐゴシック" charset="0"/>
                <a:cs typeface="ＭＳ Ｐゴシック" charset="0"/>
              </a:rPr>
              <a:t>mykvare</a:t>
            </a:r>
            <a:r>
              <a:rPr lang="nb-NO" sz="1200" kern="1200" dirty="0">
                <a:solidFill>
                  <a:schemeClr val="tx1"/>
                </a:solidFill>
                <a:effectLst/>
                <a:latin typeface="+mn-lt"/>
                <a:ea typeface="ＭＳ Ｐゴシック" charset="0"/>
                <a:cs typeface="ＭＳ Ｐゴシック" charset="0"/>
              </a:rPr>
              <a:t>» innenfor arbeid med samfunnsutvikling. Det har tradisjonelt vært andre faktorer og forhold som har preget dagsorden når lokal og regional utvikling skal fremmes.  Da er det gjerne infrastruktur, næringsutvikling, økonomiske virkemidler og planlegging og organisering som har rådet grunnen. Dette ser nå ut til å være i endring. Parallelt med at flere forskere/-forskningsmiljøer de senere årene har «løftet» betydningen av tillit, ser vi også at flere kommuner og regioner er i ferd med og «våkne» i forhold til betydningen av denne faktoren i lokal og regional samfunnsutvikling.  Dette kommer blant annet til uttrykk i flere av regionene som er med i byregionprogrammet.  </a:t>
            </a:r>
            <a:endParaRPr lang="en-US" sz="1200" kern="1200" dirty="0">
              <a:solidFill>
                <a:schemeClr val="tx1"/>
              </a:solidFill>
              <a:effectLst/>
              <a:latin typeface="+mn-lt"/>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ＭＳ Ｐゴシック" charset="0"/>
            </a:endParaRPr>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25</a:t>
            </a:fld>
            <a:endParaRPr lang="nb-NO" altLang="nb-NO"/>
          </a:p>
        </p:txBody>
      </p:sp>
    </p:spTree>
    <p:extLst>
      <p:ext uri="{BB962C8B-B14F-4D97-AF65-F5344CB8AC3E}">
        <p14:creationId xmlns:p14="http://schemas.microsoft.com/office/powerpoint/2010/main" val="1642541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sz="1200" kern="1200" dirty="0">
                <a:solidFill>
                  <a:schemeClr val="tx1"/>
                </a:solidFill>
                <a:effectLst/>
                <a:latin typeface="+mn-lt"/>
                <a:ea typeface="ＭＳ Ｐゴシック" charset="0"/>
                <a:cs typeface="ＭＳ Ｐゴシック" charset="0"/>
              </a:rPr>
              <a:t>Vårt arbeid og innsats innenfor dette temaområdet tar utgangspunkt i at mange utviklingsprosesser på tvers av kommuner (ref. BYR, kommunereform) «lider» av manglende tillit mellom de aktørene som må ta- utøve lederskap og være delaktig for at handling skal skje.  I tillegg er det en økende forståelse og erkjennelse av at tillit mellom mennesker i nettverk er en viktig suksessfaktor i slike prosesser.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sz="1200" kern="1200" dirty="0">
              <a:solidFill>
                <a:schemeClr val="tx1"/>
              </a:solidFill>
              <a:effectLst/>
              <a:latin typeface="+mn-lt"/>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sz="1200" kern="1200" dirty="0">
                <a:solidFill>
                  <a:schemeClr val="tx1"/>
                </a:solidFill>
                <a:effectLst/>
                <a:latin typeface="+mn-lt"/>
                <a:ea typeface="ＭＳ Ｐゴシック" charset="0"/>
                <a:cs typeface="ＭＳ Ｐゴシック" charset="0"/>
              </a:rPr>
              <a:t>Tillit og arbeid for å styrke tillit har generelt blitt sett på som en «</a:t>
            </a:r>
            <a:r>
              <a:rPr lang="nb-NO" sz="1200" kern="1200" dirty="0" err="1">
                <a:solidFill>
                  <a:schemeClr val="tx1"/>
                </a:solidFill>
                <a:effectLst/>
                <a:latin typeface="+mn-lt"/>
                <a:ea typeface="ＭＳ Ｐゴシック" charset="0"/>
                <a:cs typeface="ＭＳ Ｐゴシック" charset="0"/>
              </a:rPr>
              <a:t>mykvare</a:t>
            </a:r>
            <a:r>
              <a:rPr lang="nb-NO" sz="1200" kern="1200" dirty="0">
                <a:solidFill>
                  <a:schemeClr val="tx1"/>
                </a:solidFill>
                <a:effectLst/>
                <a:latin typeface="+mn-lt"/>
                <a:ea typeface="ＭＳ Ｐゴシック" charset="0"/>
                <a:cs typeface="ＭＳ Ｐゴシック" charset="0"/>
              </a:rPr>
              <a:t>» innenfor arbeid med samfunnsutvikling. Det har tradisjonelt vært andre faktorer og forhold som har preget dagsorden når lokal og regional utvikling skal fremmes.  Da er det gjerne infrastruktur, næringsutvikling, økonomiske virkemidler og planlegging og organisering som har rådet grunnen. Dette ser nå ut til å være i endring. Parallelt med at flere forskere/-forskningsmiljøer de senere årene har «løftet» betydningen av tillit, ser vi også at flere kommuner og regioner er i ferd med og «våkne» i forhold til betydningen av denne faktoren i lokal og regional samfunnsutvikling.  Dette kommer blant annet til uttrykk i flere av regionene som er med i byregionprogrammet.  </a:t>
            </a:r>
            <a:endParaRPr lang="en-US" sz="1200" kern="1200" dirty="0">
              <a:solidFill>
                <a:schemeClr val="tx1"/>
              </a:solidFill>
              <a:effectLst/>
              <a:latin typeface="+mn-lt"/>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ＭＳ Ｐゴシック" charset="0"/>
            </a:endParaRPr>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26</a:t>
            </a:fld>
            <a:endParaRPr lang="nb-NO" altLang="nb-NO"/>
          </a:p>
        </p:txBody>
      </p:sp>
    </p:spTree>
    <p:extLst>
      <p:ext uri="{BB962C8B-B14F-4D97-AF65-F5344CB8AC3E}">
        <p14:creationId xmlns:p14="http://schemas.microsoft.com/office/powerpoint/2010/main" val="3207153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28</a:t>
            </a:fld>
            <a:endParaRPr lang="nb-NO" altLang="nb-NO"/>
          </a:p>
        </p:txBody>
      </p:sp>
    </p:spTree>
    <p:extLst>
      <p:ext uri="{BB962C8B-B14F-4D97-AF65-F5344CB8AC3E}">
        <p14:creationId xmlns:p14="http://schemas.microsoft.com/office/powerpoint/2010/main" val="2622644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sz="1200" b="0" i="0" baseline="0" dirty="0"/>
              <a:t>Kunnskap </a:t>
            </a:r>
            <a:r>
              <a:rPr lang="nb-NO" sz="1200" b="0" i="0" baseline="0" dirty="0" err="1"/>
              <a:t>byggjer</a:t>
            </a:r>
            <a:r>
              <a:rPr lang="nb-NO" sz="1200" b="0" i="0" baseline="0" dirty="0"/>
              <a:t> vi gjennom å hente inn </a:t>
            </a:r>
            <a:r>
              <a:rPr lang="nb-NO" sz="1200" b="0" i="0" baseline="0" dirty="0" err="1"/>
              <a:t>erfaringar</a:t>
            </a:r>
            <a:r>
              <a:rPr lang="nb-NO" sz="1200" b="0" i="0" baseline="0" dirty="0"/>
              <a:t> </a:t>
            </a:r>
            <a:r>
              <a:rPr lang="nb-NO" sz="1200" b="0" i="0" baseline="0" dirty="0" err="1"/>
              <a:t>frå</a:t>
            </a:r>
            <a:r>
              <a:rPr lang="nb-NO" sz="1200" b="0" i="0" baseline="0" dirty="0"/>
              <a:t> </a:t>
            </a:r>
            <a:r>
              <a:rPr lang="nb-NO" sz="1200" b="0" i="0" baseline="0" dirty="0" err="1"/>
              <a:t>kommunar</a:t>
            </a:r>
            <a:r>
              <a:rPr lang="nb-NO" sz="1200" b="0" i="0" baseline="0" dirty="0"/>
              <a:t>, </a:t>
            </a:r>
            <a:r>
              <a:rPr lang="nb-NO" sz="1200" b="0" i="0" baseline="0" dirty="0" err="1"/>
              <a:t>fylkeskommunar</a:t>
            </a:r>
            <a:r>
              <a:rPr lang="nb-NO" sz="1200" b="0" i="0" baseline="0" dirty="0"/>
              <a:t> og andre </a:t>
            </a:r>
            <a:r>
              <a:rPr lang="nb-NO" sz="1200" b="0" i="0" baseline="0" dirty="0" err="1"/>
              <a:t>utviklingsaktørar</a:t>
            </a:r>
            <a:r>
              <a:rPr lang="nb-NO" sz="1200" b="0" i="0" baseline="0" dirty="0"/>
              <a:t>. I tillegg er vi oppdragsgiver for forskning. Vi har siden etableringen i 2008-2009 bestilt 60 kunnskapsstudier, </a:t>
            </a:r>
            <a:r>
              <a:rPr lang="nb-NO" sz="1200" b="0" i="0" baseline="0" dirty="0" err="1"/>
              <a:t>forskningsrapportar</a:t>
            </a:r>
            <a:r>
              <a:rPr lang="nb-NO" sz="1200" b="0" i="0" baseline="0" dirty="0"/>
              <a:t> om </a:t>
            </a:r>
            <a:r>
              <a:rPr lang="nb-NO" sz="1200" b="0" i="0" baseline="0" dirty="0" err="1"/>
              <a:t>eit</a:t>
            </a:r>
            <a:r>
              <a:rPr lang="nb-NO" sz="1200" b="0" i="0" baseline="0" dirty="0"/>
              <a:t> bredt spekter av tema </a:t>
            </a:r>
            <a:r>
              <a:rPr lang="nb-NO" sz="1200" b="0" i="0" baseline="0" dirty="0" err="1"/>
              <a:t>innan</a:t>
            </a:r>
            <a:r>
              <a:rPr lang="nb-NO" sz="1200" b="0" i="0" baseline="0" dirty="0"/>
              <a:t> arbeid med lokal og regional samfunnsutvikling.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sz="1200" b="0" i="0" kern="1200" baseline="0" dirty="0">
              <a:solidFill>
                <a:schemeClr val="tx1"/>
              </a:solidFill>
              <a:latin typeface="+mn-lt"/>
              <a:ea typeface="ＭＳ Ｐゴシック" charset="0"/>
              <a:cs typeface="ＭＳ Ｐゴシック" charset="0"/>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797112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883591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Flere studier de siste 5-6 årene peker klart i den retning. Alle norske kommuner kan bli bedre på mye av det som betyr mest.  Penger, en hensiktsmessig organisering, gode planer og infrastruktur er godt å ha eller å ty til når ildsjeler, personlige nettverk, en offensiv utviklingskultur i samfunnet og god og </a:t>
            </a:r>
            <a:r>
              <a:rPr lang="nb-NO" dirty="0" err="1"/>
              <a:t>tillitfull</a:t>
            </a:r>
            <a:r>
              <a:rPr lang="nb-NO" dirty="0"/>
              <a:t> samhandling mellom mennesker på tvers av sektorer råder grunnen. </a:t>
            </a:r>
          </a:p>
          <a:p>
            <a:endParaRPr lang="nb-NO" dirty="0"/>
          </a:p>
          <a:p>
            <a:endParaRPr lang="nb-NO" dirty="0"/>
          </a:p>
          <a:p>
            <a:endParaRPr lang="nb-NO" dirty="0"/>
          </a:p>
          <a:p>
            <a:r>
              <a:rPr lang="nb-NO" dirty="0"/>
              <a:t>En</a:t>
            </a:r>
            <a:r>
              <a:rPr lang="nb-NO" baseline="0" dirty="0"/>
              <a:t> utfordring med denne kunnskapen er at det som betyr mest er det meget problematisk å skrive ut politikk for. Det er vesentlig enklere for penger, organisering, planer og infrastruktur.  </a:t>
            </a:r>
            <a:endParaRPr lang="en-US" dirty="0"/>
          </a:p>
        </p:txBody>
      </p:sp>
      <p:sp>
        <p:nvSpPr>
          <p:cNvPr id="4" name="Plassholder for lysbildenummer 3"/>
          <p:cNvSpPr>
            <a:spLocks noGrp="1"/>
          </p:cNvSpPr>
          <p:nvPr>
            <p:ph type="sldNum" sz="quarter" idx="10"/>
          </p:nvPr>
        </p:nvSpPr>
        <p:spPr/>
        <p:txBody>
          <a:bodyPr/>
          <a:lstStyle/>
          <a:p>
            <a:pPr>
              <a:defRPr/>
            </a:pPr>
            <a:fld id="{4BE7A326-4B96-4637-AF91-FC0A93A4674F}" type="slidenum">
              <a:rPr lang="nb-NO" smtClean="0"/>
              <a:pPr>
                <a:defRPr/>
              </a:pPr>
              <a:t>5</a:t>
            </a:fld>
            <a:endParaRPr lang="nb-NO"/>
          </a:p>
        </p:txBody>
      </p:sp>
    </p:spTree>
    <p:extLst>
      <p:ext uri="{BB962C8B-B14F-4D97-AF65-F5344CB8AC3E}">
        <p14:creationId xmlns:p14="http://schemas.microsoft.com/office/powerpoint/2010/main" val="1049471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lnSpcReduction="10000"/>
          </a:bodyPr>
          <a:lstStyle/>
          <a:p>
            <a:r>
              <a:rPr lang="nb-NO" b="1" dirty="0"/>
              <a:t>3 poenger her:</a:t>
            </a:r>
          </a:p>
          <a:p>
            <a:pPr marL="228600" indent="-228600">
              <a:buAutoNum type="arabicParenR"/>
            </a:pPr>
            <a:r>
              <a:rPr lang="nb-NO" u="sng" baseline="0" dirty="0"/>
              <a:t>Inkluder næringslivsledere, ildsjeler i sivilsamfunnet, i begrepet</a:t>
            </a:r>
            <a:r>
              <a:rPr lang="nb-NO" baseline="0" dirty="0"/>
              <a:t>. Ikke bare lete ledelse, kompetanse, kultur økonomi, utviklingsstillinger  innenfor rådhusveggene. </a:t>
            </a:r>
          </a:p>
          <a:p>
            <a:pPr marL="0" indent="0">
              <a:buNone/>
            </a:pPr>
            <a:r>
              <a:rPr lang="nb-NO" baseline="0" dirty="0"/>
              <a:t>Den største kapasiteten er å finne utenfor kommunehusene i lokalsamfunnene.  Mange blir her veldig snevre og begynner å tenke; hva slags apparat/ hva slags strukturer har vi for regionalt samarbeid. Ja, vi har Ryfylketinget, vi har Ryfylkealliansen, vi har Ryfylkefondet osv. </a:t>
            </a:r>
          </a:p>
          <a:p>
            <a:pPr marL="0" indent="0">
              <a:buNone/>
            </a:pPr>
            <a:endParaRPr lang="nb-NO" baseline="0" dirty="0"/>
          </a:p>
          <a:p>
            <a:pPr marL="0" indent="0">
              <a:buNone/>
            </a:pPr>
            <a:r>
              <a:rPr lang="nb-NO" baseline="0" dirty="0"/>
              <a:t>2) </a:t>
            </a:r>
            <a:r>
              <a:rPr lang="nb-NO" u="sng" baseline="0" dirty="0"/>
              <a:t>Krevende å gå fra kommunal utviklingskapasitet – til regional utviklingskapasitet</a:t>
            </a:r>
            <a:r>
              <a:rPr lang="nb-NO" baseline="0" dirty="0"/>
              <a:t>. De fleste av oss er oss selv nærmest – tenker mest på hva som tjener meg og mine – her kanskje lokalsamfunnet der jeg bor og kommunene jeg bor i.  Det er tross alt her jeg skal gjenvelges.  Hvordan få kapasitet til å ha regionen som kontekst og siktepunkt og ikke bare lokalsamfunns eller enkeltkommuner. Hvem har legitimitet til å ta ledelsen? </a:t>
            </a:r>
          </a:p>
          <a:p>
            <a:pPr marL="0" indent="0">
              <a:buNone/>
            </a:pPr>
            <a:endParaRPr lang="nb-NO" baseline="0" dirty="0"/>
          </a:p>
          <a:p>
            <a:pPr marL="0" indent="0">
              <a:buNone/>
            </a:pPr>
            <a:r>
              <a:rPr lang="nb-NO" baseline="0" dirty="0"/>
              <a:t>3 ) Det å inneha god ledelse, kompetanse, kultur, økonomi og mange ressurspersoner som kan være gode ressurser å sette inn i regional samfunnsutvikling er ikke nok. Et svært godt utgangspunkt, men  som en matematiker ville sagt det ; </a:t>
            </a:r>
            <a:r>
              <a:rPr lang="nb-NO" u="sng" baseline="0" dirty="0"/>
              <a:t>en nødvendig, men ikke tilstrekkelig betingelse for å utløse regional vekstkraft</a:t>
            </a:r>
            <a:r>
              <a:rPr lang="nb-NO" baseline="0" dirty="0"/>
              <a:t>.  Vi mener det trengs noe mer. Noe som kan sette en regions utviklingskapasitet i spill – noe som kan være en katalysator . </a:t>
            </a:r>
          </a:p>
          <a:p>
            <a:pPr marL="0" indent="0">
              <a:buNone/>
            </a:pPr>
            <a:r>
              <a:rPr lang="nb-NO" baseline="0" dirty="0"/>
              <a:t> 	 </a:t>
            </a:r>
            <a:r>
              <a:rPr lang="nb-NO" dirty="0"/>
              <a:t> </a:t>
            </a:r>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6</a:t>
            </a:fld>
            <a:endParaRPr lang="nb-NO" altLang="nb-NO"/>
          </a:p>
        </p:txBody>
      </p:sp>
    </p:spTree>
    <p:extLst>
      <p:ext uri="{BB962C8B-B14F-4D97-AF65-F5344CB8AC3E}">
        <p14:creationId xmlns:p14="http://schemas.microsoft.com/office/powerpoint/2010/main" val="2028035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77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sz="1200" kern="1200" dirty="0">
                <a:solidFill>
                  <a:schemeClr val="tx1"/>
                </a:solidFill>
                <a:effectLst/>
                <a:latin typeface="+mn-lt"/>
                <a:ea typeface="ＭＳ Ｐゴシック" charset="0"/>
                <a:cs typeface="ＭＳ Ｐゴシック" charset="0"/>
              </a:rPr>
              <a:t>Distriktssenteret har gjort mye med begrepet «utviklingskapasitet». Vi har skapt en forståelse av begrepet, og vi har også laget en metodikk som kommuner kan benytte seg av for å arbeide systematisk for å styrke sin kapasitet innen arbeidet med lokal samfunnsutvikling. Et interessant spørsmål vi kan stille oss er: Er det nok å ha mye tilgjengelig utviklingskapasitet for å sette fart og kraft i utviklingsarbeidet?  Det er fristende å svare; nei, det er nødvendig, men ikke en tilstrekkelig forutsetning for å sette utviklingskapasiteten i spill. Det er lett å se at et samfunn med mye utviklingskapasitet, men liten tillit blant/mellom ledere og folk flest og kanskje liten toleranse for annerledes ikke klarer å utnytte kapasiteten. Potensialet er der, men katalysatoren mangler. Altså ligger det åpenbart en anledning for Distriktssenteret å videreutvikle faglighet og modeller som setter utviklingskapasitet og tillitsbygging i sammenheng.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sz="1200" kern="1200" dirty="0">
              <a:solidFill>
                <a:schemeClr val="tx1"/>
              </a:solidFill>
              <a:effectLst/>
              <a:latin typeface="+mn-lt"/>
              <a:ea typeface="ＭＳ Ｐゴシック" charset="0"/>
              <a:cs typeface="ＭＳ Ｐゴシック" charset="0"/>
            </a:endParaRPr>
          </a:p>
          <a:p>
            <a:r>
              <a:rPr lang="nb-NO" sz="1200" kern="1200" dirty="0">
                <a:solidFill>
                  <a:schemeClr val="tx1"/>
                </a:solidFill>
                <a:effectLst/>
                <a:latin typeface="+mn-lt"/>
                <a:ea typeface="ＭＳ Ｐゴシック" charset="0"/>
                <a:cs typeface="ＭＳ Ｐゴシック" charset="0"/>
              </a:rPr>
              <a:t>Vårt arbeid og innsats innenfor dette temaområdet tar utgangspunkt i at mange utviklingsprosesser på tvers av kommuner (ref. BYR, kommunereform) «lider» av manglende tillit mellom de aktørene som må ta- utøve lederskap og være delaktig for at handling skal skje.  I tillegg er det en økende forståelse og erkjennelse av at tillit mellom mennesker i nettverk er en viktig suksessfaktor i slike prosesser. Mange studier, fagartikler, notater , både gjort i Norge og andre land, peker klart i retning av at tillit «vokser» frem som en avgjørende faktor for å få samfunnsutvikling til å skje. Dette enten kontekst er små lokalsamfunn, innenfor en kommune, eller i regioner, dvs. på tvers av kommuner.  Tillit er tilstedeværende på ulikt nivå. Uansett om en snakker om alles oppfatning av tillit i et samfunn eller en snakker om tillit innenfor grupper av mennesker; tillit bygger på et mangesidig samspill med andre – en alene kan ikke være tillitsfull i et samfunn eller gruppe som er fylt med mistro. </a:t>
            </a:r>
            <a:endParaRPr lang="en-US" sz="1200" kern="1200" dirty="0">
              <a:solidFill>
                <a:schemeClr val="tx1"/>
              </a:solidFill>
              <a:effectLst/>
              <a:latin typeface="+mn-lt"/>
              <a:ea typeface="ＭＳ Ｐゴシック" charset="0"/>
              <a:cs typeface="ＭＳ Ｐゴシック" charset="0"/>
            </a:endParaRPr>
          </a:p>
          <a:p>
            <a:endParaRPr lang="nb-NO" sz="1200" kern="1200" dirty="0">
              <a:solidFill>
                <a:schemeClr val="tx1"/>
              </a:solidFill>
              <a:effectLst/>
              <a:latin typeface="+mn-lt"/>
              <a:ea typeface="ＭＳ Ｐゴシック" charset="0"/>
              <a:cs typeface="ＭＳ Ｐゴシック" charset="0"/>
            </a:endParaRPr>
          </a:p>
          <a:p>
            <a:r>
              <a:rPr lang="nb-NO" sz="1200" kern="1200" dirty="0">
                <a:solidFill>
                  <a:schemeClr val="tx1"/>
                </a:solidFill>
                <a:effectLst/>
                <a:latin typeface="+mn-lt"/>
                <a:ea typeface="ＭＳ Ｐゴシック" charset="0"/>
                <a:cs typeface="ＭＳ Ｐゴシック" charset="0"/>
              </a:rPr>
              <a:t>Det har tradisjonelt vært andre faktorer og forhold som har preget dagsorden når lokal og regional utvikling skal fremmes.  Da er det gjerne infrastruktur, næringsutvikling, økonomiske virkemidler og planlegging og organisering som har rådet grunnen. Dette ser nå ut til å være i endring. Parallelt med at flere forskere/-forskningsmiljøer de senere årene har «løftet» betydningen av tillit, ser vi også at flere kommuner og regioner er i ferd med og «våkne» i forhold til betydningen av denne faktoren i lokal og regional samfunnsutvikling.  Dette kommer blant annet til uttrykk i flere av regionene som er med i byregionprogrammet.  </a:t>
            </a:r>
            <a:endParaRPr lang="en-US" sz="1200" kern="1200" dirty="0">
              <a:solidFill>
                <a:schemeClr val="tx1"/>
              </a:solidFill>
              <a:effectLst/>
              <a:latin typeface="+mn-lt"/>
              <a:ea typeface="ＭＳ Ｐゴシック" charset="0"/>
              <a:cs typeface="ＭＳ Ｐゴシック" charset="0"/>
            </a:endParaRPr>
          </a:p>
          <a:p>
            <a:r>
              <a:rPr lang="nb-NO" sz="1200" i="1" kern="1200" dirty="0">
                <a:solidFill>
                  <a:schemeClr val="tx1"/>
                </a:solidFill>
                <a:effectLst/>
                <a:latin typeface="+mn-lt"/>
                <a:ea typeface="ＭＳ Ｐゴシック" charset="0"/>
                <a:cs typeface="ＭＳ Ｐゴシック" charset="0"/>
              </a:rPr>
              <a:t>Se nærmere oversikt i eget kapitel</a:t>
            </a:r>
            <a:endParaRPr lang="en-US" sz="1200" kern="1200" dirty="0">
              <a:solidFill>
                <a:schemeClr val="tx1"/>
              </a:solidFill>
              <a:effectLst/>
              <a:latin typeface="+mn-lt"/>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ＭＳ Ｐゴシック" charset="0"/>
            </a:endParaRPr>
          </a:p>
          <a:p>
            <a:endParaRPr lang="en-US" dirty="0"/>
          </a:p>
          <a:p>
            <a:r>
              <a:rPr lang="en-US" dirty="0"/>
              <a:t> </a:t>
            </a:r>
            <a:r>
              <a:rPr lang="en-US" dirty="0" err="1"/>
              <a:t>Betydningen</a:t>
            </a:r>
            <a:r>
              <a:rPr lang="en-US" dirty="0"/>
              <a:t> </a:t>
            </a:r>
            <a:r>
              <a:rPr lang="en-US" dirty="0" err="1"/>
              <a:t>av</a:t>
            </a:r>
            <a:r>
              <a:rPr lang="en-US" dirty="0"/>
              <a:t> </a:t>
            </a:r>
            <a:r>
              <a:rPr lang="en-US" dirty="0" err="1"/>
              <a:t>tillit</a:t>
            </a:r>
            <a:r>
              <a:rPr lang="en-US" dirty="0"/>
              <a:t> </a:t>
            </a:r>
            <a:r>
              <a:rPr lang="en-US" dirty="0" err="1"/>
              <a:t>er</a:t>
            </a:r>
            <a:r>
              <a:rPr lang="en-US" dirty="0"/>
              <a:t> </a:t>
            </a:r>
            <a:r>
              <a:rPr lang="en-US" dirty="0" err="1"/>
              <a:t>noe</a:t>
            </a:r>
            <a:r>
              <a:rPr lang="en-US" dirty="0"/>
              <a:t> </a:t>
            </a:r>
            <a:r>
              <a:rPr lang="en-US" dirty="0" err="1"/>
              <a:t>som</a:t>
            </a:r>
            <a:r>
              <a:rPr lang="en-US" dirty="0"/>
              <a:t> </a:t>
            </a:r>
            <a:r>
              <a:rPr lang="en-US" dirty="0" err="1"/>
              <a:t>går</a:t>
            </a:r>
            <a:r>
              <a:rPr lang="en-US" dirty="0"/>
              <a:t> </a:t>
            </a:r>
            <a:r>
              <a:rPr lang="en-US" dirty="0" err="1"/>
              <a:t>igjen</a:t>
            </a:r>
            <a:r>
              <a:rPr lang="en-US" dirty="0"/>
              <a:t> </a:t>
            </a:r>
            <a:r>
              <a:rPr lang="en-US" dirty="0" err="1"/>
              <a:t>i</a:t>
            </a:r>
            <a:r>
              <a:rPr lang="en-US" dirty="0"/>
              <a:t> store </a:t>
            </a:r>
            <a:r>
              <a:rPr lang="en-US" dirty="0" err="1"/>
              <a:t>deler</a:t>
            </a:r>
            <a:r>
              <a:rPr lang="en-US" dirty="0"/>
              <a:t> </a:t>
            </a:r>
            <a:r>
              <a:rPr lang="en-US" dirty="0" err="1"/>
              <a:t>av</a:t>
            </a:r>
            <a:r>
              <a:rPr lang="en-US" dirty="0"/>
              <a:t> </a:t>
            </a:r>
            <a:r>
              <a:rPr lang="en-US" dirty="0" err="1"/>
              <a:t>litteraturen</a:t>
            </a:r>
            <a:r>
              <a:rPr lang="en-US" dirty="0"/>
              <a:t>. Tillit </a:t>
            </a:r>
            <a:r>
              <a:rPr lang="en-US" dirty="0" err="1"/>
              <a:t>er</a:t>
            </a:r>
            <a:r>
              <a:rPr lang="en-US" dirty="0"/>
              <a:t> </a:t>
            </a:r>
            <a:r>
              <a:rPr lang="en-US" dirty="0" err="1"/>
              <a:t>viktig</a:t>
            </a:r>
            <a:r>
              <a:rPr lang="en-US" dirty="0"/>
              <a:t> for å </a:t>
            </a:r>
            <a:r>
              <a:rPr lang="en-US" dirty="0" err="1"/>
              <a:t>få</a:t>
            </a:r>
            <a:r>
              <a:rPr lang="en-US" dirty="0"/>
              <a:t> </a:t>
            </a:r>
            <a:r>
              <a:rPr lang="en-US" dirty="0" err="1"/>
              <a:t>til</a:t>
            </a:r>
            <a:r>
              <a:rPr lang="en-US" dirty="0"/>
              <a:t> </a:t>
            </a:r>
            <a:r>
              <a:rPr lang="en-US" dirty="0" err="1"/>
              <a:t>velfungerende</a:t>
            </a:r>
            <a:r>
              <a:rPr lang="en-US" dirty="0"/>
              <a:t> </a:t>
            </a:r>
            <a:r>
              <a:rPr lang="en-US" dirty="0" err="1"/>
              <a:t>samarbeid</a:t>
            </a:r>
            <a:r>
              <a:rPr lang="en-US" dirty="0"/>
              <a:t> </a:t>
            </a:r>
            <a:r>
              <a:rPr lang="en-US" dirty="0" err="1"/>
              <a:t>på</a:t>
            </a:r>
            <a:r>
              <a:rPr lang="en-US" dirty="0"/>
              <a:t> </a:t>
            </a:r>
            <a:r>
              <a:rPr lang="en-US" dirty="0" err="1"/>
              <a:t>tvers</a:t>
            </a:r>
            <a:r>
              <a:rPr lang="en-US" dirty="0"/>
              <a:t> </a:t>
            </a:r>
            <a:r>
              <a:rPr lang="en-US" dirty="0" err="1"/>
              <a:t>av</a:t>
            </a:r>
            <a:r>
              <a:rPr lang="en-US" dirty="0"/>
              <a:t> </a:t>
            </a:r>
            <a:r>
              <a:rPr lang="en-US" dirty="0" err="1"/>
              <a:t>organisasjonsgrenser</a:t>
            </a:r>
            <a:r>
              <a:rPr lang="en-US" dirty="0"/>
              <a:t> </a:t>
            </a:r>
            <a:r>
              <a:rPr lang="en-US" dirty="0" err="1"/>
              <a:t>eller</a:t>
            </a:r>
            <a:r>
              <a:rPr lang="en-US" dirty="0"/>
              <a:t> </a:t>
            </a:r>
            <a:r>
              <a:rPr lang="en-US" dirty="0" err="1"/>
              <a:t>kommunegrenser</a:t>
            </a:r>
            <a:r>
              <a:rPr lang="en-US" dirty="0"/>
              <a:t>. </a:t>
            </a:r>
            <a:r>
              <a:rPr lang="en-US" dirty="0" err="1"/>
              <a:t>Dette</a:t>
            </a:r>
            <a:r>
              <a:rPr lang="en-US" dirty="0"/>
              <a:t> </a:t>
            </a:r>
            <a:r>
              <a:rPr lang="en-US" dirty="0" err="1"/>
              <a:t>henger</a:t>
            </a:r>
            <a:r>
              <a:rPr lang="en-US" dirty="0"/>
              <a:t> </a:t>
            </a:r>
            <a:r>
              <a:rPr lang="en-US" dirty="0" err="1"/>
              <a:t>blant</a:t>
            </a:r>
            <a:r>
              <a:rPr lang="en-US" dirty="0"/>
              <a:t> </a:t>
            </a:r>
            <a:r>
              <a:rPr lang="en-US" dirty="0" err="1"/>
              <a:t>annet</a:t>
            </a:r>
            <a:r>
              <a:rPr lang="en-US" dirty="0"/>
              <a:t> </a:t>
            </a:r>
            <a:r>
              <a:rPr lang="en-US" dirty="0" err="1"/>
              <a:t>sammen</a:t>
            </a:r>
            <a:r>
              <a:rPr lang="en-US" dirty="0"/>
              <a:t> med at </a:t>
            </a:r>
            <a:r>
              <a:rPr lang="en-US" dirty="0" err="1"/>
              <a:t>tillit</a:t>
            </a:r>
            <a:r>
              <a:rPr lang="en-US" dirty="0"/>
              <a:t>, </a:t>
            </a:r>
            <a:r>
              <a:rPr lang="en-US" dirty="0" err="1"/>
              <a:t>i</a:t>
            </a:r>
            <a:r>
              <a:rPr lang="en-US" dirty="0"/>
              <a:t> </a:t>
            </a:r>
            <a:r>
              <a:rPr lang="en-US" dirty="0" err="1"/>
              <a:t>fraværet</a:t>
            </a:r>
            <a:r>
              <a:rPr lang="en-US" dirty="0"/>
              <a:t> </a:t>
            </a:r>
            <a:r>
              <a:rPr lang="en-US" dirty="0" err="1"/>
              <a:t>av</a:t>
            </a:r>
            <a:r>
              <a:rPr lang="en-US" dirty="0"/>
              <a:t> </a:t>
            </a:r>
            <a:r>
              <a:rPr lang="en-US" dirty="0" err="1"/>
              <a:t>formell</a:t>
            </a:r>
            <a:r>
              <a:rPr lang="en-US" dirty="0"/>
              <a:t> </a:t>
            </a:r>
            <a:r>
              <a:rPr lang="en-US" dirty="0" err="1"/>
              <a:t>regulering</a:t>
            </a:r>
            <a:r>
              <a:rPr lang="en-US" dirty="0"/>
              <a:t> </a:t>
            </a:r>
            <a:r>
              <a:rPr lang="en-US" dirty="0" err="1"/>
              <a:t>av</a:t>
            </a:r>
            <a:r>
              <a:rPr lang="en-US" dirty="0"/>
              <a:t> </a:t>
            </a:r>
            <a:r>
              <a:rPr lang="en-US" dirty="0" err="1"/>
              <a:t>rela-sjonene</a:t>
            </a:r>
            <a:r>
              <a:rPr lang="en-US" dirty="0"/>
              <a:t> </a:t>
            </a:r>
            <a:r>
              <a:rPr lang="en-US" dirty="0" err="1"/>
              <a:t>eller</a:t>
            </a:r>
            <a:r>
              <a:rPr lang="en-US" dirty="0"/>
              <a:t> </a:t>
            </a:r>
            <a:r>
              <a:rPr lang="en-US" dirty="0" err="1"/>
              <a:t>etablerte</a:t>
            </a:r>
            <a:r>
              <a:rPr lang="en-US" dirty="0"/>
              <a:t> </a:t>
            </a:r>
            <a:r>
              <a:rPr lang="en-US" dirty="0" err="1"/>
              <a:t>sosiale</a:t>
            </a:r>
            <a:r>
              <a:rPr lang="en-US" dirty="0"/>
              <a:t> </a:t>
            </a:r>
            <a:r>
              <a:rPr lang="en-US" dirty="0" err="1"/>
              <a:t>normer</a:t>
            </a:r>
            <a:r>
              <a:rPr lang="en-US" dirty="0"/>
              <a:t>, </a:t>
            </a:r>
            <a:r>
              <a:rPr lang="en-US" dirty="0" err="1"/>
              <a:t>er</a:t>
            </a:r>
            <a:r>
              <a:rPr lang="en-US" dirty="0"/>
              <a:t> </a:t>
            </a:r>
            <a:r>
              <a:rPr lang="en-US" dirty="0" err="1"/>
              <a:t>viktig</a:t>
            </a:r>
            <a:r>
              <a:rPr lang="en-US" dirty="0"/>
              <a:t> </a:t>
            </a:r>
            <a:r>
              <a:rPr lang="en-US" dirty="0" err="1"/>
              <a:t>som</a:t>
            </a:r>
            <a:r>
              <a:rPr lang="en-US" dirty="0"/>
              <a:t> regulator </a:t>
            </a:r>
            <a:r>
              <a:rPr lang="en-US" dirty="0" err="1"/>
              <a:t>av</a:t>
            </a:r>
            <a:r>
              <a:rPr lang="en-US" dirty="0"/>
              <a:t> de </a:t>
            </a:r>
            <a:r>
              <a:rPr lang="en-US" dirty="0" err="1"/>
              <a:t>sosiale</a:t>
            </a:r>
            <a:r>
              <a:rPr lang="en-US" dirty="0"/>
              <a:t> </a:t>
            </a:r>
            <a:r>
              <a:rPr lang="en-US" dirty="0" err="1"/>
              <a:t>relasjonene</a:t>
            </a:r>
            <a:r>
              <a:rPr lang="en-US" dirty="0"/>
              <a:t> </a:t>
            </a:r>
            <a:r>
              <a:rPr lang="en-US" dirty="0" err="1"/>
              <a:t>mellom</a:t>
            </a:r>
            <a:r>
              <a:rPr lang="en-US" dirty="0"/>
              <a:t> </a:t>
            </a:r>
            <a:r>
              <a:rPr lang="en-US" dirty="0" err="1"/>
              <a:t>aktørene</a:t>
            </a:r>
            <a:r>
              <a:rPr lang="en-US" dirty="0"/>
              <a:t> (</a:t>
            </a:r>
            <a:r>
              <a:rPr lang="en-US" dirty="0" err="1"/>
              <a:t>Klijn</a:t>
            </a:r>
            <a:r>
              <a:rPr lang="en-US" dirty="0"/>
              <a:t> </a:t>
            </a:r>
            <a:r>
              <a:rPr lang="en-US" dirty="0" err="1"/>
              <a:t>og</a:t>
            </a:r>
            <a:r>
              <a:rPr lang="en-US" dirty="0"/>
              <a:t> </a:t>
            </a:r>
            <a:r>
              <a:rPr lang="en-US" dirty="0" err="1"/>
              <a:t>Edelenbos</a:t>
            </a:r>
            <a:r>
              <a:rPr lang="en-US" dirty="0"/>
              <a:t> 2008, </a:t>
            </a:r>
            <a:r>
              <a:rPr lang="en-US" dirty="0" err="1"/>
              <a:t>Sørensen</a:t>
            </a:r>
            <a:r>
              <a:rPr lang="en-US" dirty="0"/>
              <a:t> </a:t>
            </a:r>
            <a:r>
              <a:rPr lang="en-US" dirty="0" err="1"/>
              <a:t>og</a:t>
            </a:r>
            <a:r>
              <a:rPr lang="en-US" dirty="0"/>
              <a:t> </a:t>
            </a:r>
            <a:r>
              <a:rPr lang="en-US" dirty="0" err="1"/>
              <a:t>Torfing</a:t>
            </a:r>
            <a:r>
              <a:rPr lang="en-US" dirty="0"/>
              <a:t> 2008, </a:t>
            </a:r>
            <a:r>
              <a:rPr lang="en-US" dirty="0" err="1"/>
              <a:t>Hidle</a:t>
            </a:r>
            <a:r>
              <a:rPr lang="en-US" dirty="0"/>
              <a:t> </a:t>
            </a:r>
            <a:r>
              <a:rPr lang="en-US" dirty="0" err="1"/>
              <a:t>og</a:t>
            </a:r>
            <a:r>
              <a:rPr lang="en-US" dirty="0"/>
              <a:t> Normann 2012).</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ＭＳ Ｐゴシック" charset="0"/>
            </a:endParaRPr>
          </a:p>
          <a:p>
            <a:endParaRPr lang="en-US" dirty="0"/>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7</a:t>
            </a:fld>
            <a:endParaRPr lang="nb-NO" altLang="nb-NO"/>
          </a:p>
        </p:txBody>
      </p:sp>
    </p:spTree>
    <p:extLst>
      <p:ext uri="{BB962C8B-B14F-4D97-AF65-F5344CB8AC3E}">
        <p14:creationId xmlns:p14="http://schemas.microsoft.com/office/powerpoint/2010/main" val="2406784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37 byregioner i landet </a:t>
            </a:r>
          </a:p>
          <a:p>
            <a:br>
              <a:rPr lang="nb-NO" baseline="0" dirty="0"/>
            </a:br>
            <a:endParaRPr lang="nb-NO" baseline="0" dirty="0"/>
          </a:p>
        </p:txBody>
      </p:sp>
      <p:sp>
        <p:nvSpPr>
          <p:cNvPr id="4" name="Plassholder for lysbilde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E8972A3-A33C-4F60-865A-2D4CD7E7EC63}" type="slidenum">
              <a:rPr kumimoji="0" lang="nb-NO" altLang="nb-N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nb-NO" altLang="nb-NO"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69587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35 prosjektledere i Byregionprogrammet. </a:t>
            </a:r>
          </a:p>
          <a:p>
            <a:r>
              <a:rPr lang="nb-NO" dirty="0"/>
              <a:t>8 plotter på en 2-er, 9 på en 3-er, - resten er på plussiden </a:t>
            </a:r>
            <a:endParaRPr lang="en-US" dirty="0"/>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9</a:t>
            </a:fld>
            <a:endParaRPr lang="nb-NO" altLang="nb-NO"/>
          </a:p>
        </p:txBody>
      </p:sp>
    </p:spTree>
    <p:extLst>
      <p:ext uri="{BB962C8B-B14F-4D97-AF65-F5344CB8AC3E}">
        <p14:creationId xmlns:p14="http://schemas.microsoft.com/office/powerpoint/2010/main" val="2548308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idtstilt overskrift">
    <p:spTree>
      <p:nvGrpSpPr>
        <p:cNvPr id="1" name=""/>
        <p:cNvGrpSpPr/>
        <p:nvPr/>
      </p:nvGrpSpPr>
      <p:grpSpPr>
        <a:xfrm>
          <a:off x="0" y="0"/>
          <a:ext cx="0" cy="0"/>
          <a:chOff x="0" y="0"/>
          <a:chExt cx="0" cy="0"/>
        </a:xfrm>
      </p:grpSpPr>
      <p:sp>
        <p:nvSpPr>
          <p:cNvPr id="2" name="Tittel 1"/>
          <p:cNvSpPr>
            <a:spLocks noGrp="1"/>
          </p:cNvSpPr>
          <p:nvPr>
            <p:ph type="title"/>
          </p:nvPr>
        </p:nvSpPr>
        <p:spPr>
          <a:xfrm>
            <a:off x="395291" y="2328686"/>
            <a:ext cx="8353425" cy="486128"/>
          </a:xfrm>
        </p:spPr>
        <p:txBody>
          <a:bodyPr/>
          <a:lstStyle>
            <a:lvl1pPr algn="ctr">
              <a:defRPr/>
            </a:lvl1pPr>
          </a:lstStyle>
          <a:p>
            <a:r>
              <a:rPr lang="nb-NO"/>
              <a:t>Klikk for å redigere tittelstil</a:t>
            </a:r>
            <a:endParaRPr lang="nn-NO" dirty="0"/>
          </a:p>
        </p:txBody>
      </p:sp>
      <p:sp>
        <p:nvSpPr>
          <p:cNvPr id="3" name="Plassholder for dato 2"/>
          <p:cNvSpPr>
            <a:spLocks noGrp="1"/>
          </p:cNvSpPr>
          <p:nvPr>
            <p:ph type="dt" sz="half" idx="10"/>
          </p:nvPr>
        </p:nvSpPr>
        <p:spPr/>
        <p:txBody>
          <a:bodyPr/>
          <a:lstStyle/>
          <a:p>
            <a:pPr>
              <a:defRPr/>
            </a:pPr>
            <a:endParaRPr lang="nb-NO" dirty="0"/>
          </a:p>
        </p:txBody>
      </p:sp>
      <p:sp>
        <p:nvSpPr>
          <p:cNvPr id="4" name="Plassholder for bunntekst 3"/>
          <p:cNvSpPr>
            <a:spLocks noGrp="1"/>
          </p:cNvSpPr>
          <p:nvPr>
            <p:ph type="ftr" sz="quarter" idx="11"/>
          </p:nvPr>
        </p:nvSpPr>
        <p:spPr/>
        <p:txBody>
          <a:bodyPr/>
          <a:lstStyle/>
          <a:p>
            <a:endParaRPr lang="nb-NO" altLang="nb-NO" dirty="0"/>
          </a:p>
        </p:txBody>
      </p:sp>
      <p:sp>
        <p:nvSpPr>
          <p:cNvPr id="5" name="Plassholder for lysbildenummer 4"/>
          <p:cNvSpPr>
            <a:spLocks noGrp="1"/>
          </p:cNvSpPr>
          <p:nvPr>
            <p:ph type="sldNum" sz="quarter" idx="12"/>
          </p:nvPr>
        </p:nvSpPr>
        <p:spPr/>
        <p:txBody>
          <a:bodyPr/>
          <a:lstStyle/>
          <a:p>
            <a:pPr>
              <a:defRPr/>
            </a:pPr>
            <a:endParaRPr lang="nb-NO" dirty="0"/>
          </a:p>
        </p:txBody>
      </p:sp>
    </p:spTree>
    <p:extLst>
      <p:ext uri="{BB962C8B-B14F-4D97-AF65-F5344CB8AC3E}">
        <p14:creationId xmlns:p14="http://schemas.microsoft.com/office/powerpoint/2010/main" val="184834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255002" y="414339"/>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nb-NO"/>
          </a:p>
        </p:txBody>
      </p:sp>
      <p:sp>
        <p:nvSpPr>
          <p:cNvPr id="6" name="TextBox 9"/>
          <p:cNvSpPr txBox="1">
            <a:spLocks noChangeArrowheads="1"/>
          </p:cNvSpPr>
          <p:nvPr/>
        </p:nvSpPr>
        <p:spPr bwMode="auto">
          <a:xfrm>
            <a:off x="7026277" y="185739"/>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nb-NO"/>
          </a:p>
        </p:txBody>
      </p:sp>
      <p:sp>
        <p:nvSpPr>
          <p:cNvPr id="2" name="Tittel 1"/>
          <p:cNvSpPr>
            <a:spLocks noGrp="1"/>
          </p:cNvSpPr>
          <p:nvPr>
            <p:ph type="title"/>
          </p:nvPr>
        </p:nvSpPr>
        <p:spPr>
          <a:xfrm>
            <a:off x="395536" y="3600451"/>
            <a:ext cx="8352928" cy="425054"/>
          </a:xfrm>
        </p:spPr>
        <p:txBody>
          <a:bodyPr anchor="b"/>
          <a:lstStyle>
            <a:lvl1pPr algn="l">
              <a:defRPr sz="2600" b="1"/>
            </a:lvl1pPr>
          </a:lstStyle>
          <a:p>
            <a:r>
              <a:rPr lang="nb-NO"/>
              <a:t>Klikk for å redigere tittelstil</a:t>
            </a:r>
            <a:endParaRPr lang="nb-NO" dirty="0"/>
          </a:p>
        </p:txBody>
      </p:sp>
      <p:sp>
        <p:nvSpPr>
          <p:cNvPr id="3" name="Plassholder for bilde 2"/>
          <p:cNvSpPr>
            <a:spLocks noGrp="1"/>
          </p:cNvSpPr>
          <p:nvPr>
            <p:ph type="pic" idx="1"/>
          </p:nvPr>
        </p:nvSpPr>
        <p:spPr>
          <a:xfrm>
            <a:off x="395536" y="627535"/>
            <a:ext cx="8352928" cy="29181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Klikk ikonet for å legge til et bilde</a:t>
            </a:r>
            <a:endParaRPr lang="nb-NO" noProof="0" dirty="0"/>
          </a:p>
        </p:txBody>
      </p:sp>
      <p:sp>
        <p:nvSpPr>
          <p:cNvPr id="4" name="Plassholder for tekst 3"/>
          <p:cNvSpPr>
            <a:spLocks noGrp="1"/>
          </p:cNvSpPr>
          <p:nvPr>
            <p:ph type="body" sz="half" idx="2"/>
          </p:nvPr>
        </p:nvSpPr>
        <p:spPr>
          <a:xfrm>
            <a:off x="395536" y="4025505"/>
            <a:ext cx="8352928" cy="603647"/>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7" name="Rectangle 10"/>
          <p:cNvSpPr>
            <a:spLocks noGrp="1" noChangeArrowheads="1"/>
          </p:cNvSpPr>
          <p:nvPr>
            <p:ph type="dt" sz="half" idx="10"/>
          </p:nvPr>
        </p:nvSpPr>
        <p:spPr/>
        <p:txBody>
          <a:bodyPr/>
          <a:lstStyle>
            <a:lvl1pPr>
              <a:defRPr/>
            </a:lvl1pPr>
          </a:lstStyle>
          <a:p>
            <a:pPr>
              <a:defRPr/>
            </a:pPr>
            <a:endParaRPr lang="nb-NO" dirty="0"/>
          </a:p>
        </p:txBody>
      </p:sp>
      <p:sp>
        <p:nvSpPr>
          <p:cNvPr id="8" name="Rectangle 11"/>
          <p:cNvSpPr>
            <a:spLocks noGrp="1" noChangeArrowheads="1"/>
          </p:cNvSpPr>
          <p:nvPr>
            <p:ph type="ftr" sz="quarter" idx="11"/>
          </p:nvPr>
        </p:nvSpPr>
        <p:spPr/>
        <p:txBody>
          <a:bodyPr/>
          <a:lstStyle>
            <a:lvl1pPr>
              <a:defRPr/>
            </a:lvl1pPr>
          </a:lstStyle>
          <a:p>
            <a:endParaRPr lang="nb-NO" altLang="nb-NO" dirty="0"/>
          </a:p>
        </p:txBody>
      </p:sp>
      <p:sp>
        <p:nvSpPr>
          <p:cNvPr id="9" name="Rectangle 12"/>
          <p:cNvSpPr>
            <a:spLocks noGrp="1" noChangeArrowheads="1"/>
          </p:cNvSpPr>
          <p:nvPr>
            <p:ph type="sldNum" sz="quarter" idx="12"/>
          </p:nvPr>
        </p:nvSpPr>
        <p:spPr/>
        <p:txBody>
          <a:bodyPr/>
          <a:lstStyle>
            <a:lvl1pPr>
              <a:defRPr/>
            </a:lvl1pPr>
          </a:lstStyle>
          <a:p>
            <a:pPr>
              <a:defRPr/>
            </a:pPr>
            <a:endParaRPr lang="nb-NO" dirty="0"/>
          </a:p>
        </p:txBody>
      </p:sp>
    </p:spTree>
    <p:extLst>
      <p:ext uri="{BB962C8B-B14F-4D97-AF65-F5344CB8AC3E}">
        <p14:creationId xmlns:p14="http://schemas.microsoft.com/office/powerpoint/2010/main" val="2437750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395291" y="627535"/>
            <a:ext cx="8353425" cy="594122"/>
          </a:xfrm>
        </p:spPr>
        <p:txBody>
          <a:bodyPr/>
          <a:lstStyle/>
          <a:p>
            <a:r>
              <a:rPr lang="nb-NO"/>
              <a:t>Klikk for å redigere tittelstil</a:t>
            </a:r>
            <a:endParaRPr lang="nb-NO" dirty="0"/>
          </a:p>
        </p:txBody>
      </p:sp>
      <p:sp>
        <p:nvSpPr>
          <p:cNvPr id="3" name="Plassholder for loddrett tekst 2"/>
          <p:cNvSpPr>
            <a:spLocks noGrp="1"/>
          </p:cNvSpPr>
          <p:nvPr>
            <p:ph type="body" orient="vert" idx="1"/>
          </p:nvPr>
        </p:nvSpPr>
        <p:spPr>
          <a:xfrm>
            <a:off x="395291" y="1275607"/>
            <a:ext cx="8353425" cy="3294013"/>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p:txBody>
          <a:bodyPr/>
          <a:lstStyle>
            <a:lvl1pPr>
              <a:defRPr/>
            </a:lvl1pPr>
          </a:lstStyle>
          <a:p>
            <a:pPr>
              <a:defRPr/>
            </a:pPr>
            <a:endParaRPr lang="nb-NO" dirty="0"/>
          </a:p>
        </p:txBody>
      </p:sp>
      <p:sp>
        <p:nvSpPr>
          <p:cNvPr id="5" name="Rectangle 5"/>
          <p:cNvSpPr>
            <a:spLocks noGrp="1" noChangeArrowheads="1"/>
          </p:cNvSpPr>
          <p:nvPr>
            <p:ph type="ftr" sz="quarter" idx="11"/>
          </p:nvPr>
        </p:nvSpPr>
        <p:spPr/>
        <p:txBody>
          <a:bodyPr/>
          <a:lstStyle>
            <a:lvl1pPr>
              <a:defRPr/>
            </a:lvl1pPr>
          </a:lstStyle>
          <a:p>
            <a:endParaRPr lang="nb-NO" altLang="nb-NO" dirty="0"/>
          </a:p>
        </p:txBody>
      </p:sp>
      <p:sp>
        <p:nvSpPr>
          <p:cNvPr id="6" name="Rectangle 6"/>
          <p:cNvSpPr>
            <a:spLocks noGrp="1" noChangeArrowheads="1"/>
          </p:cNvSpPr>
          <p:nvPr>
            <p:ph type="sldNum" sz="quarter" idx="12"/>
          </p:nvPr>
        </p:nvSpPr>
        <p:spPr/>
        <p:txBody>
          <a:bodyPr/>
          <a:lstStyle>
            <a:lvl1pPr>
              <a:defRPr smtClean="0">
                <a:ea typeface="ＭＳ Ｐゴシック" pitchFamily="34" charset="-128"/>
              </a:defRPr>
            </a:lvl1pPr>
          </a:lstStyle>
          <a:p>
            <a:endParaRPr lang="nb-NO" altLang="nb-NO" dirty="0"/>
          </a:p>
        </p:txBody>
      </p:sp>
    </p:spTree>
    <p:extLst>
      <p:ext uri="{BB962C8B-B14F-4D97-AF65-F5344CB8AC3E}">
        <p14:creationId xmlns:p14="http://schemas.microsoft.com/office/powerpoint/2010/main" val="3111840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8926" y="681039"/>
            <a:ext cx="2058988" cy="391358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3" y="681039"/>
            <a:ext cx="6029325" cy="3913585"/>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p:txBody>
          <a:bodyPr/>
          <a:lstStyle>
            <a:lvl1pPr>
              <a:defRPr/>
            </a:lvl1pPr>
          </a:lstStyle>
          <a:p>
            <a:pPr>
              <a:defRPr/>
            </a:pPr>
            <a:endParaRPr lang="nb-NO" dirty="0"/>
          </a:p>
        </p:txBody>
      </p:sp>
      <p:sp>
        <p:nvSpPr>
          <p:cNvPr id="5" name="Rectangle 5"/>
          <p:cNvSpPr>
            <a:spLocks noGrp="1" noChangeArrowheads="1"/>
          </p:cNvSpPr>
          <p:nvPr>
            <p:ph type="ftr" sz="quarter" idx="11"/>
          </p:nvPr>
        </p:nvSpPr>
        <p:spPr/>
        <p:txBody>
          <a:bodyPr/>
          <a:lstStyle>
            <a:lvl1pPr>
              <a:defRPr/>
            </a:lvl1pPr>
          </a:lstStyle>
          <a:p>
            <a:endParaRPr lang="nb-NO" altLang="nb-NO" dirty="0"/>
          </a:p>
        </p:txBody>
      </p:sp>
      <p:sp>
        <p:nvSpPr>
          <p:cNvPr id="6" name="Rectangle 6"/>
          <p:cNvSpPr>
            <a:spLocks noGrp="1" noChangeArrowheads="1"/>
          </p:cNvSpPr>
          <p:nvPr>
            <p:ph type="sldNum" sz="quarter" idx="12"/>
          </p:nvPr>
        </p:nvSpPr>
        <p:spPr/>
        <p:txBody>
          <a:bodyPr/>
          <a:lstStyle>
            <a:lvl1pPr>
              <a:defRPr smtClean="0">
                <a:ea typeface="ＭＳ Ｐゴシック" pitchFamily="34" charset="-128"/>
              </a:defRPr>
            </a:lvl1pPr>
          </a:lstStyle>
          <a:p>
            <a:endParaRPr lang="nb-NO" altLang="nb-NO" dirty="0"/>
          </a:p>
        </p:txBody>
      </p:sp>
    </p:spTree>
    <p:extLst>
      <p:ext uri="{BB962C8B-B14F-4D97-AF65-F5344CB8AC3E}">
        <p14:creationId xmlns:p14="http://schemas.microsoft.com/office/powerpoint/2010/main" val="3819452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skjerm">
    <p:spTree>
      <p:nvGrpSpPr>
        <p:cNvPr id="1" name=""/>
        <p:cNvGrpSpPr/>
        <p:nvPr/>
      </p:nvGrpSpPr>
      <p:grpSpPr>
        <a:xfrm>
          <a:off x="0" y="0"/>
          <a:ext cx="0" cy="0"/>
          <a:chOff x="0" y="0"/>
          <a:chExt cx="0" cy="0"/>
        </a:xfrm>
      </p:grpSpPr>
      <p:pic>
        <p:nvPicPr>
          <p:cNvPr id="4" name="Picture 10" descr="element_DS_tilpp_hvit.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00" y="2085976"/>
            <a:ext cx="72390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ssholder for innhold 4"/>
          <p:cNvSpPr>
            <a:spLocks noGrp="1"/>
          </p:cNvSpPr>
          <p:nvPr>
            <p:ph sz="quarter" idx="10"/>
          </p:nvPr>
        </p:nvSpPr>
        <p:spPr>
          <a:xfrm>
            <a:off x="0" y="2"/>
            <a:ext cx="9144000" cy="5143499"/>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22692876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bilete grøn bakgrunn">
    <p:bg>
      <p:bgPr>
        <a:gradFill flip="none" rotWithShape="1">
          <a:gsLst>
            <a:gs pos="0">
              <a:schemeClr val="accent2"/>
            </a:gs>
            <a:gs pos="100000">
              <a:schemeClr val="accent2">
                <a:lumMod val="75000"/>
              </a:schemeClr>
            </a:gs>
          </a:gsLst>
          <a:lin ang="5760000" scaled="0"/>
          <a:tileRect/>
        </a:gradFill>
        <a:effectLst/>
      </p:bgPr>
    </p:bg>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lvl1pPr>
              <a:defRPr>
                <a:solidFill>
                  <a:schemeClr val="bg1"/>
                </a:solidFill>
              </a:defRPr>
            </a:lvl1pPr>
          </a:lstStyle>
          <a:p>
            <a:pPr>
              <a:defRPr/>
            </a:pPr>
            <a:endParaRPr lang="nb-NO" dirty="0"/>
          </a:p>
        </p:txBody>
      </p:sp>
      <p:sp>
        <p:nvSpPr>
          <p:cNvPr id="5" name="Footer Placeholder 3"/>
          <p:cNvSpPr>
            <a:spLocks noGrp="1"/>
          </p:cNvSpPr>
          <p:nvPr>
            <p:ph type="ftr" sz="quarter" idx="11"/>
          </p:nvPr>
        </p:nvSpPr>
        <p:spPr/>
        <p:txBody>
          <a:bodyPr/>
          <a:lstStyle>
            <a:lvl1pPr>
              <a:defRPr>
                <a:solidFill>
                  <a:schemeClr val="bg1"/>
                </a:solidFill>
              </a:defRPr>
            </a:lvl1pPr>
          </a:lstStyle>
          <a:p>
            <a:endParaRPr lang="nb-NO" altLang="nb-NO" dirty="0"/>
          </a:p>
        </p:txBody>
      </p:sp>
      <p:sp>
        <p:nvSpPr>
          <p:cNvPr id="6" name="Slide Number Placeholder 4"/>
          <p:cNvSpPr>
            <a:spLocks noGrp="1"/>
          </p:cNvSpPr>
          <p:nvPr>
            <p:ph type="sldNum" sz="quarter" idx="12"/>
          </p:nvPr>
        </p:nvSpPr>
        <p:spPr/>
        <p:txBody>
          <a:bodyPr/>
          <a:lstStyle>
            <a:lvl1pPr>
              <a:defRPr>
                <a:solidFill>
                  <a:schemeClr val="bg1"/>
                </a:solidFill>
              </a:defRPr>
            </a:lvl1pPr>
          </a:lstStyle>
          <a:p>
            <a:pPr>
              <a:defRPr/>
            </a:pPr>
            <a:endParaRPr lang="nb-NO" dirty="0"/>
          </a:p>
        </p:txBody>
      </p:sp>
      <p:sp>
        <p:nvSpPr>
          <p:cNvPr id="7" name="Title 1"/>
          <p:cNvSpPr>
            <a:spLocks noGrp="1"/>
          </p:cNvSpPr>
          <p:nvPr>
            <p:ph type="title"/>
          </p:nvPr>
        </p:nvSpPr>
        <p:spPr>
          <a:xfrm>
            <a:off x="395536" y="1977684"/>
            <a:ext cx="8352928" cy="594066"/>
          </a:xfrm>
        </p:spPr>
        <p:txBody>
          <a:bodyPr/>
          <a:lstStyle>
            <a:lvl1pPr>
              <a:defRPr>
                <a:solidFill>
                  <a:srgbClr val="FFFFFF"/>
                </a:solidFill>
              </a:defRPr>
            </a:lvl1pPr>
          </a:lstStyle>
          <a:p>
            <a:r>
              <a:rPr lang="nb-NO"/>
              <a:t>Klikk for å redigere tittelstil</a:t>
            </a:r>
            <a:endParaRPr lang="en-US" dirty="0"/>
          </a:p>
        </p:txBody>
      </p:sp>
    </p:spTree>
    <p:extLst>
      <p:ext uri="{BB962C8B-B14F-4D97-AF65-F5344CB8AC3E}">
        <p14:creationId xmlns:p14="http://schemas.microsoft.com/office/powerpoint/2010/main" val="3714988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telbilde orange bakgrunn">
    <p:bg>
      <p:bgPr>
        <a:gradFill flip="none" rotWithShape="1">
          <a:gsLst>
            <a:gs pos="100000">
              <a:schemeClr val="accent1">
                <a:lumMod val="75000"/>
              </a:schemeClr>
            </a:gs>
            <a:gs pos="0">
              <a:srgbClr val="FF6600"/>
            </a:gs>
          </a:gsLst>
          <a:lin ang="504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1977684"/>
            <a:ext cx="8352928" cy="594066"/>
          </a:xfrm>
        </p:spPr>
        <p:txBody>
          <a:bodyPr/>
          <a:lstStyle>
            <a:lvl1pPr>
              <a:defRPr>
                <a:solidFill>
                  <a:srgbClr val="FFFFFF"/>
                </a:solidFill>
              </a:defRPr>
            </a:lvl1pPr>
          </a:lstStyle>
          <a:p>
            <a:r>
              <a:rPr lang="nb-NO"/>
              <a:t>Klikk for å redigere tittelstil</a:t>
            </a:r>
            <a:endParaRPr lang="en-US" dirty="0"/>
          </a:p>
        </p:txBody>
      </p:sp>
      <p:sp>
        <p:nvSpPr>
          <p:cNvPr id="4" name="Date Placeholder 2"/>
          <p:cNvSpPr>
            <a:spLocks noGrp="1"/>
          </p:cNvSpPr>
          <p:nvPr>
            <p:ph type="dt" sz="half" idx="10"/>
          </p:nvPr>
        </p:nvSpPr>
        <p:spPr/>
        <p:txBody>
          <a:bodyPr/>
          <a:lstStyle>
            <a:lvl1pPr>
              <a:defRPr/>
            </a:lvl1pPr>
          </a:lstStyle>
          <a:p>
            <a:pPr>
              <a:defRPr/>
            </a:pPr>
            <a:endParaRPr lang="nb-NO" dirty="0"/>
          </a:p>
        </p:txBody>
      </p:sp>
      <p:sp>
        <p:nvSpPr>
          <p:cNvPr id="5" name="Footer Placeholder 3"/>
          <p:cNvSpPr>
            <a:spLocks noGrp="1"/>
          </p:cNvSpPr>
          <p:nvPr>
            <p:ph type="ftr" sz="quarter" idx="11"/>
          </p:nvPr>
        </p:nvSpPr>
        <p:spPr/>
        <p:txBody>
          <a:bodyPr/>
          <a:lstStyle>
            <a:lvl1pPr>
              <a:defRPr/>
            </a:lvl1pPr>
          </a:lstStyle>
          <a:p>
            <a:endParaRPr lang="nb-NO" altLang="nb-NO" dirty="0"/>
          </a:p>
        </p:txBody>
      </p:sp>
      <p:sp>
        <p:nvSpPr>
          <p:cNvPr id="6" name="Slide Number Placeholder 4"/>
          <p:cNvSpPr>
            <a:spLocks noGrp="1"/>
          </p:cNvSpPr>
          <p:nvPr>
            <p:ph type="sldNum" sz="quarter" idx="12"/>
          </p:nvPr>
        </p:nvSpPr>
        <p:spPr/>
        <p:txBody>
          <a:bodyPr/>
          <a:lstStyle>
            <a:lvl1pPr>
              <a:defRPr/>
            </a:lvl1pPr>
          </a:lstStyle>
          <a:p>
            <a:pPr>
              <a:defRPr/>
            </a:pPr>
            <a:endParaRPr lang="nb-NO" dirty="0"/>
          </a:p>
        </p:txBody>
      </p:sp>
    </p:spTree>
    <p:extLst>
      <p:ext uri="{BB962C8B-B14F-4D97-AF65-F5344CB8AC3E}">
        <p14:creationId xmlns:p14="http://schemas.microsoft.com/office/powerpoint/2010/main" val="2302721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dirty="0"/>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4166289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dirty="0"/>
          </a:p>
        </p:txBody>
      </p:sp>
      <p:sp>
        <p:nvSpPr>
          <p:cNvPr id="3" name="Plassholder for innhold 2"/>
          <p:cNvSpPr>
            <a:spLocks noGrp="1"/>
          </p:cNvSpPr>
          <p:nvPr>
            <p:ph sz="half" idx="1"/>
          </p:nvPr>
        </p:nvSpPr>
        <p:spPr>
          <a:xfrm>
            <a:off x="1577015" y="1388275"/>
            <a:ext cx="3476601" cy="3220027"/>
          </a:xfrm>
        </p:spPr>
        <p:txBody>
          <a:bodyPr/>
          <a:lstStyle>
            <a:lvl1pPr marL="0" indent="0">
              <a:defRPr sz="1730"/>
            </a:lvl1pPr>
            <a:lvl2pPr>
              <a:defRPr sz="1805"/>
            </a:lvl2pPr>
            <a:lvl3pPr>
              <a:defRPr sz="1504"/>
            </a:lvl3pPr>
            <a:lvl4pPr>
              <a:defRPr sz="1354"/>
            </a:lvl4pPr>
            <a:lvl5pPr>
              <a:defRPr sz="1354"/>
            </a:lvl5pPr>
            <a:lvl6pPr>
              <a:defRPr sz="1354"/>
            </a:lvl6pPr>
            <a:lvl7pPr>
              <a:defRPr sz="1354"/>
            </a:lvl7pPr>
            <a:lvl8pPr>
              <a:defRPr sz="1354"/>
            </a:lvl8pPr>
            <a:lvl9pPr>
              <a:defRPr sz="1354"/>
            </a:lvl9pPr>
          </a:lstStyle>
          <a:p>
            <a:pPr lvl="0"/>
            <a:r>
              <a:rPr lang="nb-NO"/>
              <a:t>Klikk for å redigere tekststiler i malen</a:t>
            </a:r>
          </a:p>
        </p:txBody>
      </p:sp>
      <p:sp>
        <p:nvSpPr>
          <p:cNvPr id="4" name="Plassholder for innhold 3"/>
          <p:cNvSpPr>
            <a:spLocks noGrp="1"/>
          </p:cNvSpPr>
          <p:nvPr>
            <p:ph sz="half" idx="2"/>
          </p:nvPr>
        </p:nvSpPr>
        <p:spPr>
          <a:xfrm>
            <a:off x="5196982" y="1394702"/>
            <a:ext cx="3476601" cy="3207173"/>
          </a:xfrm>
        </p:spPr>
        <p:txBody>
          <a:bodyPr/>
          <a:lstStyle>
            <a:lvl1pPr marL="0" indent="0">
              <a:defRPr sz="1730"/>
            </a:lvl1pPr>
            <a:lvl2pPr>
              <a:defRPr sz="1805"/>
            </a:lvl2pPr>
            <a:lvl3pPr>
              <a:defRPr sz="1504"/>
            </a:lvl3pPr>
            <a:lvl4pPr>
              <a:defRPr sz="1354"/>
            </a:lvl4pPr>
            <a:lvl5pPr>
              <a:defRPr sz="1354"/>
            </a:lvl5pPr>
            <a:lvl6pPr>
              <a:defRPr sz="1354"/>
            </a:lvl6pPr>
            <a:lvl7pPr>
              <a:defRPr sz="1354"/>
            </a:lvl7pPr>
            <a:lvl8pPr>
              <a:defRPr sz="1354"/>
            </a:lvl8pPr>
            <a:lvl9pPr>
              <a:defRPr sz="1354"/>
            </a:lvl9pPr>
          </a:lstStyle>
          <a:p>
            <a:pPr lvl="0"/>
            <a:r>
              <a:rPr lang="nb-NO"/>
              <a:t>Klikk for å redigere tekststiler i malen</a:t>
            </a:r>
          </a:p>
        </p:txBody>
      </p:sp>
    </p:spTree>
    <p:extLst>
      <p:ext uri="{BB962C8B-B14F-4D97-AF65-F5344CB8AC3E}">
        <p14:creationId xmlns:p14="http://schemas.microsoft.com/office/powerpoint/2010/main" val="3504238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583713" y="4012278"/>
            <a:ext cx="6777012" cy="425043"/>
          </a:xfrm>
        </p:spPr>
        <p:txBody>
          <a:bodyPr anchor="b"/>
          <a:lstStyle>
            <a:lvl1pPr algn="l">
              <a:defRPr sz="1203" b="0">
                <a:latin typeface="Arial (Overskrifter)"/>
                <a:cs typeface="Arial (Overskrifter)"/>
              </a:defRPr>
            </a:lvl1pPr>
          </a:lstStyle>
          <a:p>
            <a:r>
              <a:rPr lang="nb-NO"/>
              <a:t>Klikk for å redigere tittelstil</a:t>
            </a:r>
            <a:endParaRPr lang="nn-NO" dirty="0"/>
          </a:p>
        </p:txBody>
      </p:sp>
      <p:sp>
        <p:nvSpPr>
          <p:cNvPr id="3" name="Plassholder for bilde 2"/>
          <p:cNvSpPr>
            <a:spLocks noGrp="1"/>
          </p:cNvSpPr>
          <p:nvPr>
            <p:ph type="pic" idx="1"/>
          </p:nvPr>
        </p:nvSpPr>
        <p:spPr>
          <a:xfrm>
            <a:off x="1578144" y="752691"/>
            <a:ext cx="6769548" cy="3193610"/>
          </a:xfrm>
        </p:spPr>
        <p:txBody>
          <a:bodyPr/>
          <a:lstStyle>
            <a:lvl1pPr marL="0" indent="0">
              <a:buNone/>
              <a:defRPr sz="2407"/>
            </a:lvl1pPr>
            <a:lvl2pPr marL="343860" indent="0">
              <a:buNone/>
              <a:defRPr sz="2106"/>
            </a:lvl2pPr>
            <a:lvl3pPr marL="687720" indent="0">
              <a:buNone/>
              <a:defRPr sz="1805"/>
            </a:lvl3pPr>
            <a:lvl4pPr marL="1031580" indent="0">
              <a:buNone/>
              <a:defRPr sz="1504"/>
            </a:lvl4pPr>
            <a:lvl5pPr marL="1375440" indent="0">
              <a:buNone/>
              <a:defRPr sz="1504"/>
            </a:lvl5pPr>
            <a:lvl6pPr marL="1719301" indent="0">
              <a:buNone/>
              <a:defRPr sz="1504"/>
            </a:lvl6pPr>
            <a:lvl7pPr marL="2063161" indent="0">
              <a:buNone/>
              <a:defRPr sz="1504"/>
            </a:lvl7pPr>
            <a:lvl8pPr marL="2407021" indent="0">
              <a:buNone/>
              <a:defRPr sz="1504"/>
            </a:lvl8pPr>
            <a:lvl9pPr marL="2750881" indent="0">
              <a:buNone/>
              <a:defRPr sz="1504"/>
            </a:lvl9pPr>
          </a:lstStyle>
          <a:p>
            <a:pPr lvl="0"/>
            <a:r>
              <a:rPr lang="nb-NO" noProof="0"/>
              <a:t>Klikk ikonet for å legge til et bilde</a:t>
            </a:r>
            <a:endParaRPr lang="nn-NO" noProof="0" dirty="0"/>
          </a:p>
        </p:txBody>
      </p:sp>
    </p:spTree>
    <p:extLst>
      <p:ext uri="{BB962C8B-B14F-4D97-AF65-F5344CB8AC3E}">
        <p14:creationId xmlns:p14="http://schemas.microsoft.com/office/powerpoint/2010/main" val="1720763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695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95536" y="2679762"/>
            <a:ext cx="8352928" cy="648072"/>
          </a:xfrm>
        </p:spPr>
        <p:txBody>
          <a:bodyPr/>
          <a:lstStyle/>
          <a:p>
            <a:r>
              <a:rPr lang="nb-NO"/>
              <a:t>Klikk for å redigere tittelstil</a:t>
            </a:r>
            <a:endParaRPr lang="nb-NO" dirty="0"/>
          </a:p>
        </p:txBody>
      </p:sp>
      <p:sp>
        <p:nvSpPr>
          <p:cNvPr id="3" name="Undertittel 2"/>
          <p:cNvSpPr>
            <a:spLocks noGrp="1"/>
          </p:cNvSpPr>
          <p:nvPr>
            <p:ph type="subTitle" idx="1"/>
          </p:nvPr>
        </p:nvSpPr>
        <p:spPr>
          <a:xfrm>
            <a:off x="395536" y="3435846"/>
            <a:ext cx="8352928" cy="108012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endParaRPr lang="nb-NO" dirty="0"/>
          </a:p>
        </p:txBody>
      </p:sp>
      <p:sp>
        <p:nvSpPr>
          <p:cNvPr id="7" name="Plassholder for innhold 2"/>
          <p:cNvSpPr>
            <a:spLocks noGrp="1"/>
          </p:cNvSpPr>
          <p:nvPr>
            <p:ph sz="half" idx="13"/>
          </p:nvPr>
        </p:nvSpPr>
        <p:spPr>
          <a:xfrm>
            <a:off x="395536" y="681540"/>
            <a:ext cx="8363272" cy="1944216"/>
          </a:xfrm>
        </p:spPr>
        <p:txBody>
          <a:bodyPr/>
          <a:lstStyle>
            <a:lvl1pPr>
              <a:defRPr sz="2000"/>
            </a:lvl1pPr>
            <a:lvl2pPr>
              <a:defRPr sz="2000"/>
            </a:lvl2pPr>
            <a:lvl3pPr>
              <a:defRPr sz="1800"/>
            </a:lvl3pPr>
            <a:lvl4pPr marL="1371600" indent="0">
              <a:buNone/>
              <a:defRPr sz="1800"/>
            </a:lvl4pPr>
            <a:lvl5pPr>
              <a:defRPr sz="1800"/>
            </a:lvl5pPr>
            <a:lvl6pPr>
              <a:defRPr sz="1800"/>
            </a:lvl6pPr>
            <a:lvl7pPr>
              <a:defRPr sz="1800"/>
            </a:lvl7pPr>
            <a:lvl8pPr>
              <a:defRPr sz="1800"/>
            </a:lvl8pPr>
            <a:lvl9pPr>
              <a:defRPr sz="1800"/>
            </a:lvl9pPr>
          </a:lstStyle>
          <a:p>
            <a:pPr lvl="0"/>
            <a:r>
              <a:rPr lang="nb-NO"/>
              <a:t>Rediger tekststiler i malen</a:t>
            </a:r>
          </a:p>
        </p:txBody>
      </p:sp>
      <p:sp>
        <p:nvSpPr>
          <p:cNvPr id="5" name="Rectangle 8"/>
          <p:cNvSpPr>
            <a:spLocks noGrp="1" noChangeArrowheads="1"/>
          </p:cNvSpPr>
          <p:nvPr>
            <p:ph type="dt" sz="half" idx="14"/>
          </p:nvPr>
        </p:nvSpPr>
        <p:spPr/>
        <p:txBody>
          <a:bodyPr/>
          <a:lstStyle>
            <a:lvl1pPr>
              <a:defRPr/>
            </a:lvl1pPr>
          </a:lstStyle>
          <a:p>
            <a:pPr>
              <a:defRPr/>
            </a:pPr>
            <a:endParaRPr lang="nb-NO" dirty="0"/>
          </a:p>
        </p:txBody>
      </p:sp>
    </p:spTree>
    <p:extLst>
      <p:ext uri="{BB962C8B-B14F-4D97-AF65-F5344CB8AC3E}">
        <p14:creationId xmlns:p14="http://schemas.microsoft.com/office/powerpoint/2010/main" val="162034786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rgbClr val="002D56"/>
        </a:solidFill>
        <a:effectLst/>
      </p:bgPr>
    </p:bg>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589414" cy="5143500"/>
          </a:xfrm>
          <a:prstGeom prst="rect">
            <a:avLst/>
          </a:prstGeom>
        </p:spPr>
      </p:pic>
      <p:sp>
        <p:nvSpPr>
          <p:cNvPr id="4" name="Plassholder for tekst 3"/>
          <p:cNvSpPr>
            <a:spLocks noGrp="1"/>
          </p:cNvSpPr>
          <p:nvPr>
            <p:ph type="body" sz="quarter" idx="10"/>
          </p:nvPr>
        </p:nvSpPr>
        <p:spPr>
          <a:xfrm>
            <a:off x="2572531" y="2371636"/>
            <a:ext cx="3890954" cy="597696"/>
          </a:xfrm>
        </p:spPr>
        <p:txBody>
          <a:bodyPr/>
          <a:lstStyle>
            <a:lvl1pPr algn="ctr">
              <a:defRPr>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3081723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ndelingsoverskrift">
    <p:bg>
      <p:bgPr>
        <a:solidFill>
          <a:schemeClr val="bg1"/>
        </a:solidFill>
        <a:effectLst/>
      </p:bgPr>
    </p:bg>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589414" cy="5143500"/>
          </a:xfrm>
          <a:prstGeom prst="rect">
            <a:avLst/>
          </a:prstGeom>
        </p:spPr>
      </p:pic>
      <p:sp>
        <p:nvSpPr>
          <p:cNvPr id="6" name="Plassholder for tekst 3"/>
          <p:cNvSpPr>
            <a:spLocks noGrp="1"/>
          </p:cNvSpPr>
          <p:nvPr>
            <p:ph type="body" sz="quarter" idx="10"/>
          </p:nvPr>
        </p:nvSpPr>
        <p:spPr>
          <a:xfrm>
            <a:off x="2572531" y="2371636"/>
            <a:ext cx="3890954" cy="597696"/>
          </a:xfrm>
        </p:spPr>
        <p:txBody>
          <a:bodyPr/>
          <a:lstStyle>
            <a:lvl1pPr algn="ctr">
              <a:defRPr>
                <a:solidFill>
                  <a:srgbClr val="002D56"/>
                </a:solidFill>
              </a:defRPr>
            </a:lvl1pPr>
          </a:lstStyle>
          <a:p>
            <a:pPr lvl="0"/>
            <a:r>
              <a:rPr lang="nb-NO"/>
              <a:t>Klikk for å redigere tekststiler i malen</a:t>
            </a:r>
          </a:p>
        </p:txBody>
      </p:sp>
    </p:spTree>
    <p:extLst>
      <p:ext uri="{BB962C8B-B14F-4D97-AF65-F5344CB8AC3E}">
        <p14:creationId xmlns:p14="http://schemas.microsoft.com/office/powerpoint/2010/main" val="249727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385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452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nhold med teks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072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395291" y="573528"/>
            <a:ext cx="8353425" cy="486128"/>
          </a:xfrm>
        </p:spPr>
        <p:txBody>
          <a:bodyPr/>
          <a:lstStyle/>
          <a:p>
            <a:r>
              <a:rPr lang="nb-NO"/>
              <a:t>Klikk for å redigere tittelstil</a:t>
            </a:r>
            <a:endParaRPr lang="nb-NO" dirty="0"/>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Rectangle 4"/>
          <p:cNvSpPr>
            <a:spLocks noGrp="1" noChangeArrowheads="1"/>
          </p:cNvSpPr>
          <p:nvPr>
            <p:ph type="dt" sz="half" idx="10"/>
          </p:nvPr>
        </p:nvSpPr>
        <p:spPr/>
        <p:txBody>
          <a:bodyPr/>
          <a:lstStyle>
            <a:lvl1pPr>
              <a:defRPr/>
            </a:lvl1pPr>
          </a:lstStyle>
          <a:p>
            <a:pPr>
              <a:defRPr/>
            </a:pPr>
            <a:endParaRPr lang="nb-NO" dirty="0"/>
          </a:p>
        </p:txBody>
      </p:sp>
      <p:sp>
        <p:nvSpPr>
          <p:cNvPr id="5" name="Rectangle 5"/>
          <p:cNvSpPr>
            <a:spLocks noGrp="1" noChangeArrowheads="1"/>
          </p:cNvSpPr>
          <p:nvPr>
            <p:ph type="ftr" sz="quarter" idx="11"/>
          </p:nvPr>
        </p:nvSpPr>
        <p:spPr/>
        <p:txBody>
          <a:bodyPr/>
          <a:lstStyle>
            <a:lvl1pPr>
              <a:defRPr/>
            </a:lvl1pPr>
          </a:lstStyle>
          <a:p>
            <a:endParaRPr lang="nb-NO" altLang="nb-NO" dirty="0"/>
          </a:p>
        </p:txBody>
      </p:sp>
      <p:sp>
        <p:nvSpPr>
          <p:cNvPr id="6" name="Rectangle 6"/>
          <p:cNvSpPr>
            <a:spLocks noGrp="1" noChangeArrowheads="1"/>
          </p:cNvSpPr>
          <p:nvPr>
            <p:ph type="sldNum" sz="quarter" idx="12"/>
          </p:nvPr>
        </p:nvSpPr>
        <p:spPr/>
        <p:txBody>
          <a:bodyPr/>
          <a:lstStyle>
            <a:lvl1pPr>
              <a:defRPr/>
            </a:lvl1pPr>
          </a:lstStyle>
          <a:p>
            <a:pPr>
              <a:defRPr/>
            </a:pPr>
            <a:endParaRPr lang="nb-NO" dirty="0"/>
          </a:p>
        </p:txBody>
      </p:sp>
    </p:spTree>
    <p:extLst>
      <p:ext uri="{BB962C8B-B14F-4D97-AF65-F5344CB8AC3E}">
        <p14:creationId xmlns:p14="http://schemas.microsoft.com/office/powerpoint/2010/main" val="591462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obler">
    <p:spTree>
      <p:nvGrpSpPr>
        <p:cNvPr id="1" name=""/>
        <p:cNvGrpSpPr/>
        <p:nvPr/>
      </p:nvGrpSpPr>
      <p:grpSpPr>
        <a:xfrm>
          <a:off x="0" y="0"/>
          <a:ext cx="0" cy="0"/>
          <a:chOff x="0" y="0"/>
          <a:chExt cx="0" cy="0"/>
        </a:xfrm>
      </p:grpSpPr>
      <p:sp>
        <p:nvSpPr>
          <p:cNvPr id="6" name="Oval 8"/>
          <p:cNvSpPr>
            <a:spLocks noChangeArrowheads="1"/>
          </p:cNvSpPr>
          <p:nvPr/>
        </p:nvSpPr>
        <p:spPr bwMode="auto">
          <a:xfrm>
            <a:off x="4067175" y="1221580"/>
            <a:ext cx="2160588" cy="2160000"/>
          </a:xfrm>
          <a:prstGeom prst="ellipse">
            <a:avLst/>
          </a:prstGeom>
          <a:gradFill rotWithShape="1">
            <a:gsLst>
              <a:gs pos="0">
                <a:srgbClr val="FF4A00"/>
              </a:gs>
              <a:gs pos="20000">
                <a:srgbClr val="FF4C00"/>
              </a:gs>
              <a:gs pos="100000">
                <a:srgbClr val="C83800"/>
              </a:gs>
            </a:gsLst>
            <a:lin ang="5400000"/>
          </a:gradFill>
          <a:ln w="9525">
            <a:solidFill>
              <a:srgbClr val="EE5714"/>
            </a:solidFill>
            <a:round/>
            <a:headEnd/>
            <a:tailEnd/>
          </a:ln>
          <a:effectLst>
            <a:outerShdw blurRad="40000" dist="23000" dir="5400000" rotWithShape="0">
              <a:srgbClr val="808080">
                <a:alpha val="34999"/>
              </a:srgbClr>
            </a:outerShdw>
          </a:effectLst>
        </p:spPr>
        <p:txBody>
          <a:bodyPr/>
          <a:lstStyle/>
          <a:p>
            <a:pPr>
              <a:defRPr/>
            </a:pPr>
            <a:endParaRPr lang="en-US" sz="1800">
              <a:solidFill>
                <a:schemeClr val="lt1"/>
              </a:solidFill>
              <a:latin typeface="+mn-lt"/>
              <a:ea typeface="+mn-ea"/>
            </a:endParaRPr>
          </a:p>
        </p:txBody>
      </p:sp>
      <p:sp>
        <p:nvSpPr>
          <p:cNvPr id="7" name="Oval 9"/>
          <p:cNvSpPr>
            <a:spLocks noChangeArrowheads="1"/>
          </p:cNvSpPr>
          <p:nvPr/>
        </p:nvSpPr>
        <p:spPr bwMode="auto">
          <a:xfrm>
            <a:off x="6156325" y="2031205"/>
            <a:ext cx="2592388" cy="2592000"/>
          </a:xfrm>
          <a:prstGeom prst="ellipse">
            <a:avLst/>
          </a:prstGeom>
          <a:gradFill rotWithShape="1">
            <a:gsLst>
              <a:gs pos="0">
                <a:srgbClr val="FF4A00"/>
              </a:gs>
              <a:gs pos="20000">
                <a:srgbClr val="FF4C00"/>
              </a:gs>
              <a:gs pos="100000">
                <a:srgbClr val="C83800"/>
              </a:gs>
            </a:gsLst>
            <a:lin ang="5400000"/>
          </a:gradFill>
          <a:ln w="9525">
            <a:solidFill>
              <a:srgbClr val="EE5714"/>
            </a:solidFill>
            <a:round/>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sp>
        <p:nvSpPr>
          <p:cNvPr id="8" name="Oval 10"/>
          <p:cNvSpPr>
            <a:spLocks noChangeArrowheads="1"/>
          </p:cNvSpPr>
          <p:nvPr/>
        </p:nvSpPr>
        <p:spPr bwMode="auto">
          <a:xfrm>
            <a:off x="704850" y="1419621"/>
            <a:ext cx="3290888" cy="3290400"/>
          </a:xfrm>
          <a:prstGeom prst="ellipse">
            <a:avLst/>
          </a:prstGeom>
          <a:gradFill rotWithShape="1">
            <a:gsLst>
              <a:gs pos="0">
                <a:srgbClr val="FF4A00"/>
              </a:gs>
              <a:gs pos="20000">
                <a:srgbClr val="FF4C00"/>
              </a:gs>
              <a:gs pos="100000">
                <a:srgbClr val="C83800"/>
              </a:gs>
            </a:gsLst>
            <a:lin ang="5400000"/>
          </a:gradFill>
          <a:ln w="9525">
            <a:solidFill>
              <a:srgbClr val="EE5714"/>
            </a:solidFill>
            <a:round/>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sp>
        <p:nvSpPr>
          <p:cNvPr id="5" name="Plassholder for tekst 3"/>
          <p:cNvSpPr>
            <a:spLocks noGrp="1"/>
          </p:cNvSpPr>
          <p:nvPr>
            <p:ph type="body" sz="half" idx="2"/>
          </p:nvPr>
        </p:nvSpPr>
        <p:spPr>
          <a:xfrm>
            <a:off x="4211960" y="1491630"/>
            <a:ext cx="1872208" cy="1350150"/>
          </a:xfrm>
        </p:spPr>
        <p:txBody>
          <a:bodyPr/>
          <a:lstStyle>
            <a:lvl1pPr marL="0" indent="0" algn="ctr">
              <a:buNone/>
              <a:defRPr lang="nb-NO" sz="2000" dirty="0" smtClean="0">
                <a:solidFill>
                  <a:schemeClr val="bg1"/>
                </a:solidFill>
                <a:latin typeface="+mn-lt"/>
                <a:ea typeface="ＭＳ Ｐゴシック" charset="0"/>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9" name="Plassholder for tekst 3"/>
          <p:cNvSpPr>
            <a:spLocks noGrp="1"/>
          </p:cNvSpPr>
          <p:nvPr>
            <p:ph type="body" sz="half" idx="13"/>
          </p:nvPr>
        </p:nvSpPr>
        <p:spPr>
          <a:xfrm>
            <a:off x="6372200" y="2301721"/>
            <a:ext cx="2304256" cy="1625342"/>
          </a:xfrm>
        </p:spPr>
        <p:txBody>
          <a:bodyPr/>
          <a:lstStyle>
            <a:lvl1pPr marL="0" indent="0" algn="ctr">
              <a:buNone/>
              <a:defRPr lang="nb-NO" sz="2000" baseline="0" dirty="0" smtClean="0">
                <a:solidFill>
                  <a:schemeClr val="bg1"/>
                </a:solidFill>
                <a:latin typeface="+mn-lt"/>
                <a:ea typeface="ＭＳ Ｐゴシック" charset="0"/>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11" name="Plassholder for tekst 3"/>
          <p:cNvSpPr>
            <a:spLocks noGrp="1"/>
          </p:cNvSpPr>
          <p:nvPr>
            <p:ph type="body" sz="half" idx="14"/>
          </p:nvPr>
        </p:nvSpPr>
        <p:spPr>
          <a:xfrm>
            <a:off x="983082" y="2106358"/>
            <a:ext cx="2796275" cy="1972394"/>
          </a:xfrm>
        </p:spPr>
        <p:txBody>
          <a:bodyPr/>
          <a:lstStyle>
            <a:lvl1pPr marL="0" indent="0" algn="ctr">
              <a:buNone/>
              <a:defRPr lang="nb-NO" sz="2000" baseline="0" dirty="0" smtClean="0">
                <a:solidFill>
                  <a:schemeClr val="bg1"/>
                </a:solidFill>
                <a:latin typeface="+mn-lt"/>
                <a:ea typeface="ＭＳ Ｐゴシック" charset="0"/>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12" name="Tittel 1"/>
          <p:cNvSpPr>
            <a:spLocks noGrp="1"/>
          </p:cNvSpPr>
          <p:nvPr>
            <p:ph type="title"/>
          </p:nvPr>
        </p:nvSpPr>
        <p:spPr>
          <a:xfrm>
            <a:off x="395536" y="627534"/>
            <a:ext cx="8352928" cy="594066"/>
          </a:xfrm>
        </p:spPr>
        <p:txBody>
          <a:bodyPr/>
          <a:lstStyle/>
          <a:p>
            <a:r>
              <a:rPr lang="nb-NO"/>
              <a:t>Klikk for å redigere tittelstil</a:t>
            </a:r>
            <a:endParaRPr lang="nb-NO" dirty="0"/>
          </a:p>
        </p:txBody>
      </p:sp>
      <p:sp>
        <p:nvSpPr>
          <p:cNvPr id="10" name="Rectangle 4"/>
          <p:cNvSpPr>
            <a:spLocks noGrp="1" noChangeArrowheads="1"/>
          </p:cNvSpPr>
          <p:nvPr>
            <p:ph type="dt" sz="half" idx="15"/>
          </p:nvPr>
        </p:nvSpPr>
        <p:spPr/>
        <p:txBody>
          <a:bodyPr/>
          <a:lstStyle>
            <a:lvl1pPr>
              <a:defRPr/>
            </a:lvl1pPr>
          </a:lstStyle>
          <a:p>
            <a:pPr>
              <a:defRPr/>
            </a:pPr>
            <a:endParaRPr lang="nb-NO" dirty="0"/>
          </a:p>
        </p:txBody>
      </p:sp>
      <p:sp>
        <p:nvSpPr>
          <p:cNvPr id="13" name="Rectangle 5"/>
          <p:cNvSpPr>
            <a:spLocks noGrp="1" noChangeArrowheads="1"/>
          </p:cNvSpPr>
          <p:nvPr>
            <p:ph type="ftr" sz="quarter" idx="16"/>
          </p:nvPr>
        </p:nvSpPr>
        <p:spPr/>
        <p:txBody>
          <a:bodyPr/>
          <a:lstStyle>
            <a:lvl1pPr>
              <a:defRPr/>
            </a:lvl1pPr>
          </a:lstStyle>
          <a:p>
            <a:endParaRPr lang="nb-NO" altLang="nb-NO" dirty="0"/>
          </a:p>
        </p:txBody>
      </p:sp>
      <p:sp>
        <p:nvSpPr>
          <p:cNvPr id="14" name="Rectangle 6"/>
          <p:cNvSpPr>
            <a:spLocks noGrp="1" noChangeArrowheads="1"/>
          </p:cNvSpPr>
          <p:nvPr>
            <p:ph type="sldNum" sz="quarter" idx="17"/>
          </p:nvPr>
        </p:nvSpPr>
        <p:spPr/>
        <p:txBody>
          <a:bodyPr/>
          <a:lstStyle>
            <a:lvl1pPr>
              <a:defRPr/>
            </a:lvl1pPr>
          </a:lstStyle>
          <a:p>
            <a:pPr>
              <a:defRPr/>
            </a:pPr>
            <a:endParaRPr lang="nb-NO" dirty="0"/>
          </a:p>
        </p:txBody>
      </p:sp>
    </p:spTree>
    <p:extLst>
      <p:ext uri="{BB962C8B-B14F-4D97-AF65-F5344CB8AC3E}">
        <p14:creationId xmlns:p14="http://schemas.microsoft.com/office/powerpoint/2010/main" val="22440638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395536" y="3305176"/>
            <a:ext cx="8352928" cy="1042129"/>
          </a:xfrm>
        </p:spPr>
        <p:txBody>
          <a:bodyPr anchor="t"/>
          <a:lstStyle>
            <a:lvl1pPr algn="l">
              <a:defRPr sz="3200" b="0" i="0" cap="none"/>
            </a:lvl1pPr>
          </a:lstStyle>
          <a:p>
            <a:r>
              <a:rPr lang="nb-NO"/>
              <a:t>Klikk for å redigere tittelstil</a:t>
            </a:r>
            <a:endParaRPr lang="nb-NO" dirty="0"/>
          </a:p>
        </p:txBody>
      </p:sp>
      <p:sp>
        <p:nvSpPr>
          <p:cNvPr id="3" name="Plassholder for tekst 2"/>
          <p:cNvSpPr>
            <a:spLocks noGrp="1"/>
          </p:cNvSpPr>
          <p:nvPr>
            <p:ph type="body" idx="1"/>
          </p:nvPr>
        </p:nvSpPr>
        <p:spPr>
          <a:xfrm>
            <a:off x="395536" y="2180036"/>
            <a:ext cx="8352928" cy="114779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Rediger tekststiler i malen</a:t>
            </a:r>
          </a:p>
        </p:txBody>
      </p:sp>
      <p:sp>
        <p:nvSpPr>
          <p:cNvPr id="4" name="Rectangle 4"/>
          <p:cNvSpPr>
            <a:spLocks noGrp="1" noChangeArrowheads="1"/>
          </p:cNvSpPr>
          <p:nvPr>
            <p:ph type="dt" sz="half" idx="10"/>
          </p:nvPr>
        </p:nvSpPr>
        <p:spPr/>
        <p:txBody>
          <a:bodyPr/>
          <a:lstStyle>
            <a:lvl1pPr>
              <a:defRPr/>
            </a:lvl1pPr>
          </a:lstStyle>
          <a:p>
            <a:pPr>
              <a:defRPr/>
            </a:pPr>
            <a:endParaRPr lang="nb-NO" dirty="0"/>
          </a:p>
        </p:txBody>
      </p:sp>
      <p:sp>
        <p:nvSpPr>
          <p:cNvPr id="5" name="Rectangle 5"/>
          <p:cNvSpPr>
            <a:spLocks noGrp="1" noChangeArrowheads="1"/>
          </p:cNvSpPr>
          <p:nvPr>
            <p:ph type="ftr" sz="quarter" idx="11"/>
          </p:nvPr>
        </p:nvSpPr>
        <p:spPr/>
        <p:txBody>
          <a:bodyPr/>
          <a:lstStyle>
            <a:lvl1pPr>
              <a:defRPr/>
            </a:lvl1pPr>
          </a:lstStyle>
          <a:p>
            <a:endParaRPr lang="nb-NO" altLang="nb-NO" dirty="0"/>
          </a:p>
        </p:txBody>
      </p:sp>
      <p:sp>
        <p:nvSpPr>
          <p:cNvPr id="6" name="Rectangle 6"/>
          <p:cNvSpPr>
            <a:spLocks noGrp="1" noChangeArrowheads="1"/>
          </p:cNvSpPr>
          <p:nvPr>
            <p:ph type="sldNum" sz="quarter" idx="12"/>
          </p:nvPr>
        </p:nvSpPr>
        <p:spPr/>
        <p:txBody>
          <a:bodyPr/>
          <a:lstStyle>
            <a:lvl1pPr>
              <a:defRPr/>
            </a:lvl1pPr>
          </a:lstStyle>
          <a:p>
            <a:pPr>
              <a:defRPr/>
            </a:pPr>
            <a:endParaRPr lang="nb-NO" dirty="0"/>
          </a:p>
        </p:txBody>
      </p:sp>
    </p:spTree>
    <p:extLst>
      <p:ext uri="{BB962C8B-B14F-4D97-AF65-F5344CB8AC3E}">
        <p14:creationId xmlns:p14="http://schemas.microsoft.com/office/powerpoint/2010/main" val="3816529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sz="half" idx="1"/>
          </p:nvPr>
        </p:nvSpPr>
        <p:spPr>
          <a:xfrm>
            <a:off x="395536" y="1113588"/>
            <a:ext cx="4104456" cy="3481036"/>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572000" y="1113588"/>
            <a:ext cx="4118992" cy="3481036"/>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Rectangle 8"/>
          <p:cNvSpPr>
            <a:spLocks noGrp="1" noChangeArrowheads="1"/>
          </p:cNvSpPr>
          <p:nvPr>
            <p:ph type="dt" sz="half" idx="10"/>
          </p:nvPr>
        </p:nvSpPr>
        <p:spPr/>
        <p:txBody>
          <a:bodyPr/>
          <a:lstStyle>
            <a:lvl1pPr>
              <a:defRPr/>
            </a:lvl1pPr>
          </a:lstStyle>
          <a:p>
            <a:pPr>
              <a:defRPr/>
            </a:pPr>
            <a:endParaRPr lang="nb-NO" dirty="0"/>
          </a:p>
        </p:txBody>
      </p:sp>
      <p:sp>
        <p:nvSpPr>
          <p:cNvPr id="6" name="Rectangle 9"/>
          <p:cNvSpPr>
            <a:spLocks noGrp="1" noChangeArrowheads="1"/>
          </p:cNvSpPr>
          <p:nvPr>
            <p:ph type="ftr" sz="quarter" idx="11"/>
          </p:nvPr>
        </p:nvSpPr>
        <p:spPr/>
        <p:txBody>
          <a:bodyPr/>
          <a:lstStyle>
            <a:lvl1pPr>
              <a:defRPr/>
            </a:lvl1pPr>
          </a:lstStyle>
          <a:p>
            <a:endParaRPr lang="nb-NO" altLang="nb-NO" dirty="0"/>
          </a:p>
        </p:txBody>
      </p:sp>
      <p:sp>
        <p:nvSpPr>
          <p:cNvPr id="7" name="Rectangle 10"/>
          <p:cNvSpPr>
            <a:spLocks noGrp="1" noChangeArrowheads="1"/>
          </p:cNvSpPr>
          <p:nvPr>
            <p:ph type="sldNum" sz="quarter" idx="12"/>
          </p:nvPr>
        </p:nvSpPr>
        <p:spPr/>
        <p:txBody>
          <a:bodyPr/>
          <a:lstStyle>
            <a:lvl1pPr>
              <a:defRPr/>
            </a:lvl1pPr>
          </a:lstStyle>
          <a:p>
            <a:pPr>
              <a:defRPr/>
            </a:pPr>
            <a:endParaRPr lang="nb-NO" dirty="0"/>
          </a:p>
        </p:txBody>
      </p:sp>
    </p:spTree>
    <p:extLst>
      <p:ext uri="{BB962C8B-B14F-4D97-AF65-F5344CB8AC3E}">
        <p14:creationId xmlns:p14="http://schemas.microsoft.com/office/powerpoint/2010/main" val="620896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627535"/>
            <a:ext cx="8229600" cy="435695"/>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1" y="1151335"/>
            <a:ext cx="4040188" cy="479822"/>
          </a:xfrm>
        </p:spPr>
        <p:txBody>
          <a:bodyPr anchor="b"/>
          <a:lstStyle>
            <a:lvl1pPr marL="0" indent="0">
              <a:buNone/>
              <a:defRPr sz="20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457201" y="1631156"/>
            <a:ext cx="4040188" cy="2963466"/>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645029" y="1151335"/>
            <a:ext cx="4041775" cy="479822"/>
          </a:xfrm>
        </p:spPr>
        <p:txBody>
          <a:bodyPr anchor="b"/>
          <a:lstStyle>
            <a:lvl1pPr marL="0" indent="0">
              <a:buNone/>
              <a:defRPr sz="20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4645029" y="1631156"/>
            <a:ext cx="4041775" cy="2963466"/>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Rectangle 4"/>
          <p:cNvSpPr>
            <a:spLocks noGrp="1" noChangeArrowheads="1"/>
          </p:cNvSpPr>
          <p:nvPr>
            <p:ph type="dt" sz="half" idx="10"/>
          </p:nvPr>
        </p:nvSpPr>
        <p:spPr/>
        <p:txBody>
          <a:bodyPr/>
          <a:lstStyle>
            <a:lvl1pPr>
              <a:defRPr/>
            </a:lvl1pPr>
          </a:lstStyle>
          <a:p>
            <a:pPr>
              <a:defRPr/>
            </a:pPr>
            <a:endParaRPr lang="nb-NO" dirty="0"/>
          </a:p>
        </p:txBody>
      </p:sp>
      <p:sp>
        <p:nvSpPr>
          <p:cNvPr id="8" name="Rectangle 5"/>
          <p:cNvSpPr>
            <a:spLocks noGrp="1" noChangeArrowheads="1"/>
          </p:cNvSpPr>
          <p:nvPr>
            <p:ph type="ftr" sz="quarter" idx="11"/>
          </p:nvPr>
        </p:nvSpPr>
        <p:spPr/>
        <p:txBody>
          <a:bodyPr/>
          <a:lstStyle>
            <a:lvl1pPr>
              <a:defRPr/>
            </a:lvl1pPr>
          </a:lstStyle>
          <a:p>
            <a:endParaRPr lang="nb-NO" altLang="nb-NO" dirty="0"/>
          </a:p>
        </p:txBody>
      </p:sp>
      <p:sp>
        <p:nvSpPr>
          <p:cNvPr id="9" name="Rectangle 6"/>
          <p:cNvSpPr>
            <a:spLocks noGrp="1" noChangeArrowheads="1"/>
          </p:cNvSpPr>
          <p:nvPr>
            <p:ph type="sldNum" sz="quarter" idx="12"/>
          </p:nvPr>
        </p:nvSpPr>
        <p:spPr/>
        <p:txBody>
          <a:bodyPr/>
          <a:lstStyle>
            <a:lvl1pPr>
              <a:defRPr/>
            </a:lvl1pPr>
          </a:lstStyle>
          <a:p>
            <a:pPr>
              <a:defRPr/>
            </a:pPr>
            <a:endParaRPr lang="nb-NO" dirty="0"/>
          </a:p>
        </p:txBody>
      </p:sp>
    </p:spTree>
    <p:extLst>
      <p:ext uri="{BB962C8B-B14F-4D97-AF65-F5344CB8AC3E}">
        <p14:creationId xmlns:p14="http://schemas.microsoft.com/office/powerpoint/2010/main" val="1270708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395291" y="627478"/>
            <a:ext cx="8353425" cy="594122"/>
          </a:xfrm>
        </p:spPr>
        <p:txBody>
          <a:bodyPr/>
          <a:lstStyle/>
          <a:p>
            <a:r>
              <a:rPr lang="nb-NO"/>
              <a:t>Klikk for å redigere tittelstil</a:t>
            </a:r>
          </a:p>
        </p:txBody>
      </p:sp>
      <p:sp>
        <p:nvSpPr>
          <p:cNvPr id="3" name="Rectangle 4"/>
          <p:cNvSpPr>
            <a:spLocks noGrp="1" noChangeArrowheads="1"/>
          </p:cNvSpPr>
          <p:nvPr>
            <p:ph type="dt" sz="half" idx="10"/>
          </p:nvPr>
        </p:nvSpPr>
        <p:spPr/>
        <p:txBody>
          <a:bodyPr/>
          <a:lstStyle>
            <a:lvl1pPr>
              <a:defRPr/>
            </a:lvl1pPr>
          </a:lstStyle>
          <a:p>
            <a:pPr>
              <a:defRPr/>
            </a:pPr>
            <a:endParaRPr lang="nb-NO" dirty="0"/>
          </a:p>
        </p:txBody>
      </p:sp>
      <p:sp>
        <p:nvSpPr>
          <p:cNvPr id="4" name="Rectangle 5"/>
          <p:cNvSpPr>
            <a:spLocks noGrp="1" noChangeArrowheads="1"/>
          </p:cNvSpPr>
          <p:nvPr>
            <p:ph type="ftr" sz="quarter" idx="11"/>
          </p:nvPr>
        </p:nvSpPr>
        <p:spPr/>
        <p:txBody>
          <a:bodyPr/>
          <a:lstStyle>
            <a:lvl1pPr>
              <a:defRPr/>
            </a:lvl1pPr>
          </a:lstStyle>
          <a:p>
            <a:endParaRPr lang="nb-NO" altLang="nb-NO" dirty="0"/>
          </a:p>
        </p:txBody>
      </p:sp>
      <p:sp>
        <p:nvSpPr>
          <p:cNvPr id="5" name="Rectangle 6"/>
          <p:cNvSpPr>
            <a:spLocks noGrp="1" noChangeArrowheads="1"/>
          </p:cNvSpPr>
          <p:nvPr>
            <p:ph type="sldNum" sz="quarter" idx="12"/>
          </p:nvPr>
        </p:nvSpPr>
        <p:spPr/>
        <p:txBody>
          <a:bodyPr/>
          <a:lstStyle>
            <a:lvl1pPr>
              <a:defRPr/>
            </a:lvl1pPr>
          </a:lstStyle>
          <a:p>
            <a:pPr>
              <a:defRPr/>
            </a:pPr>
            <a:endParaRPr lang="nb-NO" dirty="0"/>
          </a:p>
        </p:txBody>
      </p:sp>
    </p:spTree>
    <p:extLst>
      <p:ext uri="{BB962C8B-B14F-4D97-AF65-F5344CB8AC3E}">
        <p14:creationId xmlns:p14="http://schemas.microsoft.com/office/powerpoint/2010/main" val="1830578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4" y="735547"/>
            <a:ext cx="3008313" cy="594066"/>
          </a:xfrm>
        </p:spPr>
        <p:txBody>
          <a:bodyPr anchor="b"/>
          <a:lstStyle>
            <a:lvl1pPr algn="l">
              <a:defRPr sz="2600" b="1"/>
            </a:lvl1pPr>
          </a:lstStyle>
          <a:p>
            <a:r>
              <a:rPr lang="nb-NO"/>
              <a:t>Klikk for å redigere tittelstil</a:t>
            </a:r>
            <a:endParaRPr lang="nb-NO" dirty="0"/>
          </a:p>
        </p:txBody>
      </p:sp>
      <p:sp>
        <p:nvSpPr>
          <p:cNvPr id="3" name="Plassholder for innhold 2"/>
          <p:cNvSpPr>
            <a:spLocks noGrp="1"/>
          </p:cNvSpPr>
          <p:nvPr>
            <p:ph idx="1"/>
          </p:nvPr>
        </p:nvSpPr>
        <p:spPr>
          <a:xfrm>
            <a:off x="3575053" y="735547"/>
            <a:ext cx="5111751" cy="3859077"/>
          </a:xfrm>
        </p:spPr>
        <p:txBody>
          <a:bodyPr/>
          <a:lstStyle>
            <a:lvl1pPr>
              <a:defRPr sz="20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tekst 3"/>
          <p:cNvSpPr>
            <a:spLocks noGrp="1"/>
          </p:cNvSpPr>
          <p:nvPr>
            <p:ph type="body" sz="half" idx="2"/>
          </p:nvPr>
        </p:nvSpPr>
        <p:spPr>
          <a:xfrm>
            <a:off x="457204" y="1383619"/>
            <a:ext cx="3008313" cy="3211004"/>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Rectangle 8"/>
          <p:cNvSpPr>
            <a:spLocks noGrp="1" noChangeArrowheads="1"/>
          </p:cNvSpPr>
          <p:nvPr>
            <p:ph type="dt" sz="half" idx="10"/>
          </p:nvPr>
        </p:nvSpPr>
        <p:spPr/>
        <p:txBody>
          <a:bodyPr/>
          <a:lstStyle>
            <a:lvl1pPr>
              <a:defRPr/>
            </a:lvl1pPr>
          </a:lstStyle>
          <a:p>
            <a:pPr>
              <a:defRPr/>
            </a:pPr>
            <a:endParaRPr lang="nb-NO" dirty="0"/>
          </a:p>
        </p:txBody>
      </p:sp>
      <p:sp>
        <p:nvSpPr>
          <p:cNvPr id="6" name="Rectangle 9"/>
          <p:cNvSpPr>
            <a:spLocks noGrp="1" noChangeArrowheads="1"/>
          </p:cNvSpPr>
          <p:nvPr>
            <p:ph type="ftr" sz="quarter" idx="11"/>
          </p:nvPr>
        </p:nvSpPr>
        <p:spPr/>
        <p:txBody>
          <a:bodyPr/>
          <a:lstStyle>
            <a:lvl1pPr>
              <a:defRPr/>
            </a:lvl1pPr>
          </a:lstStyle>
          <a:p>
            <a:endParaRPr lang="nb-NO" altLang="nb-NO" dirty="0"/>
          </a:p>
        </p:txBody>
      </p:sp>
      <p:sp>
        <p:nvSpPr>
          <p:cNvPr id="7" name="Rectangle 10"/>
          <p:cNvSpPr>
            <a:spLocks noGrp="1" noChangeArrowheads="1"/>
          </p:cNvSpPr>
          <p:nvPr>
            <p:ph type="sldNum" sz="quarter" idx="12"/>
          </p:nvPr>
        </p:nvSpPr>
        <p:spPr/>
        <p:txBody>
          <a:bodyPr/>
          <a:lstStyle>
            <a:lvl1pPr>
              <a:defRPr/>
            </a:lvl1pPr>
          </a:lstStyle>
          <a:p>
            <a:pPr>
              <a:defRPr/>
            </a:pPr>
            <a:endParaRPr lang="nb-NO" dirty="0"/>
          </a:p>
        </p:txBody>
      </p:sp>
    </p:spTree>
    <p:extLst>
      <p:ext uri="{BB962C8B-B14F-4D97-AF65-F5344CB8AC3E}">
        <p14:creationId xmlns:p14="http://schemas.microsoft.com/office/powerpoint/2010/main" val="1574515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5.tiff"/><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4.tiff"/><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3.tiff"/><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395291" y="573528"/>
            <a:ext cx="8353425" cy="48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dirty="0"/>
              <a:t>Overskrift</a:t>
            </a:r>
          </a:p>
        </p:txBody>
      </p:sp>
      <p:sp>
        <p:nvSpPr>
          <p:cNvPr id="1028" name="Rectangle 3"/>
          <p:cNvSpPr>
            <a:spLocks noGrp="1" noChangeArrowheads="1"/>
          </p:cNvSpPr>
          <p:nvPr>
            <p:ph type="body" idx="1"/>
          </p:nvPr>
        </p:nvSpPr>
        <p:spPr bwMode="auto">
          <a:xfrm>
            <a:off x="395291" y="1113235"/>
            <a:ext cx="8353425"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dirty="0"/>
              <a:t>Klikk for å redigere tekststiler i malen</a:t>
            </a:r>
          </a:p>
          <a:p>
            <a:pPr lvl="1"/>
            <a:r>
              <a:rPr lang="nb-NO" altLang="nb-NO" dirty="0"/>
              <a:t>Andre nivå</a:t>
            </a:r>
          </a:p>
          <a:p>
            <a:pPr lvl="2"/>
            <a:r>
              <a:rPr lang="nb-NO" altLang="nb-NO" dirty="0"/>
              <a:t>Tredje nivå</a:t>
            </a:r>
          </a:p>
          <a:p>
            <a:pPr lvl="3"/>
            <a:r>
              <a:rPr lang="nb-NO" altLang="nb-NO" dirty="0"/>
              <a:t>Fjerde nivå</a:t>
            </a:r>
          </a:p>
          <a:p>
            <a:pPr lvl="4"/>
            <a:r>
              <a:rPr lang="nb-NO" altLang="nb-NO" dirty="0"/>
              <a:t>Femte nivå</a:t>
            </a:r>
          </a:p>
        </p:txBody>
      </p:sp>
      <p:sp>
        <p:nvSpPr>
          <p:cNvPr id="2" name="Rectangle 4"/>
          <p:cNvSpPr>
            <a:spLocks noGrp="1" noChangeArrowheads="1"/>
          </p:cNvSpPr>
          <p:nvPr>
            <p:ph type="dt" sz="half" idx="2"/>
          </p:nvPr>
        </p:nvSpPr>
        <p:spPr bwMode="auto">
          <a:xfrm>
            <a:off x="395288" y="4683919"/>
            <a:ext cx="86434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accent2"/>
                </a:solidFill>
                <a:latin typeface="Arial" charset="0"/>
                <a:ea typeface="+mn-ea"/>
                <a:cs typeface="Arial" charset="0"/>
              </a:defRPr>
            </a:lvl1pPr>
          </a:lstStyle>
          <a:p>
            <a:pPr>
              <a:defRPr/>
            </a:pPr>
            <a:endParaRPr lang="nb-NO" dirty="0"/>
          </a:p>
        </p:txBody>
      </p:sp>
      <p:sp>
        <p:nvSpPr>
          <p:cNvPr id="1029" name="Rectangle 5"/>
          <p:cNvSpPr>
            <a:spLocks noGrp="1" noChangeArrowheads="1"/>
          </p:cNvSpPr>
          <p:nvPr>
            <p:ph type="ftr" sz="quarter" idx="3"/>
          </p:nvPr>
        </p:nvSpPr>
        <p:spPr bwMode="auto">
          <a:xfrm>
            <a:off x="1403648" y="4683919"/>
            <a:ext cx="38317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accent2"/>
                </a:solidFill>
                <a:cs typeface="Arial" pitchFamily="34" charset="0"/>
              </a:defRPr>
            </a:lvl1pPr>
          </a:lstStyle>
          <a:p>
            <a:endParaRPr lang="nb-NO" altLang="nb-NO" dirty="0"/>
          </a:p>
        </p:txBody>
      </p:sp>
      <p:sp>
        <p:nvSpPr>
          <p:cNvPr id="1030" name="Rectangle 6"/>
          <p:cNvSpPr>
            <a:spLocks noGrp="1" noChangeArrowheads="1"/>
          </p:cNvSpPr>
          <p:nvPr>
            <p:ph type="sldNum" sz="quarter" idx="4"/>
          </p:nvPr>
        </p:nvSpPr>
        <p:spPr bwMode="auto">
          <a:xfrm>
            <a:off x="5436096" y="4683919"/>
            <a:ext cx="121254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accent2"/>
                </a:solidFill>
                <a:latin typeface="Arial" pitchFamily="34" charset="0"/>
                <a:ea typeface="+mn-ea"/>
                <a:cs typeface="Arial" pitchFamily="34" charset="0"/>
              </a:defRPr>
            </a:lvl1pPr>
          </a:lstStyle>
          <a:p>
            <a:pPr>
              <a:defRPr/>
            </a:pPr>
            <a:endParaRPr lang="nb-NO" dirty="0"/>
          </a:p>
        </p:txBody>
      </p:sp>
      <p:pic>
        <p:nvPicPr>
          <p:cNvPr id="9" name="Bilde 8"/>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009995" y="4207479"/>
            <a:ext cx="2170517" cy="1028567"/>
          </a:xfrm>
          <a:prstGeom prst="rect">
            <a:avLst/>
          </a:prstGeom>
        </p:spPr>
      </p:pic>
    </p:spTree>
  </p:cSld>
  <p:clrMap bg1="lt1" tx1="dk1" bg2="lt2" tx2="dk2" accent1="accent1" accent2="accent2" accent3="accent3" accent4="accent4" accent5="accent5" accent6="accent6" hlink="hlink" folHlink="folHlink"/>
  <p:sldLayoutIdLst>
    <p:sldLayoutId id="2147483999" r:id="rId1"/>
    <p:sldLayoutId id="2147483985" r:id="rId2"/>
    <p:sldLayoutId id="2147483986" r:id="rId3"/>
    <p:sldLayoutId id="2147483991" r:id="rId4"/>
    <p:sldLayoutId id="2147483987" r:id="rId5"/>
    <p:sldLayoutId id="2147483988" r:id="rId6"/>
    <p:sldLayoutId id="2147483989" r:id="rId7"/>
    <p:sldLayoutId id="2147483990" r:id="rId8"/>
    <p:sldLayoutId id="2147483992" r:id="rId9"/>
    <p:sldLayoutId id="2147483993" r:id="rId10"/>
    <p:sldLayoutId id="2147483994" r:id="rId11"/>
    <p:sldLayoutId id="2147483995" r:id="rId12"/>
    <p:sldLayoutId id="2147483996" r:id="rId13"/>
    <p:sldLayoutId id="2147483997" r:id="rId14"/>
    <p:sldLayoutId id="2147483998" r:id="rId15"/>
  </p:sldLayoutIdLst>
  <p:hf sldNum="0" hdr="0" ftr="0" dt="0"/>
  <p:txStyles>
    <p:titleStyle>
      <a:lvl1pPr algn="l" rtl="0" eaLnBrk="1" fontAlgn="base" hangingPunct="1">
        <a:spcBef>
          <a:spcPct val="0"/>
        </a:spcBef>
        <a:spcAft>
          <a:spcPct val="0"/>
        </a:spcAft>
        <a:defRPr sz="3200">
          <a:solidFill>
            <a:schemeClr val="accent1"/>
          </a:solidFill>
          <a:latin typeface="Calibri"/>
          <a:ea typeface="ＭＳ Ｐゴシック" charset="0"/>
          <a:cs typeface="Apple Chancery"/>
        </a:defRPr>
      </a:lvl1pPr>
      <a:lvl2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2pPr>
      <a:lvl3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3pPr>
      <a:lvl4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4pPr>
      <a:lvl5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5pPr>
      <a:lvl6pPr marL="457200" algn="l" rtl="0" eaLnBrk="1" fontAlgn="base" hangingPunct="1">
        <a:spcBef>
          <a:spcPct val="0"/>
        </a:spcBef>
        <a:spcAft>
          <a:spcPct val="0"/>
        </a:spcAft>
        <a:defRPr sz="3200" b="1">
          <a:solidFill>
            <a:srgbClr val="B72B16"/>
          </a:solidFill>
          <a:latin typeface="Arial" charset="0"/>
          <a:cs typeface="Arial" charset="0"/>
        </a:defRPr>
      </a:lvl6pPr>
      <a:lvl7pPr marL="914400" algn="l" rtl="0" eaLnBrk="1" fontAlgn="base" hangingPunct="1">
        <a:spcBef>
          <a:spcPct val="0"/>
        </a:spcBef>
        <a:spcAft>
          <a:spcPct val="0"/>
        </a:spcAft>
        <a:defRPr sz="3200" b="1">
          <a:solidFill>
            <a:srgbClr val="B72B16"/>
          </a:solidFill>
          <a:latin typeface="Arial" charset="0"/>
          <a:cs typeface="Arial" charset="0"/>
        </a:defRPr>
      </a:lvl7pPr>
      <a:lvl8pPr marL="1371600" algn="l" rtl="0" eaLnBrk="1" fontAlgn="base" hangingPunct="1">
        <a:spcBef>
          <a:spcPct val="0"/>
        </a:spcBef>
        <a:spcAft>
          <a:spcPct val="0"/>
        </a:spcAft>
        <a:defRPr sz="3200" b="1">
          <a:solidFill>
            <a:srgbClr val="B72B16"/>
          </a:solidFill>
          <a:latin typeface="Arial" charset="0"/>
          <a:cs typeface="Arial" charset="0"/>
        </a:defRPr>
      </a:lvl8pPr>
      <a:lvl9pPr marL="1828800" algn="l" rtl="0" eaLnBrk="1" fontAlgn="base" hangingPunct="1">
        <a:spcBef>
          <a:spcPct val="0"/>
        </a:spcBef>
        <a:spcAft>
          <a:spcPct val="0"/>
        </a:spcAft>
        <a:defRPr sz="3200" b="1">
          <a:solidFill>
            <a:srgbClr val="B72B16"/>
          </a:solidFill>
          <a:latin typeface="Arial" charset="0"/>
          <a:cs typeface="Arial"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000">
          <a:solidFill>
            <a:schemeClr val="tx1"/>
          </a:solidFill>
          <a:latin typeface="+mn-lt"/>
          <a:ea typeface="ＭＳ Ｐゴシック" charset="-128"/>
          <a:cs typeface="Arial" pitchFamily="34" charset="0"/>
        </a:defRPr>
      </a:lvl2pPr>
      <a:lvl3pPr marL="11430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3pPr>
      <a:lvl4pPr marL="16002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4pPr>
      <a:lvl5pPr marL="20574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5pPr>
      <a:lvl6pPr marL="2514600" indent="-228600" algn="l" rtl="0" eaLnBrk="1" fontAlgn="base" hangingPunct="1">
        <a:spcBef>
          <a:spcPct val="20000"/>
        </a:spcBef>
        <a:spcAft>
          <a:spcPct val="0"/>
        </a:spcAft>
        <a:buChar char="»"/>
        <a:defRPr sz="2000">
          <a:solidFill>
            <a:srgbClr val="4B4B4B"/>
          </a:solidFill>
          <a:latin typeface="+mn-lt"/>
          <a:cs typeface="+mn-cs"/>
        </a:defRPr>
      </a:lvl6pPr>
      <a:lvl7pPr marL="2971800" indent="-228600" algn="l" rtl="0" eaLnBrk="1" fontAlgn="base" hangingPunct="1">
        <a:spcBef>
          <a:spcPct val="20000"/>
        </a:spcBef>
        <a:spcAft>
          <a:spcPct val="0"/>
        </a:spcAft>
        <a:buChar char="»"/>
        <a:defRPr sz="2000">
          <a:solidFill>
            <a:srgbClr val="4B4B4B"/>
          </a:solidFill>
          <a:latin typeface="+mn-lt"/>
          <a:cs typeface="+mn-cs"/>
        </a:defRPr>
      </a:lvl7pPr>
      <a:lvl8pPr marL="3429000" indent="-228600" algn="l" rtl="0" eaLnBrk="1" fontAlgn="base" hangingPunct="1">
        <a:spcBef>
          <a:spcPct val="20000"/>
        </a:spcBef>
        <a:spcAft>
          <a:spcPct val="0"/>
        </a:spcAft>
        <a:buChar char="»"/>
        <a:defRPr sz="2000">
          <a:solidFill>
            <a:srgbClr val="4B4B4B"/>
          </a:solidFill>
          <a:latin typeface="+mn-lt"/>
          <a:cs typeface="+mn-cs"/>
        </a:defRPr>
      </a:lvl8pPr>
      <a:lvl9pPr marL="3886200" indent="-228600" algn="l" rtl="0" eaLnBrk="1" fontAlgn="base" hangingPunct="1">
        <a:spcBef>
          <a:spcPct val="20000"/>
        </a:spcBef>
        <a:spcAft>
          <a:spcPct val="0"/>
        </a:spcAft>
        <a:buChar char="»"/>
        <a:defRPr sz="2000">
          <a:solidFill>
            <a:srgbClr val="4B4B4B"/>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926826" cy="649886"/>
          </a:xfrm>
          <a:prstGeom prst="rect">
            <a:avLst/>
          </a:prstGeom>
        </p:spPr>
      </p:pic>
      <p:pic>
        <p:nvPicPr>
          <p:cNvPr id="6" name="Bild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94673" y="0"/>
            <a:ext cx="4649327" cy="1726153"/>
          </a:xfrm>
          <a:prstGeom prst="rect">
            <a:avLst/>
          </a:prstGeom>
        </p:spPr>
      </p:pic>
      <p:pic>
        <p:nvPicPr>
          <p:cNvPr id="7" name="Bild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02127" y="4840907"/>
            <a:ext cx="2141873" cy="302593"/>
          </a:xfrm>
          <a:prstGeom prst="rect">
            <a:avLst/>
          </a:prstGeom>
        </p:spPr>
      </p:pic>
      <p:sp>
        <p:nvSpPr>
          <p:cNvPr id="1027" name="Rectangle 2"/>
          <p:cNvSpPr>
            <a:spLocks noGrp="1" noChangeArrowheads="1"/>
          </p:cNvSpPr>
          <p:nvPr>
            <p:ph type="title"/>
          </p:nvPr>
        </p:nvSpPr>
        <p:spPr bwMode="auto">
          <a:xfrm>
            <a:off x="1577015" y="751982"/>
            <a:ext cx="7096568" cy="57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dirty="0"/>
              <a:t>Klikk for å redigere tittelstil</a:t>
            </a:r>
          </a:p>
        </p:txBody>
      </p:sp>
      <p:sp>
        <p:nvSpPr>
          <p:cNvPr id="1028" name="Rectangle 3"/>
          <p:cNvSpPr>
            <a:spLocks noGrp="1" noChangeArrowheads="1"/>
          </p:cNvSpPr>
          <p:nvPr>
            <p:ph type="body" idx="1"/>
          </p:nvPr>
        </p:nvSpPr>
        <p:spPr bwMode="auto">
          <a:xfrm>
            <a:off x="1577015" y="1420412"/>
            <a:ext cx="7096568" cy="319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286863352"/>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Lst>
  <p:txStyles>
    <p:titleStyle>
      <a:lvl1pPr algn="l" rtl="0" eaLnBrk="1" fontAlgn="base" hangingPunct="1">
        <a:spcBef>
          <a:spcPct val="0"/>
        </a:spcBef>
        <a:spcAft>
          <a:spcPct val="0"/>
        </a:spcAft>
        <a:defRPr sz="1955" b="1">
          <a:solidFill>
            <a:schemeClr val="tx2"/>
          </a:solidFill>
          <a:latin typeface="+mj-lt"/>
          <a:ea typeface="+mj-ea"/>
          <a:cs typeface="+mj-cs"/>
        </a:defRPr>
      </a:lvl1pPr>
      <a:lvl2pPr algn="l" rtl="0" eaLnBrk="1" fontAlgn="base" hangingPunct="1">
        <a:spcBef>
          <a:spcPct val="0"/>
        </a:spcBef>
        <a:spcAft>
          <a:spcPct val="0"/>
        </a:spcAft>
        <a:defRPr sz="1955" b="1">
          <a:solidFill>
            <a:schemeClr val="tx2"/>
          </a:solidFill>
          <a:latin typeface="Arial"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1955" b="1">
          <a:solidFill>
            <a:schemeClr val="tx2"/>
          </a:solidFill>
          <a:latin typeface="Arial"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1955" b="1">
          <a:solidFill>
            <a:schemeClr val="tx2"/>
          </a:solidFill>
          <a:latin typeface="Arial"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1955" b="1">
          <a:solidFill>
            <a:schemeClr val="tx2"/>
          </a:solidFill>
          <a:latin typeface="Arial" pitchFamily="-112" charset="0"/>
          <a:ea typeface="ＭＳ Ｐゴシック" pitchFamily="-112" charset="-128"/>
          <a:cs typeface="ＭＳ Ｐゴシック" pitchFamily="-112" charset="-128"/>
        </a:defRPr>
      </a:lvl5pPr>
      <a:lvl6pPr marL="343860" algn="l" rtl="0" eaLnBrk="1" fontAlgn="base" hangingPunct="1">
        <a:spcBef>
          <a:spcPct val="0"/>
        </a:spcBef>
        <a:spcAft>
          <a:spcPct val="0"/>
        </a:spcAft>
        <a:defRPr sz="1955" b="1">
          <a:solidFill>
            <a:schemeClr val="tx2"/>
          </a:solidFill>
          <a:latin typeface="Arial" pitchFamily="-112" charset="0"/>
          <a:ea typeface="ＭＳ Ｐゴシック" pitchFamily="-112" charset="-128"/>
          <a:cs typeface="ＭＳ Ｐゴシック" pitchFamily="-112" charset="-128"/>
        </a:defRPr>
      </a:lvl6pPr>
      <a:lvl7pPr marL="687720" algn="l" rtl="0" eaLnBrk="1" fontAlgn="base" hangingPunct="1">
        <a:spcBef>
          <a:spcPct val="0"/>
        </a:spcBef>
        <a:spcAft>
          <a:spcPct val="0"/>
        </a:spcAft>
        <a:defRPr sz="1955" b="1">
          <a:solidFill>
            <a:schemeClr val="tx2"/>
          </a:solidFill>
          <a:latin typeface="Arial" pitchFamily="-112" charset="0"/>
          <a:ea typeface="ＭＳ Ｐゴシック" pitchFamily="-112" charset="-128"/>
          <a:cs typeface="ＭＳ Ｐゴシック" pitchFamily="-112" charset="-128"/>
        </a:defRPr>
      </a:lvl7pPr>
      <a:lvl8pPr marL="1031580" algn="l" rtl="0" eaLnBrk="1" fontAlgn="base" hangingPunct="1">
        <a:spcBef>
          <a:spcPct val="0"/>
        </a:spcBef>
        <a:spcAft>
          <a:spcPct val="0"/>
        </a:spcAft>
        <a:defRPr sz="1955" b="1">
          <a:solidFill>
            <a:schemeClr val="tx2"/>
          </a:solidFill>
          <a:latin typeface="Arial" pitchFamily="-112" charset="0"/>
          <a:ea typeface="ＭＳ Ｐゴシック" pitchFamily="-112" charset="-128"/>
          <a:cs typeface="ＭＳ Ｐゴシック" pitchFamily="-112" charset="-128"/>
        </a:defRPr>
      </a:lvl8pPr>
      <a:lvl9pPr marL="1375440" algn="l" rtl="0" eaLnBrk="1" fontAlgn="base" hangingPunct="1">
        <a:spcBef>
          <a:spcPct val="0"/>
        </a:spcBef>
        <a:spcAft>
          <a:spcPct val="0"/>
        </a:spcAft>
        <a:defRPr sz="1955" b="1">
          <a:solidFill>
            <a:schemeClr val="tx2"/>
          </a:solidFill>
          <a:latin typeface="Arial" pitchFamily="-112" charset="0"/>
          <a:ea typeface="ＭＳ Ｐゴシック" pitchFamily="-112" charset="-128"/>
          <a:cs typeface="ＭＳ Ｐゴシック" pitchFamily="-112" charset="-128"/>
        </a:defRPr>
      </a:lvl9pPr>
    </p:titleStyle>
    <p:bodyStyle>
      <a:lvl1pPr marL="257895" indent="-257895" algn="l" rtl="0" eaLnBrk="1" fontAlgn="base" hangingPunct="1">
        <a:spcBef>
          <a:spcPct val="20000"/>
        </a:spcBef>
        <a:spcAft>
          <a:spcPct val="0"/>
        </a:spcAft>
        <a:defRPr sz="1730">
          <a:solidFill>
            <a:schemeClr val="tx1"/>
          </a:solidFill>
          <a:latin typeface="+mn-lt"/>
          <a:ea typeface="+mn-ea"/>
          <a:cs typeface="+mn-cs"/>
        </a:defRPr>
      </a:lvl1pPr>
      <a:lvl2pPr marL="558773" indent="-214913" algn="l" rtl="0" eaLnBrk="1" fontAlgn="base" hangingPunct="1">
        <a:spcBef>
          <a:spcPct val="20000"/>
        </a:spcBef>
        <a:spcAft>
          <a:spcPct val="0"/>
        </a:spcAft>
        <a:defRPr>
          <a:solidFill>
            <a:schemeClr val="tx1"/>
          </a:solidFill>
          <a:latin typeface="+mn-lt"/>
          <a:ea typeface="+mn-ea"/>
        </a:defRPr>
      </a:lvl2pPr>
      <a:lvl3pPr marL="859650" indent="-171930" algn="l" rtl="0" eaLnBrk="1" fontAlgn="base" hangingPunct="1">
        <a:spcBef>
          <a:spcPct val="20000"/>
        </a:spcBef>
        <a:spcAft>
          <a:spcPct val="0"/>
        </a:spcAft>
        <a:defRPr sz="1354">
          <a:solidFill>
            <a:schemeClr val="tx1"/>
          </a:solidFill>
          <a:latin typeface="+mn-lt"/>
          <a:ea typeface="+mn-ea"/>
        </a:defRPr>
      </a:lvl3pPr>
      <a:lvl4pPr marL="1174855" indent="-171930" algn="l" rtl="0" eaLnBrk="1" fontAlgn="base" hangingPunct="1">
        <a:spcBef>
          <a:spcPct val="20000"/>
        </a:spcBef>
        <a:spcAft>
          <a:spcPct val="0"/>
        </a:spcAft>
        <a:buChar char="–"/>
        <a:defRPr sz="1354">
          <a:solidFill>
            <a:schemeClr val="tx1"/>
          </a:solidFill>
          <a:latin typeface="+mn-lt"/>
          <a:ea typeface="+mn-ea"/>
        </a:defRPr>
      </a:lvl4pPr>
      <a:lvl5pPr marL="1490061" indent="-171930" algn="l" rtl="0" eaLnBrk="1" fontAlgn="base" hangingPunct="1">
        <a:spcBef>
          <a:spcPct val="20000"/>
        </a:spcBef>
        <a:spcAft>
          <a:spcPct val="0"/>
        </a:spcAft>
        <a:buChar char="»"/>
        <a:defRPr sz="1354">
          <a:solidFill>
            <a:schemeClr val="tx1"/>
          </a:solidFill>
          <a:latin typeface="+mn-lt"/>
          <a:ea typeface="+mn-ea"/>
        </a:defRPr>
      </a:lvl5pPr>
      <a:lvl6pPr marL="1833921" indent="-171930" algn="l" rtl="0" eaLnBrk="1" fontAlgn="base" hangingPunct="1">
        <a:spcBef>
          <a:spcPct val="20000"/>
        </a:spcBef>
        <a:spcAft>
          <a:spcPct val="0"/>
        </a:spcAft>
        <a:buChar char="»"/>
        <a:defRPr sz="1504">
          <a:solidFill>
            <a:schemeClr val="tx1"/>
          </a:solidFill>
          <a:latin typeface="+mn-lt"/>
          <a:ea typeface="+mn-ea"/>
        </a:defRPr>
      </a:lvl6pPr>
      <a:lvl7pPr marL="2177781" indent="-171930" algn="l" rtl="0" eaLnBrk="1" fontAlgn="base" hangingPunct="1">
        <a:spcBef>
          <a:spcPct val="20000"/>
        </a:spcBef>
        <a:spcAft>
          <a:spcPct val="0"/>
        </a:spcAft>
        <a:buChar char="»"/>
        <a:defRPr sz="1504">
          <a:solidFill>
            <a:schemeClr val="tx1"/>
          </a:solidFill>
          <a:latin typeface="+mn-lt"/>
          <a:ea typeface="+mn-ea"/>
        </a:defRPr>
      </a:lvl7pPr>
      <a:lvl8pPr marL="2521641" indent="-171930" algn="l" rtl="0" eaLnBrk="1" fontAlgn="base" hangingPunct="1">
        <a:spcBef>
          <a:spcPct val="20000"/>
        </a:spcBef>
        <a:spcAft>
          <a:spcPct val="0"/>
        </a:spcAft>
        <a:buChar char="»"/>
        <a:defRPr sz="1504">
          <a:solidFill>
            <a:schemeClr val="tx1"/>
          </a:solidFill>
          <a:latin typeface="+mn-lt"/>
          <a:ea typeface="+mn-ea"/>
        </a:defRPr>
      </a:lvl8pPr>
      <a:lvl9pPr marL="2865501" indent="-171930" algn="l" rtl="0" eaLnBrk="1" fontAlgn="base" hangingPunct="1">
        <a:spcBef>
          <a:spcPct val="20000"/>
        </a:spcBef>
        <a:spcAft>
          <a:spcPct val="0"/>
        </a:spcAft>
        <a:buChar char="»"/>
        <a:defRPr sz="1504">
          <a:solidFill>
            <a:schemeClr val="tx1"/>
          </a:solidFill>
          <a:latin typeface="+mn-lt"/>
          <a:ea typeface="+mn-ea"/>
        </a:defRPr>
      </a:lvl9pPr>
    </p:bodyStyle>
    <p:otherStyle>
      <a:defPPr>
        <a:defRPr lang="nn-NO"/>
      </a:defPPr>
      <a:lvl1pPr marL="0" algn="l" defTabSz="343860" rtl="0" eaLnBrk="1" latinLnBrk="0" hangingPunct="1">
        <a:defRPr sz="1354" kern="1200">
          <a:solidFill>
            <a:schemeClr val="tx1"/>
          </a:solidFill>
          <a:latin typeface="+mn-lt"/>
          <a:ea typeface="+mn-ea"/>
          <a:cs typeface="+mn-cs"/>
        </a:defRPr>
      </a:lvl1pPr>
      <a:lvl2pPr marL="343860" algn="l" defTabSz="343860" rtl="0" eaLnBrk="1" latinLnBrk="0" hangingPunct="1">
        <a:defRPr sz="1354" kern="1200">
          <a:solidFill>
            <a:schemeClr val="tx1"/>
          </a:solidFill>
          <a:latin typeface="+mn-lt"/>
          <a:ea typeface="+mn-ea"/>
          <a:cs typeface="+mn-cs"/>
        </a:defRPr>
      </a:lvl2pPr>
      <a:lvl3pPr marL="687720" algn="l" defTabSz="343860" rtl="0" eaLnBrk="1" latinLnBrk="0" hangingPunct="1">
        <a:defRPr sz="1354" kern="1200">
          <a:solidFill>
            <a:schemeClr val="tx1"/>
          </a:solidFill>
          <a:latin typeface="+mn-lt"/>
          <a:ea typeface="+mn-ea"/>
          <a:cs typeface="+mn-cs"/>
        </a:defRPr>
      </a:lvl3pPr>
      <a:lvl4pPr marL="1031580" algn="l" defTabSz="343860" rtl="0" eaLnBrk="1" latinLnBrk="0" hangingPunct="1">
        <a:defRPr sz="1354" kern="1200">
          <a:solidFill>
            <a:schemeClr val="tx1"/>
          </a:solidFill>
          <a:latin typeface="+mn-lt"/>
          <a:ea typeface="+mn-ea"/>
          <a:cs typeface="+mn-cs"/>
        </a:defRPr>
      </a:lvl4pPr>
      <a:lvl5pPr marL="1375440" algn="l" defTabSz="343860" rtl="0" eaLnBrk="1" latinLnBrk="0" hangingPunct="1">
        <a:defRPr sz="1354" kern="1200">
          <a:solidFill>
            <a:schemeClr val="tx1"/>
          </a:solidFill>
          <a:latin typeface="+mn-lt"/>
          <a:ea typeface="+mn-ea"/>
          <a:cs typeface="+mn-cs"/>
        </a:defRPr>
      </a:lvl5pPr>
      <a:lvl6pPr marL="1719301" algn="l" defTabSz="343860" rtl="0" eaLnBrk="1" latinLnBrk="0" hangingPunct="1">
        <a:defRPr sz="1354" kern="1200">
          <a:solidFill>
            <a:schemeClr val="tx1"/>
          </a:solidFill>
          <a:latin typeface="+mn-lt"/>
          <a:ea typeface="+mn-ea"/>
          <a:cs typeface="+mn-cs"/>
        </a:defRPr>
      </a:lvl6pPr>
      <a:lvl7pPr marL="2063161" algn="l" defTabSz="343860" rtl="0" eaLnBrk="1" latinLnBrk="0" hangingPunct="1">
        <a:defRPr sz="1354" kern="1200">
          <a:solidFill>
            <a:schemeClr val="tx1"/>
          </a:solidFill>
          <a:latin typeface="+mn-lt"/>
          <a:ea typeface="+mn-ea"/>
          <a:cs typeface="+mn-cs"/>
        </a:defRPr>
      </a:lvl7pPr>
      <a:lvl8pPr marL="2407021" algn="l" defTabSz="343860" rtl="0" eaLnBrk="1" latinLnBrk="0" hangingPunct="1">
        <a:defRPr sz="1354" kern="1200">
          <a:solidFill>
            <a:schemeClr val="tx1"/>
          </a:solidFill>
          <a:latin typeface="+mn-lt"/>
          <a:ea typeface="+mn-ea"/>
          <a:cs typeface="+mn-cs"/>
        </a:defRPr>
      </a:lvl8pPr>
      <a:lvl9pPr marL="2750881" algn="l" defTabSz="343860" rtl="0" eaLnBrk="1" latinLnBrk="0" hangingPunct="1">
        <a:defRPr sz="135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1520" y="573528"/>
            <a:ext cx="8352928" cy="1080120"/>
          </a:xfrm>
        </p:spPr>
        <p:txBody>
          <a:bodyPr/>
          <a:lstStyle/>
          <a:p>
            <a:pPr algn="ctr"/>
            <a:r>
              <a:rPr lang="nb-NO" b="1" dirty="0"/>
              <a:t>Hvordan skape et kraftfullt regionalt samarbeid?</a:t>
            </a:r>
            <a:r>
              <a:rPr lang="nb-NO" sz="1800" dirty="0"/>
              <a:t> </a:t>
            </a:r>
          </a:p>
        </p:txBody>
      </p:sp>
      <p:sp>
        <p:nvSpPr>
          <p:cNvPr id="10" name="TekstSylinder 9"/>
          <p:cNvSpPr txBox="1"/>
          <p:nvPr/>
        </p:nvSpPr>
        <p:spPr>
          <a:xfrm>
            <a:off x="2029743" y="4752708"/>
            <a:ext cx="5062538" cy="253916"/>
          </a:xfrm>
          <a:prstGeom prst="rect">
            <a:avLst/>
          </a:prstGeom>
          <a:noFill/>
        </p:spPr>
        <p:txBody>
          <a:bodyPr wrap="square" rtlCol="0">
            <a:spAutoFit/>
          </a:bodyPr>
          <a:lstStyle/>
          <a:p>
            <a:pPr algn="ctr"/>
            <a:r>
              <a:rPr lang="nb-NO" sz="1050" b="1" dirty="0">
                <a:solidFill>
                  <a:schemeClr val="accent1"/>
                </a:solidFill>
              </a:rPr>
              <a:t>Torbjørn Wekre – torbjorn.wekre@kdu.no</a:t>
            </a:r>
            <a:endParaRPr lang="en-US" sz="1050" b="1" dirty="0">
              <a:solidFill>
                <a:schemeClr val="accent1"/>
              </a:solidFill>
            </a:endParaRPr>
          </a:p>
        </p:txBody>
      </p:sp>
      <p:sp>
        <p:nvSpPr>
          <p:cNvPr id="17" name="TekstSylinder 16"/>
          <p:cNvSpPr txBox="1"/>
          <p:nvPr/>
        </p:nvSpPr>
        <p:spPr>
          <a:xfrm>
            <a:off x="2029742" y="4455943"/>
            <a:ext cx="4918522" cy="300082"/>
          </a:xfrm>
          <a:prstGeom prst="rect">
            <a:avLst/>
          </a:prstGeom>
          <a:noFill/>
        </p:spPr>
        <p:txBody>
          <a:bodyPr wrap="square" rtlCol="0">
            <a:spAutoFit/>
          </a:bodyPr>
          <a:lstStyle/>
          <a:p>
            <a:pPr algn="ctr"/>
            <a:r>
              <a:rPr lang="nb-NO" sz="1350" dirty="0">
                <a:solidFill>
                  <a:schemeClr val="accent1"/>
                </a:solidFill>
              </a:rPr>
              <a:t>Ryfylketinget – Lysefjordsenteret 20. oktober 2016 </a:t>
            </a:r>
          </a:p>
        </p:txBody>
      </p:sp>
      <p:pic>
        <p:nvPicPr>
          <p:cNvPr id="4" name="Bilde 3"/>
          <p:cNvPicPr>
            <a:picLocks noChangeAspect="1"/>
          </p:cNvPicPr>
          <p:nvPr/>
        </p:nvPicPr>
        <p:blipFill>
          <a:blip r:embed="rId3"/>
          <a:stretch>
            <a:fillRect/>
          </a:stretch>
        </p:blipFill>
        <p:spPr>
          <a:xfrm>
            <a:off x="2029742" y="1710667"/>
            <a:ext cx="4897021" cy="2448511"/>
          </a:xfrm>
          <a:prstGeom prst="rect">
            <a:avLst/>
          </a:prstGeom>
        </p:spPr>
      </p:pic>
      <p:sp>
        <p:nvSpPr>
          <p:cNvPr id="5" name="TekstSylinder 4"/>
          <p:cNvSpPr txBox="1"/>
          <p:nvPr/>
        </p:nvSpPr>
        <p:spPr>
          <a:xfrm>
            <a:off x="3380927" y="4202027"/>
            <a:ext cx="3578899" cy="253916"/>
          </a:xfrm>
          <a:prstGeom prst="rect">
            <a:avLst/>
          </a:prstGeom>
          <a:noFill/>
        </p:spPr>
        <p:txBody>
          <a:bodyPr wrap="square" rtlCol="0">
            <a:spAutoFit/>
          </a:bodyPr>
          <a:lstStyle/>
          <a:p>
            <a:pPr algn="r"/>
            <a:r>
              <a:rPr lang="nb-NO" sz="1050" dirty="0">
                <a:solidFill>
                  <a:schemeClr val="tx1">
                    <a:lumMod val="65000"/>
                    <a:lumOff val="35000"/>
                  </a:schemeClr>
                </a:solidFill>
              </a:rPr>
              <a:t>Foto: </a:t>
            </a:r>
            <a:r>
              <a:rPr lang="nb-NO" sz="1050" dirty="0" err="1">
                <a:solidFill>
                  <a:schemeClr val="tx1">
                    <a:lumMod val="65000"/>
                    <a:lumOff val="35000"/>
                  </a:schemeClr>
                </a:solidFill>
              </a:rPr>
              <a:t>Visit</a:t>
            </a:r>
            <a:r>
              <a:rPr lang="nb-NO" sz="1050" dirty="0">
                <a:solidFill>
                  <a:schemeClr val="tx1">
                    <a:lumMod val="65000"/>
                    <a:lumOff val="35000"/>
                  </a:schemeClr>
                </a:solidFill>
              </a:rPr>
              <a:t> Norway </a:t>
            </a:r>
          </a:p>
        </p:txBody>
      </p:sp>
    </p:spTree>
    <p:extLst>
      <p:ext uri="{BB962C8B-B14F-4D97-AF65-F5344CB8AC3E}">
        <p14:creationId xmlns:p14="http://schemas.microsoft.com/office/powerpoint/2010/main" val="4079129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Byregionene sier</a:t>
            </a:r>
            <a:endParaRPr lang="en-US" dirty="0"/>
          </a:p>
        </p:txBody>
      </p:sp>
      <p:sp>
        <p:nvSpPr>
          <p:cNvPr id="3" name="Plassholder for innhold 2"/>
          <p:cNvSpPr>
            <a:spLocks noGrp="1"/>
          </p:cNvSpPr>
          <p:nvPr>
            <p:ph sz="half" idx="1"/>
          </p:nvPr>
        </p:nvSpPr>
        <p:spPr/>
        <p:txBody>
          <a:bodyPr/>
          <a:lstStyle/>
          <a:p>
            <a:pPr marL="0" indent="0">
              <a:buNone/>
            </a:pPr>
            <a:endParaRPr lang="nb-NO" dirty="0"/>
          </a:p>
          <a:p>
            <a:endParaRPr lang="en-US" dirty="0"/>
          </a:p>
        </p:txBody>
      </p:sp>
      <p:sp>
        <p:nvSpPr>
          <p:cNvPr id="7" name="Plassholder for innhold 6"/>
          <p:cNvSpPr>
            <a:spLocks noGrp="1"/>
          </p:cNvSpPr>
          <p:nvPr>
            <p:ph sz="half" idx="2"/>
          </p:nvPr>
        </p:nvSpPr>
        <p:spPr/>
        <p:txBody>
          <a:bodyPr/>
          <a:lstStyle/>
          <a:p>
            <a:pPr marL="0" lvl="0" indent="0">
              <a:buNone/>
            </a:pPr>
            <a:endParaRPr lang="nb-NO" sz="2400" b="1" i="1" dirty="0">
              <a:solidFill>
                <a:srgbClr val="000000"/>
              </a:solidFill>
            </a:endParaRPr>
          </a:p>
          <a:p>
            <a:pPr marL="0" lvl="0" indent="0">
              <a:buNone/>
            </a:pPr>
            <a:r>
              <a:rPr lang="nb-NO" sz="2400" b="1" i="1" dirty="0">
                <a:solidFill>
                  <a:srgbClr val="000000"/>
                </a:solidFill>
              </a:rPr>
              <a:t>Et svakt samspill som fører til svakere utviklingskraft</a:t>
            </a:r>
            <a:r>
              <a:rPr lang="nb-NO" sz="2400" b="1" dirty="0">
                <a:solidFill>
                  <a:srgbClr val="000000"/>
                </a:solidFill>
              </a:rPr>
              <a:t> og svakere arbeidsplassvekst enn det som ville ha vært mulig.</a:t>
            </a:r>
          </a:p>
          <a:p>
            <a:pPr marL="0" lvl="0" indent="0">
              <a:buNone/>
            </a:pPr>
            <a:endParaRPr lang="nb-NO" sz="2400" b="1" dirty="0">
              <a:solidFill>
                <a:srgbClr val="000000"/>
              </a:solidFill>
            </a:endParaRPr>
          </a:p>
          <a:p>
            <a:pPr marL="0" lvl="0" indent="0">
              <a:buNone/>
            </a:pPr>
            <a:r>
              <a:rPr lang="nb-NO" sz="2400" dirty="0">
                <a:solidFill>
                  <a:srgbClr val="000000"/>
                </a:solidFill>
              </a:rPr>
              <a:t>Midt-Telemark</a:t>
            </a:r>
          </a:p>
          <a:p>
            <a:endParaRPr lang="nb-NO" dirty="0"/>
          </a:p>
        </p:txBody>
      </p:sp>
      <p:sp>
        <p:nvSpPr>
          <p:cNvPr id="4" name="Rektangel 3"/>
          <p:cNvSpPr/>
          <p:nvPr/>
        </p:nvSpPr>
        <p:spPr>
          <a:xfrm>
            <a:off x="611560" y="1491630"/>
            <a:ext cx="3888432" cy="2369880"/>
          </a:xfrm>
          <a:prstGeom prst="rect">
            <a:avLst/>
          </a:prstGeom>
        </p:spPr>
        <p:txBody>
          <a:bodyPr wrap="square">
            <a:spAutoFit/>
          </a:bodyPr>
          <a:lstStyle/>
          <a:p>
            <a:r>
              <a:rPr lang="nb-NO" b="1" i="1" dirty="0">
                <a:latin typeface="Calibri" panose="020F0502020204030204" pitchFamily="34" charset="0"/>
                <a:ea typeface="Calibri" panose="020F0502020204030204" pitchFamily="34" charset="0"/>
                <a:cs typeface="Times New Roman" panose="02020603050405020304" pitchFamily="18" charset="0"/>
              </a:rPr>
              <a:t>«Forstudien har avdekket </a:t>
            </a:r>
          </a:p>
          <a:p>
            <a:r>
              <a:rPr lang="nb-NO" b="1" i="1" dirty="0">
                <a:latin typeface="Calibri" panose="020F0502020204030204" pitchFamily="34" charset="0"/>
                <a:ea typeface="Calibri" panose="020F0502020204030204" pitchFamily="34" charset="0"/>
                <a:cs typeface="Times New Roman" panose="02020603050405020304" pitchFamily="18" charset="0"/>
              </a:rPr>
              <a:t>manglende relasjonell tillit</a:t>
            </a:r>
          </a:p>
          <a:p>
            <a:r>
              <a:rPr lang="nb-NO" b="1" i="1" dirty="0">
                <a:latin typeface="Calibri" panose="020F0502020204030204" pitchFamily="34" charset="0"/>
                <a:ea typeface="Calibri" panose="020F0502020204030204" pitchFamily="34" charset="0"/>
                <a:cs typeface="Times New Roman" panose="02020603050405020304" pitchFamily="18" charset="0"/>
              </a:rPr>
              <a:t>som svekker vekstkraften i regionen.»</a:t>
            </a:r>
          </a:p>
          <a:p>
            <a:endParaRPr lang="nb-NO" sz="2800" i="1" dirty="0">
              <a:latin typeface="Calibri" panose="020F0502020204030204" pitchFamily="34" charset="0"/>
              <a:cs typeface="Times New Roman" panose="02020603050405020304" pitchFamily="18" charset="0"/>
            </a:endParaRPr>
          </a:p>
          <a:p>
            <a:r>
              <a:rPr lang="nb-NO" dirty="0">
                <a:latin typeface="Calibri" panose="020F0502020204030204" pitchFamily="34" charset="0"/>
                <a:cs typeface="Times New Roman" panose="02020603050405020304" pitchFamily="18" charset="0"/>
              </a:rPr>
              <a:t>Midt-Troms ( 7 kommuner)  </a:t>
            </a:r>
            <a:endParaRPr lang="en-US" dirty="0"/>
          </a:p>
        </p:txBody>
      </p:sp>
      <p:sp>
        <p:nvSpPr>
          <p:cNvPr id="9" name="Ellipse 8"/>
          <p:cNvSpPr/>
          <p:nvPr/>
        </p:nvSpPr>
        <p:spPr>
          <a:xfrm>
            <a:off x="4067944" y="915566"/>
            <a:ext cx="4896796" cy="352839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2913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sp>
        <p:nvSpPr>
          <p:cNvPr id="3" name="Plassholder for innhold 2"/>
          <p:cNvSpPr>
            <a:spLocks noGrp="1"/>
          </p:cNvSpPr>
          <p:nvPr>
            <p:ph sz="half" idx="1"/>
          </p:nvPr>
        </p:nvSpPr>
        <p:spPr/>
        <p:txBody>
          <a:bodyPr/>
          <a:lstStyle/>
          <a:p>
            <a:pPr marL="0" indent="0">
              <a:buNone/>
            </a:pPr>
            <a:r>
              <a:rPr lang="nb-NO" sz="2400" b="1" i="1" dirty="0"/>
              <a:t>I felles workshop kom det tydelig fram at tilliten mellom partene bør utvikles, og vi tror at det er gjennom samhandling at denne tilliten utvikles</a:t>
            </a:r>
            <a:r>
              <a:rPr lang="nb-NO" sz="2400" b="1" dirty="0"/>
              <a:t>. </a:t>
            </a:r>
          </a:p>
          <a:p>
            <a:pPr marL="0" indent="0">
              <a:buNone/>
            </a:pPr>
            <a:endParaRPr lang="nb-NO" sz="2400" b="1" dirty="0"/>
          </a:p>
          <a:p>
            <a:pPr marL="0" indent="0">
              <a:buNone/>
            </a:pPr>
            <a:r>
              <a:rPr lang="nb-NO" sz="2400" dirty="0"/>
              <a:t>Rana-regionen</a:t>
            </a:r>
          </a:p>
          <a:p>
            <a:pPr marL="0" indent="0">
              <a:buNone/>
            </a:pPr>
            <a:endParaRPr lang="nb-NO" dirty="0"/>
          </a:p>
        </p:txBody>
      </p:sp>
      <p:sp>
        <p:nvSpPr>
          <p:cNvPr id="4" name="Plassholder for innhold 3"/>
          <p:cNvSpPr>
            <a:spLocks noGrp="1"/>
          </p:cNvSpPr>
          <p:nvPr>
            <p:ph sz="half" idx="2"/>
          </p:nvPr>
        </p:nvSpPr>
        <p:spPr/>
        <p:txBody>
          <a:bodyPr/>
          <a:lstStyle/>
          <a:p>
            <a:pPr marL="0" indent="0">
              <a:buNone/>
            </a:pPr>
            <a:r>
              <a:rPr lang="nb-NO" sz="2400" b="1" i="1" dirty="0"/>
              <a:t>Behov for å utvikle regionens gjennomføringskraft ved å styrke samhandling, relasjoner og tillit mellom utviklingsaktørene</a:t>
            </a:r>
            <a:r>
              <a:rPr lang="nb-NO" sz="2400" b="1" dirty="0"/>
              <a:t>. </a:t>
            </a:r>
          </a:p>
          <a:p>
            <a:pPr marL="0" indent="0">
              <a:buNone/>
            </a:pPr>
            <a:endParaRPr lang="nb-NO" sz="2400" dirty="0"/>
          </a:p>
          <a:p>
            <a:pPr marL="0" indent="0">
              <a:buNone/>
            </a:pPr>
            <a:r>
              <a:rPr lang="nb-NO" sz="2400" dirty="0"/>
              <a:t>      Inn-Trøndelag</a:t>
            </a:r>
          </a:p>
          <a:p>
            <a:pPr marL="0" indent="0">
              <a:buNone/>
            </a:pPr>
            <a:endParaRPr lang="nb-NO" dirty="0"/>
          </a:p>
        </p:txBody>
      </p:sp>
      <p:sp>
        <p:nvSpPr>
          <p:cNvPr id="5" name="Ellipse 4"/>
          <p:cNvSpPr/>
          <p:nvPr/>
        </p:nvSpPr>
        <p:spPr>
          <a:xfrm>
            <a:off x="4211960" y="267494"/>
            <a:ext cx="4932040" cy="46085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0576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sp>
        <p:nvSpPr>
          <p:cNvPr id="3" name="Plassholder for innhold 2"/>
          <p:cNvSpPr>
            <a:spLocks noGrp="1"/>
          </p:cNvSpPr>
          <p:nvPr>
            <p:ph sz="half" idx="1"/>
          </p:nvPr>
        </p:nvSpPr>
        <p:spPr/>
        <p:txBody>
          <a:bodyPr/>
          <a:lstStyle/>
          <a:p>
            <a:r>
              <a:rPr lang="nb-NO" sz="2400" b="1" i="1" dirty="0">
                <a:solidFill>
                  <a:schemeClr val="tx2"/>
                </a:solidFill>
              </a:rPr>
              <a:t>På Ryfylketinget i oktober 2016 kom det frem at ………………………………………………………………………………………………………………………………………………………………………………………………………………..</a:t>
            </a:r>
          </a:p>
          <a:p>
            <a:endParaRPr lang="nb-NO" sz="2400" b="1" i="1" dirty="0">
              <a:solidFill>
                <a:srgbClr val="002060"/>
              </a:solidFill>
            </a:endParaRPr>
          </a:p>
          <a:p>
            <a:pPr marL="0" indent="0">
              <a:buNone/>
            </a:pPr>
            <a:r>
              <a:rPr lang="nb-NO" sz="2400" b="1" dirty="0">
                <a:solidFill>
                  <a:schemeClr val="tx2"/>
                </a:solidFill>
              </a:rPr>
              <a:t>Ryfylke-regionen</a:t>
            </a:r>
          </a:p>
        </p:txBody>
      </p:sp>
      <p:sp>
        <p:nvSpPr>
          <p:cNvPr id="4" name="Plassholder for innhold 3"/>
          <p:cNvSpPr>
            <a:spLocks noGrp="1"/>
          </p:cNvSpPr>
          <p:nvPr>
            <p:ph sz="half" idx="2"/>
          </p:nvPr>
        </p:nvSpPr>
        <p:spPr/>
        <p:txBody>
          <a:bodyPr/>
          <a:lstStyle/>
          <a:p>
            <a:endParaRPr lang="nb-NO" dirty="0"/>
          </a:p>
        </p:txBody>
      </p:sp>
    </p:spTree>
    <p:extLst>
      <p:ext uri="{BB962C8B-B14F-4D97-AF65-F5344CB8AC3E}">
        <p14:creationId xmlns:p14="http://schemas.microsoft.com/office/powerpoint/2010/main" val="3211991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Strukturene på plass</a:t>
            </a:r>
          </a:p>
        </p:txBody>
      </p:sp>
      <p:pic>
        <p:nvPicPr>
          <p:cNvPr id="4" name="Plassholder for innhold 3"/>
          <p:cNvPicPr>
            <a:picLocks noGrp="1" noChangeAspect="1"/>
          </p:cNvPicPr>
          <p:nvPr>
            <p:ph idx="1"/>
          </p:nvPr>
        </p:nvPicPr>
        <p:blipFill>
          <a:blip r:embed="rId3"/>
          <a:stretch>
            <a:fillRect/>
          </a:stretch>
        </p:blipFill>
        <p:spPr>
          <a:xfrm>
            <a:off x="539552" y="2787774"/>
            <a:ext cx="3558539" cy="1027807"/>
          </a:xfrm>
          <a:prstGeom prst="rect">
            <a:avLst/>
          </a:prstGeom>
        </p:spPr>
      </p:pic>
      <p:pic>
        <p:nvPicPr>
          <p:cNvPr id="5" name="Bilde 4"/>
          <p:cNvPicPr>
            <a:picLocks noChangeAspect="1"/>
          </p:cNvPicPr>
          <p:nvPr/>
        </p:nvPicPr>
        <p:blipFill>
          <a:blip r:embed="rId4"/>
          <a:stretch>
            <a:fillRect/>
          </a:stretch>
        </p:blipFill>
        <p:spPr>
          <a:xfrm>
            <a:off x="4355976" y="507821"/>
            <a:ext cx="3188593" cy="947842"/>
          </a:xfrm>
          <a:prstGeom prst="rect">
            <a:avLst/>
          </a:prstGeom>
        </p:spPr>
      </p:pic>
      <p:pic>
        <p:nvPicPr>
          <p:cNvPr id="6" name="Bilde 5"/>
          <p:cNvPicPr>
            <a:picLocks noChangeAspect="1"/>
          </p:cNvPicPr>
          <p:nvPr/>
        </p:nvPicPr>
        <p:blipFill>
          <a:blip r:embed="rId5"/>
          <a:stretch>
            <a:fillRect/>
          </a:stretch>
        </p:blipFill>
        <p:spPr>
          <a:xfrm>
            <a:off x="2699792" y="1851670"/>
            <a:ext cx="2992130" cy="732855"/>
          </a:xfrm>
          <a:prstGeom prst="rect">
            <a:avLst/>
          </a:prstGeom>
        </p:spPr>
      </p:pic>
      <p:sp>
        <p:nvSpPr>
          <p:cNvPr id="10" name="TekstSylinder 9"/>
          <p:cNvSpPr txBox="1"/>
          <p:nvPr/>
        </p:nvSpPr>
        <p:spPr>
          <a:xfrm rot="19454262">
            <a:off x="4154007" y="1855065"/>
            <a:ext cx="5323655" cy="2031325"/>
          </a:xfrm>
          <a:prstGeom prst="rect">
            <a:avLst/>
          </a:prstGeom>
          <a:noFill/>
        </p:spPr>
        <p:txBody>
          <a:bodyPr wrap="square" rtlCol="0">
            <a:spAutoFit/>
          </a:bodyPr>
          <a:lstStyle/>
          <a:p>
            <a:r>
              <a:rPr lang="nb-NO" sz="1800" b="1" i="1" dirty="0">
                <a:solidFill>
                  <a:srgbClr val="002060"/>
                </a:solidFill>
              </a:rPr>
              <a:t>Men er;</a:t>
            </a:r>
          </a:p>
          <a:p>
            <a:pPr marL="285750" indent="-285750">
              <a:buFontTx/>
              <a:buChar char="-"/>
            </a:pPr>
            <a:r>
              <a:rPr lang="nb-NO" sz="1800" b="1" i="1" dirty="0">
                <a:solidFill>
                  <a:srgbClr val="002060"/>
                </a:solidFill>
              </a:rPr>
              <a:t>relasjonene mellom utviklingsaktørene på tvers av kommunegrensene på plass?</a:t>
            </a:r>
          </a:p>
          <a:p>
            <a:pPr marL="285750" indent="-285750">
              <a:buFontTx/>
              <a:buChar char="-"/>
            </a:pPr>
            <a:r>
              <a:rPr lang="nb-NO" sz="1800" b="1" i="1" dirty="0">
                <a:solidFill>
                  <a:srgbClr val="002060"/>
                </a:solidFill>
              </a:rPr>
              <a:t> samhandlingen så god som den kan/bør være?</a:t>
            </a:r>
          </a:p>
          <a:p>
            <a:pPr marL="285750" indent="-285750">
              <a:buFontTx/>
              <a:buChar char="-"/>
            </a:pPr>
            <a:r>
              <a:rPr lang="nb-NO" sz="1800" b="1" i="1" dirty="0">
                <a:solidFill>
                  <a:srgbClr val="002060"/>
                </a:solidFill>
              </a:rPr>
              <a:t>tilliten mellom de sentrale aktørene i regionen god nok? </a:t>
            </a:r>
            <a:endParaRPr lang="nb-NO" sz="1800" dirty="0">
              <a:solidFill>
                <a:srgbClr val="002060"/>
              </a:solidFill>
            </a:endParaRPr>
          </a:p>
        </p:txBody>
      </p:sp>
      <p:pic>
        <p:nvPicPr>
          <p:cNvPr id="11" name="Bilde 10"/>
          <p:cNvPicPr>
            <a:picLocks noChangeAspect="1"/>
          </p:cNvPicPr>
          <p:nvPr/>
        </p:nvPicPr>
        <p:blipFill>
          <a:blip r:embed="rId6"/>
          <a:stretch>
            <a:fillRect/>
          </a:stretch>
        </p:blipFill>
        <p:spPr>
          <a:xfrm>
            <a:off x="432871" y="1092645"/>
            <a:ext cx="1885950" cy="1647825"/>
          </a:xfrm>
          <a:prstGeom prst="rect">
            <a:avLst/>
          </a:prstGeom>
        </p:spPr>
      </p:pic>
    </p:spTree>
    <p:extLst>
      <p:ext uri="{BB962C8B-B14F-4D97-AF65-F5344CB8AC3E}">
        <p14:creationId xmlns:p14="http://schemas.microsoft.com/office/powerpoint/2010/main" val="9717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Hvordan bygge tillit?</a:t>
            </a:r>
          </a:p>
        </p:txBody>
      </p:sp>
      <p:pic>
        <p:nvPicPr>
          <p:cNvPr id="4" name="Plassholder for innhold 3"/>
          <p:cNvPicPr>
            <a:picLocks noGrp="1" noChangeAspect="1"/>
          </p:cNvPicPr>
          <p:nvPr>
            <p:ph idx="1"/>
          </p:nvPr>
        </p:nvPicPr>
        <p:blipFill>
          <a:blip r:embed="rId3"/>
          <a:stretch>
            <a:fillRect/>
          </a:stretch>
        </p:blipFill>
        <p:spPr>
          <a:xfrm>
            <a:off x="130666" y="1347614"/>
            <a:ext cx="8882674" cy="3528392"/>
          </a:xfrm>
          <a:prstGeom prst="rect">
            <a:avLst/>
          </a:prstGeom>
        </p:spPr>
      </p:pic>
    </p:spTree>
    <p:extLst>
      <p:ext uri="{BB962C8B-B14F-4D97-AF65-F5344CB8AC3E}">
        <p14:creationId xmlns:p14="http://schemas.microsoft.com/office/powerpoint/2010/main" val="1144266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t>Felles mål og målforståelse</a:t>
            </a:r>
            <a:br>
              <a:rPr lang="nb-NO" b="1" dirty="0"/>
            </a:br>
            <a:endParaRPr lang="nb-NO" dirty="0"/>
          </a:p>
        </p:txBody>
      </p:sp>
      <p:sp>
        <p:nvSpPr>
          <p:cNvPr id="3" name="Plassholder for innhold 2"/>
          <p:cNvSpPr>
            <a:spLocks noGrp="1"/>
          </p:cNvSpPr>
          <p:nvPr>
            <p:ph idx="1"/>
          </p:nvPr>
        </p:nvSpPr>
        <p:spPr/>
        <p:txBody>
          <a:bodyPr/>
          <a:lstStyle/>
          <a:p>
            <a:r>
              <a:rPr lang="nb-NO" sz="2400" b="1" dirty="0"/>
              <a:t>Hva er målene for Ryfylke som region? </a:t>
            </a:r>
          </a:p>
          <a:p>
            <a:endParaRPr lang="nb-NO" sz="2400" b="1" dirty="0"/>
          </a:p>
          <a:p>
            <a:pPr lvl="1"/>
            <a:r>
              <a:rPr lang="nb-NO" sz="2400" dirty="0"/>
              <a:t>Vage, lett å tolke på flere måter avhengig av ståsted og 	«særinteresser»   </a:t>
            </a:r>
          </a:p>
          <a:p>
            <a:pPr lvl="1"/>
            <a:endParaRPr lang="nb-NO" sz="2400" dirty="0"/>
          </a:p>
          <a:p>
            <a:pPr lvl="1"/>
            <a:r>
              <a:rPr lang="nb-NO" sz="2200" dirty="0"/>
              <a:t>Konkrete og ikke til å misforstå </a:t>
            </a:r>
          </a:p>
          <a:p>
            <a:pPr marL="457200" lvl="1" indent="0">
              <a:buNone/>
            </a:pPr>
            <a:endParaRPr lang="nb-NO" sz="2400" dirty="0"/>
          </a:p>
        </p:txBody>
      </p:sp>
      <p:sp>
        <p:nvSpPr>
          <p:cNvPr id="5" name="TekstSylinder 4"/>
          <p:cNvSpPr txBox="1"/>
          <p:nvPr/>
        </p:nvSpPr>
        <p:spPr>
          <a:xfrm>
            <a:off x="395291" y="4083918"/>
            <a:ext cx="6841005" cy="461665"/>
          </a:xfrm>
          <a:prstGeom prst="rect">
            <a:avLst/>
          </a:prstGeom>
          <a:noFill/>
        </p:spPr>
        <p:txBody>
          <a:bodyPr wrap="square" rtlCol="0">
            <a:spAutoFit/>
          </a:bodyPr>
          <a:lstStyle/>
          <a:p>
            <a:r>
              <a:rPr lang="nb-NO" b="1" i="1" dirty="0">
                <a:latin typeface="+mn-lt"/>
                <a:cs typeface="Times New Roman" panose="02020603050405020304" pitchFamily="18" charset="0"/>
              </a:rPr>
              <a:t>Er det noe å ta tak i her?   </a:t>
            </a:r>
          </a:p>
        </p:txBody>
      </p:sp>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7037" y="2517391"/>
            <a:ext cx="1296144" cy="648072"/>
          </a:xfrm>
          <a:prstGeom prst="rect">
            <a:avLst/>
          </a:prstGeom>
        </p:spPr>
      </p:pic>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3" y="3075806"/>
            <a:ext cx="648072" cy="648072"/>
          </a:xfrm>
          <a:prstGeom prst="rect">
            <a:avLst/>
          </a:prstGeom>
        </p:spPr>
      </p:pic>
    </p:spTree>
    <p:extLst>
      <p:ext uri="{BB962C8B-B14F-4D97-AF65-F5344CB8AC3E}">
        <p14:creationId xmlns:p14="http://schemas.microsoft.com/office/powerpoint/2010/main" val="2088456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291" y="267494"/>
            <a:ext cx="8353425" cy="648072"/>
          </a:xfrm>
        </p:spPr>
        <p:txBody>
          <a:bodyPr/>
          <a:lstStyle/>
          <a:p>
            <a:r>
              <a:rPr lang="nb-NO" b="1" dirty="0"/>
              <a:t>Forankring</a:t>
            </a:r>
            <a:br>
              <a:rPr lang="nb-NO" b="1" dirty="0"/>
            </a:br>
            <a:endParaRPr lang="nb-NO" dirty="0"/>
          </a:p>
        </p:txBody>
      </p:sp>
      <p:sp>
        <p:nvSpPr>
          <p:cNvPr id="3" name="Plassholder for innhold 2"/>
          <p:cNvSpPr>
            <a:spLocks noGrp="1"/>
          </p:cNvSpPr>
          <p:nvPr>
            <p:ph idx="1"/>
          </p:nvPr>
        </p:nvSpPr>
        <p:spPr/>
        <p:txBody>
          <a:bodyPr/>
          <a:lstStyle/>
          <a:p>
            <a:pPr marL="0" indent="0">
              <a:buNone/>
            </a:pPr>
            <a:r>
              <a:rPr lang="nb-NO" sz="2400" dirty="0"/>
              <a:t>Er regionens mål, strategier og arbeidsform forankret i den enkelte kommune?</a:t>
            </a:r>
          </a:p>
          <a:p>
            <a:pPr marL="0" indent="0">
              <a:buNone/>
            </a:pPr>
            <a:r>
              <a:rPr lang="nb-NO" sz="2400" dirty="0"/>
              <a:t>	-  Politisk  (kommunestyre)</a:t>
            </a:r>
          </a:p>
          <a:p>
            <a:pPr marL="0" indent="0">
              <a:buNone/>
            </a:pPr>
            <a:r>
              <a:rPr lang="nb-NO" sz="2400" dirty="0"/>
              <a:t>	-  I næringsliv og sivilsamfunnene </a:t>
            </a:r>
          </a:p>
          <a:p>
            <a:pPr marL="0" indent="0">
              <a:buNone/>
            </a:pPr>
            <a:endParaRPr lang="nb-NO" sz="2400" dirty="0"/>
          </a:p>
          <a:p>
            <a:pPr marL="0" indent="0">
              <a:buNone/>
            </a:pPr>
            <a:r>
              <a:rPr lang="nb-NO" sz="2400" b="1" dirty="0"/>
              <a:t>Mye godt regionalt arbeid hemmes av manglende legitimitet og forståelse på hjemmebane/ i egen kommune. Hvordan er det i Ryfylkekommunene?</a:t>
            </a:r>
          </a:p>
        </p:txBody>
      </p:sp>
    </p:spTree>
    <p:extLst>
      <p:ext uri="{BB962C8B-B14F-4D97-AF65-F5344CB8AC3E}">
        <p14:creationId xmlns:p14="http://schemas.microsoft.com/office/powerpoint/2010/main" val="3684458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t>Gode  holdninger</a:t>
            </a:r>
            <a:br>
              <a:rPr lang="nb-NO" b="1" dirty="0"/>
            </a:br>
            <a:endParaRPr lang="nb-NO" dirty="0"/>
          </a:p>
        </p:txBody>
      </p:sp>
      <p:sp>
        <p:nvSpPr>
          <p:cNvPr id="3" name="Plassholder for innhold 2"/>
          <p:cNvSpPr>
            <a:spLocks noGrp="1"/>
          </p:cNvSpPr>
          <p:nvPr>
            <p:ph idx="1"/>
          </p:nvPr>
        </p:nvSpPr>
        <p:spPr/>
        <p:txBody>
          <a:bodyPr/>
          <a:lstStyle/>
          <a:p>
            <a:pPr marL="0" indent="0">
              <a:buNone/>
            </a:pPr>
            <a:r>
              <a:rPr lang="nb-NO" sz="2400" dirty="0"/>
              <a:t>Er vi tilstrekkelig åpne, ærlige og rause med hverandre over kommunegrensene i Ryfylke?</a:t>
            </a:r>
          </a:p>
          <a:p>
            <a:pPr marL="0" indent="0">
              <a:buNone/>
            </a:pPr>
            <a:endParaRPr lang="nb-NO" sz="2400" dirty="0"/>
          </a:p>
          <a:p>
            <a:pPr marL="0" indent="0">
              <a:buNone/>
            </a:pPr>
            <a:r>
              <a:rPr lang="nb-NO" sz="2400" dirty="0"/>
              <a:t>Hva er de konkrete bevisene på at dere vil hverandre vel? </a:t>
            </a:r>
          </a:p>
          <a:p>
            <a:pPr marL="0" indent="0">
              <a:buNone/>
            </a:pPr>
            <a:endParaRPr lang="nb-NO" sz="2400" dirty="0"/>
          </a:p>
          <a:p>
            <a:pPr marL="0" indent="0">
              <a:buNone/>
            </a:pPr>
            <a:r>
              <a:rPr lang="nb-NO" sz="2400" b="1" dirty="0"/>
              <a:t>Har dere tatt denne vanskelige samtalen i Ryfylkerådet/-tinget? </a:t>
            </a:r>
          </a:p>
          <a:p>
            <a:pPr marL="0" indent="0">
              <a:buNone/>
            </a:pPr>
            <a:endParaRPr lang="nb-NO" sz="2400" dirty="0"/>
          </a:p>
          <a:p>
            <a:pPr marL="0" indent="0">
              <a:buNone/>
            </a:pPr>
            <a:endParaRPr lang="nb-NO" dirty="0"/>
          </a:p>
        </p:txBody>
      </p:sp>
    </p:spTree>
    <p:extLst>
      <p:ext uri="{BB962C8B-B14F-4D97-AF65-F5344CB8AC3E}">
        <p14:creationId xmlns:p14="http://schemas.microsoft.com/office/powerpoint/2010/main" val="3529239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p:cNvSpPr>
            <a:spLocks noGrp="1"/>
          </p:cNvSpPr>
          <p:nvPr>
            <p:ph sz="half" idx="1"/>
          </p:nvPr>
        </p:nvSpPr>
        <p:spPr/>
        <p:txBody>
          <a:bodyPr/>
          <a:lstStyle/>
          <a:p>
            <a:pPr marL="0" indent="0">
              <a:buNone/>
            </a:pPr>
            <a:r>
              <a:rPr lang="nb-NO" dirty="0"/>
              <a:t>Har dere arbeidet nok med å konkretisere  og synliggjort fordelene med å samarbeide i Ryfylkeregionen?  </a:t>
            </a:r>
          </a:p>
          <a:p>
            <a:pPr marL="0" indent="0">
              <a:buNone/>
            </a:pPr>
            <a:endParaRPr lang="nb-NO" dirty="0"/>
          </a:p>
          <a:p>
            <a:pPr marL="0" indent="0">
              <a:buNone/>
            </a:pPr>
            <a:r>
              <a:rPr lang="nb-NO" dirty="0"/>
              <a:t>Hva er felles vinn-vinn-saker?</a:t>
            </a:r>
          </a:p>
          <a:p>
            <a:pPr marL="0" indent="0">
              <a:buNone/>
            </a:pPr>
            <a:endParaRPr lang="nb-NO" dirty="0"/>
          </a:p>
          <a:p>
            <a:pPr marL="0" indent="0">
              <a:buNone/>
            </a:pPr>
            <a:r>
              <a:rPr lang="nb-NO" b="1" dirty="0" err="1"/>
              <a:t>Framsnakk</a:t>
            </a:r>
            <a:r>
              <a:rPr lang="nb-NO" b="1" dirty="0"/>
              <a:t> det </a:t>
            </a:r>
            <a:r>
              <a:rPr lang="nb-NO" b="1" u="sng" dirty="0"/>
              <a:t>dere er enige om </a:t>
            </a:r>
            <a:r>
              <a:rPr lang="nb-NO" b="1" dirty="0"/>
              <a:t>er vellykka samarbeids-prosjekter. Ikke minst hva dere gjorde for at de ble vellykka. Her kan alle bidra. </a:t>
            </a:r>
          </a:p>
          <a:p>
            <a:endParaRPr lang="nb-NO" dirty="0"/>
          </a:p>
        </p:txBody>
      </p:sp>
      <p:pic>
        <p:nvPicPr>
          <p:cNvPr id="8" name="Plassholder for innhold 7"/>
          <p:cNvPicPr>
            <a:picLocks noGrp="1" noChangeAspect="1"/>
          </p:cNvPicPr>
          <p:nvPr>
            <p:ph sz="half" idx="2"/>
          </p:nvPr>
        </p:nvPicPr>
        <p:blipFill>
          <a:blip r:embed="rId3"/>
          <a:stretch>
            <a:fillRect/>
          </a:stretch>
        </p:blipFill>
        <p:spPr>
          <a:xfrm>
            <a:off x="4572000" y="1308695"/>
            <a:ext cx="4119563" cy="3089672"/>
          </a:xfrm>
          <a:prstGeom prst="rect">
            <a:avLst/>
          </a:prstGeom>
        </p:spPr>
      </p:pic>
      <p:sp>
        <p:nvSpPr>
          <p:cNvPr id="7" name="Tittel 1"/>
          <p:cNvSpPr>
            <a:spLocks noGrp="1"/>
          </p:cNvSpPr>
          <p:nvPr>
            <p:ph type="title"/>
          </p:nvPr>
        </p:nvSpPr>
        <p:spPr/>
        <p:txBody>
          <a:bodyPr/>
          <a:lstStyle/>
          <a:p>
            <a:r>
              <a:rPr lang="nb-NO" b="1" dirty="0"/>
              <a:t>Gode prosesser</a:t>
            </a:r>
            <a:br>
              <a:rPr lang="nb-NO" b="1" dirty="0"/>
            </a:br>
            <a:endParaRPr lang="nb-NO" dirty="0"/>
          </a:p>
        </p:txBody>
      </p:sp>
    </p:spTree>
    <p:extLst>
      <p:ext uri="{BB962C8B-B14F-4D97-AF65-F5344CB8AC3E}">
        <p14:creationId xmlns:p14="http://schemas.microsoft.com/office/powerpoint/2010/main" val="3945075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p:cNvSpPr>
            <a:spLocks noGrp="1"/>
          </p:cNvSpPr>
          <p:nvPr>
            <p:ph sz="half" idx="1"/>
          </p:nvPr>
        </p:nvSpPr>
        <p:spPr/>
        <p:txBody>
          <a:bodyPr/>
          <a:lstStyle/>
          <a:p>
            <a:pPr marL="0" indent="0">
              <a:buNone/>
            </a:pPr>
            <a:r>
              <a:rPr lang="nb-NO" dirty="0"/>
              <a:t>Lag rammer for samarbeidet der dere trives i lag. Sett av nok tid til uformell prat – det er viktig med humor og å ha det moro i lag. Å bli kjent med hverandre på nye måter er også tillitsskapende.</a:t>
            </a:r>
          </a:p>
          <a:p>
            <a:pPr marL="0" indent="0">
              <a:buNone/>
            </a:pPr>
            <a:endParaRPr lang="nb-NO" dirty="0"/>
          </a:p>
          <a:p>
            <a:pPr marL="0" indent="0">
              <a:buNone/>
            </a:pPr>
            <a:r>
              <a:rPr lang="nb-NO" b="1" dirty="0"/>
              <a:t>Er Ryfylkeregionen god nok på dette?</a:t>
            </a:r>
          </a:p>
          <a:p>
            <a:endParaRPr lang="nb-NO" dirty="0"/>
          </a:p>
        </p:txBody>
      </p:sp>
      <p:sp>
        <p:nvSpPr>
          <p:cNvPr id="7" name="Tittel 1"/>
          <p:cNvSpPr>
            <a:spLocks noGrp="1"/>
          </p:cNvSpPr>
          <p:nvPr>
            <p:ph type="title"/>
          </p:nvPr>
        </p:nvSpPr>
        <p:spPr>
          <a:xfrm>
            <a:off x="395291" y="411510"/>
            <a:ext cx="8353425" cy="576064"/>
          </a:xfrm>
        </p:spPr>
        <p:txBody>
          <a:bodyPr/>
          <a:lstStyle/>
          <a:p>
            <a:r>
              <a:rPr lang="nb-NO" b="1" dirty="0"/>
              <a:t>Lag positive rammer</a:t>
            </a:r>
            <a:br>
              <a:rPr lang="nb-NO" b="1" dirty="0"/>
            </a:br>
            <a:endParaRPr lang="nb-NO" dirty="0"/>
          </a:p>
        </p:txBody>
      </p:sp>
      <p:pic>
        <p:nvPicPr>
          <p:cNvPr id="3" name="Plassholder for innhold 2"/>
          <p:cNvPicPr>
            <a:picLocks noGrp="1" noChangeAspect="1"/>
          </p:cNvPicPr>
          <p:nvPr>
            <p:ph sz="half" idx="2"/>
          </p:nvPr>
        </p:nvPicPr>
        <p:blipFill>
          <a:blip r:embed="rId3"/>
          <a:stretch>
            <a:fillRect/>
          </a:stretch>
        </p:blipFill>
        <p:spPr>
          <a:xfrm>
            <a:off x="4662419" y="1419622"/>
            <a:ext cx="4119563" cy="1928220"/>
          </a:xfrm>
          <a:prstGeom prst="rect">
            <a:avLst/>
          </a:prstGeom>
        </p:spPr>
      </p:pic>
    </p:spTree>
    <p:extLst>
      <p:ext uri="{BB962C8B-B14F-4D97-AF65-F5344CB8AC3E}">
        <p14:creationId xmlns:p14="http://schemas.microsoft.com/office/powerpoint/2010/main" val="3957289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Distriktssenteret - Kunnskap for betre samfunnsutvikling</a:t>
            </a:r>
          </a:p>
        </p:txBody>
      </p:sp>
      <p:pic>
        <p:nvPicPr>
          <p:cNvPr id="4" name="Plassholder for innhol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75656" y="1491630"/>
            <a:ext cx="5617935" cy="3024336"/>
          </a:xfrm>
        </p:spPr>
      </p:pic>
    </p:spTree>
    <p:extLst>
      <p:ext uri="{BB962C8B-B14F-4D97-AF65-F5344CB8AC3E}">
        <p14:creationId xmlns:p14="http://schemas.microsoft.com/office/powerpoint/2010/main" val="2654919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sp>
        <p:nvSpPr>
          <p:cNvPr id="3" name="Plassholder for innhold 2"/>
          <p:cNvSpPr>
            <a:spLocks noGrp="1"/>
          </p:cNvSpPr>
          <p:nvPr>
            <p:ph sz="half" idx="1"/>
          </p:nvPr>
        </p:nvSpPr>
        <p:spPr/>
        <p:txBody>
          <a:bodyPr/>
          <a:lstStyle/>
          <a:p>
            <a:endParaRPr lang="nb-NO" dirty="0"/>
          </a:p>
        </p:txBody>
      </p:sp>
      <p:pic>
        <p:nvPicPr>
          <p:cNvPr id="6" name="Plassholder for innhold 5"/>
          <p:cNvPicPr>
            <a:picLocks noGrp="1" noChangeAspect="1"/>
          </p:cNvPicPr>
          <p:nvPr>
            <p:ph sz="half" idx="2"/>
          </p:nvPr>
        </p:nvPicPr>
        <p:blipFill>
          <a:blip r:embed="rId3"/>
          <a:stretch>
            <a:fillRect/>
          </a:stretch>
        </p:blipFill>
        <p:spPr>
          <a:xfrm>
            <a:off x="4596344" y="1045204"/>
            <a:ext cx="4670337" cy="3359588"/>
          </a:xfrm>
          <a:prstGeom prst="rect">
            <a:avLst/>
          </a:prstGeom>
        </p:spPr>
      </p:pic>
      <p:pic>
        <p:nvPicPr>
          <p:cNvPr id="5" name="Bilde 4"/>
          <p:cNvPicPr>
            <a:picLocks noChangeAspect="1"/>
          </p:cNvPicPr>
          <p:nvPr/>
        </p:nvPicPr>
        <p:blipFill>
          <a:blip r:embed="rId4"/>
          <a:stretch>
            <a:fillRect/>
          </a:stretch>
        </p:blipFill>
        <p:spPr>
          <a:xfrm>
            <a:off x="203878" y="1189550"/>
            <a:ext cx="4487771" cy="3147275"/>
          </a:xfrm>
          <a:prstGeom prst="rect">
            <a:avLst/>
          </a:prstGeom>
        </p:spPr>
      </p:pic>
      <p:sp>
        <p:nvSpPr>
          <p:cNvPr id="7" name="TekstSylinder 6"/>
          <p:cNvSpPr txBox="1"/>
          <p:nvPr/>
        </p:nvSpPr>
        <p:spPr>
          <a:xfrm>
            <a:off x="1460766" y="4363791"/>
            <a:ext cx="5328592" cy="461665"/>
          </a:xfrm>
          <a:prstGeom prst="rect">
            <a:avLst/>
          </a:prstGeom>
          <a:noFill/>
        </p:spPr>
        <p:txBody>
          <a:bodyPr wrap="square" rtlCol="0">
            <a:spAutoFit/>
          </a:bodyPr>
          <a:lstStyle/>
          <a:p>
            <a:pPr algn="ctr"/>
            <a:r>
              <a:rPr lang="nb-NO" b="1" dirty="0">
                <a:solidFill>
                  <a:schemeClr val="accent1"/>
                </a:solidFill>
              </a:rPr>
              <a:t>www.distriktssenteret.no</a:t>
            </a:r>
          </a:p>
        </p:txBody>
      </p:sp>
    </p:spTree>
    <p:extLst>
      <p:ext uri="{BB962C8B-B14F-4D97-AF65-F5344CB8AC3E}">
        <p14:creationId xmlns:p14="http://schemas.microsoft.com/office/powerpoint/2010/main" val="2991924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Suksesstrappa for regionalt samarbeid på næringsfeltet   </a:t>
            </a:r>
            <a:endParaRPr lang="en-US" dirty="0"/>
          </a:p>
        </p:txBody>
      </p:sp>
      <p:pic>
        <p:nvPicPr>
          <p:cNvPr id="6" name="Plassholder for innhold 5"/>
          <p:cNvPicPr>
            <a:picLocks noGrp="1" noChangeAspect="1"/>
          </p:cNvPicPr>
          <p:nvPr>
            <p:ph sz="half" idx="1"/>
          </p:nvPr>
        </p:nvPicPr>
        <p:blipFill>
          <a:blip r:embed="rId3"/>
          <a:stretch>
            <a:fillRect/>
          </a:stretch>
        </p:blipFill>
        <p:spPr>
          <a:xfrm>
            <a:off x="395287" y="1275606"/>
            <a:ext cx="5868559" cy="3744416"/>
          </a:xfrm>
          <a:prstGeom prst="rect">
            <a:avLst/>
          </a:prstGeom>
        </p:spPr>
      </p:pic>
      <p:pic>
        <p:nvPicPr>
          <p:cNvPr id="5" name="Plassholder for innhold 4"/>
          <p:cNvPicPr>
            <a:picLocks noGrp="1" noChangeAspect="1"/>
          </p:cNvPicPr>
          <p:nvPr>
            <p:ph sz="half" idx="2"/>
          </p:nvPr>
        </p:nvPicPr>
        <p:blipFill>
          <a:blip r:embed="rId4"/>
          <a:stretch>
            <a:fillRect/>
          </a:stretch>
        </p:blipFill>
        <p:spPr>
          <a:xfrm>
            <a:off x="6876256" y="1053317"/>
            <a:ext cx="1469240" cy="2077452"/>
          </a:xfrm>
          <a:prstGeom prst="rect">
            <a:avLst/>
          </a:prstGeom>
        </p:spPr>
      </p:pic>
      <p:sp>
        <p:nvSpPr>
          <p:cNvPr id="4" name="Rektangel 3"/>
          <p:cNvSpPr/>
          <p:nvPr/>
        </p:nvSpPr>
        <p:spPr>
          <a:xfrm>
            <a:off x="611560" y="4227934"/>
            <a:ext cx="5458500" cy="57606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p:cNvSpPr txBox="1"/>
          <p:nvPr/>
        </p:nvSpPr>
        <p:spPr>
          <a:xfrm>
            <a:off x="6286333" y="3130770"/>
            <a:ext cx="2857668" cy="738664"/>
          </a:xfrm>
          <a:prstGeom prst="rect">
            <a:avLst/>
          </a:prstGeom>
          <a:noFill/>
        </p:spPr>
        <p:txBody>
          <a:bodyPr wrap="square" rtlCol="0">
            <a:spAutoFit/>
          </a:bodyPr>
          <a:lstStyle/>
          <a:p>
            <a:pPr algn="ctr"/>
            <a:r>
              <a:rPr lang="nb-NO" sz="1400" dirty="0">
                <a:solidFill>
                  <a:srgbClr val="002060"/>
                </a:solidFill>
              </a:rPr>
              <a:t>Kommunalt samarbeid på næringsfeltet </a:t>
            </a:r>
          </a:p>
          <a:p>
            <a:pPr algn="ctr"/>
            <a:r>
              <a:rPr lang="nb-NO" sz="1400" dirty="0">
                <a:solidFill>
                  <a:srgbClr val="002060"/>
                </a:solidFill>
              </a:rPr>
              <a:t>Oxford Research  2014</a:t>
            </a:r>
          </a:p>
        </p:txBody>
      </p:sp>
    </p:spTree>
    <p:extLst>
      <p:ext uri="{BB962C8B-B14F-4D97-AF65-F5344CB8AC3E}">
        <p14:creationId xmlns:p14="http://schemas.microsoft.com/office/powerpoint/2010/main" val="384762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291" y="267494"/>
            <a:ext cx="8353425" cy="792162"/>
          </a:xfrm>
        </p:spPr>
        <p:txBody>
          <a:bodyPr/>
          <a:lstStyle/>
          <a:p>
            <a:r>
              <a:rPr lang="nb-NO" dirty="0"/>
              <a:t>Et Ryfylke i vekst</a:t>
            </a:r>
            <a:endParaRPr lang="nb-NO" u="sng" dirty="0"/>
          </a:p>
        </p:txBody>
      </p:sp>
      <p:pic>
        <p:nvPicPr>
          <p:cNvPr id="5" name="Bilde 4"/>
          <p:cNvPicPr>
            <a:picLocks noChangeAspect="1"/>
          </p:cNvPicPr>
          <p:nvPr/>
        </p:nvPicPr>
        <p:blipFill>
          <a:blip r:embed="rId3"/>
          <a:stretch>
            <a:fillRect/>
          </a:stretch>
        </p:blipFill>
        <p:spPr>
          <a:xfrm>
            <a:off x="35902" y="1347614"/>
            <a:ext cx="4554759" cy="1016687"/>
          </a:xfrm>
          <a:prstGeom prst="rect">
            <a:avLst/>
          </a:prstGeom>
        </p:spPr>
      </p:pic>
      <p:pic>
        <p:nvPicPr>
          <p:cNvPr id="6" name="Bilde 5"/>
          <p:cNvPicPr>
            <a:picLocks noChangeAspect="1"/>
          </p:cNvPicPr>
          <p:nvPr/>
        </p:nvPicPr>
        <p:blipFill>
          <a:blip r:embed="rId4"/>
          <a:stretch>
            <a:fillRect/>
          </a:stretch>
        </p:blipFill>
        <p:spPr>
          <a:xfrm>
            <a:off x="4427984" y="1032190"/>
            <a:ext cx="4058377" cy="2664222"/>
          </a:xfrm>
          <a:prstGeom prst="rect">
            <a:avLst/>
          </a:prstGeom>
        </p:spPr>
      </p:pic>
      <p:pic>
        <p:nvPicPr>
          <p:cNvPr id="7" name="Bilde 6"/>
          <p:cNvPicPr>
            <a:picLocks noChangeAspect="1"/>
          </p:cNvPicPr>
          <p:nvPr/>
        </p:nvPicPr>
        <p:blipFill>
          <a:blip r:embed="rId5"/>
          <a:stretch>
            <a:fillRect/>
          </a:stretch>
        </p:blipFill>
        <p:spPr>
          <a:xfrm>
            <a:off x="287499" y="2364301"/>
            <a:ext cx="3878129" cy="1598463"/>
          </a:xfrm>
          <a:prstGeom prst="rect">
            <a:avLst/>
          </a:prstGeom>
        </p:spPr>
      </p:pic>
      <p:pic>
        <p:nvPicPr>
          <p:cNvPr id="8" name="Bilde 7"/>
          <p:cNvPicPr>
            <a:picLocks noChangeAspect="1"/>
          </p:cNvPicPr>
          <p:nvPr/>
        </p:nvPicPr>
        <p:blipFill>
          <a:blip r:embed="rId6"/>
          <a:stretch>
            <a:fillRect/>
          </a:stretch>
        </p:blipFill>
        <p:spPr>
          <a:xfrm>
            <a:off x="1036665" y="4067175"/>
            <a:ext cx="6257925" cy="1076325"/>
          </a:xfrm>
          <a:prstGeom prst="rect">
            <a:avLst/>
          </a:prstGeom>
        </p:spPr>
      </p:pic>
    </p:spTree>
    <p:extLst>
      <p:ext uri="{BB962C8B-B14F-4D97-AF65-F5344CB8AC3E}">
        <p14:creationId xmlns:p14="http://schemas.microsoft.com/office/powerpoint/2010/main" val="1785166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395291" y="2328686"/>
            <a:ext cx="8353425" cy="2814814"/>
          </a:xfrm>
        </p:spPr>
        <p:txBody>
          <a:bodyPr/>
          <a:lstStyle/>
          <a:p>
            <a:r>
              <a:rPr lang="nb-NO" dirty="0"/>
              <a:t>Takk for oppmerksomheten,  og lykke til med å skape mer utviklingskraft i Ryfylke!</a:t>
            </a:r>
          </a:p>
        </p:txBody>
      </p:sp>
      <p:pic>
        <p:nvPicPr>
          <p:cNvPr id="2" name="Bilde 1"/>
          <p:cNvPicPr>
            <a:picLocks noChangeAspect="1"/>
          </p:cNvPicPr>
          <p:nvPr/>
        </p:nvPicPr>
        <p:blipFill>
          <a:blip r:embed="rId3"/>
          <a:stretch>
            <a:fillRect/>
          </a:stretch>
        </p:blipFill>
        <p:spPr>
          <a:xfrm>
            <a:off x="1142706" y="267494"/>
            <a:ext cx="6858594" cy="2523963"/>
          </a:xfrm>
          <a:prstGeom prst="rect">
            <a:avLst/>
          </a:prstGeom>
        </p:spPr>
      </p:pic>
    </p:spTree>
    <p:extLst>
      <p:ext uri="{BB962C8B-B14F-4D97-AF65-F5344CB8AC3E}">
        <p14:creationId xmlns:p14="http://schemas.microsoft.com/office/powerpoint/2010/main" val="2833967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Tillitsbygging – en enkel øvelse</a:t>
            </a:r>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7844" y="1589394"/>
            <a:ext cx="326941" cy="326941"/>
          </a:xfrm>
          <a:prstGeom prst="rect">
            <a:avLst/>
          </a:prstGeom>
        </p:spPr>
      </p:pic>
      <p:pic>
        <p:nvPicPr>
          <p:cNvPr id="5" name="Bilde 4"/>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678234" y="1475692"/>
            <a:ext cx="486054" cy="486054"/>
          </a:xfrm>
          <a:prstGeom prst="rect">
            <a:avLst/>
          </a:prstGeom>
        </p:spPr>
      </p:pic>
      <p:pic>
        <p:nvPicPr>
          <p:cNvPr id="6" name="Bilde 5"/>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763688" y="1521975"/>
            <a:ext cx="461779" cy="461779"/>
          </a:xfrm>
          <a:prstGeom prst="rect">
            <a:avLst/>
          </a:prstGeom>
        </p:spPr>
      </p:pic>
      <p:sp>
        <p:nvSpPr>
          <p:cNvPr id="7" name="TekstSylinder 6"/>
          <p:cNvSpPr txBox="1"/>
          <p:nvPr/>
        </p:nvSpPr>
        <p:spPr>
          <a:xfrm>
            <a:off x="1601670" y="1152897"/>
            <a:ext cx="2715230" cy="369332"/>
          </a:xfrm>
          <a:prstGeom prst="rect">
            <a:avLst/>
          </a:prstGeom>
          <a:noFill/>
        </p:spPr>
        <p:txBody>
          <a:bodyPr wrap="none" rtlCol="0">
            <a:spAutoFit/>
          </a:bodyPr>
          <a:lstStyle/>
          <a:p>
            <a:r>
              <a:rPr lang="nb-NO" sz="1800" dirty="0"/>
              <a:t>Lyktes eller mislyktes vi?</a:t>
            </a:r>
          </a:p>
        </p:txBody>
      </p:sp>
      <p:cxnSp>
        <p:nvCxnSpPr>
          <p:cNvPr id="9" name="Rett pil 8"/>
          <p:cNvCxnSpPr>
            <a:stCxn id="6" idx="2"/>
          </p:cNvCxnSpPr>
          <p:nvPr/>
        </p:nvCxnSpPr>
        <p:spPr>
          <a:xfrm>
            <a:off x="1994578" y="1983754"/>
            <a:ext cx="0" cy="2170109"/>
          </a:xfrm>
          <a:prstGeom prst="straightConnector1">
            <a:avLst/>
          </a:prstGeom>
          <a:ln w="349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 name="Rett pil 12"/>
          <p:cNvCxnSpPr/>
          <p:nvPr/>
        </p:nvCxnSpPr>
        <p:spPr>
          <a:xfrm flipH="1">
            <a:off x="3331315" y="1961746"/>
            <a:ext cx="1" cy="339974"/>
          </a:xfrm>
          <a:prstGeom prst="straightConnector1">
            <a:avLst/>
          </a:prstGeom>
          <a:ln w="3492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 name="Rett pil 16"/>
          <p:cNvCxnSpPr/>
          <p:nvPr/>
        </p:nvCxnSpPr>
        <p:spPr>
          <a:xfrm flipH="1">
            <a:off x="3331316" y="2517745"/>
            <a:ext cx="1" cy="339974"/>
          </a:xfrm>
          <a:prstGeom prst="straightConnector1">
            <a:avLst/>
          </a:prstGeom>
          <a:ln w="3492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8" name="Rett pil 17"/>
          <p:cNvCxnSpPr/>
          <p:nvPr/>
        </p:nvCxnSpPr>
        <p:spPr>
          <a:xfrm flipH="1">
            <a:off x="3338403" y="3813889"/>
            <a:ext cx="1" cy="339974"/>
          </a:xfrm>
          <a:prstGeom prst="straightConnector1">
            <a:avLst/>
          </a:prstGeom>
          <a:ln w="3492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9" name="TekstSylinder 18"/>
          <p:cNvSpPr txBox="1"/>
          <p:nvPr/>
        </p:nvSpPr>
        <p:spPr>
          <a:xfrm>
            <a:off x="5382090" y="1579739"/>
            <a:ext cx="1296144" cy="646331"/>
          </a:xfrm>
          <a:prstGeom prst="rect">
            <a:avLst/>
          </a:prstGeom>
          <a:noFill/>
        </p:spPr>
        <p:txBody>
          <a:bodyPr wrap="square" rtlCol="0">
            <a:spAutoFit/>
          </a:bodyPr>
          <a:lstStyle/>
          <a:p>
            <a:r>
              <a:rPr lang="nb-NO" sz="1800" dirty="0">
                <a:solidFill>
                  <a:schemeClr val="accent5"/>
                </a:solidFill>
              </a:rPr>
              <a:t>Vi er usikre</a:t>
            </a:r>
          </a:p>
        </p:txBody>
      </p:sp>
      <p:sp>
        <p:nvSpPr>
          <p:cNvPr id="20" name="TekstSylinder 19"/>
          <p:cNvSpPr txBox="1"/>
          <p:nvPr/>
        </p:nvSpPr>
        <p:spPr>
          <a:xfrm>
            <a:off x="2944833" y="2263829"/>
            <a:ext cx="772969" cy="276999"/>
          </a:xfrm>
          <a:prstGeom prst="rect">
            <a:avLst/>
          </a:prstGeom>
          <a:noFill/>
        </p:spPr>
        <p:txBody>
          <a:bodyPr wrap="none" rtlCol="0">
            <a:spAutoFit/>
          </a:bodyPr>
          <a:lstStyle/>
          <a:p>
            <a:pPr algn="ctr"/>
            <a:r>
              <a:rPr lang="nb-NO" sz="1200" dirty="0"/>
              <a:t>Hvorfor?</a:t>
            </a:r>
          </a:p>
        </p:txBody>
      </p:sp>
      <p:sp>
        <p:nvSpPr>
          <p:cNvPr id="21" name="TekstSylinder 20"/>
          <p:cNvSpPr txBox="1"/>
          <p:nvPr/>
        </p:nvSpPr>
        <p:spPr>
          <a:xfrm>
            <a:off x="2442891" y="2868884"/>
            <a:ext cx="1776897" cy="923330"/>
          </a:xfrm>
          <a:prstGeom prst="rect">
            <a:avLst/>
          </a:prstGeom>
          <a:noFill/>
        </p:spPr>
        <p:txBody>
          <a:bodyPr wrap="none" rtlCol="0">
            <a:spAutoFit/>
          </a:bodyPr>
          <a:lstStyle/>
          <a:p>
            <a:pPr algn="ctr">
              <a:lnSpc>
                <a:spcPct val="150000"/>
              </a:lnSpc>
            </a:pPr>
            <a:r>
              <a:rPr lang="nb-NO" sz="1200" dirty="0"/>
              <a:t>Vi vet hvorfor</a:t>
            </a:r>
          </a:p>
          <a:p>
            <a:pPr algn="ctr">
              <a:lnSpc>
                <a:spcPct val="150000"/>
              </a:lnSpc>
            </a:pPr>
            <a:r>
              <a:rPr lang="nb-NO" sz="1200" dirty="0"/>
              <a:t>Alle gjorde sitt beste</a:t>
            </a:r>
          </a:p>
          <a:p>
            <a:pPr algn="ctr">
              <a:lnSpc>
                <a:spcPct val="150000"/>
              </a:lnSpc>
            </a:pPr>
            <a:r>
              <a:rPr lang="nb-NO" sz="1200" dirty="0"/>
              <a:t>Vi tok valgene sammen</a:t>
            </a:r>
          </a:p>
        </p:txBody>
      </p:sp>
      <p:grpSp>
        <p:nvGrpSpPr>
          <p:cNvPr id="26" name="Gruppe 25"/>
          <p:cNvGrpSpPr/>
          <p:nvPr/>
        </p:nvGrpSpPr>
        <p:grpSpPr>
          <a:xfrm>
            <a:off x="1803180" y="4353948"/>
            <a:ext cx="2018649" cy="432048"/>
            <a:chOff x="827584" y="5805264"/>
            <a:chExt cx="2691532" cy="576064"/>
          </a:xfrm>
        </p:grpSpPr>
        <p:pic>
          <p:nvPicPr>
            <p:cNvPr id="12" name="Bilde 11"/>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80240" y="5877272"/>
              <a:ext cx="432048" cy="432048"/>
            </a:xfrm>
            <a:prstGeom prst="rect">
              <a:avLst/>
            </a:prstGeom>
            <a:ln>
              <a:noFill/>
            </a:ln>
          </p:spPr>
        </p:pic>
        <p:sp>
          <p:nvSpPr>
            <p:cNvPr id="23" name="TekstSylinder 22"/>
            <p:cNvSpPr txBox="1"/>
            <p:nvPr/>
          </p:nvSpPr>
          <p:spPr>
            <a:xfrm>
              <a:off x="1403495" y="5877272"/>
              <a:ext cx="2115621" cy="492443"/>
            </a:xfrm>
            <a:prstGeom prst="rect">
              <a:avLst/>
            </a:prstGeom>
            <a:noFill/>
            <a:ln>
              <a:noFill/>
            </a:ln>
          </p:spPr>
          <p:txBody>
            <a:bodyPr wrap="none" rtlCol="0">
              <a:spAutoFit/>
            </a:bodyPr>
            <a:lstStyle/>
            <a:p>
              <a:r>
                <a:rPr lang="nb-NO" sz="1800" dirty="0"/>
                <a:t>Tilliten vokser</a:t>
              </a:r>
            </a:p>
          </p:txBody>
        </p:sp>
        <p:sp>
          <p:nvSpPr>
            <p:cNvPr id="25" name="Rektangel 24"/>
            <p:cNvSpPr/>
            <p:nvPr/>
          </p:nvSpPr>
          <p:spPr>
            <a:xfrm>
              <a:off x="827584" y="5805264"/>
              <a:ext cx="2632692" cy="5760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grpSp>
      <p:grpSp>
        <p:nvGrpSpPr>
          <p:cNvPr id="31" name="Gruppe 30"/>
          <p:cNvGrpSpPr/>
          <p:nvPr/>
        </p:nvGrpSpPr>
        <p:grpSpPr>
          <a:xfrm>
            <a:off x="5215026" y="4365054"/>
            <a:ext cx="2352074" cy="432048"/>
            <a:chOff x="5769694" y="5820072"/>
            <a:chExt cx="3136098" cy="576064"/>
          </a:xfrm>
        </p:grpSpPr>
        <p:pic>
          <p:nvPicPr>
            <p:cNvPr id="28" name="Bilde 27"/>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V="1">
              <a:off x="5822350" y="5892080"/>
              <a:ext cx="432048" cy="432048"/>
            </a:xfrm>
            <a:prstGeom prst="rect">
              <a:avLst/>
            </a:prstGeom>
            <a:ln>
              <a:noFill/>
            </a:ln>
          </p:spPr>
        </p:pic>
        <p:sp>
          <p:nvSpPr>
            <p:cNvPr id="30" name="Rektangel 29"/>
            <p:cNvSpPr/>
            <p:nvPr/>
          </p:nvSpPr>
          <p:spPr>
            <a:xfrm>
              <a:off x="5769694" y="5820072"/>
              <a:ext cx="3078326" cy="57606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9" name="TekstSylinder 28"/>
            <p:cNvSpPr txBox="1"/>
            <p:nvPr/>
          </p:nvSpPr>
          <p:spPr>
            <a:xfrm>
              <a:off x="6345605" y="5892080"/>
              <a:ext cx="2560187" cy="492443"/>
            </a:xfrm>
            <a:prstGeom prst="rect">
              <a:avLst/>
            </a:prstGeom>
            <a:noFill/>
            <a:ln>
              <a:noFill/>
            </a:ln>
          </p:spPr>
          <p:txBody>
            <a:bodyPr wrap="none" rtlCol="0">
              <a:spAutoFit/>
            </a:bodyPr>
            <a:lstStyle/>
            <a:p>
              <a:r>
                <a:rPr lang="nb-NO" sz="1800" dirty="0"/>
                <a:t>Tilliten forsvinner</a:t>
              </a:r>
            </a:p>
          </p:txBody>
        </p:sp>
      </p:grpSp>
      <p:cxnSp>
        <p:nvCxnSpPr>
          <p:cNvPr id="32" name="Rett pil 31"/>
          <p:cNvCxnSpPr/>
          <p:nvPr/>
        </p:nvCxnSpPr>
        <p:spPr>
          <a:xfrm flipH="1">
            <a:off x="6343260" y="1983754"/>
            <a:ext cx="1" cy="339974"/>
          </a:xfrm>
          <a:prstGeom prst="straightConnector1">
            <a:avLst/>
          </a:prstGeom>
          <a:ln w="34925">
            <a:solidFill>
              <a:schemeClr val="accent5"/>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3" name="Rett pil 32"/>
          <p:cNvCxnSpPr/>
          <p:nvPr/>
        </p:nvCxnSpPr>
        <p:spPr>
          <a:xfrm flipH="1">
            <a:off x="6361287" y="2609818"/>
            <a:ext cx="1" cy="339974"/>
          </a:xfrm>
          <a:prstGeom prst="straightConnector1">
            <a:avLst/>
          </a:prstGeom>
          <a:ln w="34925">
            <a:solidFill>
              <a:schemeClr val="accent5"/>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4" name="Rett pil 33"/>
          <p:cNvCxnSpPr/>
          <p:nvPr/>
        </p:nvCxnSpPr>
        <p:spPr>
          <a:xfrm flipH="1">
            <a:off x="6369399" y="3203884"/>
            <a:ext cx="1" cy="339974"/>
          </a:xfrm>
          <a:prstGeom prst="straightConnector1">
            <a:avLst/>
          </a:prstGeom>
          <a:ln w="34925">
            <a:solidFill>
              <a:schemeClr val="accent5"/>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5" name="Rett pil 34"/>
          <p:cNvCxnSpPr/>
          <p:nvPr/>
        </p:nvCxnSpPr>
        <p:spPr>
          <a:xfrm flipH="1">
            <a:off x="6361287" y="3867895"/>
            <a:ext cx="1" cy="339974"/>
          </a:xfrm>
          <a:prstGeom prst="straightConnector1">
            <a:avLst/>
          </a:prstGeom>
          <a:ln w="34925">
            <a:solidFill>
              <a:schemeClr val="accent5"/>
            </a:solidFill>
            <a:tailEnd type="triangle" w="lg" len="med"/>
          </a:ln>
        </p:spPr>
        <p:style>
          <a:lnRef idx="1">
            <a:schemeClr val="accent1"/>
          </a:lnRef>
          <a:fillRef idx="0">
            <a:schemeClr val="accent1"/>
          </a:fillRef>
          <a:effectRef idx="0">
            <a:schemeClr val="accent1"/>
          </a:effectRef>
          <a:fontRef idx="minor">
            <a:schemeClr val="tx1"/>
          </a:fontRef>
        </p:style>
      </p:cxnSp>
      <p:sp>
        <p:nvSpPr>
          <p:cNvPr id="36" name="TekstSylinder 35"/>
          <p:cNvSpPr txBox="1"/>
          <p:nvPr/>
        </p:nvSpPr>
        <p:spPr>
          <a:xfrm>
            <a:off x="5421881" y="2323729"/>
            <a:ext cx="1837362" cy="276999"/>
          </a:xfrm>
          <a:prstGeom prst="rect">
            <a:avLst/>
          </a:prstGeom>
          <a:noFill/>
        </p:spPr>
        <p:txBody>
          <a:bodyPr wrap="none" rtlCol="0">
            <a:spAutoFit/>
          </a:bodyPr>
          <a:lstStyle/>
          <a:p>
            <a:pPr algn="ctr"/>
            <a:r>
              <a:rPr lang="nb-NO" sz="1200" dirty="0"/>
              <a:t>Antagelser og tolkninger</a:t>
            </a:r>
          </a:p>
        </p:txBody>
      </p:sp>
      <p:sp>
        <p:nvSpPr>
          <p:cNvPr id="37" name="TekstSylinder 36"/>
          <p:cNvSpPr txBox="1"/>
          <p:nvPr/>
        </p:nvSpPr>
        <p:spPr>
          <a:xfrm>
            <a:off x="5390737" y="2911901"/>
            <a:ext cx="1941109" cy="276999"/>
          </a:xfrm>
          <a:prstGeom prst="rect">
            <a:avLst/>
          </a:prstGeom>
          <a:noFill/>
        </p:spPr>
        <p:txBody>
          <a:bodyPr wrap="none" rtlCol="0">
            <a:spAutoFit/>
          </a:bodyPr>
          <a:lstStyle/>
          <a:p>
            <a:pPr algn="ctr"/>
            <a:r>
              <a:rPr lang="nb-NO" sz="1200" dirty="0"/>
              <a:t>Verne om egne interesser</a:t>
            </a:r>
          </a:p>
        </p:txBody>
      </p:sp>
      <p:sp>
        <p:nvSpPr>
          <p:cNvPr id="38" name="TekstSylinder 37"/>
          <p:cNvSpPr txBox="1"/>
          <p:nvPr/>
        </p:nvSpPr>
        <p:spPr>
          <a:xfrm>
            <a:off x="5399333" y="3559973"/>
            <a:ext cx="1923925" cy="276999"/>
          </a:xfrm>
          <a:prstGeom prst="rect">
            <a:avLst/>
          </a:prstGeom>
          <a:noFill/>
        </p:spPr>
        <p:txBody>
          <a:bodyPr wrap="none" rtlCol="0">
            <a:spAutoFit/>
          </a:bodyPr>
          <a:lstStyle/>
          <a:p>
            <a:pPr algn="ctr"/>
            <a:r>
              <a:rPr lang="nb-NO" sz="1200" dirty="0"/>
              <a:t>Jobbe for egne interesser</a:t>
            </a:r>
          </a:p>
        </p:txBody>
      </p:sp>
      <p:cxnSp>
        <p:nvCxnSpPr>
          <p:cNvPr id="39" name="Rett pil 38"/>
          <p:cNvCxnSpPr/>
          <p:nvPr/>
        </p:nvCxnSpPr>
        <p:spPr>
          <a:xfrm flipV="1">
            <a:off x="3869922" y="1815667"/>
            <a:ext cx="1384596" cy="508061"/>
          </a:xfrm>
          <a:prstGeom prst="straightConnector1">
            <a:avLst/>
          </a:prstGeom>
          <a:ln w="34925">
            <a:solidFill>
              <a:schemeClr val="accent5"/>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1" name="Rett pil 40"/>
          <p:cNvCxnSpPr/>
          <p:nvPr/>
        </p:nvCxnSpPr>
        <p:spPr>
          <a:xfrm>
            <a:off x="4309299" y="1326022"/>
            <a:ext cx="945220" cy="327626"/>
          </a:xfrm>
          <a:prstGeom prst="straightConnector1">
            <a:avLst/>
          </a:prstGeom>
          <a:ln w="34925">
            <a:solidFill>
              <a:schemeClr val="accent5"/>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1" name="Rett pil 50"/>
          <p:cNvCxnSpPr/>
          <p:nvPr/>
        </p:nvCxnSpPr>
        <p:spPr>
          <a:xfrm flipV="1">
            <a:off x="1547664" y="1977684"/>
            <a:ext cx="0" cy="2170109"/>
          </a:xfrm>
          <a:prstGeom prst="straightConnector1">
            <a:avLst/>
          </a:prstGeom>
          <a:ln w="34925">
            <a:solidFill>
              <a:schemeClr val="accent2"/>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52" name="Rett pil 51"/>
          <p:cNvCxnSpPr/>
          <p:nvPr/>
        </p:nvCxnSpPr>
        <p:spPr>
          <a:xfrm flipV="1">
            <a:off x="7488324" y="1977684"/>
            <a:ext cx="0" cy="2170109"/>
          </a:xfrm>
          <a:prstGeom prst="straightConnector1">
            <a:avLst/>
          </a:prstGeom>
          <a:ln w="34925">
            <a:solidFill>
              <a:schemeClr val="accent5"/>
            </a:solidFill>
            <a:prstDash val="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40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6" grpId="0"/>
      <p:bldP spid="37" grpId="0"/>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Hvorfor lyktes eller mislyktes vi?</a:t>
            </a:r>
          </a:p>
        </p:txBody>
      </p:sp>
      <p:sp>
        <p:nvSpPr>
          <p:cNvPr id="3" name="Plassholder for innhold 2"/>
          <p:cNvSpPr>
            <a:spLocks noGrp="1"/>
          </p:cNvSpPr>
          <p:nvPr>
            <p:ph idx="1"/>
          </p:nvPr>
        </p:nvSpPr>
        <p:spPr/>
        <p:txBody>
          <a:bodyPr/>
          <a:lstStyle/>
          <a:p>
            <a:pPr marL="0" indent="0">
              <a:buNone/>
            </a:pPr>
            <a:endParaRPr lang="nb-NO" dirty="0"/>
          </a:p>
          <a:p>
            <a:pPr>
              <a:buAutoNum type="arabicPeriod"/>
            </a:pPr>
            <a:r>
              <a:rPr lang="nb-NO" dirty="0"/>
              <a:t>Eksempel på regionale prosjekter vi har lyktes med (2 min)</a:t>
            </a:r>
          </a:p>
          <a:p>
            <a:pPr>
              <a:buAutoNum type="arabicPeriod"/>
            </a:pPr>
            <a:r>
              <a:rPr lang="nb-NO" dirty="0"/>
              <a:t>Velg ett prosjekt</a:t>
            </a:r>
          </a:p>
          <a:p>
            <a:pPr>
              <a:buAutoNum type="arabicPeriod"/>
            </a:pPr>
            <a:r>
              <a:rPr lang="nb-NO" dirty="0"/>
              <a:t>Diskuter: Hvorfor lyktes vi?</a:t>
            </a:r>
          </a:p>
          <a:p>
            <a:pPr>
              <a:buAutoNum type="arabicPeriod"/>
            </a:pPr>
            <a:endParaRPr lang="nb-NO" dirty="0"/>
          </a:p>
          <a:p>
            <a:pPr>
              <a:buAutoNum type="arabicPeriod"/>
            </a:pPr>
            <a:r>
              <a:rPr lang="nb-NO" dirty="0"/>
              <a:t>Eksempel på regionale prosjekter vi har mislyktes med (2 min)</a:t>
            </a:r>
          </a:p>
          <a:p>
            <a:pPr>
              <a:buAutoNum type="arabicPeriod"/>
            </a:pPr>
            <a:r>
              <a:rPr lang="nb-NO" dirty="0"/>
              <a:t>Velg ett prosjekt</a:t>
            </a:r>
          </a:p>
          <a:p>
            <a:pPr>
              <a:buAutoNum type="arabicPeriod"/>
            </a:pPr>
            <a:r>
              <a:rPr lang="nb-NO" dirty="0"/>
              <a:t>Diskuter: Hvorfor mislyktes vi?</a:t>
            </a:r>
          </a:p>
          <a:p>
            <a:pPr>
              <a:buAutoNum type="arabicPeriod"/>
            </a:pPr>
            <a:endParaRPr lang="nb-NO" dirty="0"/>
          </a:p>
          <a:p>
            <a:pPr marL="0" indent="0">
              <a:buNone/>
            </a:pPr>
            <a:r>
              <a:rPr lang="nb-NO" i="1" dirty="0"/>
              <a:t>Legg særlig vekt på «momenter»  som kan knyttes til samarbeidet mellom kommunene. </a:t>
            </a:r>
          </a:p>
        </p:txBody>
      </p:sp>
    </p:spTree>
    <p:extLst>
      <p:ext uri="{BB962C8B-B14F-4D97-AF65-F5344CB8AC3E}">
        <p14:creationId xmlns:p14="http://schemas.microsoft.com/office/powerpoint/2010/main" val="705757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Hvorfor lyktes eller mislyktes vi?</a:t>
            </a:r>
          </a:p>
        </p:txBody>
      </p:sp>
      <p:sp>
        <p:nvSpPr>
          <p:cNvPr id="3" name="Plassholder for innhold 2"/>
          <p:cNvSpPr>
            <a:spLocks noGrp="1"/>
          </p:cNvSpPr>
          <p:nvPr>
            <p:ph idx="1"/>
          </p:nvPr>
        </p:nvSpPr>
        <p:spPr/>
        <p:txBody>
          <a:bodyPr/>
          <a:lstStyle/>
          <a:p>
            <a:pPr marL="0" indent="0">
              <a:buNone/>
            </a:pPr>
            <a:endParaRPr lang="nb-NO" dirty="0"/>
          </a:p>
          <a:p>
            <a:pPr>
              <a:buAutoNum type="arabicPeriod"/>
            </a:pPr>
            <a:r>
              <a:rPr lang="nb-NO" dirty="0"/>
              <a:t>Eksempel på regionale prosjekter vi har lyktes med (2 min)</a:t>
            </a:r>
          </a:p>
          <a:p>
            <a:pPr>
              <a:buAutoNum type="arabicPeriod"/>
            </a:pPr>
            <a:r>
              <a:rPr lang="nb-NO" dirty="0"/>
              <a:t>Velg ett prosjekt</a:t>
            </a:r>
          </a:p>
          <a:p>
            <a:pPr>
              <a:buAutoNum type="arabicPeriod"/>
            </a:pPr>
            <a:r>
              <a:rPr lang="nb-NO" dirty="0"/>
              <a:t>Diskuter: Hvorfor lyktes vi?</a:t>
            </a:r>
          </a:p>
          <a:p>
            <a:pPr>
              <a:buAutoNum type="arabicPeriod"/>
            </a:pPr>
            <a:endParaRPr lang="nb-NO" dirty="0"/>
          </a:p>
          <a:p>
            <a:pPr>
              <a:buAutoNum type="arabicPeriod"/>
            </a:pPr>
            <a:r>
              <a:rPr lang="nb-NO" dirty="0"/>
              <a:t>Eksempel på regionale prosjekter vi har mislyktes med (2 min)</a:t>
            </a:r>
          </a:p>
          <a:p>
            <a:pPr>
              <a:buAutoNum type="arabicPeriod"/>
            </a:pPr>
            <a:r>
              <a:rPr lang="nb-NO" dirty="0"/>
              <a:t>Velg ett prosjekt</a:t>
            </a:r>
          </a:p>
          <a:p>
            <a:pPr>
              <a:buAutoNum type="arabicPeriod"/>
            </a:pPr>
            <a:r>
              <a:rPr lang="nb-NO" dirty="0"/>
              <a:t>Diskuter: Hvorfor mislyktes vi?</a:t>
            </a:r>
          </a:p>
          <a:p>
            <a:pPr>
              <a:buAutoNum type="arabicPeriod"/>
            </a:pPr>
            <a:endParaRPr lang="nb-NO" dirty="0"/>
          </a:p>
          <a:p>
            <a:pPr marL="0" indent="0">
              <a:buNone/>
            </a:pPr>
            <a:r>
              <a:rPr lang="nb-NO" i="1" dirty="0"/>
              <a:t>Legg særlig vekt på «momenter»  som kan knyttes til samarbeidet mellom kommunene. </a:t>
            </a:r>
          </a:p>
        </p:txBody>
      </p:sp>
    </p:spTree>
    <p:extLst>
      <p:ext uri="{BB962C8B-B14F-4D97-AF65-F5344CB8AC3E}">
        <p14:creationId xmlns:p14="http://schemas.microsoft.com/office/powerpoint/2010/main" val="887125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3067514" y="529736"/>
            <a:ext cx="2968855" cy="578448"/>
          </a:xfrm>
        </p:spPr>
        <p:txBody>
          <a:bodyPr/>
          <a:lstStyle/>
          <a:p>
            <a:r>
              <a:rPr lang="nb-NO" sz="2407" dirty="0"/>
              <a:t>Samarbeid - tillit</a:t>
            </a:r>
          </a:p>
        </p:txBody>
      </p:sp>
      <p:sp>
        <p:nvSpPr>
          <p:cNvPr id="3" name="Plassholder for innhold 2"/>
          <p:cNvSpPr>
            <a:spLocks noGrp="1"/>
          </p:cNvSpPr>
          <p:nvPr>
            <p:ph idx="1"/>
          </p:nvPr>
        </p:nvSpPr>
        <p:spPr>
          <a:xfrm>
            <a:off x="1289259" y="1396533"/>
            <a:ext cx="6526084" cy="3194317"/>
          </a:xfrm>
        </p:spPr>
        <p:txBody>
          <a:bodyPr/>
          <a:lstStyle/>
          <a:p>
            <a:pPr marL="0" indent="0"/>
            <a:r>
              <a:rPr lang="nb-NO" sz="1504" dirty="0"/>
              <a:t>	</a:t>
            </a:r>
          </a:p>
          <a:p>
            <a:pPr marL="343860" indent="-343860">
              <a:buFont typeface="Arial" panose="020B0604020202020204" pitchFamily="34" charset="0"/>
              <a:buChar char="•"/>
            </a:pPr>
            <a:r>
              <a:rPr lang="nb-NO" sz="2106" b="1" dirty="0"/>
              <a:t>Samarbeid</a:t>
            </a:r>
            <a:r>
              <a:rPr lang="nb-NO" sz="2106" dirty="0"/>
              <a:t> er nødvendig for å oppnå felles mål</a:t>
            </a:r>
          </a:p>
          <a:p>
            <a:pPr marL="343860" indent="-343860">
              <a:buFont typeface="Arial" panose="020B0604020202020204" pitchFamily="34" charset="0"/>
              <a:buChar char="•"/>
            </a:pPr>
            <a:r>
              <a:rPr lang="nb-NO" sz="2106" dirty="0"/>
              <a:t>Oppnår vi ikke målene, mister vi </a:t>
            </a:r>
            <a:r>
              <a:rPr lang="nb-NO" sz="2106" b="1" dirty="0"/>
              <a:t>tillit</a:t>
            </a:r>
          </a:p>
          <a:p>
            <a:pPr marL="343860" indent="-343860">
              <a:buFont typeface="Arial" panose="020B0604020202020204" pitchFamily="34" charset="0"/>
              <a:buChar char="•"/>
            </a:pPr>
            <a:r>
              <a:rPr lang="nb-NO" sz="2106" dirty="0"/>
              <a:t>Har vi ikke tillit, mister vi </a:t>
            </a:r>
            <a:r>
              <a:rPr lang="nb-NO" sz="2106" b="1" dirty="0"/>
              <a:t>handlingsrom</a:t>
            </a:r>
            <a:r>
              <a:rPr lang="nb-NO" sz="2106" dirty="0"/>
              <a:t> for utvikling</a:t>
            </a:r>
          </a:p>
          <a:p>
            <a:pPr marL="343860" indent="-343860">
              <a:buFont typeface="Arial" panose="020B0604020202020204" pitchFamily="34" charset="0"/>
              <a:buChar char="•"/>
            </a:pPr>
            <a:r>
              <a:rPr lang="nb-NO" sz="2106" dirty="0"/>
              <a:t>Evner vi ikke </a:t>
            </a:r>
            <a:r>
              <a:rPr lang="nb-NO" sz="2106" b="1" dirty="0"/>
              <a:t>utvikling</a:t>
            </a:r>
            <a:r>
              <a:rPr lang="nb-NO" sz="2106" dirty="0"/>
              <a:t> er vi ikke </a:t>
            </a:r>
            <a:r>
              <a:rPr lang="nb-NO" sz="2106" dirty="0" err="1"/>
              <a:t>konkurransedyktigepå</a:t>
            </a:r>
            <a:r>
              <a:rPr lang="nb-NO" sz="2106" dirty="0"/>
              <a:t> lang sikt</a:t>
            </a:r>
          </a:p>
          <a:p>
            <a:pPr marL="343860" indent="-343860">
              <a:buFont typeface="Arial" panose="020B0604020202020204" pitchFamily="34" charset="0"/>
              <a:buChar char="•"/>
            </a:pPr>
            <a:r>
              <a:rPr lang="nb-NO" sz="2106" dirty="0"/>
              <a:t>Er vi ikke </a:t>
            </a:r>
            <a:r>
              <a:rPr lang="nb-NO" sz="2106" b="1" dirty="0"/>
              <a:t>konkurransedyktige</a:t>
            </a:r>
            <a:r>
              <a:rPr lang="nb-NO" sz="2106" dirty="0"/>
              <a:t> taper vi kampen om innbyggere, bedrifter og arbeidsplasser</a:t>
            </a:r>
          </a:p>
          <a:p>
            <a:pPr marL="0" indent="0"/>
            <a:endParaRPr lang="nb-NO" sz="1504" b="1" dirty="0"/>
          </a:p>
          <a:p>
            <a:pPr marL="0" indent="0"/>
            <a:endParaRPr lang="nb-NO" sz="752" dirty="0"/>
          </a:p>
          <a:p>
            <a:pPr lvl="1">
              <a:buFont typeface="Arial" panose="020B0604020202020204" pitchFamily="34" charset="0"/>
              <a:buChar char="•"/>
            </a:pPr>
            <a:endParaRPr lang="nb-NO" sz="1128" dirty="0"/>
          </a:p>
          <a:p>
            <a:pPr lvl="1">
              <a:buFont typeface="Arial" panose="020B0604020202020204" pitchFamily="34" charset="0"/>
              <a:buChar char="•"/>
            </a:pPr>
            <a:endParaRPr lang="nb-NO" sz="1128" dirty="0"/>
          </a:p>
          <a:p>
            <a:pPr marL="0" indent="0"/>
            <a:endParaRPr lang="nb-NO" sz="1504" dirty="0"/>
          </a:p>
          <a:p>
            <a:pPr>
              <a:buFont typeface="Arial" panose="020B0604020202020204" pitchFamily="34" charset="0"/>
              <a:buChar char="•"/>
            </a:pPr>
            <a:endParaRPr lang="nb-NO" sz="1504" dirty="0"/>
          </a:p>
          <a:p>
            <a:pPr>
              <a:buFont typeface="Arial" panose="020B0604020202020204" pitchFamily="34" charset="0"/>
              <a:buChar char="•"/>
            </a:pPr>
            <a:endParaRPr lang="nb-NO" dirty="0"/>
          </a:p>
          <a:p>
            <a:pPr>
              <a:buFont typeface="Arial" panose="020B0604020202020204" pitchFamily="34" charset="0"/>
              <a:buChar char="•"/>
            </a:pPr>
            <a:endParaRPr lang="nb-NO" dirty="0"/>
          </a:p>
          <a:p>
            <a:pPr marL="0" indent="0"/>
            <a:endParaRPr lang="nb-NO" dirty="0"/>
          </a:p>
          <a:p>
            <a:pPr>
              <a:buFont typeface="Arial" panose="020B0604020202020204" pitchFamily="34" charset="0"/>
              <a:buChar char="•"/>
            </a:pPr>
            <a:endParaRPr lang="nb-NO" dirty="0"/>
          </a:p>
        </p:txBody>
      </p:sp>
    </p:spTree>
    <p:extLst>
      <p:ext uri="{BB962C8B-B14F-4D97-AF65-F5344CB8AC3E}">
        <p14:creationId xmlns:p14="http://schemas.microsoft.com/office/powerpoint/2010/main" val="4252875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2110690" y="589829"/>
            <a:ext cx="5673610" cy="578448"/>
          </a:xfrm>
        </p:spPr>
        <p:txBody>
          <a:bodyPr/>
          <a:lstStyle/>
          <a:p>
            <a:r>
              <a:rPr lang="nb-NO" sz="2407" dirty="0"/>
              <a:t>Hva er krevende og utfordrende?</a:t>
            </a:r>
          </a:p>
        </p:txBody>
      </p:sp>
      <p:sp>
        <p:nvSpPr>
          <p:cNvPr id="5" name="Plassholder for innhold 2"/>
          <p:cNvSpPr txBox="1">
            <a:spLocks/>
          </p:cNvSpPr>
          <p:nvPr/>
        </p:nvSpPr>
        <p:spPr bwMode="auto">
          <a:xfrm>
            <a:off x="1594907" y="1404075"/>
            <a:ext cx="6189393" cy="326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771" tIns="34386" rIns="68771" bIns="34386" numCol="1" anchor="t" anchorCtr="0" compatLnSpc="1">
            <a:prstTxWarp prst="textNoShape">
              <a:avLst/>
            </a:prstTxWarp>
            <a:normAutofit/>
          </a:bodyPr>
          <a:lstStyle>
            <a:lvl1pPr marL="342900" indent="-342900" algn="l" rtl="0" eaLnBrk="1" fontAlgn="base" hangingPunct="1">
              <a:spcBef>
                <a:spcPct val="20000"/>
              </a:spcBef>
              <a:spcAft>
                <a:spcPct val="0"/>
              </a:spcAft>
              <a:defRPr sz="2300">
                <a:solidFill>
                  <a:schemeClr val="tx1"/>
                </a:solidFill>
                <a:latin typeface="+mn-lt"/>
                <a:ea typeface="+mn-ea"/>
                <a:cs typeface="+mn-cs"/>
              </a:defRPr>
            </a:lvl1pPr>
            <a:lvl2pPr marL="742950" indent="-285750" algn="l" rtl="0" eaLnBrk="1" fontAlgn="base" hangingPunct="1">
              <a:spcBef>
                <a:spcPct val="20000"/>
              </a:spcBef>
              <a:spcAft>
                <a:spcPct val="0"/>
              </a:spcAft>
              <a:defRPr>
                <a:solidFill>
                  <a:schemeClr val="tx1"/>
                </a:solidFill>
                <a:latin typeface="+mn-lt"/>
                <a:ea typeface="+mn-ea"/>
              </a:defRPr>
            </a:lvl2pPr>
            <a:lvl3pPr marL="1143000" indent="-228600" algn="l" rtl="0" eaLnBrk="1" fontAlgn="base" hangingPunct="1">
              <a:spcBef>
                <a:spcPct val="20000"/>
              </a:spcBef>
              <a:spcAft>
                <a:spcPct val="0"/>
              </a:spcAft>
              <a:defRPr sz="1800">
                <a:solidFill>
                  <a:schemeClr val="tx1"/>
                </a:solidFill>
                <a:latin typeface="+mn-lt"/>
                <a:ea typeface="+mn-ea"/>
              </a:defRPr>
            </a:lvl3pPr>
            <a:lvl4pPr marL="1562100" indent="-228600" algn="l" rtl="0" eaLnBrk="1" fontAlgn="base" hangingPunct="1">
              <a:spcBef>
                <a:spcPct val="20000"/>
              </a:spcBef>
              <a:spcAft>
                <a:spcPct val="0"/>
              </a:spcAft>
              <a:buChar char="–"/>
              <a:defRPr sz="1800">
                <a:solidFill>
                  <a:schemeClr val="tx1"/>
                </a:solidFill>
                <a:latin typeface="+mn-lt"/>
                <a:ea typeface="+mn-ea"/>
              </a:defRPr>
            </a:lvl4pPr>
            <a:lvl5pPr marL="1981200" indent="-228600" algn="l" rtl="0" eaLnBrk="1" fontAlgn="base" hangingPunct="1">
              <a:spcBef>
                <a:spcPct val="20000"/>
              </a:spcBef>
              <a:spcAft>
                <a:spcPct val="0"/>
              </a:spcAft>
              <a:buChar char="»"/>
              <a:defRPr sz="1800">
                <a:solidFill>
                  <a:schemeClr val="tx1"/>
                </a:solidFill>
                <a:latin typeface="+mn-lt"/>
                <a:ea typeface="+mn-ea"/>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a:lstStyle>
          <a:p>
            <a:pPr marL="257895" indent="-257895" defTabSz="687720">
              <a:buFont typeface="Arial" panose="020B0604020202020204" pitchFamily="34" charset="0"/>
              <a:buChar char="•"/>
            </a:pPr>
            <a:r>
              <a:rPr lang="nb-NO" sz="1805" kern="0" dirty="0"/>
              <a:t>For få politikere evner å løfte blikket og se hele regionen </a:t>
            </a:r>
          </a:p>
          <a:p>
            <a:pPr marL="257895" indent="-257895" defTabSz="687720">
              <a:buFont typeface="Arial" panose="020B0604020202020204" pitchFamily="34" charset="0"/>
              <a:buChar char="•"/>
            </a:pPr>
            <a:r>
              <a:rPr lang="nb-NO" sz="1805" kern="0" dirty="0"/>
              <a:t>For mange politikere har for stor fokus på å tilfredsstille egne innbyggere og neste valgresultat</a:t>
            </a:r>
          </a:p>
          <a:p>
            <a:pPr marL="257895" indent="-257895" defTabSz="687720">
              <a:buFont typeface="Arial" panose="020B0604020202020204" pitchFamily="34" charset="0"/>
              <a:buChar char="•"/>
            </a:pPr>
            <a:r>
              <a:rPr lang="nb-NO" sz="1805" kern="0" dirty="0"/>
              <a:t>Mangler den politikeren som ut i fra kraft og tyngde får aksept av de andre til å være den førende i regionen</a:t>
            </a:r>
          </a:p>
          <a:p>
            <a:pPr marL="257895" indent="-257895" defTabSz="687720">
              <a:buFont typeface="Arial" panose="020B0604020202020204" pitchFamily="34" charset="0"/>
              <a:buChar char="•"/>
            </a:pPr>
            <a:r>
              <a:rPr lang="nb-NO" sz="1805" kern="0" dirty="0"/>
              <a:t>Avhengig av at administrasjonene tar ansvar og følger opp</a:t>
            </a:r>
          </a:p>
          <a:p>
            <a:pPr marL="257895" indent="-257895" defTabSz="687720">
              <a:buFont typeface="Arial" panose="020B0604020202020204" pitchFamily="34" charset="0"/>
              <a:buChar char="•"/>
            </a:pPr>
            <a:r>
              <a:rPr lang="nb-NO" sz="1805" kern="0" dirty="0"/>
              <a:t>Er fornøyd med å spille i 3. divisjon, satser på kretsmesterskapet – ikke NM og VM</a:t>
            </a:r>
          </a:p>
          <a:p>
            <a:pPr marL="558773" lvl="1" indent="-214913" defTabSz="687720">
              <a:buFont typeface="Arial" panose="020B0604020202020204" pitchFamily="34" charset="0"/>
              <a:buChar char="•"/>
            </a:pPr>
            <a:endParaRPr lang="nb-NO" sz="1354" kern="0" dirty="0"/>
          </a:p>
          <a:p>
            <a:pPr marL="257895" indent="-257895" defTabSz="687720"/>
            <a:endParaRPr lang="nb-NO" sz="1730" kern="0" dirty="0"/>
          </a:p>
          <a:p>
            <a:pPr marL="257895" indent="-257895" defTabSz="687720"/>
            <a:endParaRPr lang="nb-NO" sz="1730" kern="0" dirty="0"/>
          </a:p>
          <a:p>
            <a:pPr marL="257895" indent="-257895" defTabSz="687720"/>
            <a:endParaRPr lang="nb-NO" sz="1730" kern="0" dirty="0"/>
          </a:p>
        </p:txBody>
      </p:sp>
    </p:spTree>
    <p:extLst>
      <p:ext uri="{BB962C8B-B14F-4D97-AF65-F5344CB8AC3E}">
        <p14:creationId xmlns:p14="http://schemas.microsoft.com/office/powerpoint/2010/main" val="1322759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4" name="Plassholder for innhol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43000" y="346934"/>
            <a:ext cx="2312352" cy="2624078"/>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1446" y="3055638"/>
            <a:ext cx="2001108" cy="2144979"/>
          </a:xfrm>
          <a:prstGeom prst="rect">
            <a:avLst/>
          </a:prstGeom>
        </p:spPr>
      </p:pic>
      <p:pic>
        <p:nvPicPr>
          <p:cNvPr id="7" name="Bil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5564" y="346933"/>
            <a:ext cx="2376264" cy="2624078"/>
          </a:xfrm>
          <a:prstGeom prst="rect">
            <a:avLst/>
          </a:prstGeom>
        </p:spPr>
      </p:pic>
      <p:pic>
        <p:nvPicPr>
          <p:cNvPr id="8" name="Plassholder for innhold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5869175" y="591535"/>
            <a:ext cx="2127273" cy="237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4301" y="3055638"/>
            <a:ext cx="1954123" cy="2095965"/>
          </a:xfrm>
          <a:prstGeom prst="rect">
            <a:avLst/>
          </a:prstGeom>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55797" y="2990619"/>
            <a:ext cx="2009649" cy="216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4569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291" y="411510"/>
            <a:ext cx="8353425" cy="936104"/>
          </a:xfrm>
        </p:spPr>
        <p:txBody>
          <a:bodyPr/>
          <a:lstStyle/>
          <a:p>
            <a:r>
              <a:rPr lang="nb-NO" dirty="0"/>
              <a:t>Våre studier sier (stort sett alle)</a:t>
            </a:r>
            <a:br>
              <a:rPr lang="nb-NO" dirty="0"/>
            </a:br>
            <a:endParaRPr lang="en-US" dirty="0"/>
          </a:p>
        </p:txBody>
      </p:sp>
      <p:sp>
        <p:nvSpPr>
          <p:cNvPr id="3" name="Plassholder for innhold 2"/>
          <p:cNvSpPr>
            <a:spLocks noGrp="1"/>
          </p:cNvSpPr>
          <p:nvPr>
            <p:ph idx="1"/>
          </p:nvPr>
        </p:nvSpPr>
        <p:spPr/>
        <p:txBody>
          <a:bodyPr/>
          <a:lstStyle/>
          <a:p>
            <a:pPr marL="0" indent="0">
              <a:buNone/>
            </a:pPr>
            <a:r>
              <a:rPr lang="nb-NO" dirty="0"/>
              <a:t>Enten – der det pekes på mangler:</a:t>
            </a:r>
          </a:p>
          <a:p>
            <a:pPr marL="0" indent="0">
              <a:buNone/>
            </a:pPr>
            <a:endParaRPr lang="nb-NO" dirty="0"/>
          </a:p>
          <a:p>
            <a:r>
              <a:rPr lang="nb-NO" sz="2400" i="1" dirty="0"/>
              <a:t>behov for bedre samhandling mellom og på tvers av  </a:t>
            </a:r>
          </a:p>
          <a:p>
            <a:pPr marL="0" indent="0">
              <a:buNone/>
            </a:pPr>
            <a:endParaRPr lang="nb-NO" dirty="0"/>
          </a:p>
          <a:p>
            <a:pPr marL="0" indent="0">
              <a:buNone/>
            </a:pPr>
            <a:r>
              <a:rPr lang="nb-NO" dirty="0"/>
              <a:t>eller – der det pekes på at noe er vellykket/suksessrikt:</a:t>
            </a:r>
          </a:p>
          <a:p>
            <a:pPr marL="0" indent="0">
              <a:buNone/>
            </a:pPr>
            <a:endParaRPr lang="nb-NO" dirty="0"/>
          </a:p>
          <a:p>
            <a:r>
              <a:rPr lang="nb-NO" sz="2400" i="1" dirty="0"/>
              <a:t>preget av en god og tillitsfull samhandling mellom og på tvers av </a:t>
            </a:r>
          </a:p>
          <a:p>
            <a:endParaRPr lang="en-US" dirty="0"/>
          </a:p>
        </p:txBody>
      </p:sp>
    </p:spTree>
    <p:extLst>
      <p:ext uri="{BB962C8B-B14F-4D97-AF65-F5344CB8AC3E}">
        <p14:creationId xmlns:p14="http://schemas.microsoft.com/office/powerpoint/2010/main" val="757144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og da er det slik at …..</a:t>
            </a:r>
            <a:endParaRPr lang="en-US" dirty="0"/>
          </a:p>
        </p:txBody>
      </p:sp>
      <p:sp>
        <p:nvSpPr>
          <p:cNvPr id="3" name="Plassholder for innhold 2"/>
          <p:cNvSpPr>
            <a:spLocks noGrp="1"/>
          </p:cNvSpPr>
          <p:nvPr>
            <p:ph idx="1"/>
          </p:nvPr>
        </p:nvSpPr>
        <p:spPr>
          <a:xfrm>
            <a:off x="395291" y="1059656"/>
            <a:ext cx="8353425" cy="3672055"/>
          </a:xfrm>
        </p:spPr>
        <p:txBody>
          <a:bodyPr/>
          <a:lstStyle/>
          <a:p>
            <a:endParaRPr lang="nb-NO" dirty="0"/>
          </a:p>
          <a:p>
            <a:pPr marL="0" indent="0">
              <a:buNone/>
            </a:pPr>
            <a:r>
              <a:rPr lang="nb-NO" b="1" dirty="0"/>
              <a:t>Ildsjeler</a:t>
            </a:r>
            <a:r>
              <a:rPr lang="nb-NO" dirty="0"/>
              <a:t>, </a:t>
            </a:r>
            <a:r>
              <a:rPr lang="nb-NO" b="1" dirty="0"/>
              <a:t>personlige nettverk</a:t>
            </a:r>
            <a:r>
              <a:rPr lang="nb-NO" dirty="0"/>
              <a:t>, </a:t>
            </a:r>
            <a:r>
              <a:rPr lang="nb-NO" b="1" dirty="0"/>
              <a:t>utviklingskultur</a:t>
            </a:r>
            <a:r>
              <a:rPr lang="nb-NO" dirty="0"/>
              <a:t> og et </a:t>
            </a:r>
            <a:r>
              <a:rPr lang="nb-NO" b="1" dirty="0"/>
              <a:t>tillitsfullt og tett samarbeid</a:t>
            </a:r>
            <a:r>
              <a:rPr lang="nb-NO" dirty="0"/>
              <a:t> mellom kommune og næringsliv,</a:t>
            </a:r>
          </a:p>
          <a:p>
            <a:pPr marL="0" indent="0">
              <a:buNone/>
            </a:pPr>
            <a:r>
              <a:rPr lang="nb-NO" dirty="0"/>
              <a:t>og en </a:t>
            </a:r>
            <a:r>
              <a:rPr lang="nb-NO" b="1" dirty="0"/>
              <a:t>evne til å gripe de anledninger</a:t>
            </a:r>
            <a:r>
              <a:rPr lang="nb-NO" dirty="0"/>
              <a:t> som byr seg</a:t>
            </a:r>
          </a:p>
          <a:p>
            <a:pPr marL="0" indent="0">
              <a:buNone/>
            </a:pPr>
            <a:endParaRPr lang="nb-NO" dirty="0"/>
          </a:p>
          <a:p>
            <a:pPr marL="0" indent="0">
              <a:buNone/>
            </a:pPr>
            <a:r>
              <a:rPr lang="nb-NO" dirty="0"/>
              <a:t>betyr mer for nærings- og samfunnsutviklingen i distrikts-kommuner enn </a:t>
            </a:r>
            <a:r>
              <a:rPr lang="nb-NO" u="sng" dirty="0"/>
              <a:t>penger</a:t>
            </a:r>
            <a:r>
              <a:rPr lang="nb-NO" dirty="0"/>
              <a:t>, </a:t>
            </a:r>
            <a:r>
              <a:rPr lang="nb-NO" u="sng" dirty="0"/>
              <a:t>organisering</a:t>
            </a:r>
            <a:r>
              <a:rPr lang="nb-NO" dirty="0"/>
              <a:t>, </a:t>
            </a:r>
            <a:r>
              <a:rPr lang="nb-NO" u="sng" dirty="0"/>
              <a:t>planer</a:t>
            </a:r>
            <a:r>
              <a:rPr lang="nb-NO" dirty="0"/>
              <a:t> og </a:t>
            </a:r>
            <a:r>
              <a:rPr lang="nb-NO" u="sng" dirty="0"/>
              <a:t>infrastruktur</a:t>
            </a:r>
            <a:r>
              <a:rPr lang="nb-NO" dirty="0"/>
              <a:t>.  </a:t>
            </a:r>
          </a:p>
          <a:p>
            <a:pPr marL="0" indent="0">
              <a:buNone/>
            </a:pPr>
            <a:endParaRPr lang="nb-NO" dirty="0"/>
          </a:p>
          <a:p>
            <a:pPr marL="0" indent="0" algn="ctr">
              <a:buNone/>
            </a:pPr>
            <a:r>
              <a:rPr lang="nb-NO" b="1" dirty="0"/>
              <a:t>Utvikling skapes av mennesker </a:t>
            </a:r>
          </a:p>
          <a:p>
            <a:pPr marL="0" indent="0" algn="ctr">
              <a:buNone/>
            </a:pPr>
            <a:endParaRPr lang="en-US" sz="1800" b="1" dirty="0"/>
          </a:p>
        </p:txBody>
      </p:sp>
    </p:spTree>
    <p:extLst>
      <p:ext uri="{BB962C8B-B14F-4D97-AF65-F5344CB8AC3E}">
        <p14:creationId xmlns:p14="http://schemas.microsoft.com/office/powerpoint/2010/main" val="208680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En regions samla utviklingskapasitet</a:t>
            </a:r>
          </a:p>
        </p:txBody>
      </p:sp>
      <p:sp>
        <p:nvSpPr>
          <p:cNvPr id="3" name="Plassholder for innhold 2"/>
          <p:cNvSpPr>
            <a:spLocks noGrp="1"/>
          </p:cNvSpPr>
          <p:nvPr>
            <p:ph idx="1"/>
          </p:nvPr>
        </p:nvSpPr>
        <p:spPr/>
        <p:txBody>
          <a:bodyPr/>
          <a:lstStyle/>
          <a:p>
            <a:endParaRPr lang="nb-NO" dirty="0"/>
          </a:p>
          <a:p>
            <a:pPr marL="457200" lvl="1" indent="0">
              <a:buNone/>
            </a:pPr>
            <a:r>
              <a:rPr lang="nb-NO" sz="2400" dirty="0"/>
              <a:t>	Utviklingsledelse</a:t>
            </a:r>
          </a:p>
          <a:p>
            <a:pPr marL="457200" lvl="1" indent="0">
              <a:buNone/>
            </a:pPr>
            <a:r>
              <a:rPr lang="nb-NO" sz="2400" dirty="0"/>
              <a:t>+	Utviklingskompetanse</a:t>
            </a:r>
          </a:p>
          <a:p>
            <a:pPr marL="457200" lvl="1" indent="0">
              <a:buNone/>
            </a:pPr>
            <a:r>
              <a:rPr lang="nb-NO" sz="2400" dirty="0"/>
              <a:t>+	Utviklingskultur</a:t>
            </a:r>
          </a:p>
          <a:p>
            <a:pPr marL="457200" lvl="1" indent="0">
              <a:buNone/>
            </a:pPr>
            <a:r>
              <a:rPr lang="nb-NO" sz="2400" dirty="0"/>
              <a:t>+	Utviklingsøkonomi</a:t>
            </a:r>
          </a:p>
          <a:p>
            <a:pPr marL="457200" lvl="1" indent="0">
              <a:buNone/>
            </a:pPr>
            <a:r>
              <a:rPr lang="nb-NO" sz="2400" dirty="0"/>
              <a:t>+	</a:t>
            </a:r>
            <a:r>
              <a:rPr lang="nb-NO" sz="2400" u="sng" dirty="0"/>
              <a:t>Tidsressurser til utviklingsarbeid</a:t>
            </a:r>
          </a:p>
          <a:p>
            <a:pPr marL="457200" lvl="1" indent="0">
              <a:buNone/>
            </a:pPr>
            <a:r>
              <a:rPr lang="nb-NO" sz="2400" dirty="0"/>
              <a:t>= 	</a:t>
            </a:r>
            <a:r>
              <a:rPr lang="nb-NO" sz="2400" b="1" u="sng" dirty="0"/>
              <a:t>Samla utviklingskapasitet   </a:t>
            </a:r>
          </a:p>
        </p:txBody>
      </p:sp>
      <p:pic>
        <p:nvPicPr>
          <p:cNvPr id="4" name="Bilde 3"/>
          <p:cNvPicPr>
            <a:picLocks noChangeAspect="1"/>
          </p:cNvPicPr>
          <p:nvPr/>
        </p:nvPicPr>
        <p:blipFill>
          <a:blip r:embed="rId3"/>
          <a:stretch>
            <a:fillRect/>
          </a:stretch>
        </p:blipFill>
        <p:spPr>
          <a:xfrm>
            <a:off x="6444208" y="1419622"/>
            <a:ext cx="2611151" cy="2448272"/>
          </a:xfrm>
          <a:prstGeom prst="rect">
            <a:avLst/>
          </a:prstGeom>
        </p:spPr>
      </p:pic>
    </p:spTree>
    <p:extLst>
      <p:ext uri="{BB962C8B-B14F-4D97-AF65-F5344CB8AC3E}">
        <p14:creationId xmlns:p14="http://schemas.microsoft.com/office/powerpoint/2010/main" val="1540171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Utviklingskapasitet  bra, men …..</a:t>
            </a:r>
            <a:endParaRPr lang="en-US" dirty="0"/>
          </a:p>
        </p:txBody>
      </p:sp>
      <p:pic>
        <p:nvPicPr>
          <p:cNvPr id="6" name="Plassholder for innhold 5"/>
          <p:cNvPicPr>
            <a:picLocks noGrp="1" noChangeAspect="1"/>
          </p:cNvPicPr>
          <p:nvPr>
            <p:ph idx="1"/>
          </p:nvPr>
        </p:nvPicPr>
        <p:blipFill>
          <a:blip r:embed="rId3"/>
          <a:stretch>
            <a:fillRect/>
          </a:stretch>
        </p:blipFill>
        <p:spPr>
          <a:xfrm>
            <a:off x="2879815" y="1563638"/>
            <a:ext cx="3384376" cy="2252148"/>
          </a:xfrm>
          <a:prstGeom prst="rect">
            <a:avLst/>
          </a:prstGeom>
        </p:spPr>
      </p:pic>
      <p:sp>
        <p:nvSpPr>
          <p:cNvPr id="8" name="Rektangel 7"/>
          <p:cNvSpPr/>
          <p:nvPr/>
        </p:nvSpPr>
        <p:spPr>
          <a:xfrm>
            <a:off x="179513" y="1203598"/>
            <a:ext cx="2592288" cy="31700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kstSylinder 8"/>
          <p:cNvSpPr txBox="1"/>
          <p:nvPr/>
        </p:nvSpPr>
        <p:spPr>
          <a:xfrm>
            <a:off x="179512" y="1203598"/>
            <a:ext cx="2628295" cy="3477875"/>
          </a:xfrm>
          <a:prstGeom prst="rect">
            <a:avLst/>
          </a:prstGeom>
          <a:solidFill>
            <a:schemeClr val="accent3">
              <a:lumMod val="60000"/>
              <a:lumOff val="40000"/>
            </a:schemeClr>
          </a:solidFill>
          <a:ln>
            <a:solidFill>
              <a:schemeClr val="accent1">
                <a:lumMod val="50000"/>
              </a:schemeClr>
            </a:solidFill>
          </a:ln>
        </p:spPr>
        <p:txBody>
          <a:bodyPr wrap="square" rtlCol="0">
            <a:spAutoFit/>
          </a:bodyPr>
          <a:lstStyle/>
          <a:p>
            <a:r>
              <a:rPr lang="nb-NO" sz="2000" b="1" dirty="0"/>
              <a:t>Utviklingskapasitet</a:t>
            </a:r>
          </a:p>
          <a:p>
            <a:endParaRPr lang="nb-NO" sz="2000" b="1" dirty="0"/>
          </a:p>
          <a:p>
            <a:pPr marL="342900" indent="-342900">
              <a:buFont typeface="Arial" panose="020B0604020202020204" pitchFamily="34" charset="0"/>
              <a:buChar char="•"/>
            </a:pPr>
            <a:r>
              <a:rPr lang="nb-NO" sz="2000" dirty="0">
                <a:latin typeface="+mn-lt"/>
              </a:rPr>
              <a:t>ledelse</a:t>
            </a:r>
          </a:p>
          <a:p>
            <a:pPr marL="342900" indent="-342900">
              <a:buFont typeface="Arial" panose="020B0604020202020204" pitchFamily="34" charset="0"/>
              <a:buChar char="•"/>
            </a:pPr>
            <a:r>
              <a:rPr lang="nb-NO" sz="2000" dirty="0">
                <a:latin typeface="+mn-lt"/>
              </a:rPr>
              <a:t>kompetanse</a:t>
            </a:r>
          </a:p>
          <a:p>
            <a:pPr marL="342900" indent="-342900">
              <a:buFont typeface="Arial" panose="020B0604020202020204" pitchFamily="34" charset="0"/>
              <a:buChar char="•"/>
            </a:pPr>
            <a:r>
              <a:rPr lang="nb-NO" sz="2000" dirty="0">
                <a:latin typeface="+mn-lt"/>
              </a:rPr>
              <a:t>økonomi</a:t>
            </a:r>
          </a:p>
          <a:p>
            <a:pPr marL="342900" indent="-342900">
              <a:buFont typeface="Arial" panose="020B0604020202020204" pitchFamily="34" charset="0"/>
              <a:buChar char="•"/>
            </a:pPr>
            <a:r>
              <a:rPr lang="nb-NO" sz="2000" dirty="0">
                <a:latin typeface="+mn-lt"/>
              </a:rPr>
              <a:t>kultur</a:t>
            </a:r>
          </a:p>
          <a:p>
            <a:pPr marL="342900" indent="-342900">
              <a:buFont typeface="Arial" panose="020B0604020202020204" pitchFamily="34" charset="0"/>
              <a:buChar char="•"/>
            </a:pPr>
            <a:r>
              <a:rPr lang="nb-NO" sz="2000" dirty="0">
                <a:latin typeface="+mn-lt"/>
              </a:rPr>
              <a:t>Tid</a:t>
            </a:r>
          </a:p>
          <a:p>
            <a:pPr marL="342900" indent="-342900">
              <a:buFont typeface="Arial" panose="020B0604020202020204" pitchFamily="34" charset="0"/>
              <a:buChar char="•"/>
            </a:pPr>
            <a:endParaRPr lang="nb-NO" sz="2000" dirty="0">
              <a:latin typeface="+mn-lt"/>
            </a:endParaRPr>
          </a:p>
          <a:p>
            <a:pPr marL="342900" indent="-342900">
              <a:buFont typeface="Arial" panose="020B0604020202020204" pitchFamily="34" charset="0"/>
              <a:buChar char="•"/>
            </a:pPr>
            <a:endParaRPr lang="nb-NO" sz="2000" dirty="0">
              <a:latin typeface="+mn-lt"/>
            </a:endParaRPr>
          </a:p>
          <a:p>
            <a:pPr marL="342900" indent="-342900">
              <a:buFont typeface="Arial" panose="020B0604020202020204" pitchFamily="34" charset="0"/>
              <a:buChar char="•"/>
            </a:pPr>
            <a:endParaRPr lang="nb-NO" sz="2000" dirty="0"/>
          </a:p>
          <a:p>
            <a:pPr marL="342900" indent="-342900">
              <a:buFont typeface="Arial" panose="020B0604020202020204" pitchFamily="34" charset="0"/>
              <a:buChar char="•"/>
            </a:pPr>
            <a:endParaRPr lang="en-US" sz="2000" dirty="0"/>
          </a:p>
        </p:txBody>
      </p:sp>
      <p:cxnSp>
        <p:nvCxnSpPr>
          <p:cNvPr id="11" name="Rett pilkobling 10"/>
          <p:cNvCxnSpPr/>
          <p:nvPr/>
        </p:nvCxnSpPr>
        <p:spPr>
          <a:xfrm>
            <a:off x="2771800" y="2571750"/>
            <a:ext cx="3600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ktangel 11"/>
          <p:cNvSpPr/>
          <p:nvPr/>
        </p:nvSpPr>
        <p:spPr>
          <a:xfrm>
            <a:off x="6444208" y="1203598"/>
            <a:ext cx="2520280" cy="30963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kstSylinder 12"/>
          <p:cNvSpPr txBox="1"/>
          <p:nvPr/>
        </p:nvSpPr>
        <p:spPr>
          <a:xfrm>
            <a:off x="6444208" y="1163527"/>
            <a:ext cx="2592288" cy="3600986"/>
          </a:xfrm>
          <a:prstGeom prst="rect">
            <a:avLst/>
          </a:prstGeom>
          <a:solidFill>
            <a:schemeClr val="accent1">
              <a:lumMod val="60000"/>
              <a:lumOff val="40000"/>
            </a:schemeClr>
          </a:solidFill>
          <a:ln>
            <a:solidFill>
              <a:schemeClr val="accent1">
                <a:lumMod val="50000"/>
              </a:schemeClr>
            </a:solidFill>
          </a:ln>
        </p:spPr>
        <p:txBody>
          <a:bodyPr wrap="square" rtlCol="0">
            <a:spAutoFit/>
          </a:bodyPr>
          <a:lstStyle/>
          <a:p>
            <a:r>
              <a:rPr lang="nb-NO" sz="2000" b="1" dirty="0"/>
              <a:t>Tillit</a:t>
            </a:r>
          </a:p>
          <a:p>
            <a:endParaRPr lang="nb-NO" sz="2000" b="1" dirty="0"/>
          </a:p>
          <a:p>
            <a:pPr marL="342900" lvl="0" indent="-342900">
              <a:spcBef>
                <a:spcPct val="20000"/>
              </a:spcBef>
              <a:buFontTx/>
              <a:buChar char="•"/>
            </a:pPr>
            <a:r>
              <a:rPr lang="nb-NO" sz="2000" kern="0" dirty="0">
                <a:solidFill>
                  <a:srgbClr val="000000"/>
                </a:solidFill>
                <a:latin typeface="Calibri"/>
                <a:ea typeface="ＭＳ Ｐゴシック" charset="0"/>
              </a:rPr>
              <a:t>felles mål og målforståelse</a:t>
            </a:r>
          </a:p>
          <a:p>
            <a:pPr marL="342900" lvl="0" indent="-342900">
              <a:spcBef>
                <a:spcPct val="20000"/>
              </a:spcBef>
              <a:buFontTx/>
              <a:buChar char="•"/>
            </a:pPr>
            <a:r>
              <a:rPr lang="nb-NO" sz="2000" kern="0" dirty="0">
                <a:solidFill>
                  <a:srgbClr val="000000"/>
                </a:solidFill>
                <a:latin typeface="Calibri"/>
                <a:ea typeface="ＭＳ Ｐゴシック" charset="0"/>
              </a:rPr>
              <a:t>forankring</a:t>
            </a:r>
          </a:p>
          <a:p>
            <a:pPr marL="342900" lvl="0" indent="-342900">
              <a:spcBef>
                <a:spcPct val="20000"/>
              </a:spcBef>
              <a:buFontTx/>
              <a:buChar char="•"/>
            </a:pPr>
            <a:r>
              <a:rPr lang="nb-NO" sz="2000" kern="0" dirty="0">
                <a:solidFill>
                  <a:srgbClr val="000000"/>
                </a:solidFill>
                <a:latin typeface="Calibri"/>
                <a:ea typeface="ＭＳ Ｐゴシック" charset="0"/>
              </a:rPr>
              <a:t>gode holdninger</a:t>
            </a:r>
          </a:p>
          <a:p>
            <a:pPr marL="342900" lvl="0" indent="-342900">
              <a:spcBef>
                <a:spcPct val="20000"/>
              </a:spcBef>
              <a:buFontTx/>
              <a:buChar char="•"/>
            </a:pPr>
            <a:r>
              <a:rPr lang="nb-NO" sz="2000" kern="0" dirty="0">
                <a:solidFill>
                  <a:srgbClr val="000000"/>
                </a:solidFill>
                <a:latin typeface="Calibri"/>
                <a:ea typeface="ＭＳ Ｐゴシック" charset="0"/>
              </a:rPr>
              <a:t>gode prosesser</a:t>
            </a:r>
          </a:p>
          <a:p>
            <a:pPr marL="342900" lvl="0" indent="-342900">
              <a:spcBef>
                <a:spcPct val="20000"/>
              </a:spcBef>
              <a:buFontTx/>
              <a:buChar char="•"/>
            </a:pPr>
            <a:r>
              <a:rPr lang="nb-NO" sz="2000" kern="0" dirty="0">
                <a:solidFill>
                  <a:srgbClr val="000000"/>
                </a:solidFill>
                <a:latin typeface="Calibri"/>
                <a:ea typeface="ＭＳ Ｐゴシック" charset="0"/>
              </a:rPr>
              <a:t>lag positive rammer</a:t>
            </a:r>
          </a:p>
          <a:p>
            <a:endParaRPr lang="nb-NO" dirty="0"/>
          </a:p>
          <a:p>
            <a:pPr marL="342900" indent="-342900">
              <a:buFont typeface="Arial" panose="020B0604020202020204" pitchFamily="34" charset="0"/>
              <a:buChar char="•"/>
            </a:pPr>
            <a:endParaRPr lang="en-US" dirty="0"/>
          </a:p>
        </p:txBody>
      </p:sp>
      <p:cxnSp>
        <p:nvCxnSpPr>
          <p:cNvPr id="15" name="Rett pilkobling 14"/>
          <p:cNvCxnSpPr/>
          <p:nvPr/>
        </p:nvCxnSpPr>
        <p:spPr>
          <a:xfrm flipH="1">
            <a:off x="6156176" y="2571750"/>
            <a:ext cx="28803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64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1000"/>
                                        <p:tgtEl>
                                          <p:spTgt spid="13">
                                            <p:txEl>
                                              <p:pRg st="2" end="2"/>
                                            </p:txEl>
                                          </p:spTgt>
                                        </p:tgtEl>
                                      </p:cBhvr>
                                    </p:animEffect>
                                    <p:anim calcmode="lin" valueType="num">
                                      <p:cBhvr>
                                        <p:cTn id="13"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1000"/>
                                        <p:tgtEl>
                                          <p:spTgt spid="13">
                                            <p:txEl>
                                              <p:pRg st="3" end="3"/>
                                            </p:txEl>
                                          </p:spTgt>
                                        </p:tgtEl>
                                      </p:cBhvr>
                                    </p:animEffect>
                                    <p:anim calcmode="lin" valueType="num">
                                      <p:cBhvr>
                                        <p:cTn id="18"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1000"/>
                                        <p:tgtEl>
                                          <p:spTgt spid="13">
                                            <p:txEl>
                                              <p:pRg st="4" end="4"/>
                                            </p:txEl>
                                          </p:spTgt>
                                        </p:tgtEl>
                                      </p:cBhvr>
                                    </p:animEffect>
                                    <p:anim calcmode="lin" valueType="num">
                                      <p:cBhvr>
                                        <p:cTn id="23"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Effect transition="in" filter="fade">
                                      <p:cBhvr>
                                        <p:cTn id="27" dur="1000"/>
                                        <p:tgtEl>
                                          <p:spTgt spid="13">
                                            <p:txEl>
                                              <p:pRg st="5" end="5"/>
                                            </p:txEl>
                                          </p:spTgt>
                                        </p:tgtEl>
                                      </p:cBhvr>
                                    </p:animEffect>
                                    <p:anim calcmode="lin" valueType="num">
                                      <p:cBhvr>
                                        <p:cTn id="28"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1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xEl>
                                              <p:pRg st="6" end="6"/>
                                            </p:txEl>
                                          </p:spTgt>
                                        </p:tgtEl>
                                        <p:attrNameLst>
                                          <p:attrName>style.visibility</p:attrName>
                                        </p:attrNameLst>
                                      </p:cBhvr>
                                      <p:to>
                                        <p:strVal val="visible"/>
                                      </p:to>
                                    </p:set>
                                    <p:animEffect transition="in" filter="fade">
                                      <p:cBhvr>
                                        <p:cTn id="32" dur="1000"/>
                                        <p:tgtEl>
                                          <p:spTgt spid="13">
                                            <p:txEl>
                                              <p:pRg st="6" end="6"/>
                                            </p:txEl>
                                          </p:spTgt>
                                        </p:tgtEl>
                                      </p:cBhvr>
                                    </p:animEffect>
                                    <p:anim calcmode="lin" valueType="num">
                                      <p:cBhvr>
                                        <p:cTn id="33"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tel 13"/>
          <p:cNvSpPr>
            <a:spLocks noGrp="1"/>
          </p:cNvSpPr>
          <p:nvPr>
            <p:ph type="ctrTitle"/>
          </p:nvPr>
        </p:nvSpPr>
        <p:spPr>
          <a:xfrm>
            <a:off x="179512" y="291030"/>
            <a:ext cx="8712968" cy="1056584"/>
          </a:xfrm>
        </p:spPr>
        <p:txBody>
          <a:bodyPr/>
          <a:lstStyle/>
          <a:p>
            <a:pPr algn="ctr"/>
            <a:r>
              <a:rPr lang="nb-NO" dirty="0"/>
              <a:t>Kunnskap fra byregionprogrammet </a:t>
            </a:r>
          </a:p>
        </p:txBody>
      </p:sp>
      <p:pic>
        <p:nvPicPr>
          <p:cNvPr id="2" name="Plassholder for innhold 1"/>
          <p:cNvPicPr>
            <a:picLocks noGrp="1" noChangeAspect="1"/>
          </p:cNvPicPr>
          <p:nvPr>
            <p:ph sz="half" idx="13"/>
          </p:nvPr>
        </p:nvPicPr>
        <p:blipFill>
          <a:blip r:embed="rId3" cstate="print">
            <a:extLst>
              <a:ext uri="{28A0092B-C50C-407E-A947-70E740481C1C}">
                <a14:useLocalDpi xmlns:a14="http://schemas.microsoft.com/office/drawing/2010/main" val="0"/>
              </a:ext>
            </a:extLst>
          </a:blip>
          <a:stretch>
            <a:fillRect/>
          </a:stretch>
        </p:blipFill>
        <p:spPr>
          <a:xfrm>
            <a:off x="7715634" y="2388637"/>
            <a:ext cx="1212242" cy="1973651"/>
          </a:xfrm>
          <a:solidFill>
            <a:schemeClr val="accent1">
              <a:alpha val="0"/>
            </a:schemeClr>
          </a:solidFill>
        </p:spPr>
      </p:pic>
      <p:pic>
        <p:nvPicPr>
          <p:cNvPr id="3" name="Bil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9964" y="1563638"/>
            <a:ext cx="4007345" cy="3467895"/>
          </a:xfrm>
          <a:prstGeom prst="rect">
            <a:avLst/>
          </a:prstGeom>
        </p:spPr>
      </p:pic>
      <p:pic>
        <p:nvPicPr>
          <p:cNvPr id="4" name="Bild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362288"/>
            <a:ext cx="1547664" cy="523380"/>
          </a:xfrm>
          <a:prstGeom prst="rect">
            <a:avLst/>
          </a:prstGeom>
        </p:spPr>
      </p:pic>
    </p:spTree>
    <p:extLst>
      <p:ext uri="{BB962C8B-B14F-4D97-AF65-F5344CB8AC3E}">
        <p14:creationId xmlns:p14="http://schemas.microsoft.com/office/powerpoint/2010/main" val="2124014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291" y="411510"/>
            <a:ext cx="8353425" cy="648146"/>
          </a:xfrm>
        </p:spPr>
        <p:txBody>
          <a:bodyPr/>
          <a:lstStyle/>
          <a:p>
            <a:r>
              <a:rPr lang="nb-NO" dirty="0"/>
              <a:t>Tillit påvirker regional økonomisk vekst </a:t>
            </a:r>
            <a:endParaRPr lang="en-US" dirty="0"/>
          </a:p>
        </p:txBody>
      </p:sp>
      <p:pic>
        <p:nvPicPr>
          <p:cNvPr id="5" name="Plassholder for innhold 4"/>
          <p:cNvPicPr>
            <a:picLocks noGrp="1" noChangeAspect="1"/>
          </p:cNvPicPr>
          <p:nvPr>
            <p:ph sz="half" idx="1"/>
          </p:nvPr>
        </p:nvPicPr>
        <p:blipFill>
          <a:blip r:embed="rId3"/>
          <a:stretch>
            <a:fillRect/>
          </a:stretch>
        </p:blipFill>
        <p:spPr>
          <a:xfrm>
            <a:off x="539552" y="1491630"/>
            <a:ext cx="3496701" cy="3481387"/>
          </a:xfrm>
          <a:prstGeom prst="rect">
            <a:avLst/>
          </a:prstGeom>
        </p:spPr>
      </p:pic>
      <p:sp>
        <p:nvSpPr>
          <p:cNvPr id="4" name="Plassholder for innhold 3"/>
          <p:cNvSpPr>
            <a:spLocks noGrp="1"/>
          </p:cNvSpPr>
          <p:nvPr>
            <p:ph sz="half" idx="2"/>
          </p:nvPr>
        </p:nvSpPr>
        <p:spPr/>
        <p:txBody>
          <a:bodyPr/>
          <a:lstStyle/>
          <a:p>
            <a:pPr marL="0" indent="0">
              <a:buNone/>
            </a:pPr>
            <a:r>
              <a:rPr lang="nb-NO" u="sng" dirty="0"/>
              <a:t>Spørsmål:</a:t>
            </a:r>
            <a:r>
              <a:rPr lang="nb-NO" dirty="0"/>
              <a:t> </a:t>
            </a:r>
          </a:p>
          <a:p>
            <a:pPr marL="0" indent="0">
              <a:buNone/>
            </a:pPr>
            <a:r>
              <a:rPr lang="en-US" dirty="0" err="1"/>
              <a:t>På</a:t>
            </a:r>
            <a:r>
              <a:rPr lang="en-US" dirty="0"/>
              <a:t> </a:t>
            </a:r>
            <a:r>
              <a:rPr lang="en-US" dirty="0" err="1"/>
              <a:t>en</a:t>
            </a:r>
            <a:r>
              <a:rPr lang="en-US" dirty="0"/>
              <a:t> </a:t>
            </a:r>
            <a:r>
              <a:rPr lang="en-US" dirty="0" err="1"/>
              <a:t>skala</a:t>
            </a:r>
            <a:r>
              <a:rPr lang="en-US" dirty="0"/>
              <a:t> </a:t>
            </a:r>
            <a:r>
              <a:rPr lang="en-US" dirty="0" err="1"/>
              <a:t>fra</a:t>
            </a:r>
            <a:r>
              <a:rPr lang="en-US" dirty="0"/>
              <a:t> 1 (hemmer) </a:t>
            </a:r>
            <a:r>
              <a:rPr lang="en-US" dirty="0" err="1"/>
              <a:t>til</a:t>
            </a:r>
            <a:r>
              <a:rPr lang="en-US" dirty="0"/>
              <a:t> 6 (</a:t>
            </a:r>
            <a:r>
              <a:rPr lang="en-US" dirty="0" err="1"/>
              <a:t>fremmer</a:t>
            </a:r>
            <a:r>
              <a:rPr lang="en-US" dirty="0"/>
              <a:t>): </a:t>
            </a:r>
            <a:r>
              <a:rPr lang="en-US" dirty="0" err="1"/>
              <a:t>i</a:t>
            </a:r>
            <a:r>
              <a:rPr lang="en-US" dirty="0"/>
              <a:t> </a:t>
            </a:r>
            <a:r>
              <a:rPr lang="en-US" dirty="0" err="1"/>
              <a:t>hvor</a:t>
            </a:r>
            <a:r>
              <a:rPr lang="en-US" dirty="0"/>
              <a:t> </a:t>
            </a:r>
            <a:r>
              <a:rPr lang="en-US" dirty="0" err="1"/>
              <a:t>stor</a:t>
            </a:r>
            <a:r>
              <a:rPr lang="en-US" dirty="0"/>
              <a:t> grad </a:t>
            </a:r>
            <a:r>
              <a:rPr lang="en-US" dirty="0" err="1"/>
              <a:t>grad</a:t>
            </a:r>
            <a:r>
              <a:rPr lang="en-US" dirty="0"/>
              <a:t> </a:t>
            </a:r>
            <a:r>
              <a:rPr lang="en-US" dirty="0" err="1"/>
              <a:t>er</a:t>
            </a:r>
            <a:r>
              <a:rPr lang="en-US" dirty="0"/>
              <a:t> </a:t>
            </a:r>
            <a:r>
              <a:rPr lang="en-US" dirty="0" err="1"/>
              <a:t>tillit</a:t>
            </a:r>
            <a:r>
              <a:rPr lang="en-US" dirty="0"/>
              <a:t> </a:t>
            </a:r>
            <a:r>
              <a:rPr lang="en-US" dirty="0" err="1"/>
              <a:t>mellom</a:t>
            </a:r>
            <a:r>
              <a:rPr lang="en-US" dirty="0"/>
              <a:t> </a:t>
            </a:r>
            <a:r>
              <a:rPr lang="en-US" dirty="0" err="1"/>
              <a:t>utviklingsaktører</a:t>
            </a:r>
            <a:r>
              <a:rPr lang="en-US" dirty="0"/>
              <a:t> </a:t>
            </a:r>
            <a:r>
              <a:rPr lang="en-US" dirty="0" err="1"/>
              <a:t>en</a:t>
            </a:r>
            <a:r>
              <a:rPr lang="en-US" dirty="0"/>
              <a:t> </a:t>
            </a:r>
            <a:r>
              <a:rPr lang="en-US" dirty="0" err="1"/>
              <a:t>fremmer</a:t>
            </a:r>
            <a:r>
              <a:rPr lang="en-US" dirty="0"/>
              <a:t> </a:t>
            </a:r>
            <a:r>
              <a:rPr lang="en-US" dirty="0" err="1"/>
              <a:t>eller</a:t>
            </a:r>
            <a:r>
              <a:rPr lang="en-US" dirty="0"/>
              <a:t> hemmer for </a:t>
            </a:r>
            <a:r>
              <a:rPr lang="en-US" dirty="0" err="1"/>
              <a:t>økonomisk</a:t>
            </a:r>
            <a:r>
              <a:rPr lang="en-US" dirty="0"/>
              <a:t> </a:t>
            </a:r>
            <a:r>
              <a:rPr lang="en-US" dirty="0" err="1"/>
              <a:t>vekst</a:t>
            </a:r>
            <a:r>
              <a:rPr lang="en-US" dirty="0"/>
              <a:t> </a:t>
            </a:r>
            <a:r>
              <a:rPr lang="en-US" dirty="0" err="1"/>
              <a:t>i</a:t>
            </a:r>
            <a:r>
              <a:rPr lang="en-US" dirty="0"/>
              <a:t> min region?</a:t>
            </a:r>
          </a:p>
          <a:p>
            <a:pPr marL="0" indent="0">
              <a:buNone/>
            </a:pPr>
            <a:endParaRPr lang="en-US" dirty="0"/>
          </a:p>
          <a:p>
            <a:pPr marL="0" indent="0">
              <a:buNone/>
            </a:pPr>
            <a:r>
              <a:rPr lang="en-US" u="sng" dirty="0" err="1"/>
              <a:t>Svar</a:t>
            </a:r>
            <a:r>
              <a:rPr lang="en-US" u="sng" dirty="0"/>
              <a:t>: </a:t>
            </a:r>
          </a:p>
          <a:p>
            <a:pPr marL="0" indent="0">
              <a:buNone/>
            </a:pPr>
            <a:r>
              <a:rPr lang="en-US" dirty="0"/>
              <a:t>50 % </a:t>
            </a:r>
            <a:r>
              <a:rPr lang="en-US" dirty="0" err="1"/>
              <a:t>på</a:t>
            </a:r>
            <a:r>
              <a:rPr lang="en-US" dirty="0"/>
              <a:t> minus </a:t>
            </a:r>
            <a:r>
              <a:rPr lang="en-US" dirty="0" err="1"/>
              <a:t>og</a:t>
            </a:r>
            <a:r>
              <a:rPr lang="en-US" dirty="0"/>
              <a:t> 50% </a:t>
            </a:r>
            <a:r>
              <a:rPr lang="en-US" dirty="0" err="1"/>
              <a:t>på</a:t>
            </a:r>
            <a:r>
              <a:rPr lang="en-US" dirty="0"/>
              <a:t> </a:t>
            </a:r>
            <a:r>
              <a:rPr lang="en-US" dirty="0" err="1"/>
              <a:t>pluss</a:t>
            </a:r>
            <a:r>
              <a:rPr lang="en-US" dirty="0"/>
              <a:t> </a:t>
            </a:r>
          </a:p>
          <a:p>
            <a:pPr marL="0" indent="0">
              <a:buNone/>
            </a:pPr>
            <a:endParaRPr lang="en-US" dirty="0"/>
          </a:p>
          <a:p>
            <a:pPr marL="0" indent="0">
              <a:buNone/>
            </a:pPr>
            <a:r>
              <a:rPr lang="en-US" dirty="0"/>
              <a:t> </a:t>
            </a:r>
            <a:br>
              <a:rPr lang="en-US" dirty="0"/>
            </a:br>
            <a:br>
              <a:rPr lang="en-US" dirty="0"/>
            </a:br>
            <a:endParaRPr lang="nb-NO" dirty="0"/>
          </a:p>
          <a:p>
            <a:endParaRPr lang="en-US" dirty="0"/>
          </a:p>
        </p:txBody>
      </p:sp>
    </p:spTree>
    <p:extLst>
      <p:ext uri="{BB962C8B-B14F-4D97-AF65-F5344CB8AC3E}">
        <p14:creationId xmlns:p14="http://schemas.microsoft.com/office/powerpoint/2010/main" val="977407526"/>
      </p:ext>
    </p:extLst>
  </p:cSld>
  <p:clrMapOvr>
    <a:masterClrMapping/>
  </p:clrMapOvr>
</p:sld>
</file>

<file path=ppt/theme/theme1.xml><?xml version="1.0" encoding="utf-8"?>
<a:theme xmlns:a="http://schemas.openxmlformats.org/drawingml/2006/main" name="140220 PowerPoint Mal">
  <a:themeElements>
    <a:clrScheme name="KDU">
      <a:dk1>
        <a:srgbClr val="000000"/>
      </a:dk1>
      <a:lt1>
        <a:srgbClr val="FFFFFF"/>
      </a:lt1>
      <a:dk2>
        <a:srgbClr val="000000"/>
      </a:dk2>
      <a:lt2>
        <a:srgbClr val="FFFFFF"/>
      </a:lt2>
      <a:accent1>
        <a:srgbClr val="E37222"/>
      </a:accent1>
      <a:accent2>
        <a:srgbClr val="B6BF00"/>
      </a:accent2>
      <a:accent3>
        <a:srgbClr val="FECB00"/>
      </a:accent3>
      <a:accent4>
        <a:srgbClr val="FFF1C1"/>
      </a:accent4>
      <a:accent5>
        <a:srgbClr val="AA272F"/>
      </a:accent5>
      <a:accent6>
        <a:srgbClr val="009581"/>
      </a:accent6>
      <a:hlink>
        <a:srgbClr val="B6BF00"/>
      </a:hlink>
      <a:folHlink>
        <a:srgbClr val="868789"/>
      </a:folHlink>
    </a:clrScheme>
    <a:fontScheme name="KDU">
      <a:majorFont>
        <a:latin typeface="Calibri"/>
        <a:ea typeface=""/>
        <a:cs typeface=""/>
      </a:majorFont>
      <a:minorFont>
        <a:latin typeface="Calibri"/>
        <a:ea typeface=""/>
        <a:cs typeface=""/>
      </a:minorFont>
    </a:fontScheme>
    <a:fmtScheme name="Klarhe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Mal" id="{9741C5D9-8073-4CA0-ACA1-7C30E10C261C}" vid="{456276E6-C3DA-42B7-963E-4451C2BAF7BB}"/>
    </a:ext>
  </a:extLst>
</a:theme>
</file>

<file path=ppt/theme/theme2.xml><?xml version="1.0" encoding="utf-8"?>
<a:theme xmlns:a="http://schemas.openxmlformats.org/drawingml/2006/main" name="PP_HV">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b-NO"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b-NO"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Powerpoint mal KDU" ma:contentTypeID="0x010100E7D99AE679AE8C42B11AA3A6509C797A0015D46AF6A2EFE64B9CB0D9C4B2D04363" ma:contentTypeVersion="6" ma:contentTypeDescription="KDUs powerpointmal" ma:contentTypeScope="" ma:versionID="42798b2ba289a6e002d32aa730aeb9bf">
  <xsd:schema xmlns:xsd="http://www.w3.org/2001/XMLSchema" xmlns:xs="http://www.w3.org/2001/XMLSchema" xmlns:p="http://schemas.microsoft.com/office/2006/metadata/properties" targetNamespace="http://schemas.microsoft.com/office/2006/metadata/properties" ma:root="true" ma:fieldsID="3e2500873ed525c1cf306a41cba81ed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tns:customPropertyEditors xmlns:tns="http://schemas.microsoft.com/office/2006/customDocumentInformationPanel">
  <tns:showOnOpen>false</tns:showOnOpen>
  <tns:defaultPropertyEditorNamespace>Standardegenskaper</tns:defaultPropertyEditorNamespace>
</tns:customPropertyEditors>
</file>

<file path=customXml/itemProps1.xml><?xml version="1.0" encoding="utf-8"?>
<ds:datastoreItem xmlns:ds="http://schemas.openxmlformats.org/officeDocument/2006/customXml" ds:itemID="{82425614-FBCA-4CD8-80B9-C4D637F24A0C}">
  <ds:schemaRefs>
    <ds:schemaRef ds:uri="http://schemas.microsoft.com/sharepoint/v3/contenttype/forms"/>
  </ds:schemaRefs>
</ds:datastoreItem>
</file>

<file path=customXml/itemProps2.xml><?xml version="1.0" encoding="utf-8"?>
<ds:datastoreItem xmlns:ds="http://schemas.openxmlformats.org/officeDocument/2006/customXml" ds:itemID="{C21B7018-5B22-471B-A115-A7D09D990C9D}">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www.w3.org/XML/1998/namespace"/>
  </ds:schemaRefs>
</ds:datastoreItem>
</file>

<file path=customXml/itemProps3.xml><?xml version="1.0" encoding="utf-8"?>
<ds:datastoreItem xmlns:ds="http://schemas.openxmlformats.org/officeDocument/2006/customXml" ds:itemID="{01677482-C2FC-409C-A264-C34C752A2B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xml><?xml version="1.0" encoding="utf-8"?>
<ds:datastoreItem xmlns:ds="http://schemas.openxmlformats.org/officeDocument/2006/customXml" ds:itemID="{BE620D46-572E-4D5F-AF5E-E757E4562180}">
  <ds:schemaRefs>
    <ds:schemaRef ds:uri="http://schemas.microsoft.com/office/2006/customDocumentInformationPanel"/>
  </ds:schemaRefs>
</ds:datastoreItem>
</file>

<file path=docProps/app.xml><?xml version="1.0" encoding="utf-8"?>
<Properties xmlns="http://schemas.openxmlformats.org/officeDocument/2006/extended-properties" xmlns:vt="http://schemas.openxmlformats.org/officeDocument/2006/docPropsVTypes">
  <Template>PowerPoint%20Mal</Template>
  <TotalTime>1362</TotalTime>
  <Words>3608</Words>
  <Application>Microsoft Office PowerPoint</Application>
  <PresentationFormat>Skjermfremvisning (16:9)</PresentationFormat>
  <Paragraphs>282</Paragraphs>
  <Slides>28</Slides>
  <Notes>27</Notes>
  <HiddenSlides>5</HiddenSlides>
  <MMClips>0</MMClips>
  <ScaleCrop>false</ScaleCrop>
  <HeadingPairs>
    <vt:vector size="6" baseType="variant">
      <vt:variant>
        <vt:lpstr>Brukte skrifter</vt:lpstr>
      </vt:variant>
      <vt:variant>
        <vt:i4>6</vt:i4>
      </vt:variant>
      <vt:variant>
        <vt:lpstr>Tema</vt:lpstr>
      </vt:variant>
      <vt:variant>
        <vt:i4>2</vt:i4>
      </vt:variant>
      <vt:variant>
        <vt:lpstr>Lysbildetitler</vt:lpstr>
      </vt:variant>
      <vt:variant>
        <vt:i4>28</vt:i4>
      </vt:variant>
    </vt:vector>
  </HeadingPairs>
  <TitlesOfParts>
    <vt:vector size="36" baseType="lpstr">
      <vt:lpstr>ＭＳ Ｐゴシック</vt:lpstr>
      <vt:lpstr>Apple Chancery</vt:lpstr>
      <vt:lpstr>Arial</vt:lpstr>
      <vt:lpstr>Arial (Overskrifter)</vt:lpstr>
      <vt:lpstr>Calibri</vt:lpstr>
      <vt:lpstr>Times New Roman</vt:lpstr>
      <vt:lpstr>140220 PowerPoint Mal</vt:lpstr>
      <vt:lpstr>PP_HV</vt:lpstr>
      <vt:lpstr>Hvordan skape et kraftfullt regionalt samarbeid? </vt:lpstr>
      <vt:lpstr>Distriktssenteret - Kunnskap for betre samfunnsutvikling</vt:lpstr>
      <vt:lpstr>PowerPoint-presentasjon</vt:lpstr>
      <vt:lpstr>Våre studier sier (stort sett alle) </vt:lpstr>
      <vt:lpstr>og da er det slik at …..</vt:lpstr>
      <vt:lpstr>En regions samla utviklingskapasitet</vt:lpstr>
      <vt:lpstr>Utviklingskapasitet  bra, men …..</vt:lpstr>
      <vt:lpstr>Kunnskap fra byregionprogrammet </vt:lpstr>
      <vt:lpstr>Tillit påvirker regional økonomisk vekst </vt:lpstr>
      <vt:lpstr>Byregionene sier</vt:lpstr>
      <vt:lpstr>PowerPoint-presentasjon</vt:lpstr>
      <vt:lpstr>PowerPoint-presentasjon</vt:lpstr>
      <vt:lpstr>Strukturene på plass</vt:lpstr>
      <vt:lpstr>Hvordan bygge tillit?</vt:lpstr>
      <vt:lpstr>Felles mål og målforståelse </vt:lpstr>
      <vt:lpstr>Forankring </vt:lpstr>
      <vt:lpstr>Gode  holdninger </vt:lpstr>
      <vt:lpstr>Gode prosesser </vt:lpstr>
      <vt:lpstr>Lag positive rammer </vt:lpstr>
      <vt:lpstr>PowerPoint-presentasjon</vt:lpstr>
      <vt:lpstr>Suksesstrappa for regionalt samarbeid på næringsfeltet   </vt:lpstr>
      <vt:lpstr>Et Ryfylke i vekst</vt:lpstr>
      <vt:lpstr>Takk for oppmerksomheten,  og lykke til med å skape mer utviklingskraft i Ryfylke!</vt:lpstr>
      <vt:lpstr>Tillitsbygging – en enkel øvelse</vt:lpstr>
      <vt:lpstr>Hvorfor lyktes eller mislyktes vi?</vt:lpstr>
      <vt:lpstr>Hvorfor lyktes eller mislyktes vi?</vt:lpstr>
      <vt:lpstr>Samarbeid - tillit</vt:lpstr>
      <vt:lpstr>Hva er krevende og utfordrende?</vt:lpstr>
    </vt:vector>
  </TitlesOfParts>
  <Company>Teneo Data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Torbjørn Wekre</dc:creator>
  <cp:lastModifiedBy>Torkel Myklebust</cp:lastModifiedBy>
  <cp:revision>95</cp:revision>
  <cp:lastPrinted>2016-10-19T11:48:28Z</cp:lastPrinted>
  <dcterms:created xsi:type="dcterms:W3CDTF">2016-06-08T11:59:03Z</dcterms:created>
  <dcterms:modified xsi:type="dcterms:W3CDTF">2016-10-26T07:48:44Z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0x010100E7D99AE679AE8C42B11AA3A6509C797A0015D46AF6A2EFE64B9CB0D9C4B2D04363</vt:lpwstr>
  </property>
</Properties>
</file>