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CC9C8-EE03-485E-939F-4F169D498EE3}" type="datetimeFigureOut">
              <a:rPr lang="id-ID" smtClean="0"/>
              <a:pPr/>
              <a:t>28/10/2015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AF336E-275F-4B56-892F-0376E769B61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4000"/>
            <a:lum/>
          </a:blip>
          <a:srcRect/>
          <a:stretch>
            <a:fillRect t="-26000" b="-2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CC9C8-EE03-485E-939F-4F169D498EE3}" type="datetimeFigureOut">
              <a:rPr lang="id-ID" smtClean="0"/>
              <a:pPr/>
              <a:t>28/10/2015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F336E-275F-4B56-892F-0376E769B61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2244727"/>
            <a:ext cx="7029472" cy="1255711"/>
          </a:xfrm>
        </p:spPr>
        <p:txBody>
          <a:bodyPr>
            <a:noAutofit/>
          </a:bodyPr>
          <a:lstStyle/>
          <a:p>
            <a:r>
              <a:rPr lang="id-ID" sz="5400" b="1" smtClean="0">
                <a:ln w="17780" cmpd="sng">
                  <a:solidFill>
                    <a:srgbClr val="FFFFFF"/>
                  </a:solidFill>
                  <a:prstDash val="solid"/>
                  <a:miter lim="800000"/>
                </a:ln>
                <a:solidFill>
                  <a:sysClr val="windowText" lastClr="000000"/>
                </a:solidFill>
                <a:effectLst>
                  <a:outerShdw blurRad="50800" algn="tl" rotWithShape="0">
                    <a:srgbClr val="000000"/>
                  </a:outerShdw>
                </a:effectLst>
              </a:rPr>
              <a:t>MEKANISME REAKSI RADIKAL</a:t>
            </a:r>
            <a:endParaRPr lang="id-ID" sz="5400" b="1">
              <a:ln w="17780" cmpd="sng">
                <a:solidFill>
                  <a:srgbClr val="FFFFFF"/>
                </a:solidFill>
                <a:prstDash val="solid"/>
                <a:miter lim="800000"/>
              </a:ln>
              <a:solidFill>
                <a:sysClr val="windowText" lastClr="000000"/>
              </a:solidFill>
              <a:effectLst>
                <a:outerShdw blurRad="50800" algn="tl" rotWithShape="0">
                  <a:srgbClr val="000000"/>
                </a:outerShdw>
              </a:effectLst>
            </a:endParaRPr>
          </a:p>
        </p:txBody>
      </p:sp>
      <p:sp>
        <p:nvSpPr>
          <p:cNvPr id="3" name="Subtitle 2"/>
          <p:cNvSpPr>
            <a:spLocks noGrp="1"/>
          </p:cNvSpPr>
          <p:nvPr>
            <p:ph type="subTitle" idx="1"/>
          </p:nvPr>
        </p:nvSpPr>
        <p:spPr>
          <a:xfrm>
            <a:off x="3871930" y="28548"/>
            <a:ext cx="5129226" cy="614370"/>
          </a:xfrm>
        </p:spPr>
        <p:txBody>
          <a:bodyPr>
            <a:normAutofit/>
          </a:bodyPr>
          <a:lstStyle/>
          <a:p>
            <a:pPr algn="r"/>
            <a:r>
              <a:rPr lang="id-ID" sz="2800" b="1" smtClean="0">
                <a:solidFill>
                  <a:schemeClr val="tx1"/>
                </a:solidFill>
                <a:latin typeface="Arabic Typesetting" pitchFamily="66" charset="-78"/>
                <a:cs typeface="Arabic Typesetting" pitchFamily="66" charset="-78"/>
              </a:rPr>
              <a:t>KIMIA ORGANIK LANJUT</a:t>
            </a:r>
            <a:endParaRPr lang="id-ID" sz="2800" b="1">
              <a:solidFill>
                <a:schemeClr val="tx1"/>
              </a:solidFill>
              <a:latin typeface="Arabic Typesetting" pitchFamily="66" charset="-78"/>
              <a:cs typeface="Arabic Typesetting" pitchFamily="66" charset="-78"/>
            </a:endParaRPr>
          </a:p>
        </p:txBody>
      </p:sp>
      <p:sp>
        <p:nvSpPr>
          <p:cNvPr id="4" name="Rectangle 3"/>
          <p:cNvSpPr/>
          <p:nvPr/>
        </p:nvSpPr>
        <p:spPr>
          <a:xfrm>
            <a:off x="0" y="0"/>
            <a:ext cx="1928794" cy="5286388"/>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6" name="Straight Connector 5"/>
          <p:cNvCxnSpPr/>
          <p:nvPr/>
        </p:nvCxnSpPr>
        <p:spPr>
          <a:xfrm>
            <a:off x="2000232" y="1142984"/>
            <a:ext cx="7143768" cy="1588"/>
          </a:xfrm>
          <a:prstGeom prst="line">
            <a:avLst/>
          </a:prstGeom>
          <a:ln w="762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214414" y="3714752"/>
            <a:ext cx="7572428" cy="271464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t="-27000" b="-2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5"/>
            <a:ext cx="8229600" cy="5143536"/>
          </a:xfrm>
        </p:spPr>
        <p:txBody>
          <a:bodyPr>
            <a:noAutofit/>
          </a:bodyPr>
          <a:lstStyle/>
          <a:p>
            <a:pPr algn="just"/>
            <a:r>
              <a:rPr lang="id-ID" sz="2800" b="1"/>
              <a:t>Reaksi radikal bukanlah reaksi yang biasa seperti reaksi </a:t>
            </a:r>
            <a:r>
              <a:rPr lang="id-ID" sz="2800" b="1" smtClean="0"/>
              <a:t>polar</a:t>
            </a:r>
            <a:r>
              <a:rPr lang="id-ID" sz="2800" b="1" smtClean="0"/>
              <a:t>.</a:t>
            </a:r>
            <a:endParaRPr lang="id-ID" sz="2800" b="1" smtClean="0"/>
          </a:p>
          <a:p>
            <a:pPr algn="just"/>
            <a:r>
              <a:rPr lang="id-ID" sz="2800" i="1"/>
              <a:t>Radikal memiliki reaktivitas yang tinggi karena sangat tidak stabil yang disebabkan oleh adanya elektron  tak  berpasangan (biasanya ada  tujuh elektron pada kulit terluarnya</a:t>
            </a:r>
            <a:r>
              <a:rPr lang="id-ID" sz="2800" i="1" smtClean="0"/>
              <a:t>).</a:t>
            </a:r>
          </a:p>
          <a:p>
            <a:pPr algn="just"/>
            <a:r>
              <a:rPr lang="id-ID" sz="2400" b="1">
                <a:latin typeface="Comic Sans MS" pitchFamily="66" charset="0"/>
              </a:rPr>
              <a:t>Spesies  radikal dapat menjadi stabil melalui beberapa jalan, yaitu menangkap  elektron ikatan molekul lain menghasilkan senyawa  stabil   dan  radikal  baru.  </a:t>
            </a:r>
            <a:endParaRPr lang="id-ID" sz="2400" b="1" smtClean="0">
              <a:latin typeface="Comic Sans MS" pitchFamily="66" charset="0"/>
            </a:endParaRPr>
          </a:p>
          <a:p>
            <a:pPr algn="just"/>
            <a:r>
              <a:rPr lang="id-ID" sz="2400" b="1" smtClean="0">
                <a:latin typeface="Comic Sans MS" pitchFamily="66" charset="0"/>
              </a:rPr>
              <a:t>Reaksinya  </a:t>
            </a:r>
            <a:r>
              <a:rPr lang="id-ID" sz="2400" b="1">
                <a:latin typeface="Comic Sans MS" pitchFamily="66" charset="0"/>
              </a:rPr>
              <a:t>dinamakan  reaksi substitusi radikal.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4525963"/>
          </a:xfrm>
        </p:spPr>
        <p:txBody>
          <a:bodyPr/>
          <a:lstStyle/>
          <a:p>
            <a:pPr marL="0" indent="0" algn="just">
              <a:buNone/>
            </a:pPr>
            <a:r>
              <a:rPr lang="id-ID" sz="3000" b="1"/>
              <a:t>Reaksi substitusi radikal umumnya melalui tiga tahap reaksi, </a:t>
            </a:r>
            <a:r>
              <a:rPr lang="id-ID" sz="3000" b="1" smtClean="0"/>
              <a:t>yaitu :</a:t>
            </a:r>
          </a:p>
          <a:p>
            <a:pPr>
              <a:buNone/>
            </a:pPr>
            <a:r>
              <a:rPr lang="id-ID" b="1" smtClean="0"/>
              <a:t>1. Inisiasi</a:t>
            </a:r>
          </a:p>
          <a:p>
            <a:pPr marL="0" indent="0" algn="just">
              <a:buNone/>
            </a:pPr>
            <a:r>
              <a:rPr lang="id-ID" sz="2800" smtClean="0"/>
              <a:t>	</a:t>
            </a:r>
            <a:r>
              <a:rPr lang="id-ID" sz="2500" smtClean="0"/>
              <a:t>Tahap </a:t>
            </a:r>
            <a:r>
              <a:rPr lang="id-ID" sz="2500"/>
              <a:t>inisiasi adalah proses terbentuknya suatu radikal. Ikatan dalam Cl-Cl dapat diputus secara homolitik dengan adanya radiasi ultraviolet, hasilnya adalah dua radikal Cl.</a:t>
            </a:r>
          </a:p>
        </p:txBody>
      </p:sp>
      <p:pic>
        <p:nvPicPr>
          <p:cNvPr id="6" name="Picture 5" descr="Picture24.png"/>
          <p:cNvPicPr>
            <a:picLocks noChangeAspect="1"/>
          </p:cNvPicPr>
          <p:nvPr/>
        </p:nvPicPr>
        <p:blipFill>
          <a:blip r:embed="rId2"/>
          <a:stretch>
            <a:fillRect/>
          </a:stretch>
        </p:blipFill>
        <p:spPr>
          <a:xfrm>
            <a:off x="1928795" y="4286256"/>
            <a:ext cx="5286412" cy="1143008"/>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3310276" y="5643578"/>
            <a:ext cx="2784737" cy="400110"/>
          </a:xfrm>
          <a:prstGeom prst="rect">
            <a:avLst/>
          </a:prstGeom>
        </p:spPr>
        <p:txBody>
          <a:bodyPr wrap="none">
            <a:spAutoFit/>
          </a:bodyPr>
          <a:lstStyle/>
          <a:p>
            <a:r>
              <a:rPr lang="id-ID" sz="2000" b="1"/>
              <a:t>Gambar 3. Homolitik Cl2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4525963"/>
          </a:xfrm>
        </p:spPr>
        <p:txBody>
          <a:bodyPr>
            <a:normAutofit/>
          </a:bodyPr>
          <a:lstStyle/>
          <a:p>
            <a:pPr>
              <a:buNone/>
            </a:pPr>
            <a:r>
              <a:rPr lang="id-ID" b="1" smtClean="0"/>
              <a:t>2. Propagasi</a:t>
            </a:r>
          </a:p>
          <a:p>
            <a:pPr marL="0" indent="0" algn="just">
              <a:buNone/>
            </a:pPr>
            <a:r>
              <a:rPr lang="id-ID" sz="2800" smtClean="0"/>
              <a:t>	Reaksi   </a:t>
            </a:r>
            <a:r>
              <a:rPr lang="id-ID" sz="2800"/>
              <a:t>antara   suatu   radikal   dengan   senyawa   lain   dan menghasilkan radikal baru disebut tahap propagasi. Radikal klorida bereaksi dengan metana menghasilkan HCl dan radikal metil </a:t>
            </a:r>
            <a:r>
              <a:rPr lang="id-ID" sz="2800" smtClean="0"/>
              <a:t>(CH3).</a:t>
            </a:r>
          </a:p>
          <a:p>
            <a:endParaRPr lang="id-ID" sz="2800"/>
          </a:p>
          <a:p>
            <a:pPr>
              <a:buNone/>
            </a:pPr>
            <a:endParaRPr lang="id-ID" sz="2800" b="1" smtClean="0"/>
          </a:p>
          <a:p>
            <a:pPr>
              <a:buNone/>
            </a:pPr>
            <a:endParaRPr lang="id-ID" sz="2800" b="1"/>
          </a:p>
          <a:p>
            <a:pPr marL="0" indent="0" algn="just">
              <a:buNone/>
            </a:pPr>
            <a:endParaRPr lang="id-ID" sz="2800"/>
          </a:p>
        </p:txBody>
      </p:sp>
      <p:pic>
        <p:nvPicPr>
          <p:cNvPr id="5" name="Picture 4" descr="Picture25.png"/>
          <p:cNvPicPr>
            <a:picLocks noChangeAspect="1"/>
          </p:cNvPicPr>
          <p:nvPr/>
        </p:nvPicPr>
        <p:blipFill>
          <a:blip r:embed="rId2"/>
          <a:stretch>
            <a:fillRect/>
          </a:stretch>
        </p:blipFill>
        <p:spPr>
          <a:xfrm>
            <a:off x="1428728" y="3786190"/>
            <a:ext cx="6286543" cy="157163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4525963"/>
          </a:xfrm>
        </p:spPr>
        <p:txBody>
          <a:bodyPr/>
          <a:lstStyle/>
          <a:p>
            <a:pPr>
              <a:buNone/>
            </a:pPr>
            <a:r>
              <a:rPr lang="id-ID" sz="3600" b="1" smtClean="0"/>
              <a:t>3. Terminasi</a:t>
            </a:r>
          </a:p>
          <a:p>
            <a:pPr marL="0" indent="0" algn="just">
              <a:buNone/>
            </a:pPr>
            <a:r>
              <a:rPr lang="id-ID" sz="2400" smtClean="0"/>
              <a:t>	</a:t>
            </a:r>
            <a:r>
              <a:rPr lang="id-ID" sz="2800" smtClean="0"/>
              <a:t>Dua radikal akan bertemu dan menghasilkan produk yang stabil. Ketika proses tersebut terjadi maka siklus reaksi radikaL berakshir. Sebagian besar tahap terminasi terjadi secara kebetulan, karena   konsentrasi  radikal   dalam  reaksi  sangat   kecil  sehingga kemungkinan bertemunya dua radikal juga sangat kecil.</a:t>
            </a:r>
            <a:endParaRPr lang="id-ID" sz="2800" b="1" smtClean="0"/>
          </a:p>
          <a:p>
            <a:pPr>
              <a:buNone/>
            </a:pPr>
            <a:endParaRPr lang="id-ID" sz="2400" smtClean="0"/>
          </a:p>
          <a:p>
            <a:endParaRPr lang="id-ID" sz="2400"/>
          </a:p>
        </p:txBody>
      </p:sp>
      <p:pic>
        <p:nvPicPr>
          <p:cNvPr id="5" name="Picture 4" descr="Picture26.png"/>
          <p:cNvPicPr>
            <a:picLocks noChangeAspect="1"/>
          </p:cNvPicPr>
          <p:nvPr/>
        </p:nvPicPr>
        <p:blipFill>
          <a:blip r:embed="rId2"/>
          <a:stretch>
            <a:fillRect/>
          </a:stretch>
        </p:blipFill>
        <p:spPr>
          <a:xfrm>
            <a:off x="2000232" y="4391557"/>
            <a:ext cx="5286412" cy="18235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94</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MEKANISME REAKSI RADIKAL</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MEKANISME REAKSI RADIKAL</dc:title>
  <dc:creator>user</dc:creator>
  <cp:lastModifiedBy>user</cp:lastModifiedBy>
  <cp:revision>10</cp:revision>
  <dcterms:created xsi:type="dcterms:W3CDTF">2015-10-16T03:48:48Z</dcterms:created>
  <dcterms:modified xsi:type="dcterms:W3CDTF">2015-10-28T00:47:59Z</dcterms:modified>
</cp:coreProperties>
</file>