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5" r:id="rId2"/>
    <p:sldId id="417" r:id="rId3"/>
    <p:sldId id="423" r:id="rId4"/>
    <p:sldId id="438" r:id="rId5"/>
    <p:sldId id="386" r:id="rId6"/>
    <p:sldId id="419" r:id="rId7"/>
    <p:sldId id="435" r:id="rId8"/>
    <p:sldId id="436" r:id="rId9"/>
    <p:sldId id="439" r:id="rId10"/>
    <p:sldId id="440" r:id="rId11"/>
    <p:sldId id="425" r:id="rId12"/>
    <p:sldId id="434" r:id="rId13"/>
    <p:sldId id="426" r:id="rId14"/>
    <p:sldId id="431" r:id="rId15"/>
    <p:sldId id="441" r:id="rId16"/>
    <p:sldId id="442" r:id="rId17"/>
    <p:sldId id="430" r:id="rId18"/>
    <p:sldId id="424" r:id="rId19"/>
  </p:sldIdLst>
  <p:sldSz cx="9144000" cy="6858000" type="screen4x3"/>
  <p:notesSz cx="6858000" cy="9144000"/>
  <p:defaultTextStyle>
    <a:defPPr>
      <a:defRPr lang="es-PE"/>
    </a:defPPr>
    <a:lvl1pPr algn="l" rtl="0" fontAlgn="base">
      <a:spcBef>
        <a:spcPct val="0"/>
      </a:spcBef>
      <a:spcAft>
        <a:spcPct val="0"/>
      </a:spcAft>
      <a:defRPr kern="1200">
        <a:solidFill>
          <a:schemeClr val="tx1"/>
        </a:solidFill>
        <a:latin typeface="Calibri" pitchFamily="34" charset="0"/>
        <a:ea typeface="+mn-ea"/>
        <a:cs typeface="Arial" charset="0"/>
      </a:defRPr>
    </a:lvl1pPr>
    <a:lvl2pPr marL="455613" indent="1588" algn="l" rtl="0" fontAlgn="base">
      <a:spcBef>
        <a:spcPct val="0"/>
      </a:spcBef>
      <a:spcAft>
        <a:spcPct val="0"/>
      </a:spcAft>
      <a:defRPr kern="1200">
        <a:solidFill>
          <a:schemeClr val="tx1"/>
        </a:solidFill>
        <a:latin typeface="Calibri" pitchFamily="34" charset="0"/>
        <a:ea typeface="+mn-ea"/>
        <a:cs typeface="Arial" charset="0"/>
      </a:defRPr>
    </a:lvl2pPr>
    <a:lvl3pPr marL="912813" indent="1588" algn="l" rtl="0" fontAlgn="base">
      <a:spcBef>
        <a:spcPct val="0"/>
      </a:spcBef>
      <a:spcAft>
        <a:spcPct val="0"/>
      </a:spcAft>
      <a:defRPr kern="1200">
        <a:solidFill>
          <a:schemeClr val="tx1"/>
        </a:solidFill>
        <a:latin typeface="Calibri" pitchFamily="34" charset="0"/>
        <a:ea typeface="+mn-ea"/>
        <a:cs typeface="Arial" charset="0"/>
      </a:defRPr>
    </a:lvl3pPr>
    <a:lvl4pPr marL="1370013" indent="1588" algn="l" rtl="0" fontAlgn="base">
      <a:spcBef>
        <a:spcPct val="0"/>
      </a:spcBef>
      <a:spcAft>
        <a:spcPct val="0"/>
      </a:spcAft>
      <a:defRPr kern="1200">
        <a:solidFill>
          <a:schemeClr val="tx1"/>
        </a:solidFill>
        <a:latin typeface="Calibri" pitchFamily="34" charset="0"/>
        <a:ea typeface="+mn-ea"/>
        <a:cs typeface="Arial" charset="0"/>
      </a:defRPr>
    </a:lvl4pPr>
    <a:lvl5pPr marL="1827213" indent="1588"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D20000"/>
    <a:srgbClr val="CC0000"/>
    <a:srgbClr val="E6E100"/>
    <a:srgbClr val="F8F200"/>
    <a:srgbClr val="FFFF43"/>
    <a:srgbClr val="347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varScale="1">
        <p:scale>
          <a:sx n="70" d="100"/>
          <a:sy n="70" d="100"/>
        </p:scale>
        <p:origin x="1332" y="72"/>
      </p:cViewPr>
      <p:guideLst>
        <p:guide orient="horz" pos="2160"/>
        <p:guide pos="2880"/>
      </p:guideLst>
    </p:cSldViewPr>
  </p:slideViewPr>
  <p:notesTextViewPr>
    <p:cViewPr>
      <p:scale>
        <a:sx n="100" d="100"/>
        <a:sy n="100" d="100"/>
      </p:scale>
      <p:origin x="0" y="0"/>
    </p:cViewPr>
  </p:notesTextViewPr>
  <p:notesViewPr>
    <p:cSldViewPr>
      <p:cViewPr>
        <p:scale>
          <a:sx n="120" d="100"/>
          <a:sy n="120" d="100"/>
        </p:scale>
        <p:origin x="-1122" y="13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B3EA015-9328-4C7E-84EE-2A6BC17F4E0E}" type="datetimeFigureOut">
              <a:rPr lang="es-PE"/>
              <a:pPr>
                <a:defRPr/>
              </a:pPr>
              <a:t>24/10/2015</a:t>
            </a:fld>
            <a:endParaRPr lang="es-PE"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PE"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E"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81F558E-7C73-4D92-B8DF-94404A6834C1}" type="slidenum">
              <a:rPr lang="es-PE"/>
              <a:pPr>
                <a:defRPr/>
              </a:pPr>
              <a:t>‹Nº›</a:t>
            </a:fld>
            <a:endParaRPr lang="es-PE" dirty="0"/>
          </a:p>
        </p:txBody>
      </p:sp>
    </p:spTree>
    <p:extLst>
      <p:ext uri="{BB962C8B-B14F-4D97-AF65-F5344CB8AC3E}">
        <p14:creationId xmlns:p14="http://schemas.microsoft.com/office/powerpoint/2010/main" val="26981230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5613" algn="l" rtl="0" eaLnBrk="0" fontAlgn="base" hangingPunct="0">
      <a:spcBef>
        <a:spcPct val="30000"/>
      </a:spcBef>
      <a:spcAft>
        <a:spcPct val="0"/>
      </a:spcAft>
      <a:defRPr sz="1200" kern="1200">
        <a:solidFill>
          <a:schemeClr val="tx1"/>
        </a:solidFill>
        <a:latin typeface="+mn-lt"/>
        <a:ea typeface="+mn-ea"/>
        <a:cs typeface="+mn-cs"/>
      </a:defRPr>
    </a:lvl2pPr>
    <a:lvl3pPr marL="912813" algn="l" rtl="0" eaLnBrk="0" fontAlgn="base" hangingPunct="0">
      <a:spcBef>
        <a:spcPct val="30000"/>
      </a:spcBef>
      <a:spcAft>
        <a:spcPct val="0"/>
      </a:spcAft>
      <a:defRPr sz="1200" kern="1200">
        <a:solidFill>
          <a:schemeClr val="tx1"/>
        </a:solidFill>
        <a:latin typeface="+mn-lt"/>
        <a:ea typeface="+mn-ea"/>
        <a:cs typeface="+mn-cs"/>
      </a:defRPr>
    </a:lvl3pPr>
    <a:lvl4pPr marL="1370013" algn="l" rtl="0" eaLnBrk="0" fontAlgn="base" hangingPunct="0">
      <a:spcBef>
        <a:spcPct val="30000"/>
      </a:spcBef>
      <a:spcAft>
        <a:spcPct val="0"/>
      </a:spcAft>
      <a:defRPr sz="1200" kern="1200">
        <a:solidFill>
          <a:schemeClr val="tx1"/>
        </a:solidFill>
        <a:latin typeface="+mn-lt"/>
        <a:ea typeface="+mn-ea"/>
        <a:cs typeface="+mn-cs"/>
      </a:defRPr>
    </a:lvl4pPr>
    <a:lvl5pPr marL="1827213" algn="l" rtl="0" eaLnBrk="0" fontAlgn="base" hangingPunct="0">
      <a:spcBef>
        <a:spcPct val="30000"/>
      </a:spcBef>
      <a:spcAft>
        <a:spcPct val="0"/>
      </a:spcAft>
      <a:defRPr sz="1200" kern="1200">
        <a:solidFill>
          <a:schemeClr val="tx1"/>
        </a:solidFill>
        <a:latin typeface="+mn-lt"/>
        <a:ea typeface="+mn-ea"/>
        <a:cs typeface="+mn-cs"/>
      </a:defRPr>
    </a:lvl5pPr>
    <a:lvl6pPr marL="2285726" algn="l" defTabSz="914290" rtl="0" eaLnBrk="1" latinLnBrk="0" hangingPunct="1">
      <a:defRPr sz="1200" kern="1200">
        <a:solidFill>
          <a:schemeClr val="tx1"/>
        </a:solidFill>
        <a:latin typeface="+mn-lt"/>
        <a:ea typeface="+mn-ea"/>
        <a:cs typeface="+mn-cs"/>
      </a:defRPr>
    </a:lvl6pPr>
    <a:lvl7pPr marL="2742871" algn="l" defTabSz="914290" rtl="0" eaLnBrk="1" latinLnBrk="0" hangingPunct="1">
      <a:defRPr sz="1200" kern="1200">
        <a:solidFill>
          <a:schemeClr val="tx1"/>
        </a:solidFill>
        <a:latin typeface="+mn-lt"/>
        <a:ea typeface="+mn-ea"/>
        <a:cs typeface="+mn-cs"/>
      </a:defRPr>
    </a:lvl7pPr>
    <a:lvl8pPr marL="3200016" algn="l" defTabSz="914290" rtl="0" eaLnBrk="1" latinLnBrk="0" hangingPunct="1">
      <a:defRPr sz="1200" kern="1200">
        <a:solidFill>
          <a:schemeClr val="tx1"/>
        </a:solidFill>
        <a:latin typeface="+mn-lt"/>
        <a:ea typeface="+mn-ea"/>
        <a:cs typeface="+mn-cs"/>
      </a:defRPr>
    </a:lvl8pPr>
    <a:lvl9pPr marL="3657161" algn="l" defTabSz="91429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a:t>
            </a:fld>
            <a:endParaRPr lang="es-PE" dirty="0"/>
          </a:p>
        </p:txBody>
      </p:sp>
    </p:spTree>
    <p:extLst>
      <p:ext uri="{BB962C8B-B14F-4D97-AF65-F5344CB8AC3E}">
        <p14:creationId xmlns:p14="http://schemas.microsoft.com/office/powerpoint/2010/main" val="4064281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17</a:t>
            </a:fld>
            <a:endParaRPr lang="es-PE" dirty="0"/>
          </a:p>
        </p:txBody>
      </p:sp>
    </p:spTree>
    <p:extLst>
      <p:ext uri="{BB962C8B-B14F-4D97-AF65-F5344CB8AC3E}">
        <p14:creationId xmlns:p14="http://schemas.microsoft.com/office/powerpoint/2010/main" val="3831481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PE" altLang="es-PE" smtClean="0"/>
          </a:p>
        </p:txBody>
      </p:sp>
      <p:sp>
        <p:nvSpPr>
          <p:cNvPr id="4" name="3 Marcador de número de diapositiva"/>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BF730CB-1B12-4921-A120-5AE4DD38D52F}" type="slidenum">
              <a:rPr lang="es-PE" altLang="es-PE">
                <a:latin typeface="Calibri" panose="020F0502020204030204" pitchFamily="34" charset="0"/>
              </a:rPr>
              <a:pPr eaLnBrk="1" hangingPunct="1"/>
              <a:t>18</a:t>
            </a:fld>
            <a:endParaRPr lang="es-PE" altLang="es-PE">
              <a:latin typeface="Calibri" panose="020F0502020204030204" pitchFamily="34" charset="0"/>
            </a:endParaRPr>
          </a:p>
        </p:txBody>
      </p:sp>
    </p:spTree>
    <p:extLst>
      <p:ext uri="{BB962C8B-B14F-4D97-AF65-F5344CB8AC3E}">
        <p14:creationId xmlns:p14="http://schemas.microsoft.com/office/powerpoint/2010/main" val="3731756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4</a:t>
            </a:fld>
            <a:endParaRPr lang="es-PE" dirty="0"/>
          </a:p>
        </p:txBody>
      </p:sp>
    </p:spTree>
    <p:extLst>
      <p:ext uri="{BB962C8B-B14F-4D97-AF65-F5344CB8AC3E}">
        <p14:creationId xmlns:p14="http://schemas.microsoft.com/office/powerpoint/2010/main" val="387316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E81F558E-7C73-4D92-B8DF-94404A6834C1}" type="slidenum">
              <a:rPr lang="es-PE" smtClean="0"/>
              <a:pPr>
                <a:defRPr/>
              </a:pPr>
              <a:t>6</a:t>
            </a:fld>
            <a:endParaRPr lang="es-PE" dirty="0"/>
          </a:p>
        </p:txBody>
      </p:sp>
    </p:spTree>
    <p:extLst>
      <p:ext uri="{BB962C8B-B14F-4D97-AF65-F5344CB8AC3E}">
        <p14:creationId xmlns:p14="http://schemas.microsoft.com/office/powerpoint/2010/main" val="1875648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7</a:t>
            </a:fld>
            <a:endParaRPr lang="es-PE" dirty="0"/>
          </a:p>
        </p:txBody>
      </p:sp>
    </p:spTree>
    <p:extLst>
      <p:ext uri="{BB962C8B-B14F-4D97-AF65-F5344CB8AC3E}">
        <p14:creationId xmlns:p14="http://schemas.microsoft.com/office/powerpoint/2010/main" val="1436613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9</a:t>
            </a:fld>
            <a:endParaRPr lang="es-PE" dirty="0"/>
          </a:p>
        </p:txBody>
      </p:sp>
    </p:spTree>
    <p:extLst>
      <p:ext uri="{BB962C8B-B14F-4D97-AF65-F5344CB8AC3E}">
        <p14:creationId xmlns:p14="http://schemas.microsoft.com/office/powerpoint/2010/main" val="2750644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13</a:t>
            </a:fld>
            <a:endParaRPr lang="es-PE" dirty="0"/>
          </a:p>
        </p:txBody>
      </p:sp>
    </p:spTree>
    <p:extLst>
      <p:ext uri="{BB962C8B-B14F-4D97-AF65-F5344CB8AC3E}">
        <p14:creationId xmlns:p14="http://schemas.microsoft.com/office/powerpoint/2010/main" val="2902328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14</a:t>
            </a:fld>
            <a:endParaRPr lang="es-PE" dirty="0"/>
          </a:p>
        </p:txBody>
      </p:sp>
    </p:spTree>
    <p:extLst>
      <p:ext uri="{BB962C8B-B14F-4D97-AF65-F5344CB8AC3E}">
        <p14:creationId xmlns:p14="http://schemas.microsoft.com/office/powerpoint/2010/main" val="405751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15</a:t>
            </a:fld>
            <a:endParaRPr lang="es-PE" dirty="0"/>
          </a:p>
        </p:txBody>
      </p:sp>
    </p:spTree>
    <p:extLst>
      <p:ext uri="{BB962C8B-B14F-4D97-AF65-F5344CB8AC3E}">
        <p14:creationId xmlns:p14="http://schemas.microsoft.com/office/powerpoint/2010/main" val="3108577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pPr>
              <a:defRPr/>
            </a:pPr>
            <a:fld id="{E81F558E-7C73-4D92-B8DF-94404A6834C1}" type="slidenum">
              <a:rPr lang="es-PE" smtClean="0"/>
              <a:pPr>
                <a:defRPr/>
              </a:pPr>
              <a:t>16</a:t>
            </a:fld>
            <a:endParaRPr lang="es-PE" dirty="0"/>
          </a:p>
        </p:txBody>
      </p:sp>
    </p:spTree>
    <p:extLst>
      <p:ext uri="{BB962C8B-B14F-4D97-AF65-F5344CB8AC3E}">
        <p14:creationId xmlns:p14="http://schemas.microsoft.com/office/powerpoint/2010/main" val="54121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9A0E688F-2233-4FD2-AB2A-6DA1D1C561C4}" type="datetimeFigureOut">
              <a:rPr lang="es-PE"/>
              <a:pPr>
                <a:defRPr/>
              </a:pPr>
              <a:t>24/10/2015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F01DF393-6BE5-4977-82CC-DC3554A1BAA9}" type="slidenum">
              <a:rPr lang="es-PE"/>
              <a:pPr>
                <a:defRPr/>
              </a:pPr>
              <a:t>‹Nº›</a:t>
            </a:fld>
            <a:endParaRPr lang="es-PE" dirty="0"/>
          </a:p>
        </p:txBody>
      </p:sp>
    </p:spTree>
    <p:extLst>
      <p:ext uri="{BB962C8B-B14F-4D97-AF65-F5344CB8AC3E}">
        <p14:creationId xmlns:p14="http://schemas.microsoft.com/office/powerpoint/2010/main" val="318537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2CA1BDE-210E-4DBA-9332-E94657957551}" type="datetimeFigureOut">
              <a:rPr lang="es-PE"/>
              <a:pPr>
                <a:defRPr/>
              </a:pPr>
              <a:t>24/10/2015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D05440A-B028-4B79-9E8D-7FDF460D09B1}" type="slidenum">
              <a:rPr lang="es-PE"/>
              <a:pPr>
                <a:defRPr/>
              </a:pPr>
              <a:t>‹Nº›</a:t>
            </a:fld>
            <a:endParaRPr lang="es-PE" dirty="0"/>
          </a:p>
        </p:txBody>
      </p:sp>
    </p:spTree>
    <p:extLst>
      <p:ext uri="{BB962C8B-B14F-4D97-AF65-F5344CB8AC3E}">
        <p14:creationId xmlns:p14="http://schemas.microsoft.com/office/powerpoint/2010/main" val="1754086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F4731EC-A57D-4090-B0E3-914F4A8A4FBE}" type="datetimeFigureOut">
              <a:rPr lang="es-PE"/>
              <a:pPr>
                <a:defRPr/>
              </a:pPr>
              <a:t>24/10/2015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B4054965-F669-4A16-82D3-CF4CD31E0494}" type="slidenum">
              <a:rPr lang="es-PE"/>
              <a:pPr>
                <a:defRPr/>
              </a:pPr>
              <a:t>‹Nº›</a:t>
            </a:fld>
            <a:endParaRPr lang="es-PE" dirty="0"/>
          </a:p>
        </p:txBody>
      </p:sp>
    </p:spTree>
    <p:extLst>
      <p:ext uri="{BB962C8B-B14F-4D97-AF65-F5344CB8AC3E}">
        <p14:creationId xmlns:p14="http://schemas.microsoft.com/office/powerpoint/2010/main" val="3758188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54150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3197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327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0D34FA3-6F0E-4284-90CF-E66A76ACCF4E}" type="datetimeFigureOut">
              <a:rPr lang="es-PE"/>
              <a:pPr>
                <a:defRPr/>
              </a:pPr>
              <a:t>24/10/2015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D84EAEB3-C54C-4077-9DBC-038DFD7938AA}" type="slidenum">
              <a:rPr lang="es-PE"/>
              <a:pPr>
                <a:defRPr/>
              </a:pPr>
              <a:t>‹Nº›</a:t>
            </a:fld>
            <a:endParaRPr lang="es-PE" dirty="0"/>
          </a:p>
        </p:txBody>
      </p:sp>
    </p:spTree>
    <p:extLst>
      <p:ext uri="{BB962C8B-B14F-4D97-AF65-F5344CB8AC3E}">
        <p14:creationId xmlns:p14="http://schemas.microsoft.com/office/powerpoint/2010/main" val="2035102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F62C3788-4F25-4A06-B5AA-188A120595D2}" type="datetimeFigureOut">
              <a:rPr lang="es-PE"/>
              <a:pPr>
                <a:defRPr/>
              </a:pPr>
              <a:t>24/10/2015</a:t>
            </a:fld>
            <a:endParaRPr lang="es-PE" dirty="0"/>
          </a:p>
        </p:txBody>
      </p:sp>
      <p:sp>
        <p:nvSpPr>
          <p:cNvPr id="5" name="4 Marcador de pie de página"/>
          <p:cNvSpPr>
            <a:spLocks noGrp="1"/>
          </p:cNvSpPr>
          <p:nvPr>
            <p:ph type="ftr" sz="quarter" idx="11"/>
          </p:nvPr>
        </p:nvSpPr>
        <p:spPr/>
        <p:txBody>
          <a:bodyPr/>
          <a:lstStyle>
            <a:lvl1pPr>
              <a:defRPr/>
            </a:lvl1pPr>
          </a:lstStyle>
          <a:p>
            <a:pPr>
              <a:defRPr/>
            </a:pPr>
            <a:endParaRPr lang="es-PE"/>
          </a:p>
        </p:txBody>
      </p:sp>
      <p:sp>
        <p:nvSpPr>
          <p:cNvPr id="6" name="5 Marcador de número de diapositiva"/>
          <p:cNvSpPr>
            <a:spLocks noGrp="1"/>
          </p:cNvSpPr>
          <p:nvPr>
            <p:ph type="sldNum" sz="quarter" idx="12"/>
          </p:nvPr>
        </p:nvSpPr>
        <p:spPr/>
        <p:txBody>
          <a:bodyPr/>
          <a:lstStyle>
            <a:lvl1pPr>
              <a:defRPr/>
            </a:lvl1pPr>
          </a:lstStyle>
          <a:p>
            <a:pPr>
              <a:defRPr/>
            </a:pPr>
            <a:fld id="{0FF04F3F-B4FD-4D3C-860C-F688571ED565}" type="slidenum">
              <a:rPr lang="es-PE"/>
              <a:pPr>
                <a:defRPr/>
              </a:pPr>
              <a:t>‹Nº›</a:t>
            </a:fld>
            <a:endParaRPr lang="es-PE" dirty="0"/>
          </a:p>
        </p:txBody>
      </p:sp>
    </p:spTree>
    <p:extLst>
      <p:ext uri="{BB962C8B-B14F-4D97-AF65-F5344CB8AC3E}">
        <p14:creationId xmlns:p14="http://schemas.microsoft.com/office/powerpoint/2010/main" val="3936838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FFF26467-696D-4DD1-9D96-C9046CF16DC2}" type="datetimeFigureOut">
              <a:rPr lang="es-PE"/>
              <a:pPr>
                <a:defRPr/>
              </a:pPr>
              <a:t>24/10/2015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987AABFF-2E5B-4183-8558-6DB2962EDC80}" type="slidenum">
              <a:rPr lang="es-PE"/>
              <a:pPr>
                <a:defRPr/>
              </a:pPr>
              <a:t>‹Nº›</a:t>
            </a:fld>
            <a:endParaRPr lang="es-PE" dirty="0"/>
          </a:p>
        </p:txBody>
      </p:sp>
    </p:spTree>
    <p:extLst>
      <p:ext uri="{BB962C8B-B14F-4D97-AF65-F5344CB8AC3E}">
        <p14:creationId xmlns:p14="http://schemas.microsoft.com/office/powerpoint/2010/main" val="1335643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C823A3C0-BA27-459C-A8D5-3EF97379955C}" type="datetimeFigureOut">
              <a:rPr lang="es-PE"/>
              <a:pPr>
                <a:defRPr/>
              </a:pPr>
              <a:t>24/10/2015</a:t>
            </a:fld>
            <a:endParaRPr lang="es-PE" dirty="0"/>
          </a:p>
        </p:txBody>
      </p:sp>
      <p:sp>
        <p:nvSpPr>
          <p:cNvPr id="8" name="4 Marcador de pie de página"/>
          <p:cNvSpPr>
            <a:spLocks noGrp="1"/>
          </p:cNvSpPr>
          <p:nvPr>
            <p:ph type="ftr" sz="quarter" idx="11"/>
          </p:nvPr>
        </p:nvSpPr>
        <p:spPr/>
        <p:txBody>
          <a:bodyPr/>
          <a:lstStyle>
            <a:lvl1pPr>
              <a:defRPr/>
            </a:lvl1pPr>
          </a:lstStyle>
          <a:p>
            <a:pPr>
              <a:defRPr/>
            </a:pPr>
            <a:endParaRPr lang="es-PE"/>
          </a:p>
        </p:txBody>
      </p:sp>
      <p:sp>
        <p:nvSpPr>
          <p:cNvPr id="9" name="5 Marcador de número de diapositiva"/>
          <p:cNvSpPr>
            <a:spLocks noGrp="1"/>
          </p:cNvSpPr>
          <p:nvPr>
            <p:ph type="sldNum" sz="quarter" idx="12"/>
          </p:nvPr>
        </p:nvSpPr>
        <p:spPr/>
        <p:txBody>
          <a:bodyPr/>
          <a:lstStyle>
            <a:lvl1pPr>
              <a:defRPr/>
            </a:lvl1pPr>
          </a:lstStyle>
          <a:p>
            <a:pPr>
              <a:defRPr/>
            </a:pPr>
            <a:fld id="{3DD52095-2D7A-46DB-960A-DF6D46CF2AC3}" type="slidenum">
              <a:rPr lang="es-PE"/>
              <a:pPr>
                <a:defRPr/>
              </a:pPr>
              <a:t>‹Nº›</a:t>
            </a:fld>
            <a:endParaRPr lang="es-PE" dirty="0"/>
          </a:p>
        </p:txBody>
      </p:sp>
    </p:spTree>
    <p:extLst>
      <p:ext uri="{BB962C8B-B14F-4D97-AF65-F5344CB8AC3E}">
        <p14:creationId xmlns:p14="http://schemas.microsoft.com/office/powerpoint/2010/main" val="55001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F17FD9C1-5CC8-41E3-A2ED-F89F0DFBFF0B}" type="datetimeFigureOut">
              <a:rPr lang="es-PE"/>
              <a:pPr>
                <a:defRPr/>
              </a:pPr>
              <a:t>24/10/2015</a:t>
            </a:fld>
            <a:endParaRPr lang="es-PE" dirty="0"/>
          </a:p>
        </p:txBody>
      </p:sp>
      <p:sp>
        <p:nvSpPr>
          <p:cNvPr id="4" name="4 Marcador de pie de página"/>
          <p:cNvSpPr>
            <a:spLocks noGrp="1"/>
          </p:cNvSpPr>
          <p:nvPr>
            <p:ph type="ftr" sz="quarter" idx="11"/>
          </p:nvPr>
        </p:nvSpPr>
        <p:spPr/>
        <p:txBody>
          <a:bodyPr/>
          <a:lstStyle>
            <a:lvl1pPr>
              <a:defRPr/>
            </a:lvl1pPr>
          </a:lstStyle>
          <a:p>
            <a:pPr>
              <a:defRPr/>
            </a:pPr>
            <a:endParaRPr lang="es-PE"/>
          </a:p>
        </p:txBody>
      </p:sp>
      <p:sp>
        <p:nvSpPr>
          <p:cNvPr id="5" name="5 Marcador de número de diapositiva"/>
          <p:cNvSpPr>
            <a:spLocks noGrp="1"/>
          </p:cNvSpPr>
          <p:nvPr>
            <p:ph type="sldNum" sz="quarter" idx="12"/>
          </p:nvPr>
        </p:nvSpPr>
        <p:spPr/>
        <p:txBody>
          <a:bodyPr/>
          <a:lstStyle>
            <a:lvl1pPr>
              <a:defRPr/>
            </a:lvl1pPr>
          </a:lstStyle>
          <a:p>
            <a:pPr>
              <a:defRPr/>
            </a:pPr>
            <a:fld id="{63A752F8-3D4E-4B74-8947-647AE74FF511}" type="slidenum">
              <a:rPr lang="es-PE"/>
              <a:pPr>
                <a:defRPr/>
              </a:pPr>
              <a:t>‹Nº›</a:t>
            </a:fld>
            <a:endParaRPr lang="es-PE" dirty="0"/>
          </a:p>
        </p:txBody>
      </p:sp>
    </p:spTree>
    <p:extLst>
      <p:ext uri="{BB962C8B-B14F-4D97-AF65-F5344CB8AC3E}">
        <p14:creationId xmlns:p14="http://schemas.microsoft.com/office/powerpoint/2010/main" val="2062453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09B2282-EED5-4DA4-B8DE-8C1601C570EB}" type="datetimeFigureOut">
              <a:rPr lang="es-PE"/>
              <a:pPr>
                <a:defRPr/>
              </a:pPr>
              <a:t>24/10/2015</a:t>
            </a:fld>
            <a:endParaRPr lang="es-PE" dirty="0"/>
          </a:p>
        </p:txBody>
      </p:sp>
      <p:sp>
        <p:nvSpPr>
          <p:cNvPr id="3" name="4 Marcador de pie de página"/>
          <p:cNvSpPr>
            <a:spLocks noGrp="1"/>
          </p:cNvSpPr>
          <p:nvPr>
            <p:ph type="ftr" sz="quarter" idx="11"/>
          </p:nvPr>
        </p:nvSpPr>
        <p:spPr/>
        <p:txBody>
          <a:bodyPr/>
          <a:lstStyle>
            <a:lvl1pPr>
              <a:defRPr/>
            </a:lvl1pPr>
          </a:lstStyle>
          <a:p>
            <a:pPr>
              <a:defRPr/>
            </a:pPr>
            <a:endParaRPr lang="es-PE"/>
          </a:p>
        </p:txBody>
      </p:sp>
      <p:sp>
        <p:nvSpPr>
          <p:cNvPr id="4" name="5 Marcador de número de diapositiva"/>
          <p:cNvSpPr>
            <a:spLocks noGrp="1"/>
          </p:cNvSpPr>
          <p:nvPr>
            <p:ph type="sldNum" sz="quarter" idx="12"/>
          </p:nvPr>
        </p:nvSpPr>
        <p:spPr/>
        <p:txBody>
          <a:bodyPr/>
          <a:lstStyle>
            <a:lvl1pPr>
              <a:defRPr/>
            </a:lvl1pPr>
          </a:lstStyle>
          <a:p>
            <a:pPr>
              <a:defRPr/>
            </a:pPr>
            <a:fld id="{6051DE05-BBD8-4442-8C9C-B4B32770362A}" type="slidenum">
              <a:rPr lang="es-PE"/>
              <a:pPr>
                <a:defRPr/>
              </a:pPr>
              <a:t>‹Nº›</a:t>
            </a:fld>
            <a:endParaRPr lang="es-PE" dirty="0"/>
          </a:p>
        </p:txBody>
      </p:sp>
    </p:spTree>
    <p:extLst>
      <p:ext uri="{BB962C8B-B14F-4D97-AF65-F5344CB8AC3E}">
        <p14:creationId xmlns:p14="http://schemas.microsoft.com/office/powerpoint/2010/main" val="1548837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5677148-3FF9-4478-B30E-91465492981F}" type="datetimeFigureOut">
              <a:rPr lang="es-PE"/>
              <a:pPr>
                <a:defRPr/>
              </a:pPr>
              <a:t>24/10/2015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1B890D1E-02AE-4D4C-A0F9-58E4196081CC}" type="slidenum">
              <a:rPr lang="es-PE"/>
              <a:pPr>
                <a:defRPr/>
              </a:pPr>
              <a:t>‹Nº›</a:t>
            </a:fld>
            <a:endParaRPr lang="es-PE" dirty="0"/>
          </a:p>
        </p:txBody>
      </p:sp>
    </p:spTree>
    <p:extLst>
      <p:ext uri="{BB962C8B-B14F-4D97-AF65-F5344CB8AC3E}">
        <p14:creationId xmlns:p14="http://schemas.microsoft.com/office/powerpoint/2010/main" val="3102828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pPr lvl="0"/>
            <a:endParaRPr lang="es-PE"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65FA6B92-1C19-4446-995D-5C9E5082AB56}" type="datetimeFigureOut">
              <a:rPr lang="es-PE"/>
              <a:pPr>
                <a:defRPr/>
              </a:pPr>
              <a:t>24/10/2015</a:t>
            </a:fld>
            <a:endParaRPr lang="es-PE" dirty="0"/>
          </a:p>
        </p:txBody>
      </p:sp>
      <p:sp>
        <p:nvSpPr>
          <p:cNvPr id="6" name="4 Marcador de pie de página"/>
          <p:cNvSpPr>
            <a:spLocks noGrp="1"/>
          </p:cNvSpPr>
          <p:nvPr>
            <p:ph type="ftr" sz="quarter" idx="11"/>
          </p:nvPr>
        </p:nvSpPr>
        <p:spPr/>
        <p:txBody>
          <a:bodyPr/>
          <a:lstStyle>
            <a:lvl1pPr>
              <a:defRPr/>
            </a:lvl1pPr>
          </a:lstStyle>
          <a:p>
            <a:pPr>
              <a:defRPr/>
            </a:pPr>
            <a:endParaRPr lang="es-PE"/>
          </a:p>
        </p:txBody>
      </p:sp>
      <p:sp>
        <p:nvSpPr>
          <p:cNvPr id="7" name="5 Marcador de número de diapositiva"/>
          <p:cNvSpPr>
            <a:spLocks noGrp="1"/>
          </p:cNvSpPr>
          <p:nvPr>
            <p:ph type="sldNum" sz="quarter" idx="12"/>
          </p:nvPr>
        </p:nvSpPr>
        <p:spPr/>
        <p:txBody>
          <a:bodyPr/>
          <a:lstStyle>
            <a:lvl1pPr>
              <a:defRPr/>
            </a:lvl1pPr>
          </a:lstStyle>
          <a:p>
            <a:pPr>
              <a:defRPr/>
            </a:pPr>
            <a:fld id="{A0A122FA-965F-40F6-AACD-6D4A138F6DBC}" type="slidenum">
              <a:rPr lang="es-PE"/>
              <a:pPr>
                <a:defRPr/>
              </a:pPr>
              <a:t>‹Nº›</a:t>
            </a:fld>
            <a:endParaRPr lang="es-PE" dirty="0"/>
          </a:p>
        </p:txBody>
      </p:sp>
    </p:spTree>
    <p:extLst>
      <p:ext uri="{BB962C8B-B14F-4D97-AF65-F5344CB8AC3E}">
        <p14:creationId xmlns:p14="http://schemas.microsoft.com/office/powerpoint/2010/main" val="3045434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ctr" anchorCtr="0" compatLnSpc="1">
            <a:prstTxWarp prst="textNoShape">
              <a:avLst/>
            </a:prstTxWarp>
          </a:bodyPr>
          <a:lstStyle/>
          <a:p>
            <a:pPr lvl="0"/>
            <a:r>
              <a:rPr lang="es-ES" altLang="es-PE" smtClean="0"/>
              <a:t>Haga clic para modificar el estilo de título del patrón</a:t>
            </a:r>
            <a:endParaRPr lang="es-PE" altLang="es-PE"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5" rIns="91429" bIns="45715" numCol="1" anchor="t" anchorCtr="0" compatLnSpc="1">
            <a:prstTxWarp prst="textNoShape">
              <a:avLst/>
            </a:prstTxWarp>
          </a:bodyPr>
          <a:lstStyle/>
          <a:p>
            <a:pPr lvl="0"/>
            <a:r>
              <a:rPr lang="es-ES" altLang="es-PE" smtClean="0"/>
              <a:t>Haga clic para modificar el estilo de texto del patrón</a:t>
            </a:r>
          </a:p>
          <a:p>
            <a:pPr lvl="1"/>
            <a:r>
              <a:rPr lang="es-ES" altLang="es-PE" smtClean="0"/>
              <a:t>Segundo nivel</a:t>
            </a:r>
          </a:p>
          <a:p>
            <a:pPr lvl="2"/>
            <a:r>
              <a:rPr lang="es-ES" altLang="es-PE" smtClean="0"/>
              <a:t>Tercer nivel</a:t>
            </a:r>
          </a:p>
          <a:p>
            <a:pPr lvl="3"/>
            <a:r>
              <a:rPr lang="es-ES" altLang="es-PE" smtClean="0"/>
              <a:t>Cuarto nivel</a:t>
            </a:r>
          </a:p>
          <a:p>
            <a:pPr lvl="4"/>
            <a:r>
              <a:rPr lang="es-ES" altLang="es-PE" smtClean="0"/>
              <a:t>Quinto nivel</a:t>
            </a:r>
            <a:endParaRPr lang="es-PE" alt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29" tIns="45715" rIns="91429" bIns="45715"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151EC79-0816-4FC5-BD0D-847A83B264FC}" type="datetimeFigureOut">
              <a:rPr lang="es-PE"/>
              <a:pPr>
                <a:defRPr/>
              </a:pPr>
              <a:t>24/10/2015</a:t>
            </a:fld>
            <a:endParaRPr lang="es-PE"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29" tIns="45715" rIns="91429" bIns="45715"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29" tIns="45715" rIns="91429" bIns="45715"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920DC3F-5FD5-47A6-BB75-3908C324E49E}" type="slidenum">
              <a:rPr lang="es-PE"/>
              <a:pPr>
                <a:defRPr/>
              </a:pPr>
              <a:t>‹Nº›</a:t>
            </a:fld>
            <a:endParaRPr lang="es-P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45" algn="ctr" rtl="0" fontAlgn="base">
        <a:spcBef>
          <a:spcPct val="0"/>
        </a:spcBef>
        <a:spcAft>
          <a:spcPct val="0"/>
        </a:spcAft>
        <a:defRPr sz="4400">
          <a:solidFill>
            <a:schemeClr val="tx1"/>
          </a:solidFill>
          <a:latin typeface="Calibri" pitchFamily="34" charset="0"/>
        </a:defRPr>
      </a:lvl6pPr>
      <a:lvl7pPr marL="914290" algn="ctr" rtl="0" fontAlgn="base">
        <a:spcBef>
          <a:spcPct val="0"/>
        </a:spcBef>
        <a:spcAft>
          <a:spcPct val="0"/>
        </a:spcAft>
        <a:defRPr sz="4400">
          <a:solidFill>
            <a:schemeClr val="tx1"/>
          </a:solidFill>
          <a:latin typeface="Calibri" pitchFamily="34" charset="0"/>
        </a:defRPr>
      </a:lvl7pPr>
      <a:lvl8pPr marL="1371435" algn="ctr" rtl="0" fontAlgn="base">
        <a:spcBef>
          <a:spcPct val="0"/>
        </a:spcBef>
        <a:spcAft>
          <a:spcPct val="0"/>
        </a:spcAft>
        <a:defRPr sz="4400">
          <a:solidFill>
            <a:schemeClr val="tx1"/>
          </a:solidFill>
          <a:latin typeface="Calibri" pitchFamily="34" charset="0"/>
        </a:defRPr>
      </a:lvl8pPr>
      <a:lvl9pPr marL="1828581"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C:\Users\JOPEREYRA\Desktop\plantilla modif\Plantilla PPT 2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8"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11 CuadroTexto"/>
          <p:cNvSpPr txBox="1">
            <a:spLocks noChangeArrowheads="1"/>
          </p:cNvSpPr>
          <p:nvPr/>
        </p:nvSpPr>
        <p:spPr bwMode="auto">
          <a:xfrm>
            <a:off x="1907704" y="5139437"/>
            <a:ext cx="6984777" cy="68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298" tIns="32649" rIns="65298" bIns="32649">
            <a:spAutoFit/>
          </a:bodyPr>
          <a:lstStyle>
            <a:lvl1pPr defTabSz="912813">
              <a:defRPr sz="3200">
                <a:solidFill>
                  <a:schemeClr val="tx1"/>
                </a:solidFill>
                <a:latin typeface="Calibri" pitchFamily="34" charset="0"/>
              </a:defRPr>
            </a:lvl1pPr>
            <a:lvl2pPr marL="742950" indent="-285750" defTabSz="912813">
              <a:defRPr sz="2800">
                <a:solidFill>
                  <a:schemeClr val="tx1"/>
                </a:solidFill>
                <a:latin typeface="Calibri" pitchFamily="34" charset="0"/>
              </a:defRPr>
            </a:lvl2pPr>
            <a:lvl3pPr marL="1143000" indent="-228600" defTabSz="912813">
              <a:defRPr sz="2400">
                <a:solidFill>
                  <a:schemeClr val="tx1"/>
                </a:solidFill>
                <a:latin typeface="Calibri" pitchFamily="34" charset="0"/>
              </a:defRPr>
            </a:lvl3pPr>
            <a:lvl4pPr marL="1600200" indent="-228600" defTabSz="912813">
              <a:defRPr sz="2000">
                <a:solidFill>
                  <a:schemeClr val="tx1"/>
                </a:solidFill>
                <a:latin typeface="Calibri" pitchFamily="34" charset="0"/>
              </a:defRPr>
            </a:lvl4pPr>
            <a:lvl5pPr marL="2057400" indent="-228600" defTabSz="912813">
              <a:defRPr sz="2000">
                <a:solidFill>
                  <a:schemeClr val="tx1"/>
                </a:solidFill>
                <a:latin typeface="Calibri" pitchFamily="34" charset="0"/>
              </a:defRPr>
            </a:lvl5pPr>
            <a:lvl6pPr marL="2514600" indent="-228600" defTabSz="912813" eaLnBrk="0" fontAlgn="base" hangingPunct="0">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Aft>
                <a:spcPct val="0"/>
              </a:spcAft>
              <a:buFont typeface="Arial" charset="0"/>
              <a:buChar char="»"/>
              <a:defRPr sz="2000">
                <a:solidFill>
                  <a:schemeClr val="tx1"/>
                </a:solidFill>
                <a:latin typeface="Calibri" pitchFamily="34" charset="0"/>
              </a:defRPr>
            </a:lvl9pPr>
          </a:lstStyle>
          <a:p>
            <a:pPr algn="ctr">
              <a:defRPr/>
            </a:pPr>
            <a:r>
              <a:rPr lang="es-PE" altLang="es-PE" sz="4000" b="1" dirty="0" smtClean="0">
                <a:solidFill>
                  <a:srgbClr val="FF0000"/>
                </a:solidFill>
                <a:latin typeface="+mn-lt"/>
              </a:rPr>
              <a:t>SESIÓN DE APRENDIZAJE Nº 09</a:t>
            </a:r>
            <a:endParaRPr lang="es-ES" altLang="es-PE" sz="4000" b="1" dirty="0" smtClean="0">
              <a:solidFill>
                <a:srgbClr val="FF0000"/>
              </a:solidFill>
              <a:latin typeface="+mn-lt"/>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6078393"/>
            <a:ext cx="4027751" cy="779607"/>
          </a:xfrm>
          <a:prstGeom prst="rect">
            <a:avLst/>
          </a:prstGeom>
        </p:spPr>
      </p:pic>
      <p:pic>
        <p:nvPicPr>
          <p:cNvPr id="10" name="Imagen 9" descr="I:\Secundaria Rural Mejorada\Informe 03\Cuarto Informe\Anexos\Fotos\01 IE 86009 Micaela Bastidas Puyucahua\IMG_4793.JPG"/>
          <p:cNvPicPr/>
          <p:nvPr/>
        </p:nvPicPr>
        <p:blipFill rotWithShape="1">
          <a:blip r:embed="rId5" cstate="print">
            <a:extLst>
              <a:ext uri="{28A0092B-C50C-407E-A947-70E740481C1C}">
                <a14:useLocalDpi xmlns:a14="http://schemas.microsoft.com/office/drawing/2010/main" val="0"/>
              </a:ext>
            </a:extLst>
          </a:blip>
          <a:srcRect l="31933" t="8143" b="-1"/>
          <a:stretch/>
        </p:blipFill>
        <p:spPr bwMode="auto">
          <a:xfrm>
            <a:off x="3166993" y="116632"/>
            <a:ext cx="3674110" cy="27933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2" name="Imagen 11" descr="D:\Archivos Joselito\Fotos\DSC02012.JPG"/>
          <p:cNvPicPr/>
          <p:nvPr/>
        </p:nvPicPr>
        <p:blipFill rotWithShape="1">
          <a:blip r:embed="rId6" cstate="print">
            <a:extLst>
              <a:ext uri="{28A0092B-C50C-407E-A947-70E740481C1C}">
                <a14:useLocalDpi xmlns:a14="http://schemas.microsoft.com/office/drawing/2010/main" val="0"/>
              </a:ext>
            </a:extLst>
          </a:blip>
          <a:srcRect l="10937" t="2198" r="10207" b="2679"/>
          <a:stretch/>
        </p:blipFill>
        <p:spPr bwMode="auto">
          <a:xfrm rot="20783333">
            <a:off x="1862753" y="1657206"/>
            <a:ext cx="4257675" cy="28860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4" name="Imagen 13" descr="I:\Secundaria Rural Mejorada\Informe 02\Anexos\Fotos\02 San Martin de Porres\DSC01943.JPG"/>
          <p:cNvPicPr/>
          <p:nvPr/>
        </p:nvPicPr>
        <p:blipFill rotWithShape="1">
          <a:blip r:embed="rId7" cstate="print">
            <a:extLst>
              <a:ext uri="{28A0092B-C50C-407E-A947-70E740481C1C}">
                <a14:useLocalDpi xmlns:a14="http://schemas.microsoft.com/office/drawing/2010/main" val="0"/>
              </a:ext>
            </a:extLst>
          </a:blip>
          <a:srcRect l="30168" t="43011" r="18655" b="-1"/>
          <a:stretch/>
        </p:blipFill>
        <p:spPr bwMode="auto">
          <a:xfrm rot="748221">
            <a:off x="4594340" y="1978703"/>
            <a:ext cx="4199097" cy="2666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mc:AlternateContent xmlns:mc="http://schemas.openxmlformats.org/markup-compatibility/2006">
        <mc:Choice xmlns:a14="http://schemas.microsoft.com/office/drawing/2010/main" Requires="a14">
          <p:sp>
            <p:nvSpPr>
              <p:cNvPr id="19" name="CuadroTexto 18"/>
              <p:cNvSpPr txBox="1"/>
              <p:nvPr/>
            </p:nvSpPr>
            <p:spPr>
              <a:xfrm>
                <a:off x="539552" y="764704"/>
                <a:ext cx="8332777" cy="5563959"/>
              </a:xfrm>
              <a:prstGeom prst="rect">
                <a:avLst/>
              </a:prstGeom>
              <a:noFill/>
            </p:spPr>
            <p:txBody>
              <a:bodyPr wrap="square" rtlCol="0">
                <a:spAutoFit/>
              </a:bodyPr>
              <a:lstStyle/>
              <a:p>
                <a:r>
                  <a:rPr lang="es-PE" sz="2000" b="1" dirty="0" smtClean="0"/>
                  <a:t>MEDIDAS </a:t>
                </a:r>
                <a:r>
                  <a:rPr lang="es-PE" sz="2000" b="1" dirty="0"/>
                  <a:t>DE TENDENCIA </a:t>
                </a:r>
                <a:r>
                  <a:rPr lang="es-PE" sz="2000" b="1" dirty="0" smtClean="0"/>
                  <a:t>CENTRAL</a:t>
                </a:r>
              </a:p>
              <a:p>
                <a:endParaRPr lang="es-PE" sz="2000" dirty="0"/>
              </a:p>
              <a:p>
                <a:r>
                  <a:rPr lang="es-PE" sz="2000" dirty="0"/>
                  <a:t>Son valores que permiten representar un conjunto de datos. Estos son los siguientes: </a:t>
                </a:r>
              </a:p>
              <a:p>
                <a:pPr marL="342900" indent="-342900">
                  <a:buFont typeface="Arial" panose="020B0604020202020204" pitchFamily="34" charset="0"/>
                  <a:buChar char="•"/>
                </a:pPr>
                <a:r>
                  <a:rPr lang="es-PE" sz="2000" dirty="0" smtClean="0"/>
                  <a:t>La </a:t>
                </a:r>
                <a:r>
                  <a:rPr lang="es-PE" sz="2000" dirty="0"/>
                  <a:t>media aritmética o </a:t>
                </a:r>
                <a:r>
                  <a:rPr lang="es-PE" sz="2000" dirty="0" smtClean="0"/>
                  <a:t>promedio </a:t>
                </a:r>
                <a14:m>
                  <m:oMath xmlns:m="http://schemas.openxmlformats.org/officeDocument/2006/math">
                    <m:r>
                      <a:rPr lang="es-PE" sz="2000" b="0" i="1" smtClean="0">
                        <a:latin typeface="Cambria Math" panose="02040503050406030204" pitchFamily="18" charset="0"/>
                      </a:rPr>
                      <m:t>(</m:t>
                    </m:r>
                    <m:acc>
                      <m:accPr>
                        <m:chr m:val="̅"/>
                        <m:ctrlPr>
                          <a:rPr lang="es-PE" sz="2000" b="0" i="1" smtClean="0">
                            <a:latin typeface="Cambria Math" panose="02040503050406030204" pitchFamily="18" charset="0"/>
                          </a:rPr>
                        </m:ctrlPr>
                      </m:accPr>
                      <m:e>
                        <m:r>
                          <a:rPr lang="es-PE" sz="2000" b="0" i="1" smtClean="0">
                            <a:latin typeface="Cambria Math" panose="02040503050406030204" pitchFamily="18" charset="0"/>
                          </a:rPr>
                          <m:t>𝑥</m:t>
                        </m:r>
                      </m:e>
                    </m:acc>
                    <m:r>
                      <a:rPr lang="es-PE" sz="2000" b="0" i="1" smtClean="0">
                        <a:latin typeface="Cambria Math" panose="02040503050406030204" pitchFamily="18" charset="0"/>
                      </a:rPr>
                      <m:t>)</m:t>
                    </m:r>
                  </m:oMath>
                </a14:m>
                <a:r>
                  <a:rPr lang="es-PE" sz="2000" dirty="0" smtClean="0"/>
                  <a:t> es resultado </a:t>
                </a:r>
                <a:r>
                  <a:rPr lang="es-PE" sz="2000" dirty="0"/>
                  <a:t>de dividir la suma de todos los datos entre la cantidad total de datos. </a:t>
                </a:r>
                <a:endParaRPr lang="es-PE" sz="2000" dirty="0" smtClean="0"/>
              </a:p>
              <a:p>
                <a:r>
                  <a:rPr lang="es-PE" sz="2000" dirty="0" smtClean="0"/>
                  <a:t>      Para datos no agrupados:</a:t>
                </a:r>
              </a:p>
              <a:p>
                <a14:m>
                  <m:oMathPara xmlns:m="http://schemas.openxmlformats.org/officeDocument/2006/math">
                    <m:oMathParaPr>
                      <m:jc m:val="centerGroup"/>
                    </m:oMathParaPr>
                    <m:oMath xmlns:m="http://schemas.openxmlformats.org/officeDocument/2006/math">
                      <m:acc>
                        <m:accPr>
                          <m:chr m:val="̅"/>
                          <m:ctrlPr>
                            <a:rPr lang="es-PE" sz="2000" b="0" i="1" smtClean="0">
                              <a:latin typeface="Cambria Math" panose="02040503050406030204" pitchFamily="18" charset="0"/>
                            </a:rPr>
                          </m:ctrlPr>
                        </m:accPr>
                        <m:e>
                          <m:r>
                            <a:rPr lang="es-PE" sz="2000" b="0" i="1" smtClean="0">
                              <a:latin typeface="Cambria Math" panose="02040503050406030204" pitchFamily="18" charset="0"/>
                            </a:rPr>
                            <m:t>𝑥</m:t>
                          </m:r>
                        </m:e>
                      </m:acc>
                      <m:r>
                        <a:rPr lang="pt-BR" sz="2000" i="1" smtClean="0">
                          <a:latin typeface="Cambria Math" panose="02040503050406030204" pitchFamily="18" charset="0"/>
                        </a:rPr>
                        <m:t>=</m:t>
                      </m:r>
                      <m:f>
                        <m:fPr>
                          <m:ctrlPr>
                            <a:rPr lang="pt-BR" sz="2000" i="1" smtClean="0">
                              <a:latin typeface="Cambria Math" panose="02040503050406030204" pitchFamily="18" charset="0"/>
                            </a:rPr>
                          </m:ctrlPr>
                        </m:fPr>
                        <m:num>
                          <m:sSub>
                            <m:sSubPr>
                              <m:ctrlPr>
                                <a:rPr lang="pt-BR" sz="2000" i="1" smtClean="0">
                                  <a:latin typeface="Cambria Math" panose="02040503050406030204" pitchFamily="18" charset="0"/>
                                </a:rPr>
                              </m:ctrlPr>
                            </m:sSubPr>
                            <m:e>
                              <m:r>
                                <a:rPr lang="es-PE" sz="2000" b="0" i="1" smtClean="0">
                                  <a:latin typeface="Cambria Math" panose="02040503050406030204" pitchFamily="18" charset="0"/>
                                </a:rPr>
                                <m:t>𝑥</m:t>
                              </m:r>
                            </m:e>
                            <m:sub>
                              <m:r>
                                <a:rPr lang="es-PE" sz="2000" b="0" i="1" smtClean="0">
                                  <a:latin typeface="Cambria Math" panose="02040503050406030204" pitchFamily="18" charset="0"/>
                                </a:rPr>
                                <m:t>1</m:t>
                              </m:r>
                            </m:sub>
                          </m:sSub>
                          <m:r>
                            <a:rPr lang="es-PE" sz="2000" b="0" i="1" smtClean="0">
                              <a:latin typeface="Cambria Math" panose="02040503050406030204" pitchFamily="18" charset="0"/>
                            </a:rPr>
                            <m:t>+</m:t>
                          </m:r>
                          <m:sSub>
                            <m:sSubPr>
                              <m:ctrlPr>
                                <a:rPr lang="pt-BR" sz="2000" i="1">
                                  <a:latin typeface="Cambria Math" panose="02040503050406030204" pitchFamily="18" charset="0"/>
                                </a:rPr>
                              </m:ctrlPr>
                            </m:sSubPr>
                            <m:e>
                              <m:r>
                                <a:rPr lang="es-PE" sz="2000" i="1">
                                  <a:latin typeface="Cambria Math" panose="02040503050406030204" pitchFamily="18" charset="0"/>
                                </a:rPr>
                                <m:t>𝑥</m:t>
                              </m:r>
                            </m:e>
                            <m:sub>
                              <m:r>
                                <a:rPr lang="es-PE" sz="2000" b="0" i="1" smtClean="0">
                                  <a:latin typeface="Cambria Math" panose="02040503050406030204" pitchFamily="18" charset="0"/>
                                </a:rPr>
                                <m:t>2</m:t>
                              </m:r>
                            </m:sub>
                          </m:sSub>
                          <m:r>
                            <a:rPr lang="es-PE" sz="2000" i="1">
                              <a:latin typeface="Cambria Math" panose="02040503050406030204" pitchFamily="18" charset="0"/>
                            </a:rPr>
                            <m:t>+</m:t>
                          </m:r>
                          <m:sSub>
                            <m:sSubPr>
                              <m:ctrlPr>
                                <a:rPr lang="pt-BR" sz="2000" i="1">
                                  <a:latin typeface="Cambria Math" panose="02040503050406030204" pitchFamily="18" charset="0"/>
                                </a:rPr>
                              </m:ctrlPr>
                            </m:sSubPr>
                            <m:e>
                              <m:r>
                                <a:rPr lang="es-PE" sz="2000" i="1">
                                  <a:latin typeface="Cambria Math" panose="02040503050406030204" pitchFamily="18" charset="0"/>
                                </a:rPr>
                                <m:t>𝑥</m:t>
                              </m:r>
                            </m:e>
                            <m:sub>
                              <m:r>
                                <a:rPr lang="es-PE" sz="2000" b="0" i="1" smtClean="0">
                                  <a:latin typeface="Cambria Math" panose="02040503050406030204" pitchFamily="18" charset="0"/>
                                </a:rPr>
                                <m:t>3</m:t>
                              </m:r>
                            </m:sub>
                          </m:sSub>
                          <m:r>
                            <a:rPr lang="es-PE" sz="2000" i="1">
                              <a:latin typeface="Cambria Math" panose="02040503050406030204" pitchFamily="18" charset="0"/>
                            </a:rPr>
                            <m:t>+</m:t>
                          </m:r>
                          <m:r>
                            <a:rPr lang="es-PE" sz="2000" b="0" i="1" smtClean="0">
                              <a:latin typeface="Cambria Math" panose="02040503050406030204" pitchFamily="18" charset="0"/>
                            </a:rPr>
                            <m:t>…+</m:t>
                          </m:r>
                          <m:sSub>
                            <m:sSubPr>
                              <m:ctrlPr>
                                <a:rPr lang="pt-BR" sz="2000" i="1">
                                  <a:latin typeface="Cambria Math" panose="02040503050406030204" pitchFamily="18" charset="0"/>
                                </a:rPr>
                              </m:ctrlPr>
                            </m:sSubPr>
                            <m:e>
                              <m:r>
                                <a:rPr lang="es-PE" sz="2000" i="1">
                                  <a:latin typeface="Cambria Math" panose="02040503050406030204" pitchFamily="18" charset="0"/>
                                </a:rPr>
                                <m:t>𝑥</m:t>
                              </m:r>
                            </m:e>
                            <m:sub>
                              <m:r>
                                <a:rPr lang="es-PE" sz="2000" b="0" i="1" smtClean="0">
                                  <a:latin typeface="Cambria Math" panose="02040503050406030204" pitchFamily="18" charset="0"/>
                                </a:rPr>
                                <m:t>𝑛</m:t>
                              </m:r>
                            </m:sub>
                          </m:sSub>
                        </m:num>
                        <m:den>
                          <m:r>
                            <a:rPr lang="es-PE" sz="2000" b="0" i="1" smtClean="0">
                              <a:latin typeface="Cambria Math" panose="02040503050406030204" pitchFamily="18" charset="0"/>
                            </a:rPr>
                            <m:t>𝑛</m:t>
                          </m:r>
                        </m:den>
                      </m:f>
                    </m:oMath>
                  </m:oMathPara>
                </a14:m>
                <a:endParaRPr lang="es-PE" sz="2000" dirty="0" smtClean="0"/>
              </a:p>
              <a:p>
                <a:r>
                  <a:rPr lang="es-PE" sz="2000" dirty="0" smtClean="0"/>
                  <a:t>      Para datos agrupados:</a:t>
                </a:r>
              </a:p>
              <a:p>
                <a14:m>
                  <m:oMathPara xmlns:m="http://schemas.openxmlformats.org/officeDocument/2006/math">
                    <m:oMathParaPr>
                      <m:jc m:val="centerGroup"/>
                    </m:oMathParaPr>
                    <m:oMath xmlns:m="http://schemas.openxmlformats.org/officeDocument/2006/math">
                      <m:acc>
                        <m:accPr>
                          <m:chr m:val="̅"/>
                          <m:ctrlPr>
                            <a:rPr lang="es-PE" sz="2000" i="1" smtClean="0">
                              <a:latin typeface="Cambria Math" panose="02040503050406030204" pitchFamily="18" charset="0"/>
                            </a:rPr>
                          </m:ctrlPr>
                        </m:accPr>
                        <m:e>
                          <m:r>
                            <a:rPr lang="es-PE" sz="2000" b="0" i="1" smtClean="0">
                              <a:latin typeface="Cambria Math" panose="02040503050406030204" pitchFamily="18" charset="0"/>
                            </a:rPr>
                            <m:t>𝑥</m:t>
                          </m:r>
                        </m:e>
                      </m:acc>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nary>
                            <m:naryPr>
                              <m:chr m:val="∑"/>
                              <m:ctrlPr>
                                <a:rPr lang="pt-BR" sz="2000" i="1">
                                  <a:latin typeface="Cambria Math" panose="02040503050406030204" pitchFamily="18" charset="0"/>
                                </a:rPr>
                              </m:ctrlPr>
                            </m:naryPr>
                            <m:sub>
                              <m:r>
                                <m:rPr>
                                  <m:brk m:alnAt="23"/>
                                </m:rPr>
                                <a:rPr lang="es-PE" sz="2000" i="1">
                                  <a:latin typeface="Cambria Math" panose="02040503050406030204" pitchFamily="18" charset="0"/>
                                </a:rPr>
                                <m:t>𝑖</m:t>
                              </m:r>
                              <m:r>
                                <a:rPr lang="pt-BR" sz="2000" i="1">
                                  <a:latin typeface="Cambria Math" panose="02040503050406030204" pitchFamily="18" charset="0"/>
                                </a:rPr>
                                <m:t>=0</m:t>
                              </m:r>
                            </m:sub>
                            <m:sup>
                              <m:r>
                                <a:rPr lang="pt-BR" sz="2000" i="1">
                                  <a:latin typeface="Cambria Math" panose="02040503050406030204" pitchFamily="18" charset="0"/>
                                </a:rPr>
                                <m:t>𝑛</m:t>
                              </m:r>
                            </m:sup>
                            <m:e>
                              <m:sSub>
                                <m:sSubPr>
                                  <m:ctrlPr>
                                    <a:rPr lang="pt-BR" sz="2000" i="1">
                                      <a:latin typeface="Cambria Math" panose="02040503050406030204" pitchFamily="18" charset="0"/>
                                    </a:rPr>
                                  </m:ctrlPr>
                                </m:sSubPr>
                                <m:e>
                                  <m:r>
                                    <a:rPr lang="es-PE" sz="2000" i="1">
                                      <a:latin typeface="Cambria Math" panose="02040503050406030204" pitchFamily="18" charset="0"/>
                                    </a:rPr>
                                    <m:t>𝑓</m:t>
                                  </m:r>
                                </m:e>
                                <m:sub>
                                  <m:r>
                                    <a:rPr lang="es-PE" sz="2000" i="1">
                                      <a:latin typeface="Cambria Math" panose="02040503050406030204" pitchFamily="18" charset="0"/>
                                    </a:rPr>
                                    <m:t>𝑖</m:t>
                                  </m:r>
                                </m:sub>
                              </m:sSub>
                              <m:r>
                                <a:rPr lang="es-PE" sz="2000" i="1">
                                  <a:latin typeface="Cambria Math" panose="02040503050406030204" pitchFamily="18" charset="0"/>
                                </a:rPr>
                                <m:t>.</m:t>
                              </m:r>
                              <m:sSub>
                                <m:sSubPr>
                                  <m:ctrlPr>
                                    <a:rPr lang="es-PE" sz="2000" i="1">
                                      <a:latin typeface="Cambria Math" panose="02040503050406030204" pitchFamily="18" charset="0"/>
                                    </a:rPr>
                                  </m:ctrlPr>
                                </m:sSubPr>
                                <m:e>
                                  <m:r>
                                    <a:rPr lang="es-PE" sz="2000" i="1">
                                      <a:latin typeface="Cambria Math" panose="02040503050406030204" pitchFamily="18" charset="0"/>
                                    </a:rPr>
                                    <m:t>𝑥</m:t>
                                  </m:r>
                                </m:e>
                                <m:sub>
                                  <m:r>
                                    <a:rPr lang="es-PE" sz="2000" i="1">
                                      <a:latin typeface="Cambria Math" panose="02040503050406030204" pitchFamily="18" charset="0"/>
                                    </a:rPr>
                                    <m:t>𝑖</m:t>
                                  </m:r>
                                </m:sub>
                              </m:sSub>
                            </m:e>
                          </m:nary>
                        </m:num>
                        <m:den>
                          <m:r>
                            <a:rPr lang="es-PE" sz="2000" b="0" i="1" smtClean="0">
                              <a:latin typeface="Cambria Math" panose="02040503050406030204" pitchFamily="18" charset="0"/>
                            </a:rPr>
                            <m:t>𝑛</m:t>
                          </m:r>
                        </m:den>
                      </m:f>
                    </m:oMath>
                  </m:oMathPara>
                </a14:m>
                <a:endParaRPr lang="es-PE" sz="2000" dirty="0" smtClean="0"/>
              </a:p>
              <a:p>
                <a:r>
                  <a:rPr lang="es-PE" sz="2000" dirty="0"/>
                  <a:t> </a:t>
                </a:r>
                <a:r>
                  <a:rPr lang="es-PE" sz="2000" dirty="0" smtClean="0"/>
                  <a:t>      Donde: fi= frecuencia absoluta,  xi: marca de clase.</a:t>
                </a:r>
              </a:p>
              <a:p>
                <a:endParaRPr lang="es-PE" sz="2000" dirty="0"/>
              </a:p>
              <a:p>
                <a:pPr marL="342900" indent="-342900">
                  <a:buFont typeface="Arial" panose="020B0604020202020204" pitchFamily="34" charset="0"/>
                  <a:buChar char="•"/>
                </a:pPr>
                <a:r>
                  <a:rPr lang="es-PE" sz="2000" dirty="0" smtClean="0"/>
                  <a:t>La </a:t>
                </a:r>
                <a:r>
                  <a:rPr lang="es-PE" sz="2000" dirty="0"/>
                  <a:t>mediana (Me) es el valor correspondiente a la posición central del conjunto de datos ordenados de manera creciente o decreciente. </a:t>
                </a:r>
              </a:p>
              <a:p>
                <a:pPr marL="342900" indent="-342900">
                  <a:buFont typeface="Arial" panose="020B0604020202020204" pitchFamily="34" charset="0"/>
                  <a:buChar char="•"/>
                </a:pPr>
                <a:r>
                  <a:rPr lang="es-PE" sz="2000" dirty="0" smtClean="0"/>
                  <a:t>La </a:t>
                </a:r>
                <a:r>
                  <a:rPr lang="es-PE" sz="2000" dirty="0"/>
                  <a:t>moda (Mo) es el valor que más se repite, es decir, el valor que tiene mayor frecuencia absoluta. </a:t>
                </a:r>
                <a:r>
                  <a:rPr lang="es-PE" sz="2000" b="1" dirty="0" smtClean="0"/>
                  <a:t> </a:t>
                </a:r>
                <a:endParaRPr lang="es-PE" sz="2000" dirty="0">
                  <a:solidFill>
                    <a:schemeClr val="dk1"/>
                  </a:solidFill>
                </a:endParaRPr>
              </a:p>
            </p:txBody>
          </p:sp>
        </mc:Choice>
        <mc:Fallback>
          <p:sp>
            <p:nvSpPr>
              <p:cNvPr id="19" name="CuadroTexto 18"/>
              <p:cNvSpPr txBox="1">
                <a:spLocks noRot="1" noChangeAspect="1" noMove="1" noResize="1" noEditPoints="1" noAdjustHandles="1" noChangeArrowheads="1" noChangeShapeType="1" noTextEdit="1"/>
              </p:cNvSpPr>
              <p:nvPr/>
            </p:nvSpPr>
            <p:spPr>
              <a:xfrm>
                <a:off x="539552" y="764704"/>
                <a:ext cx="8332777" cy="5563959"/>
              </a:xfrm>
              <a:prstGeom prst="rect">
                <a:avLst/>
              </a:prstGeom>
              <a:blipFill rotWithShape="0">
                <a:blip r:embed="rId3"/>
                <a:stretch>
                  <a:fillRect l="-805" t="-548" b="-986"/>
                </a:stretch>
              </a:blipFill>
            </p:spPr>
            <p:txBody>
              <a:bodyPr/>
              <a:lstStyle/>
              <a:p>
                <a:r>
                  <a:rPr lang="es-PE">
                    <a:noFill/>
                  </a:rPr>
                  <a:t> </a:t>
                </a:r>
              </a:p>
            </p:txBody>
          </p:sp>
        </mc:Fallback>
      </mc:AlternateContent>
    </p:spTree>
    <p:extLst>
      <p:ext uri="{BB962C8B-B14F-4D97-AF65-F5344CB8AC3E}">
        <p14:creationId xmlns:p14="http://schemas.microsoft.com/office/powerpoint/2010/main" val="15352301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29" y="125596"/>
            <a:ext cx="3123813" cy="587062"/>
          </a:xfrm>
          <a:prstGeom prst="rect">
            <a:avLst/>
          </a:prstGeom>
        </p:spPr>
      </p:pic>
      <p:sp>
        <p:nvSpPr>
          <p:cNvPr id="7" name="4 Título"/>
          <p:cNvSpPr txBox="1">
            <a:spLocks/>
          </p:cNvSpPr>
          <p:nvPr/>
        </p:nvSpPr>
        <p:spPr bwMode="auto">
          <a:xfrm>
            <a:off x="4632432" y="265212"/>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ANALIZAMOS</a:t>
            </a:r>
            <a:endParaRPr lang="es-PE" sz="3400" dirty="0"/>
          </a:p>
        </p:txBody>
      </p:sp>
      <p:graphicFrame>
        <p:nvGraphicFramePr>
          <p:cNvPr id="9" name="Tabla 8"/>
          <p:cNvGraphicFramePr>
            <a:graphicFrameLocks noGrp="1"/>
          </p:cNvGraphicFramePr>
          <p:nvPr>
            <p:extLst>
              <p:ext uri="{D42A27DB-BD31-4B8C-83A1-F6EECF244321}">
                <p14:modId xmlns:p14="http://schemas.microsoft.com/office/powerpoint/2010/main" val="647219622"/>
              </p:ext>
            </p:extLst>
          </p:nvPr>
        </p:nvGraphicFramePr>
        <p:xfrm>
          <a:off x="473256" y="1402230"/>
          <a:ext cx="8260129" cy="670560"/>
        </p:xfrm>
        <a:graphic>
          <a:graphicData uri="http://schemas.openxmlformats.org/drawingml/2006/table">
            <a:tbl>
              <a:tblPr>
                <a:tableStyleId>{5C22544A-7EE6-4342-B048-85BDC9FD1C3A}</a:tableStyleId>
              </a:tblPr>
              <a:tblGrid>
                <a:gridCol w="8260129"/>
              </a:tblGrid>
              <a:tr h="526308">
                <a:tc>
                  <a:txBody>
                    <a:bodyPr/>
                    <a:lstStyle/>
                    <a:p>
                      <a:pPr marL="0" algn="l" defTabSz="914290" rtl="0" eaLnBrk="1" latinLnBrk="0" hangingPunct="1"/>
                      <a:r>
                        <a:rPr lang="es-PE" sz="2200" b="0" kern="1200" dirty="0" smtClean="0">
                          <a:solidFill>
                            <a:schemeClr val="tx1"/>
                          </a:solidFill>
                          <a:effectLst/>
                          <a:latin typeface="+mn-lt"/>
                          <a:ea typeface="+mn-ea"/>
                          <a:cs typeface="+mn-cs"/>
                        </a:rPr>
                        <a:t>1). </a:t>
                      </a:r>
                      <a:r>
                        <a:rPr lang="es-PE" sz="2200" b="0" kern="1200" dirty="0" smtClean="0">
                          <a:solidFill>
                            <a:schemeClr val="tx1"/>
                          </a:solidFill>
                          <a:effectLst/>
                          <a:latin typeface="+mn-lt"/>
                          <a:ea typeface="+mn-ea"/>
                          <a:cs typeface="+mn-cs"/>
                        </a:rPr>
                        <a:t>Las edades de los jóvenes que entrarán en un equipo de fútbol se muestran en la siguiente tabla: </a:t>
                      </a:r>
                      <a:endParaRPr lang="es-PE" sz="2200" b="0" kern="1200" dirty="0">
                        <a:solidFill>
                          <a:schemeClr val="tx1"/>
                        </a:solidFill>
                        <a:effectLst/>
                        <a:latin typeface="+mn-lt"/>
                        <a:ea typeface="+mn-ea"/>
                        <a:cs typeface="+mn-cs"/>
                      </a:endParaRPr>
                    </a:p>
                  </a:txBody>
                  <a:tcPr marL="89535" marR="89535" marT="0" marB="0"/>
                </a:tc>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2537415525"/>
              </p:ext>
            </p:extLst>
          </p:nvPr>
        </p:nvGraphicFramePr>
        <p:xfrm>
          <a:off x="683568" y="3861048"/>
          <a:ext cx="2520280" cy="2679192"/>
        </p:xfrm>
        <a:graphic>
          <a:graphicData uri="http://schemas.openxmlformats.org/drawingml/2006/table">
            <a:tbl>
              <a:tblPr firstRow="1" bandRow="1">
                <a:tableStyleId>{284E427A-3D55-4303-BF80-6455036E1DE7}</a:tableStyleId>
              </a:tblPr>
              <a:tblGrid>
                <a:gridCol w="1368152"/>
                <a:gridCol w="1152128"/>
              </a:tblGrid>
              <a:tr h="0">
                <a:tc>
                  <a:txBody>
                    <a:bodyPr/>
                    <a:lstStyle/>
                    <a:p>
                      <a:pPr algn="ctr"/>
                      <a:r>
                        <a:rPr lang="es-PE" dirty="0" smtClean="0"/>
                        <a:t>Edad</a:t>
                      </a:r>
                      <a:endParaRPr lang="es-PE" dirty="0"/>
                    </a:p>
                  </a:txBody>
                  <a:tcPr anchor="ctr">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fi</a:t>
                      </a:r>
                      <a:endParaRPr lang="es-PE"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r>
              <a:tr h="370840">
                <a:tc>
                  <a:txBody>
                    <a:bodyPr/>
                    <a:lstStyle/>
                    <a:p>
                      <a:pPr marL="285115" marR="27241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16</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1785" marR="29908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7</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85115" marR="27241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17</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1785" marR="29908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8</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85115" marR="27241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18</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1785" marR="29908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85115" marR="27241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19</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1785" marR="29908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85115" marR="27241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11785" marR="299085" algn="ctr">
                        <a:lnSpc>
                          <a:spcPct val="115000"/>
                        </a:lnSpc>
                        <a:spcBef>
                          <a:spcPts val="2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6</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29870" marR="217170" algn="ctr">
                        <a:lnSpc>
                          <a:spcPct val="115000"/>
                        </a:lnSpc>
                        <a:spcBef>
                          <a:spcPts val="265"/>
                        </a:spcBef>
                        <a:spcAft>
                          <a:spcPts val="0"/>
                        </a:spcAft>
                      </a:pPr>
                      <a:r>
                        <a:rPr lang="en-US" sz="2200" spc="-75">
                          <a:solidFill>
                            <a:srgbClr val="231F20"/>
                          </a:solidFill>
                          <a:effectLst/>
                          <a:latin typeface="Arial" panose="020B0604020202020204" pitchFamily="34" charset="0"/>
                          <a:ea typeface="Arial" panose="020B0604020202020204" pitchFamily="34" charset="0"/>
                          <a:cs typeface="Times New Roman" panose="02020603050405020304" pitchFamily="18" charset="0"/>
                        </a:rPr>
                        <a:t>T</a:t>
                      </a: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otal</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0035" marR="267335" algn="ctr">
                        <a:lnSpc>
                          <a:spcPct val="115000"/>
                        </a:lnSpc>
                        <a:spcBef>
                          <a:spcPts val="26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
        <p:nvSpPr>
          <p:cNvPr id="8" name="CuadroTexto 7"/>
          <p:cNvSpPr txBox="1"/>
          <p:nvPr/>
        </p:nvSpPr>
        <p:spPr>
          <a:xfrm>
            <a:off x="564295" y="2240169"/>
            <a:ext cx="8579705" cy="707886"/>
          </a:xfrm>
          <a:prstGeom prst="rect">
            <a:avLst/>
          </a:prstGeom>
          <a:noFill/>
        </p:spPr>
        <p:txBody>
          <a:bodyPr wrap="square" rtlCol="0">
            <a:spAutoFit/>
          </a:bodyPr>
          <a:lstStyle/>
          <a:p>
            <a:r>
              <a:rPr lang="es-PE" sz="2000" dirty="0" smtClean="0"/>
              <a:t>Determina </a:t>
            </a:r>
            <a:r>
              <a:rPr lang="es-PE" sz="2000" dirty="0"/>
              <a:t>el valor del promedio, mediana y moda de las edades de estos jóvenes. </a:t>
            </a:r>
            <a:endParaRPr lang="es-PE" sz="2000" dirty="0"/>
          </a:p>
        </p:txBody>
      </p:sp>
      <p:sp>
        <p:nvSpPr>
          <p:cNvPr id="11" name="CuadroTexto 10"/>
          <p:cNvSpPr txBox="1"/>
          <p:nvPr/>
        </p:nvSpPr>
        <p:spPr>
          <a:xfrm>
            <a:off x="761955" y="3109204"/>
            <a:ext cx="2592287" cy="707886"/>
          </a:xfrm>
          <a:prstGeom prst="rect">
            <a:avLst/>
          </a:prstGeom>
          <a:noFill/>
        </p:spPr>
        <p:txBody>
          <a:bodyPr wrap="square" rtlCol="0">
            <a:spAutoFit/>
          </a:bodyPr>
          <a:lstStyle/>
          <a:p>
            <a:r>
              <a:rPr lang="es-PE" sz="2000" dirty="0" smtClean="0">
                <a:solidFill>
                  <a:schemeClr val="accent2">
                    <a:lumMod val="75000"/>
                  </a:schemeClr>
                </a:solidFill>
              </a:rPr>
              <a:t>Edades </a:t>
            </a:r>
            <a:r>
              <a:rPr lang="es-PE" sz="2000" dirty="0">
                <a:solidFill>
                  <a:schemeClr val="accent2">
                    <a:lumMod val="75000"/>
                  </a:schemeClr>
                </a:solidFill>
              </a:rPr>
              <a:t>de los jóvenes del equipo de fútbol </a:t>
            </a:r>
            <a:endParaRPr lang="es-PE" sz="2000" dirty="0">
              <a:solidFill>
                <a:schemeClr val="accent2">
                  <a:lumMod val="75000"/>
                </a:schemeClr>
              </a:solidFill>
            </a:endParaRPr>
          </a:p>
        </p:txBody>
      </p:sp>
      <p:sp>
        <p:nvSpPr>
          <p:cNvPr id="12" name="CuadroTexto 11"/>
          <p:cNvSpPr txBox="1"/>
          <p:nvPr/>
        </p:nvSpPr>
        <p:spPr>
          <a:xfrm>
            <a:off x="4355976" y="2948055"/>
            <a:ext cx="1865146" cy="400110"/>
          </a:xfrm>
          <a:prstGeom prst="rect">
            <a:avLst/>
          </a:prstGeom>
          <a:noFill/>
        </p:spPr>
        <p:txBody>
          <a:bodyPr wrap="square" rtlCol="0">
            <a:spAutoFit/>
          </a:bodyPr>
          <a:lstStyle/>
          <a:p>
            <a:pPr algn="just"/>
            <a:r>
              <a:rPr lang="es-PE" sz="2000" b="1" dirty="0" smtClean="0">
                <a:solidFill>
                  <a:srgbClr val="FF0000"/>
                </a:solidFill>
              </a:rPr>
              <a:t>RESOLUCIÓN:</a:t>
            </a:r>
            <a:endParaRPr lang="es-PE" sz="2000" b="1" dirty="0">
              <a:solidFill>
                <a:srgbClr val="002060"/>
              </a:solidFill>
            </a:endParaRPr>
          </a:p>
        </p:txBody>
      </p:sp>
      <p:sp>
        <p:nvSpPr>
          <p:cNvPr id="13" name="CuadroTexto 12"/>
          <p:cNvSpPr txBox="1"/>
          <p:nvPr/>
        </p:nvSpPr>
        <p:spPr>
          <a:xfrm>
            <a:off x="3491880" y="3394331"/>
            <a:ext cx="5105506" cy="1323439"/>
          </a:xfrm>
          <a:prstGeom prst="rect">
            <a:avLst/>
          </a:prstGeom>
          <a:noFill/>
        </p:spPr>
        <p:txBody>
          <a:bodyPr wrap="square" rtlCol="0">
            <a:spAutoFit/>
          </a:bodyPr>
          <a:lstStyle/>
          <a:p>
            <a:pPr algn="just"/>
            <a:r>
              <a:rPr lang="es-PE" sz="2000" dirty="0" smtClean="0"/>
              <a:t>Para </a:t>
            </a:r>
            <a:r>
              <a:rPr lang="es-PE" sz="2000" dirty="0"/>
              <a:t>determinar el promedio de las edades, debemos sumar las edades de todos los jóvenes y luego lo dividiremos entre la cantidad de jóvenes. Así: </a:t>
            </a:r>
            <a:endParaRPr lang="es-PE" sz="2000" dirty="0"/>
          </a:p>
        </p:txBody>
      </p:sp>
      <mc:AlternateContent xmlns:mc="http://schemas.openxmlformats.org/markup-compatibility/2006">
        <mc:Choice xmlns:a14="http://schemas.microsoft.com/office/drawing/2010/main" Requires="a14">
          <p:sp>
            <p:nvSpPr>
              <p:cNvPr id="14" name="CuadroTexto 13"/>
              <p:cNvSpPr txBox="1"/>
              <p:nvPr/>
            </p:nvSpPr>
            <p:spPr>
              <a:xfrm>
                <a:off x="3610069" y="4717770"/>
                <a:ext cx="5105506" cy="695062"/>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acc>
                        <m:accPr>
                          <m:chr m:val="̅"/>
                          <m:ctrlPr>
                            <a:rPr lang="es-PE" sz="2000" i="1" smtClean="0">
                              <a:latin typeface="Cambria Math" panose="02040503050406030204" pitchFamily="18" charset="0"/>
                            </a:rPr>
                          </m:ctrlPr>
                        </m:accPr>
                        <m:e>
                          <m:r>
                            <a:rPr lang="es-PE" sz="2000" b="0" i="1" smtClean="0">
                              <a:latin typeface="Cambria Math" panose="02040503050406030204" pitchFamily="18" charset="0"/>
                            </a:rPr>
                            <m:t>𝑥</m:t>
                          </m:r>
                        </m:e>
                      </m:acc>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7</m:t>
                          </m:r>
                          <m:d>
                            <m:dPr>
                              <m:ctrlPr>
                                <a:rPr lang="es-PE" sz="2000" b="0" i="1" smtClean="0">
                                  <a:latin typeface="Cambria Math" panose="02040503050406030204" pitchFamily="18" charset="0"/>
                                </a:rPr>
                              </m:ctrlPr>
                            </m:dPr>
                            <m:e>
                              <m:r>
                                <a:rPr lang="es-PE" sz="2000" b="0" i="1" smtClean="0">
                                  <a:latin typeface="Cambria Math" panose="02040503050406030204" pitchFamily="18" charset="0"/>
                                </a:rPr>
                                <m:t>16</m:t>
                              </m:r>
                            </m:e>
                          </m:d>
                          <m:r>
                            <a:rPr lang="es-PE" sz="2000" b="0" i="1" smtClean="0">
                              <a:latin typeface="Cambria Math" panose="02040503050406030204" pitchFamily="18" charset="0"/>
                            </a:rPr>
                            <m:t>+8</m:t>
                          </m:r>
                          <m:d>
                            <m:dPr>
                              <m:ctrlPr>
                                <a:rPr lang="es-PE" sz="2000" b="0" i="1" smtClean="0">
                                  <a:latin typeface="Cambria Math" panose="02040503050406030204" pitchFamily="18" charset="0"/>
                                </a:rPr>
                              </m:ctrlPr>
                            </m:dPr>
                            <m:e>
                              <m:r>
                                <a:rPr lang="es-PE" sz="2000" b="0" i="1" smtClean="0">
                                  <a:latin typeface="Cambria Math" panose="02040503050406030204" pitchFamily="18" charset="0"/>
                                </a:rPr>
                                <m:t>17</m:t>
                              </m:r>
                            </m:e>
                          </m:d>
                          <m:r>
                            <a:rPr lang="es-PE" sz="2000" b="0" i="1" smtClean="0">
                              <a:latin typeface="Cambria Math" panose="02040503050406030204" pitchFamily="18" charset="0"/>
                            </a:rPr>
                            <m:t>+5</m:t>
                          </m:r>
                          <m:d>
                            <m:dPr>
                              <m:ctrlPr>
                                <a:rPr lang="es-PE" sz="2000" b="0" i="1" smtClean="0">
                                  <a:latin typeface="Cambria Math" panose="02040503050406030204" pitchFamily="18" charset="0"/>
                                </a:rPr>
                              </m:ctrlPr>
                            </m:dPr>
                            <m:e>
                              <m:r>
                                <a:rPr lang="es-PE" sz="2000" b="0" i="1" smtClean="0">
                                  <a:latin typeface="Cambria Math" panose="02040503050406030204" pitchFamily="18" charset="0"/>
                                </a:rPr>
                                <m:t>18</m:t>
                              </m:r>
                            </m:e>
                          </m:d>
                          <m:r>
                            <a:rPr lang="es-PE" sz="2000" b="0" i="1" smtClean="0">
                              <a:latin typeface="Cambria Math" panose="02040503050406030204" pitchFamily="18" charset="0"/>
                            </a:rPr>
                            <m:t>+4</m:t>
                          </m:r>
                          <m:d>
                            <m:dPr>
                              <m:ctrlPr>
                                <a:rPr lang="es-PE" sz="2000" b="0" i="1" smtClean="0">
                                  <a:latin typeface="Cambria Math" panose="02040503050406030204" pitchFamily="18" charset="0"/>
                                </a:rPr>
                              </m:ctrlPr>
                            </m:dPr>
                            <m:e>
                              <m:r>
                                <a:rPr lang="es-PE" sz="2000" b="0" i="1" smtClean="0">
                                  <a:latin typeface="Cambria Math" panose="02040503050406030204" pitchFamily="18" charset="0"/>
                                </a:rPr>
                                <m:t>19</m:t>
                              </m:r>
                            </m:e>
                          </m:d>
                          <m:r>
                            <a:rPr lang="es-PE" sz="2000" b="0" i="1" smtClean="0">
                              <a:latin typeface="Cambria Math" panose="02040503050406030204" pitchFamily="18" charset="0"/>
                            </a:rPr>
                            <m:t>+6(20)</m:t>
                          </m:r>
                        </m:num>
                        <m:den>
                          <m:r>
                            <a:rPr lang="es-PE" sz="2000" b="0" i="1" smtClean="0">
                              <a:latin typeface="Cambria Math" panose="02040503050406030204" pitchFamily="18" charset="0"/>
                            </a:rPr>
                            <m:t>30</m:t>
                          </m:r>
                        </m:den>
                      </m:f>
                    </m:oMath>
                  </m:oMathPara>
                </a14:m>
                <a:endParaRPr lang="es-PE" sz="2000" dirty="0"/>
              </a:p>
            </p:txBody>
          </p:sp>
        </mc:Choice>
        <mc:Fallback>
          <p:sp>
            <p:nvSpPr>
              <p:cNvPr id="14" name="CuadroTexto 13"/>
              <p:cNvSpPr txBox="1">
                <a:spLocks noRot="1" noChangeAspect="1" noMove="1" noResize="1" noEditPoints="1" noAdjustHandles="1" noChangeArrowheads="1" noChangeShapeType="1" noTextEdit="1"/>
              </p:cNvSpPr>
              <p:nvPr/>
            </p:nvSpPr>
            <p:spPr>
              <a:xfrm>
                <a:off x="3610069" y="4717770"/>
                <a:ext cx="5105506" cy="695062"/>
              </a:xfrm>
              <a:prstGeom prst="rect">
                <a:avLst/>
              </a:prstGeom>
              <a:blipFill rotWithShape="0">
                <a:blip r:embed="rId3"/>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5" name="CuadroTexto 14"/>
              <p:cNvSpPr txBox="1"/>
              <p:nvPr/>
            </p:nvSpPr>
            <p:spPr>
              <a:xfrm>
                <a:off x="2999546" y="5456790"/>
                <a:ext cx="3265771" cy="695062"/>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acc>
                        <m:accPr>
                          <m:chr m:val="̅"/>
                          <m:ctrlPr>
                            <a:rPr lang="es-PE" sz="2000" i="1" smtClean="0">
                              <a:latin typeface="Cambria Math" panose="02040503050406030204" pitchFamily="18" charset="0"/>
                            </a:rPr>
                          </m:ctrlPr>
                        </m:accPr>
                        <m:e>
                          <m:r>
                            <a:rPr lang="es-PE" sz="2000" b="0" i="1" smtClean="0">
                              <a:latin typeface="Cambria Math" panose="02040503050406030204" pitchFamily="18" charset="0"/>
                            </a:rPr>
                            <m:t>𝑥</m:t>
                          </m:r>
                        </m:e>
                      </m:acc>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534</m:t>
                          </m:r>
                        </m:num>
                        <m:den>
                          <m:r>
                            <a:rPr lang="es-PE" sz="2000" b="0" i="1" smtClean="0">
                              <a:latin typeface="Cambria Math" panose="02040503050406030204" pitchFamily="18" charset="0"/>
                            </a:rPr>
                            <m:t>30</m:t>
                          </m:r>
                        </m:den>
                      </m:f>
                      <m:r>
                        <a:rPr lang="es-PE" sz="2000" b="0" i="1" smtClean="0">
                          <a:latin typeface="Cambria Math" panose="02040503050406030204" pitchFamily="18" charset="0"/>
                        </a:rPr>
                        <m:t>=17,8</m:t>
                      </m:r>
                    </m:oMath>
                  </m:oMathPara>
                </a14:m>
                <a:endParaRPr lang="es-PE" sz="2000" dirty="0"/>
              </a:p>
            </p:txBody>
          </p:sp>
        </mc:Choice>
        <mc:Fallback>
          <p:sp>
            <p:nvSpPr>
              <p:cNvPr id="15" name="CuadroTexto 14"/>
              <p:cNvSpPr txBox="1">
                <a:spLocks noRot="1" noChangeAspect="1" noMove="1" noResize="1" noEditPoints="1" noAdjustHandles="1" noChangeArrowheads="1" noChangeShapeType="1" noTextEdit="1"/>
              </p:cNvSpPr>
              <p:nvPr/>
            </p:nvSpPr>
            <p:spPr>
              <a:xfrm>
                <a:off x="2999546" y="5456790"/>
                <a:ext cx="3265771" cy="695062"/>
              </a:xfrm>
              <a:prstGeom prst="rect">
                <a:avLst/>
              </a:prstGeom>
              <a:blipFill rotWithShape="0">
                <a:blip r:embed="rId4"/>
                <a:stretch>
                  <a:fillRect/>
                </a:stretch>
              </a:blipFill>
            </p:spPr>
            <p:txBody>
              <a:bodyPr/>
              <a:lstStyle/>
              <a:p>
                <a:r>
                  <a:rPr lang="es-PE">
                    <a:noFill/>
                  </a:rPr>
                  <a:t> </a:t>
                </a:r>
              </a:p>
            </p:txBody>
          </p:sp>
        </mc:Fallback>
      </mc:AlternateContent>
    </p:spTree>
    <p:extLst>
      <p:ext uri="{BB962C8B-B14F-4D97-AF65-F5344CB8AC3E}">
        <p14:creationId xmlns:p14="http://schemas.microsoft.com/office/powerpoint/2010/main" val="5843310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0472" y="91581"/>
            <a:ext cx="3123813" cy="587062"/>
          </a:xfrm>
          <a:prstGeom prst="rect">
            <a:avLst/>
          </a:prstGeom>
        </p:spPr>
      </p:pic>
      <p:sp>
        <p:nvSpPr>
          <p:cNvPr id="14" name="CuadroTexto 13"/>
          <p:cNvSpPr txBox="1"/>
          <p:nvPr/>
        </p:nvSpPr>
        <p:spPr>
          <a:xfrm>
            <a:off x="585781" y="3889949"/>
            <a:ext cx="6840760" cy="400110"/>
          </a:xfrm>
          <a:prstGeom prst="rect">
            <a:avLst/>
          </a:prstGeom>
          <a:noFill/>
        </p:spPr>
        <p:txBody>
          <a:bodyPr wrap="square" rtlCol="0">
            <a:spAutoFit/>
          </a:bodyPr>
          <a:lstStyle/>
          <a:p>
            <a:r>
              <a:rPr lang="es-PE" sz="2000" dirty="0" smtClean="0"/>
              <a:t>Por </a:t>
            </a:r>
            <a:r>
              <a:rPr lang="es-PE" sz="2000" dirty="0"/>
              <a:t>lo tanto, la mediana de la edad de los jóvenes es 17,5 años. </a:t>
            </a:r>
            <a:r>
              <a:rPr lang="es-PE" sz="2000" dirty="0" smtClean="0">
                <a:solidFill>
                  <a:srgbClr val="002060"/>
                </a:solidFill>
              </a:rPr>
              <a:t> </a:t>
            </a:r>
            <a:endParaRPr lang="es-PE" sz="2000" dirty="0">
              <a:solidFill>
                <a:srgbClr val="002060"/>
              </a:solidFill>
            </a:endParaRPr>
          </a:p>
        </p:txBody>
      </p:sp>
      <p:sp>
        <p:nvSpPr>
          <p:cNvPr id="6" name="CuadroTexto 5"/>
          <p:cNvSpPr txBox="1"/>
          <p:nvPr/>
        </p:nvSpPr>
        <p:spPr>
          <a:xfrm>
            <a:off x="539552" y="836712"/>
            <a:ext cx="8136904" cy="1938992"/>
          </a:xfrm>
          <a:prstGeom prst="rect">
            <a:avLst/>
          </a:prstGeom>
          <a:noFill/>
        </p:spPr>
        <p:txBody>
          <a:bodyPr wrap="square" rtlCol="0">
            <a:spAutoFit/>
          </a:bodyPr>
          <a:lstStyle/>
          <a:p>
            <a:pPr algn="just"/>
            <a:r>
              <a:rPr lang="es-PE" sz="2000" dirty="0" smtClean="0"/>
              <a:t>Debemos </a:t>
            </a:r>
            <a:r>
              <a:rPr lang="es-PE" sz="2000" dirty="0"/>
              <a:t>considerar que, al tener un número par de datos, vamos a encontrar dos valores centrales, aquellos ubicados en la posición 15 y 16 respectivamente. Por tanto, para determinar la mediana se debe sacar el promedio de ambos valores. </a:t>
            </a:r>
            <a:endParaRPr lang="es-PE" sz="2000" dirty="0" smtClean="0"/>
          </a:p>
          <a:p>
            <a:r>
              <a:rPr lang="es-PE" sz="2000" dirty="0" smtClean="0"/>
              <a:t>Tenemos </a:t>
            </a:r>
            <a:r>
              <a:rPr lang="es-PE" sz="2000" dirty="0"/>
              <a:t>15 jóvenes que tienen 16 años y 17 años, entonces la edad en la posición 15 es 17 años y en la posición 16 es 18 años. Luego: </a:t>
            </a:r>
            <a:endParaRPr lang="es-PE" sz="2000" dirty="0"/>
          </a:p>
        </p:txBody>
      </p:sp>
      <mc:AlternateContent xmlns:mc="http://schemas.openxmlformats.org/markup-compatibility/2006">
        <mc:Choice xmlns:a14="http://schemas.microsoft.com/office/drawing/2010/main" Requires="a14">
          <p:sp>
            <p:nvSpPr>
              <p:cNvPr id="7" name="CuadroTexto 6"/>
              <p:cNvSpPr txBox="1"/>
              <p:nvPr/>
            </p:nvSpPr>
            <p:spPr>
              <a:xfrm>
                <a:off x="2555776" y="2987868"/>
                <a:ext cx="3672408" cy="695062"/>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es-PE" sz="2000" b="0" i="1" smtClean="0">
                          <a:latin typeface="Cambria Math" panose="02040503050406030204" pitchFamily="18" charset="0"/>
                        </a:rPr>
                        <m:t>𝑀𝑒</m:t>
                      </m:r>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17+18</m:t>
                          </m:r>
                        </m:num>
                        <m:den>
                          <m:r>
                            <a:rPr lang="es-PE" sz="2000" b="0" i="1" smtClean="0">
                              <a:latin typeface="Cambria Math" panose="02040503050406030204" pitchFamily="18" charset="0"/>
                            </a:rPr>
                            <m:t>2</m:t>
                          </m:r>
                        </m:den>
                      </m:f>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35</m:t>
                          </m:r>
                        </m:num>
                        <m:den>
                          <m:r>
                            <a:rPr lang="es-PE" sz="2000" b="0" i="1" smtClean="0">
                              <a:latin typeface="Cambria Math" panose="02040503050406030204" pitchFamily="18" charset="0"/>
                            </a:rPr>
                            <m:t>2</m:t>
                          </m:r>
                        </m:den>
                      </m:f>
                      <m:r>
                        <a:rPr lang="es-PE" sz="2000" b="0" i="1" smtClean="0">
                          <a:latin typeface="Cambria Math" panose="02040503050406030204" pitchFamily="18" charset="0"/>
                        </a:rPr>
                        <m:t>=17,5</m:t>
                      </m:r>
                    </m:oMath>
                  </m:oMathPara>
                </a14:m>
                <a:endParaRPr lang="es-PE" sz="2000" dirty="0"/>
              </a:p>
            </p:txBody>
          </p:sp>
        </mc:Choice>
        <mc:Fallback>
          <p:sp>
            <p:nvSpPr>
              <p:cNvPr id="7" name="CuadroTexto 6"/>
              <p:cNvSpPr txBox="1">
                <a:spLocks noRot="1" noChangeAspect="1" noMove="1" noResize="1" noEditPoints="1" noAdjustHandles="1" noChangeArrowheads="1" noChangeShapeType="1" noTextEdit="1"/>
              </p:cNvSpPr>
              <p:nvPr/>
            </p:nvSpPr>
            <p:spPr>
              <a:xfrm>
                <a:off x="2555776" y="2987868"/>
                <a:ext cx="3672408" cy="695062"/>
              </a:xfrm>
              <a:prstGeom prst="rect">
                <a:avLst/>
              </a:prstGeom>
              <a:blipFill rotWithShape="0">
                <a:blip r:embed="rId3"/>
                <a:stretch>
                  <a:fillRect/>
                </a:stretch>
              </a:blipFill>
            </p:spPr>
            <p:txBody>
              <a:bodyPr/>
              <a:lstStyle/>
              <a:p>
                <a:r>
                  <a:rPr lang="es-PE">
                    <a:noFill/>
                  </a:rPr>
                  <a:t> </a:t>
                </a:r>
              </a:p>
            </p:txBody>
          </p:sp>
        </mc:Fallback>
      </mc:AlternateContent>
      <p:sp>
        <p:nvSpPr>
          <p:cNvPr id="8" name="CuadroTexto 7"/>
          <p:cNvSpPr txBox="1"/>
          <p:nvPr/>
        </p:nvSpPr>
        <p:spPr>
          <a:xfrm>
            <a:off x="585781" y="4574146"/>
            <a:ext cx="7946659" cy="1015663"/>
          </a:xfrm>
          <a:prstGeom prst="rect">
            <a:avLst/>
          </a:prstGeom>
          <a:noFill/>
        </p:spPr>
        <p:txBody>
          <a:bodyPr wrap="square" rtlCol="0">
            <a:spAutoFit/>
          </a:bodyPr>
          <a:lstStyle/>
          <a:p>
            <a:pPr algn="just"/>
            <a:r>
              <a:rPr lang="es-PE" sz="2000" dirty="0" smtClean="0"/>
              <a:t>La </a:t>
            </a:r>
            <a:r>
              <a:rPr lang="es-PE" sz="2000" dirty="0"/>
              <a:t>moda es el valor que se repite con mayor frecuencia; entonces, la moda de las edades es 17 años porque, a diferencia de las otras edades, hay más jóvenes con esa edad en los entrenamientos del equipo. </a:t>
            </a:r>
            <a:endParaRPr lang="es-PE" sz="2000" dirty="0">
              <a:solidFill>
                <a:srgbClr val="002060"/>
              </a:solidFill>
            </a:endParaRPr>
          </a:p>
        </p:txBody>
      </p:sp>
    </p:spTree>
    <p:extLst>
      <p:ext uri="{BB962C8B-B14F-4D97-AF65-F5344CB8AC3E}">
        <p14:creationId xmlns:p14="http://schemas.microsoft.com/office/powerpoint/2010/main" val="416458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44624"/>
            <a:ext cx="3448455" cy="648072"/>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155221673"/>
              </p:ext>
            </p:extLst>
          </p:nvPr>
        </p:nvGraphicFramePr>
        <p:xfrm>
          <a:off x="515095" y="751056"/>
          <a:ext cx="8233369" cy="1005840"/>
        </p:xfrm>
        <a:graphic>
          <a:graphicData uri="http://schemas.openxmlformats.org/drawingml/2006/table">
            <a:tbl>
              <a:tblPr>
                <a:tableStyleId>{5C22544A-7EE6-4342-B048-85BDC9FD1C3A}</a:tableStyleId>
              </a:tblPr>
              <a:tblGrid>
                <a:gridCol w="8233369"/>
              </a:tblGrid>
              <a:tr h="526308">
                <a:tc>
                  <a:txBody>
                    <a:bodyPr/>
                    <a:lstStyle/>
                    <a:p>
                      <a:pPr algn="just"/>
                      <a:r>
                        <a:rPr lang="es-PE" sz="2200" dirty="0" smtClean="0">
                          <a:solidFill>
                            <a:schemeClr val="tx1"/>
                          </a:solidFill>
                          <a:effectLst/>
                        </a:rPr>
                        <a:t>2). </a:t>
                      </a:r>
                      <a:r>
                        <a:rPr lang="es-PE" sz="2200" kern="1200" dirty="0" smtClean="0">
                          <a:solidFill>
                            <a:schemeClr val="tx1"/>
                          </a:solidFill>
                          <a:effectLst/>
                          <a:latin typeface="+mn-lt"/>
                          <a:ea typeface="+mn-ea"/>
                          <a:cs typeface="+mn-cs"/>
                        </a:rPr>
                        <a:t>El histograma de frecuencias muestra las edades de los novios que contrajeron matrimonio en la municipalidad de un distrito. Según el gráfico, ¿Cuál de las siguientes afirmaciones es incorrecta? </a:t>
                      </a:r>
                      <a:endParaRPr lang="es-PE" sz="2200" kern="1200" dirty="0">
                        <a:solidFill>
                          <a:schemeClr val="tx1"/>
                        </a:solidFill>
                        <a:effectLst/>
                        <a:latin typeface="+mn-lt"/>
                        <a:ea typeface="+mn-ea"/>
                        <a:cs typeface="+mn-cs"/>
                      </a:endParaRPr>
                    </a:p>
                  </a:txBody>
                  <a:tcPr marL="89535" marR="89535" marT="0" marB="0"/>
                </a:tc>
              </a:tr>
            </a:tbl>
          </a:graphicData>
        </a:graphic>
      </p:graphicFrame>
      <p:pic>
        <p:nvPicPr>
          <p:cNvPr id="2" name="Imagen 1"/>
          <p:cNvPicPr>
            <a:picLocks noChangeAspect="1"/>
          </p:cNvPicPr>
          <p:nvPr/>
        </p:nvPicPr>
        <p:blipFill rotWithShape="1">
          <a:blip r:embed="rId4"/>
          <a:srcRect l="21519" t="25655" r="17236" b="15602"/>
          <a:stretch/>
        </p:blipFill>
        <p:spPr>
          <a:xfrm>
            <a:off x="1115616" y="1772816"/>
            <a:ext cx="6696744" cy="3611201"/>
          </a:xfrm>
          <a:prstGeom prst="rect">
            <a:avLst/>
          </a:prstGeom>
        </p:spPr>
      </p:pic>
      <p:sp>
        <p:nvSpPr>
          <p:cNvPr id="6" name="CuadroTexto 5"/>
          <p:cNvSpPr txBox="1"/>
          <p:nvPr/>
        </p:nvSpPr>
        <p:spPr>
          <a:xfrm>
            <a:off x="395537" y="5301208"/>
            <a:ext cx="8568951" cy="1554272"/>
          </a:xfrm>
          <a:prstGeom prst="rect">
            <a:avLst/>
          </a:prstGeom>
          <a:noFill/>
        </p:spPr>
        <p:txBody>
          <a:bodyPr wrap="square" rtlCol="0">
            <a:spAutoFit/>
          </a:bodyPr>
          <a:lstStyle/>
          <a:p>
            <a:r>
              <a:rPr lang="es-PE" sz="1900" dirty="0" smtClean="0"/>
              <a:t>a</a:t>
            </a:r>
            <a:r>
              <a:rPr lang="es-PE" sz="1900" dirty="0"/>
              <a:t>. El histograma registra las edades de 172 personas que contrajeron matrimonio en ese distrito. </a:t>
            </a:r>
          </a:p>
          <a:p>
            <a:r>
              <a:rPr lang="es-PE" sz="1900" dirty="0"/>
              <a:t>b. Menos del </a:t>
            </a:r>
            <a:r>
              <a:rPr lang="es-PE" sz="1900" dirty="0" smtClean="0"/>
              <a:t>8% </a:t>
            </a:r>
            <a:r>
              <a:rPr lang="es-PE" sz="1900" dirty="0"/>
              <a:t>de los novios tienen más de 16 años y menos de 20 años. </a:t>
            </a:r>
          </a:p>
          <a:p>
            <a:r>
              <a:rPr lang="es-PE" sz="1900" dirty="0"/>
              <a:t>c. 55 novios que contrajeron matrimonio tienen la mayor edad registrada. </a:t>
            </a:r>
          </a:p>
          <a:p>
            <a:r>
              <a:rPr lang="es-PE" sz="1900" dirty="0"/>
              <a:t>d. Más de la mitad de los novios tienen más de 24 años y menos de 36 años. </a:t>
            </a:r>
            <a:endParaRPr lang="es-PE" sz="1900" dirty="0">
              <a:solidFill>
                <a:srgbClr val="002060"/>
              </a:solidFill>
            </a:endParaRPr>
          </a:p>
        </p:txBody>
      </p:sp>
    </p:spTree>
    <p:extLst>
      <p:ext uri="{BB962C8B-B14F-4D97-AF65-F5344CB8AC3E}">
        <p14:creationId xmlns:p14="http://schemas.microsoft.com/office/powerpoint/2010/main" val="29775507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8282"/>
            <a:ext cx="3448455" cy="648072"/>
          </a:xfrm>
          <a:prstGeom prst="rect">
            <a:avLst/>
          </a:prstGeom>
        </p:spPr>
      </p:pic>
      <p:sp>
        <p:nvSpPr>
          <p:cNvPr id="16" name="CuadroTexto 15"/>
          <p:cNvSpPr txBox="1"/>
          <p:nvPr/>
        </p:nvSpPr>
        <p:spPr>
          <a:xfrm>
            <a:off x="467544" y="836712"/>
            <a:ext cx="8424936" cy="2139047"/>
          </a:xfrm>
          <a:prstGeom prst="rect">
            <a:avLst/>
          </a:prstGeom>
          <a:noFill/>
        </p:spPr>
        <p:txBody>
          <a:bodyPr wrap="square" rtlCol="0">
            <a:spAutoFit/>
          </a:bodyPr>
          <a:lstStyle/>
          <a:p>
            <a:r>
              <a:rPr lang="es-PE" sz="1900" dirty="0" smtClean="0"/>
              <a:t>a</a:t>
            </a:r>
            <a:r>
              <a:rPr lang="es-PE" sz="1900" dirty="0"/>
              <a:t>) </a:t>
            </a:r>
            <a:r>
              <a:rPr lang="es-PE" sz="1900" dirty="0">
                <a:solidFill>
                  <a:srgbClr val="7030A0"/>
                </a:solidFill>
              </a:rPr>
              <a:t>E</a:t>
            </a:r>
            <a:r>
              <a:rPr lang="es-PE" sz="1900" dirty="0" smtClean="0">
                <a:solidFill>
                  <a:srgbClr val="7030A0"/>
                </a:solidFill>
              </a:rPr>
              <a:t>s </a:t>
            </a:r>
            <a:r>
              <a:rPr lang="es-PE" sz="1900" dirty="0">
                <a:solidFill>
                  <a:srgbClr val="7030A0"/>
                </a:solidFill>
              </a:rPr>
              <a:t>correcta</a:t>
            </a:r>
            <a:r>
              <a:rPr lang="es-PE" sz="1900" dirty="0"/>
              <a:t>, ya que si sumamos las frecuencias el resultado es 172. </a:t>
            </a:r>
          </a:p>
          <a:p>
            <a:pPr algn="just"/>
            <a:r>
              <a:rPr lang="es-PE" sz="1900" dirty="0" smtClean="0"/>
              <a:t>b</a:t>
            </a:r>
            <a:r>
              <a:rPr lang="es-PE" sz="1900" dirty="0"/>
              <a:t>) </a:t>
            </a:r>
            <a:r>
              <a:rPr lang="es-PE" sz="1900" dirty="0" smtClean="0">
                <a:solidFill>
                  <a:srgbClr val="7030A0"/>
                </a:solidFill>
              </a:rPr>
              <a:t>Es </a:t>
            </a:r>
            <a:r>
              <a:rPr lang="es-PE" sz="1900" dirty="0">
                <a:solidFill>
                  <a:srgbClr val="7030A0"/>
                </a:solidFill>
              </a:rPr>
              <a:t>correcta</a:t>
            </a:r>
            <a:r>
              <a:rPr lang="es-PE" sz="1900" dirty="0"/>
              <a:t>, ya que 10/172 = 0,058 = </a:t>
            </a:r>
            <a:r>
              <a:rPr lang="es-PE" sz="1900" dirty="0" smtClean="0"/>
              <a:t>5,8%; </a:t>
            </a:r>
            <a:r>
              <a:rPr lang="es-PE" sz="1900" dirty="0"/>
              <a:t>por tanto, efectivamente, es menor al </a:t>
            </a:r>
            <a:r>
              <a:rPr lang="es-PE" sz="1900" dirty="0" smtClean="0"/>
              <a:t>8% </a:t>
            </a:r>
            <a:r>
              <a:rPr lang="es-PE" sz="1900" dirty="0"/>
              <a:t>el total. </a:t>
            </a:r>
          </a:p>
          <a:p>
            <a:pPr algn="just"/>
            <a:r>
              <a:rPr lang="es-PE" sz="1900" dirty="0" smtClean="0"/>
              <a:t>c</a:t>
            </a:r>
            <a:r>
              <a:rPr lang="es-PE" sz="1900" dirty="0"/>
              <a:t>) </a:t>
            </a:r>
            <a:r>
              <a:rPr lang="es-PE" sz="1900" dirty="0" smtClean="0">
                <a:solidFill>
                  <a:srgbClr val="7030A0"/>
                </a:solidFill>
              </a:rPr>
              <a:t>Es incorrecta </a:t>
            </a:r>
            <a:r>
              <a:rPr lang="es-PE" sz="1900" dirty="0" smtClean="0"/>
              <a:t>hace </a:t>
            </a:r>
            <a:r>
              <a:rPr lang="es-PE" sz="1900" dirty="0"/>
              <a:t>referencia a la cantidad de novios cuyas edades están entre los 28 y 32 años, que no es la mayor edad </a:t>
            </a:r>
            <a:r>
              <a:rPr lang="es-PE" sz="1900" dirty="0" smtClean="0"/>
              <a:t>registrada.</a:t>
            </a:r>
          </a:p>
          <a:p>
            <a:pPr algn="just"/>
            <a:r>
              <a:rPr lang="es-PE" sz="1900" dirty="0" smtClean="0"/>
              <a:t>d) </a:t>
            </a:r>
            <a:r>
              <a:rPr lang="es-PE" sz="1900" dirty="0">
                <a:solidFill>
                  <a:srgbClr val="7030A0"/>
                </a:solidFill>
              </a:rPr>
              <a:t>Es correcta</a:t>
            </a:r>
            <a:r>
              <a:rPr lang="es-PE" sz="1900" dirty="0"/>
              <a:t>, </a:t>
            </a:r>
            <a:r>
              <a:rPr lang="es-PE" sz="1900" dirty="0" smtClean="0"/>
              <a:t>porque 25+55+29 = 109 &gt;172/2, es decir: 109 &gt; 86</a:t>
            </a:r>
            <a:endParaRPr lang="es-PE" sz="1900" dirty="0"/>
          </a:p>
          <a:p>
            <a:pPr algn="just"/>
            <a:endParaRPr lang="es-PE" sz="1900" dirty="0"/>
          </a:p>
        </p:txBody>
      </p:sp>
      <p:sp>
        <p:nvSpPr>
          <p:cNvPr id="17" name="CuadroTexto 16"/>
          <p:cNvSpPr txBox="1"/>
          <p:nvPr/>
        </p:nvSpPr>
        <p:spPr>
          <a:xfrm>
            <a:off x="804844" y="298372"/>
            <a:ext cx="1976245" cy="400110"/>
          </a:xfrm>
          <a:prstGeom prst="rect">
            <a:avLst/>
          </a:prstGeom>
          <a:noFill/>
        </p:spPr>
        <p:txBody>
          <a:bodyPr wrap="square" rtlCol="0">
            <a:spAutoFit/>
          </a:bodyPr>
          <a:lstStyle/>
          <a:p>
            <a:r>
              <a:rPr lang="es-PE" sz="2000" b="1" dirty="0" smtClean="0">
                <a:solidFill>
                  <a:srgbClr val="FF0000"/>
                </a:solidFill>
              </a:rPr>
              <a:t>RESOLUCIÓN:</a:t>
            </a:r>
            <a:endParaRPr lang="es-PE" sz="2000" b="1" dirty="0" smtClean="0"/>
          </a:p>
        </p:txBody>
      </p:sp>
      <p:graphicFrame>
        <p:nvGraphicFramePr>
          <p:cNvPr id="7" name="Tabla 6"/>
          <p:cNvGraphicFramePr>
            <a:graphicFrameLocks noGrp="1"/>
          </p:cNvGraphicFramePr>
          <p:nvPr>
            <p:extLst>
              <p:ext uri="{D42A27DB-BD31-4B8C-83A1-F6EECF244321}">
                <p14:modId xmlns:p14="http://schemas.microsoft.com/office/powerpoint/2010/main" val="1476235663"/>
              </p:ext>
            </p:extLst>
          </p:nvPr>
        </p:nvGraphicFramePr>
        <p:xfrm>
          <a:off x="683568" y="2787914"/>
          <a:ext cx="7632850" cy="3785616"/>
        </p:xfrm>
        <a:graphic>
          <a:graphicData uri="http://schemas.openxmlformats.org/drawingml/2006/table">
            <a:tbl>
              <a:tblPr firstRow="1" bandRow="1">
                <a:tableStyleId>{284E427A-3D55-4303-BF80-6455036E1DE7}</a:tableStyleId>
              </a:tblPr>
              <a:tblGrid>
                <a:gridCol w="1392155"/>
                <a:gridCol w="1248139"/>
                <a:gridCol w="1248139"/>
                <a:gridCol w="1248139"/>
                <a:gridCol w="1248139"/>
                <a:gridCol w="1248139"/>
              </a:tblGrid>
              <a:tr h="370840">
                <a:tc>
                  <a:txBody>
                    <a:bodyPr/>
                    <a:lstStyle/>
                    <a:p>
                      <a:pPr algn="ctr"/>
                      <a:r>
                        <a:rPr lang="es-PE" sz="2000" dirty="0" smtClean="0"/>
                        <a:t>Edad de los novios</a:t>
                      </a:r>
                      <a:endParaRPr lang="es-PE" sz="2000" dirty="0"/>
                    </a:p>
                  </a:txBody>
                  <a:tcPr anchor="ctr">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Xi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fi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Fi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hi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hi%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tcPr>
                </a:tc>
              </a:tr>
              <a:tr h="370840">
                <a:tc>
                  <a:txBody>
                    <a:bodyPr/>
                    <a:lstStyle/>
                    <a:p>
                      <a:pPr marL="273050">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[16;</a:t>
                      </a:r>
                      <a:r>
                        <a:rPr lang="en-US" sz="22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0,058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5,8%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20;</a:t>
                      </a:r>
                      <a:r>
                        <a:rPr lang="en-US" sz="22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24[</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0,087</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2730" marR="24003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8,7%</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[24;</a:t>
                      </a:r>
                      <a:r>
                        <a:rPr lang="en-US" sz="22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26</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50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0,145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14,5%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[28;</a:t>
                      </a:r>
                      <a:r>
                        <a:rPr lang="en-US" sz="22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55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0,320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[32;</a:t>
                      </a:r>
                      <a:r>
                        <a:rPr lang="en-US" sz="22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36[</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defTabSz="914290" rtl="0" eaLnBrk="1" latinLnBrk="0" hangingPunct="1">
                        <a:lnSpc>
                          <a:spcPct val="115000"/>
                        </a:lnSpc>
                        <a:spcBef>
                          <a:spcPts val="445"/>
                        </a:spcBef>
                        <a:spcAft>
                          <a:spcPts val="0"/>
                        </a:spcAft>
                      </a:pPr>
                      <a:r>
                        <a:rPr lang="es-PE" sz="2200" kern="1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34</a:t>
                      </a:r>
                      <a:endParaRPr lang="es-PE" sz="2200" kern="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29</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134</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0,169</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16,9%</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[36;</a:t>
                      </a:r>
                      <a:r>
                        <a:rPr lang="en-US" sz="2200" spc="-15"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 40</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defTabSz="914290" rtl="0" eaLnBrk="1" latinLnBrk="0" hangingPunct="1">
                        <a:lnSpc>
                          <a:spcPct val="115000"/>
                        </a:lnSpc>
                        <a:spcBef>
                          <a:spcPts val="445"/>
                        </a:spcBef>
                        <a:spcAft>
                          <a:spcPts val="0"/>
                        </a:spcAft>
                      </a:pPr>
                      <a:r>
                        <a:rPr lang="es-PE" sz="2200" kern="1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38</a:t>
                      </a:r>
                      <a:endParaRPr lang="es-PE" sz="2200" kern="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16</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150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0,093</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9,3%</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36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[40,</a:t>
                      </a:r>
                      <a:r>
                        <a:rPr lang="en-US" sz="22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44</a:t>
                      </a: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sym typeface="Symbol" panose="05050102010706020507" pitchFamily="18" charset="2"/>
                        </a:rPr>
                        <a:t></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36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42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36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22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36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172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36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0,128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36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12,8%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326390" marR="313690" algn="ctr">
                        <a:lnSpc>
                          <a:spcPct val="115000"/>
                        </a:lnSpc>
                        <a:spcBef>
                          <a:spcPts val="195"/>
                        </a:spcBef>
                        <a:spcAft>
                          <a:spcPts val="0"/>
                        </a:spcAft>
                      </a:pPr>
                      <a:r>
                        <a:rPr lang="en-US" sz="2200" b="1" spc="-6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a:t>
                      </a:r>
                      <a:r>
                        <a:rPr lang="en-US" sz="2200" b="1"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otal</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2200">
                          <a:effectLst/>
                          <a:latin typeface="Calibri" panose="020F0502020204030204" pitchFamily="34" charset="0"/>
                          <a:ea typeface="Calibri" panose="020F0502020204030204" pitchFamily="34" charset="0"/>
                          <a:cs typeface="Times New Roman" panose="02020603050405020304" pitchFamily="18" charset="0"/>
                        </a:rPr>
                        <a:t>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19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172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 </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19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1455">
                        <a:lnSpc>
                          <a:spcPct val="115000"/>
                        </a:lnSpc>
                        <a:spcBef>
                          <a:spcPts val="195"/>
                        </a:spcBef>
                        <a:spcAft>
                          <a:spcPts val="0"/>
                        </a:spcAft>
                      </a:pPr>
                      <a:r>
                        <a:rPr lang="en-US" sz="2200" dirty="0" smtClean="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627360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8282"/>
            <a:ext cx="3448455" cy="648072"/>
          </a:xfrm>
          <a:prstGeom prst="rect">
            <a:avLst/>
          </a:prstGeom>
        </p:spPr>
      </p:pic>
      <p:sp>
        <p:nvSpPr>
          <p:cNvPr id="16" name="CuadroTexto 15"/>
          <p:cNvSpPr txBox="1"/>
          <p:nvPr/>
        </p:nvSpPr>
        <p:spPr>
          <a:xfrm>
            <a:off x="611560" y="980728"/>
            <a:ext cx="7920880" cy="830997"/>
          </a:xfrm>
          <a:prstGeom prst="rect">
            <a:avLst/>
          </a:prstGeom>
          <a:noFill/>
        </p:spPr>
        <p:txBody>
          <a:bodyPr wrap="square" rtlCol="0">
            <a:spAutoFit/>
          </a:bodyPr>
          <a:lstStyle/>
          <a:p>
            <a:pPr algn="just"/>
            <a:r>
              <a:rPr lang="es-PE" sz="2400" dirty="0" smtClean="0"/>
              <a:t>3) </a:t>
            </a:r>
            <a:r>
              <a:rPr lang="es-PE" sz="2400" dirty="0" smtClean="0"/>
              <a:t>En </a:t>
            </a:r>
            <a:r>
              <a:rPr lang="es-PE" sz="2400" dirty="0"/>
              <a:t>una empresa de embutidos, los trabajadores se distribuyen en diferentes áreas, tal como muestra el gráfico. </a:t>
            </a:r>
            <a:endParaRPr lang="es-PE" sz="2400" dirty="0"/>
          </a:p>
        </p:txBody>
      </p:sp>
      <p:pic>
        <p:nvPicPr>
          <p:cNvPr id="2" name="Imagen 1"/>
          <p:cNvPicPr>
            <a:picLocks noChangeAspect="1"/>
          </p:cNvPicPr>
          <p:nvPr/>
        </p:nvPicPr>
        <p:blipFill rotWithShape="1">
          <a:blip r:embed="rId4"/>
          <a:srcRect l="39725" t="14613" r="3233" b="16540"/>
          <a:stretch/>
        </p:blipFill>
        <p:spPr>
          <a:xfrm>
            <a:off x="1583668" y="1822157"/>
            <a:ext cx="5976664" cy="4055595"/>
          </a:xfrm>
          <a:prstGeom prst="rect">
            <a:avLst/>
          </a:prstGeom>
        </p:spPr>
      </p:pic>
      <p:sp>
        <p:nvSpPr>
          <p:cNvPr id="7" name="CuadroTexto 6"/>
          <p:cNvSpPr txBox="1"/>
          <p:nvPr/>
        </p:nvSpPr>
        <p:spPr>
          <a:xfrm>
            <a:off x="800904" y="5877752"/>
            <a:ext cx="7542191" cy="707886"/>
          </a:xfrm>
          <a:prstGeom prst="rect">
            <a:avLst/>
          </a:prstGeom>
          <a:noFill/>
        </p:spPr>
        <p:txBody>
          <a:bodyPr wrap="square" rtlCol="0">
            <a:spAutoFit/>
          </a:bodyPr>
          <a:lstStyle/>
          <a:p>
            <a:r>
              <a:rPr lang="es-PE" sz="2000" dirty="0" smtClean="0"/>
              <a:t>Si </a:t>
            </a:r>
            <a:r>
              <a:rPr lang="es-PE" sz="2000" dirty="0"/>
              <a:t>en la empresa hay un total de 120 trabajadores, elabora una tabla de frecuencias con estos datos. </a:t>
            </a:r>
            <a:endParaRPr lang="es-PE" sz="2000" dirty="0"/>
          </a:p>
        </p:txBody>
      </p:sp>
    </p:spTree>
    <p:extLst>
      <p:ext uri="{BB962C8B-B14F-4D97-AF65-F5344CB8AC3E}">
        <p14:creationId xmlns:p14="http://schemas.microsoft.com/office/powerpoint/2010/main" val="629159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80">
                                          <p:stCondLst>
                                            <p:cond delay="0"/>
                                          </p:stCondLst>
                                        </p:cTn>
                                        <p:tgtEl>
                                          <p:spTgt spid="2"/>
                                        </p:tgtEl>
                                      </p:cBhvr>
                                    </p:animEffect>
                                    <p:anim calcmode="lin" valueType="num">
                                      <p:cBhvr>
                                        <p:cTn id="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7" dur="26">
                                          <p:stCondLst>
                                            <p:cond delay="650"/>
                                          </p:stCondLst>
                                        </p:cTn>
                                        <p:tgtEl>
                                          <p:spTgt spid="2"/>
                                        </p:tgtEl>
                                      </p:cBhvr>
                                      <p:to x="100000" y="60000"/>
                                    </p:animScale>
                                    <p:animScale>
                                      <p:cBhvr>
                                        <p:cTn id="18" dur="166" decel="50000">
                                          <p:stCondLst>
                                            <p:cond delay="676"/>
                                          </p:stCondLst>
                                        </p:cTn>
                                        <p:tgtEl>
                                          <p:spTgt spid="2"/>
                                        </p:tgtEl>
                                      </p:cBhvr>
                                      <p:to x="100000" y="100000"/>
                                    </p:animScale>
                                    <p:animScale>
                                      <p:cBhvr>
                                        <p:cTn id="19" dur="26">
                                          <p:stCondLst>
                                            <p:cond delay="1312"/>
                                          </p:stCondLst>
                                        </p:cTn>
                                        <p:tgtEl>
                                          <p:spTgt spid="2"/>
                                        </p:tgtEl>
                                      </p:cBhvr>
                                      <p:to x="100000" y="80000"/>
                                    </p:animScale>
                                    <p:animScale>
                                      <p:cBhvr>
                                        <p:cTn id="20" dur="166" decel="50000">
                                          <p:stCondLst>
                                            <p:cond delay="1338"/>
                                          </p:stCondLst>
                                        </p:cTn>
                                        <p:tgtEl>
                                          <p:spTgt spid="2"/>
                                        </p:tgtEl>
                                      </p:cBhvr>
                                      <p:to x="100000" y="100000"/>
                                    </p:animScale>
                                    <p:animScale>
                                      <p:cBhvr>
                                        <p:cTn id="21" dur="26">
                                          <p:stCondLst>
                                            <p:cond delay="1642"/>
                                          </p:stCondLst>
                                        </p:cTn>
                                        <p:tgtEl>
                                          <p:spTgt spid="2"/>
                                        </p:tgtEl>
                                      </p:cBhvr>
                                      <p:to x="100000" y="90000"/>
                                    </p:animScale>
                                    <p:animScale>
                                      <p:cBhvr>
                                        <p:cTn id="22" dur="166" decel="50000">
                                          <p:stCondLst>
                                            <p:cond delay="1668"/>
                                          </p:stCondLst>
                                        </p:cTn>
                                        <p:tgtEl>
                                          <p:spTgt spid="2"/>
                                        </p:tgtEl>
                                      </p:cBhvr>
                                      <p:to x="100000" y="100000"/>
                                    </p:animScale>
                                    <p:animScale>
                                      <p:cBhvr>
                                        <p:cTn id="23" dur="26">
                                          <p:stCondLst>
                                            <p:cond delay="1808"/>
                                          </p:stCondLst>
                                        </p:cTn>
                                        <p:tgtEl>
                                          <p:spTgt spid="2"/>
                                        </p:tgtEl>
                                      </p:cBhvr>
                                      <p:to x="100000" y="95000"/>
                                    </p:animScale>
                                    <p:animScale>
                                      <p:cBhvr>
                                        <p:cTn id="24" dur="166" decel="50000">
                                          <p:stCondLst>
                                            <p:cond delay="1834"/>
                                          </p:stCondLst>
                                        </p:cTn>
                                        <p:tgtEl>
                                          <p:spTgt spid="2"/>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88282"/>
            <a:ext cx="3448455" cy="648072"/>
          </a:xfrm>
          <a:prstGeom prst="rect">
            <a:avLst/>
          </a:prstGeom>
        </p:spPr>
      </p:pic>
      <p:sp>
        <p:nvSpPr>
          <p:cNvPr id="16" name="CuadroTexto 15"/>
          <p:cNvSpPr txBox="1"/>
          <p:nvPr/>
        </p:nvSpPr>
        <p:spPr>
          <a:xfrm>
            <a:off x="572957" y="1283293"/>
            <a:ext cx="7959483" cy="1969770"/>
          </a:xfrm>
          <a:prstGeom prst="rect">
            <a:avLst/>
          </a:prstGeom>
          <a:noFill/>
        </p:spPr>
        <p:txBody>
          <a:bodyPr wrap="square" rtlCol="0">
            <a:spAutoFit/>
          </a:bodyPr>
          <a:lstStyle/>
          <a:p>
            <a:r>
              <a:rPr lang="es-PE" sz="2000" dirty="0" smtClean="0"/>
              <a:t>Si </a:t>
            </a:r>
            <a:r>
              <a:rPr lang="es-PE" sz="2000" dirty="0"/>
              <a:t>el total es 120, determinamos la cantidad de trabajadores en cada </a:t>
            </a:r>
            <a:r>
              <a:rPr lang="es-PE" sz="2000" dirty="0" smtClean="0"/>
              <a:t>área: </a:t>
            </a:r>
            <a:endParaRPr lang="es-PE" sz="2000" dirty="0"/>
          </a:p>
          <a:p>
            <a:r>
              <a:rPr lang="es-PE" sz="2000" dirty="0"/>
              <a:t>Administración: </a:t>
            </a:r>
            <a:r>
              <a:rPr lang="es-PE" sz="2000" dirty="0" smtClean="0"/>
              <a:t>15(120)/100  = </a:t>
            </a:r>
            <a:r>
              <a:rPr lang="es-PE" sz="2000" dirty="0"/>
              <a:t>18 </a:t>
            </a:r>
          </a:p>
          <a:p>
            <a:r>
              <a:rPr lang="es-PE" sz="2000" dirty="0"/>
              <a:t>Servicios: </a:t>
            </a:r>
            <a:r>
              <a:rPr lang="es-PE" sz="2000" dirty="0" smtClean="0"/>
              <a:t>10(120)/</a:t>
            </a:r>
            <a:r>
              <a:rPr lang="es-PE" sz="2000" dirty="0"/>
              <a:t>100 </a:t>
            </a:r>
            <a:r>
              <a:rPr lang="es-PE" sz="2000" dirty="0" smtClean="0"/>
              <a:t>= </a:t>
            </a:r>
            <a:r>
              <a:rPr lang="es-PE" sz="2000" dirty="0"/>
              <a:t>12 </a:t>
            </a:r>
          </a:p>
          <a:p>
            <a:r>
              <a:rPr lang="es-PE" sz="2000" dirty="0"/>
              <a:t>Producción: </a:t>
            </a:r>
            <a:r>
              <a:rPr lang="es-PE" sz="2000" dirty="0" smtClean="0"/>
              <a:t>45(120)/100 </a:t>
            </a:r>
            <a:r>
              <a:rPr lang="es-PE" sz="2000" dirty="0"/>
              <a:t>= 54 </a:t>
            </a:r>
          </a:p>
          <a:p>
            <a:r>
              <a:rPr lang="es-PE" sz="2000" dirty="0"/>
              <a:t>Ventas: </a:t>
            </a:r>
            <a:r>
              <a:rPr lang="es-PE" sz="2000" dirty="0" smtClean="0"/>
              <a:t>30(120)/100 </a:t>
            </a:r>
            <a:r>
              <a:rPr lang="es-PE" sz="2000" dirty="0"/>
              <a:t>= 36 </a:t>
            </a:r>
          </a:p>
          <a:p>
            <a:r>
              <a:rPr lang="es-PE" sz="2000" dirty="0"/>
              <a:t>Con estos datos procedemos a elaborar una tabla de frecuencias</a:t>
            </a:r>
            <a:r>
              <a:rPr lang="es-PE" sz="2200" dirty="0"/>
              <a:t>. </a:t>
            </a:r>
            <a:endParaRPr lang="es-PE" sz="2200" dirty="0"/>
          </a:p>
        </p:txBody>
      </p:sp>
      <p:sp>
        <p:nvSpPr>
          <p:cNvPr id="5" name="CuadroTexto 4"/>
          <p:cNvSpPr txBox="1"/>
          <p:nvPr/>
        </p:nvSpPr>
        <p:spPr>
          <a:xfrm>
            <a:off x="588303" y="723207"/>
            <a:ext cx="1976245" cy="400110"/>
          </a:xfrm>
          <a:prstGeom prst="rect">
            <a:avLst/>
          </a:prstGeom>
          <a:noFill/>
        </p:spPr>
        <p:txBody>
          <a:bodyPr wrap="square" rtlCol="0">
            <a:spAutoFit/>
          </a:bodyPr>
          <a:lstStyle/>
          <a:p>
            <a:r>
              <a:rPr lang="es-PE" sz="2000" b="1" dirty="0" smtClean="0">
                <a:solidFill>
                  <a:srgbClr val="FF0000"/>
                </a:solidFill>
              </a:rPr>
              <a:t>RESOLUCIÓN:</a:t>
            </a:r>
            <a:endParaRPr lang="es-PE" sz="2000" b="1" dirty="0" smtClean="0"/>
          </a:p>
        </p:txBody>
      </p:sp>
      <p:graphicFrame>
        <p:nvGraphicFramePr>
          <p:cNvPr id="14" name="Tabla 13"/>
          <p:cNvGraphicFramePr>
            <a:graphicFrameLocks noGrp="1"/>
          </p:cNvGraphicFramePr>
          <p:nvPr>
            <p:extLst>
              <p:ext uri="{D42A27DB-BD31-4B8C-83A1-F6EECF244321}">
                <p14:modId xmlns:p14="http://schemas.microsoft.com/office/powerpoint/2010/main" val="1970235960"/>
              </p:ext>
            </p:extLst>
          </p:nvPr>
        </p:nvGraphicFramePr>
        <p:xfrm>
          <a:off x="899592" y="3573016"/>
          <a:ext cx="7195929" cy="2239772"/>
        </p:xfrm>
        <a:graphic>
          <a:graphicData uri="http://schemas.openxmlformats.org/drawingml/2006/table">
            <a:tbl>
              <a:tblPr firstRow="1" bandRow="1">
                <a:tableStyleId>{284E427A-3D55-4303-BF80-6455036E1DE7}</a:tableStyleId>
              </a:tblPr>
              <a:tblGrid>
                <a:gridCol w="2319129"/>
                <a:gridCol w="1219200"/>
                <a:gridCol w="1219200"/>
                <a:gridCol w="1219200"/>
                <a:gridCol w="1219200"/>
              </a:tblGrid>
              <a:tr h="370840">
                <a:tc>
                  <a:txBody>
                    <a:bodyPr/>
                    <a:lstStyle/>
                    <a:p>
                      <a:pPr algn="ctr"/>
                      <a:r>
                        <a:rPr lang="es-PE" dirty="0" err="1" smtClean="0"/>
                        <a:t>Areas</a:t>
                      </a:r>
                      <a:endParaRPr lang="es-PE" dirty="0"/>
                    </a:p>
                  </a:txBody>
                  <a:tcPr anchor="ctr">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fi</a:t>
                      </a:r>
                      <a:endParaRPr lang="es-PE"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Fi</a:t>
                      </a:r>
                      <a:endParaRPr lang="es-PE"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hi</a:t>
                      </a:r>
                      <a:endParaRPr lang="es-PE"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hi%</a:t>
                      </a:r>
                      <a:endParaRPr lang="es-PE" dirty="0"/>
                    </a:p>
                  </a:txBody>
                  <a:tcPr anchor="ctr">
                    <a:lnL w="12700" cap="flat" cmpd="sng" algn="ctr">
                      <a:solidFill>
                        <a:schemeClr val="accent2">
                          <a:lumMod val="60000"/>
                          <a:lumOff val="40000"/>
                        </a:schemeClr>
                      </a:solidFill>
                      <a:prstDash val="solid"/>
                      <a:round/>
                      <a:headEnd type="none" w="med" len="med"/>
                      <a:tailEnd type="none" w="med" len="med"/>
                    </a:lnL>
                  </a:tcPr>
                </a:tc>
              </a:tr>
              <a:tr h="370840">
                <a:tc>
                  <a:txBody>
                    <a:bodyPr/>
                    <a:lstStyle/>
                    <a:p>
                      <a:pPr marL="307340" marR="294640" algn="l" defTabSz="914290" rtl="0" eaLnBrk="1" latinLnBrk="0" hangingPunct="1">
                        <a:lnSpc>
                          <a:spcPct val="115000"/>
                        </a:lnSpc>
                        <a:spcBef>
                          <a:spcPts val="240"/>
                        </a:spcBef>
                        <a:spcAft>
                          <a:spcPts val="0"/>
                        </a:spcAft>
                      </a:pPr>
                      <a:r>
                        <a:rPr lang="en-US" sz="2100" kern="1200" dirty="0" err="1" smtClean="0">
                          <a:solidFill>
                            <a:schemeClr val="dk1"/>
                          </a:solidFill>
                          <a:effectLst/>
                          <a:latin typeface="+mn-lt"/>
                          <a:ea typeface="+mn-ea"/>
                          <a:cs typeface="+mn-cs"/>
                        </a:rPr>
                        <a:t>Administración</a:t>
                      </a:r>
                      <a:endParaRPr lang="es-PE" sz="2100" kern="1200" dirty="0">
                        <a:solidFill>
                          <a:schemeClr val="dk1"/>
                        </a:solidFill>
                        <a:effectLst/>
                        <a:latin typeface="+mn-lt"/>
                        <a:ea typeface="+mn-ea"/>
                        <a:cs typeface="+mn-cs"/>
                      </a:endParaRPr>
                    </a:p>
                  </a:txBody>
                  <a:tcPr marL="0" marR="0" marT="0" marB="0" anchor="ctr"/>
                </a:tc>
                <a:tc>
                  <a:txBody>
                    <a:bodyPr/>
                    <a:lstStyle/>
                    <a:p>
                      <a:pPr marL="307340" marR="294640" algn="ctr">
                        <a:lnSpc>
                          <a:spcPct val="115000"/>
                        </a:lnSpc>
                        <a:spcBef>
                          <a:spcPts val="240"/>
                        </a:spcBef>
                        <a:spcAft>
                          <a:spcPts val="0"/>
                        </a:spcAft>
                      </a:pPr>
                      <a:r>
                        <a:rPr lang="en-US" sz="2200" dirty="0" smtClean="0">
                          <a:effectLst/>
                        </a:rPr>
                        <a:t>18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7340" marR="294640" algn="ctr">
                        <a:lnSpc>
                          <a:spcPct val="115000"/>
                        </a:lnSpc>
                        <a:spcBef>
                          <a:spcPts val="240"/>
                        </a:spcBef>
                        <a:spcAft>
                          <a:spcPts val="0"/>
                        </a:spcAft>
                      </a:pPr>
                      <a:r>
                        <a:rPr lang="en-US" sz="2200" dirty="0" smtClean="0">
                          <a:effectLst/>
                        </a:rPr>
                        <a:t>18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dirty="0" smtClean="0">
                          <a:effectLst/>
                        </a:rPr>
                        <a:t>0,15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gn="ctr">
                        <a:lnSpc>
                          <a:spcPct val="115000"/>
                        </a:lnSpc>
                        <a:spcBef>
                          <a:spcPts val="240"/>
                        </a:spcBef>
                        <a:spcAft>
                          <a:spcPts val="0"/>
                        </a:spcAft>
                      </a:pPr>
                      <a:r>
                        <a:rPr lang="en-US" sz="2200" dirty="0" smtClean="0">
                          <a:effectLst/>
                        </a:rPr>
                        <a:t>15 </a:t>
                      </a:r>
                      <a:r>
                        <a:rPr lang="en-US" sz="2200" dirty="0">
                          <a:effectLst/>
                        </a:rPr>
                        <a:t>%</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307340" marR="294640" algn="l" defTabSz="914290" rtl="0" eaLnBrk="1" latinLnBrk="0" hangingPunct="1">
                        <a:lnSpc>
                          <a:spcPct val="115000"/>
                        </a:lnSpc>
                        <a:spcBef>
                          <a:spcPts val="240"/>
                        </a:spcBef>
                        <a:spcAft>
                          <a:spcPts val="0"/>
                        </a:spcAft>
                      </a:pPr>
                      <a:r>
                        <a:rPr lang="en-US" sz="2100" kern="1200" dirty="0" err="1" smtClean="0">
                          <a:solidFill>
                            <a:schemeClr val="dk1"/>
                          </a:solidFill>
                          <a:effectLst/>
                          <a:latin typeface="+mn-lt"/>
                          <a:ea typeface="+mn-ea"/>
                          <a:cs typeface="+mn-cs"/>
                        </a:rPr>
                        <a:t>Servicios</a:t>
                      </a:r>
                      <a:endParaRPr lang="es-PE" sz="2100" kern="1200" dirty="0">
                        <a:solidFill>
                          <a:schemeClr val="dk1"/>
                        </a:solidFill>
                        <a:effectLst/>
                        <a:latin typeface="+mn-lt"/>
                        <a:ea typeface="+mn-ea"/>
                        <a:cs typeface="+mn-cs"/>
                      </a:endParaRPr>
                    </a:p>
                  </a:txBody>
                  <a:tcPr marL="0" marR="0" marT="0" marB="0" anchor="ctr"/>
                </a:tc>
                <a:tc>
                  <a:txBody>
                    <a:bodyPr/>
                    <a:lstStyle/>
                    <a:p>
                      <a:pPr marL="307340" marR="294640" algn="ctr">
                        <a:lnSpc>
                          <a:spcPct val="115000"/>
                        </a:lnSpc>
                        <a:spcBef>
                          <a:spcPts val="240"/>
                        </a:spcBef>
                        <a:spcAft>
                          <a:spcPts val="0"/>
                        </a:spcAft>
                      </a:pPr>
                      <a:r>
                        <a:rPr lang="en-US" sz="2200" dirty="0" smtClean="0">
                          <a:effectLst/>
                        </a:rPr>
                        <a:t>12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7340" marR="294640" algn="ctr">
                        <a:lnSpc>
                          <a:spcPct val="115000"/>
                        </a:lnSpc>
                        <a:spcBef>
                          <a:spcPts val="240"/>
                        </a:spcBef>
                        <a:spcAft>
                          <a:spcPts val="0"/>
                        </a:spcAft>
                      </a:pPr>
                      <a:r>
                        <a:rPr lang="en-US" sz="2200" dirty="0" smtClean="0">
                          <a:effectLst/>
                        </a:rPr>
                        <a:t>30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dirty="0" smtClean="0">
                          <a:effectLst/>
                        </a:rPr>
                        <a:t>0,10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gn="ctr">
                        <a:lnSpc>
                          <a:spcPct val="115000"/>
                        </a:lnSpc>
                        <a:spcBef>
                          <a:spcPts val="240"/>
                        </a:spcBef>
                        <a:spcAft>
                          <a:spcPts val="0"/>
                        </a:spcAft>
                      </a:pPr>
                      <a:r>
                        <a:rPr lang="en-US" sz="2200" dirty="0" smtClean="0">
                          <a:effectLst/>
                        </a:rPr>
                        <a:t>10 </a:t>
                      </a:r>
                      <a:r>
                        <a:rPr lang="en-US" sz="2200" dirty="0">
                          <a:effectLst/>
                        </a:rPr>
                        <a:t>%</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307340" marR="294640" algn="l" defTabSz="914290" rtl="0" eaLnBrk="1" latinLnBrk="0" hangingPunct="1">
                        <a:lnSpc>
                          <a:spcPct val="115000"/>
                        </a:lnSpc>
                        <a:spcBef>
                          <a:spcPts val="240"/>
                        </a:spcBef>
                        <a:spcAft>
                          <a:spcPts val="0"/>
                        </a:spcAft>
                      </a:pPr>
                      <a:r>
                        <a:rPr lang="en-US" sz="2100" kern="1200" dirty="0" err="1" smtClean="0">
                          <a:solidFill>
                            <a:schemeClr val="dk1"/>
                          </a:solidFill>
                          <a:effectLst/>
                          <a:latin typeface="+mn-lt"/>
                          <a:ea typeface="+mn-ea"/>
                          <a:cs typeface="+mn-cs"/>
                        </a:rPr>
                        <a:t>Producción</a:t>
                      </a:r>
                      <a:endParaRPr lang="es-PE" sz="2100" kern="1200" dirty="0">
                        <a:solidFill>
                          <a:schemeClr val="dk1"/>
                        </a:solidFill>
                        <a:effectLst/>
                        <a:latin typeface="+mn-lt"/>
                        <a:ea typeface="+mn-ea"/>
                        <a:cs typeface="+mn-cs"/>
                      </a:endParaRPr>
                    </a:p>
                  </a:txBody>
                  <a:tcPr marL="0" marR="0" marT="0" marB="0" anchor="ctr"/>
                </a:tc>
                <a:tc>
                  <a:txBody>
                    <a:bodyPr/>
                    <a:lstStyle/>
                    <a:p>
                      <a:pPr marL="307340" marR="294640" algn="ctr">
                        <a:lnSpc>
                          <a:spcPct val="115000"/>
                        </a:lnSpc>
                        <a:spcBef>
                          <a:spcPts val="240"/>
                        </a:spcBef>
                        <a:spcAft>
                          <a:spcPts val="0"/>
                        </a:spcAft>
                      </a:pPr>
                      <a:r>
                        <a:rPr lang="en-US" sz="2200" dirty="0" smtClean="0">
                          <a:effectLst/>
                        </a:rPr>
                        <a:t>54</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7340" marR="294640" algn="ctr">
                        <a:lnSpc>
                          <a:spcPct val="115000"/>
                        </a:lnSpc>
                        <a:spcBef>
                          <a:spcPts val="240"/>
                        </a:spcBef>
                        <a:spcAft>
                          <a:spcPts val="0"/>
                        </a:spcAft>
                      </a:pPr>
                      <a:r>
                        <a:rPr lang="en-US" sz="2200" dirty="0" smtClean="0">
                          <a:effectLst/>
                        </a:rPr>
                        <a:t>84</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dirty="0" smtClean="0">
                          <a:effectLst/>
                        </a:rPr>
                        <a:t>0,45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gn="ctr">
                        <a:lnSpc>
                          <a:spcPct val="115000"/>
                        </a:lnSpc>
                        <a:spcBef>
                          <a:spcPts val="240"/>
                        </a:spcBef>
                        <a:spcAft>
                          <a:spcPts val="0"/>
                        </a:spcAft>
                      </a:pPr>
                      <a:r>
                        <a:rPr lang="en-US" sz="2200" dirty="0" smtClean="0">
                          <a:effectLst/>
                        </a:rPr>
                        <a:t>45 </a:t>
                      </a:r>
                      <a:r>
                        <a:rPr lang="en-US" sz="2200" dirty="0">
                          <a:effectLst/>
                        </a:rPr>
                        <a:t>%</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307340" marR="294640" algn="l" defTabSz="914290" rtl="0" eaLnBrk="1" latinLnBrk="0" hangingPunct="1">
                        <a:lnSpc>
                          <a:spcPct val="115000"/>
                        </a:lnSpc>
                        <a:spcBef>
                          <a:spcPts val="240"/>
                        </a:spcBef>
                        <a:spcAft>
                          <a:spcPts val="0"/>
                        </a:spcAft>
                      </a:pPr>
                      <a:r>
                        <a:rPr lang="en-US" sz="2100" kern="1200" dirty="0" smtClean="0">
                          <a:solidFill>
                            <a:schemeClr val="dk1"/>
                          </a:solidFill>
                          <a:effectLst/>
                          <a:latin typeface="+mn-lt"/>
                          <a:ea typeface="+mn-ea"/>
                          <a:cs typeface="+mn-cs"/>
                        </a:rPr>
                        <a:t>Ventas</a:t>
                      </a:r>
                      <a:endParaRPr lang="es-PE" sz="2100" kern="1200" dirty="0">
                        <a:solidFill>
                          <a:schemeClr val="dk1"/>
                        </a:solidFill>
                        <a:effectLst/>
                        <a:latin typeface="+mn-lt"/>
                        <a:ea typeface="+mn-ea"/>
                        <a:cs typeface="+mn-cs"/>
                      </a:endParaRPr>
                    </a:p>
                  </a:txBody>
                  <a:tcPr marL="0" marR="0" marT="0" marB="0" anchor="ctr"/>
                </a:tc>
                <a:tc>
                  <a:txBody>
                    <a:bodyPr/>
                    <a:lstStyle/>
                    <a:p>
                      <a:pPr marL="307340" marR="294640" algn="ctr">
                        <a:lnSpc>
                          <a:spcPct val="115000"/>
                        </a:lnSpc>
                        <a:spcBef>
                          <a:spcPts val="240"/>
                        </a:spcBef>
                        <a:spcAft>
                          <a:spcPts val="0"/>
                        </a:spcAft>
                      </a:pPr>
                      <a:r>
                        <a:rPr lang="en-US" sz="2200" dirty="0" smtClean="0">
                          <a:effectLst/>
                        </a:rPr>
                        <a:t>36</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5590" marR="262890" algn="ctr">
                        <a:lnSpc>
                          <a:spcPct val="115000"/>
                        </a:lnSpc>
                        <a:spcBef>
                          <a:spcPts val="240"/>
                        </a:spcBef>
                        <a:spcAft>
                          <a:spcPts val="0"/>
                        </a:spcAft>
                      </a:pPr>
                      <a:r>
                        <a:rPr lang="en-US" sz="2200" dirty="0" smtClean="0">
                          <a:effectLst/>
                        </a:rPr>
                        <a:t>120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dirty="0" smtClean="0">
                          <a:effectLst/>
                        </a:rPr>
                        <a:t>0,30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gn="ctr">
                        <a:lnSpc>
                          <a:spcPct val="115000"/>
                        </a:lnSpc>
                        <a:spcBef>
                          <a:spcPts val="240"/>
                        </a:spcBef>
                        <a:spcAft>
                          <a:spcPts val="0"/>
                        </a:spcAft>
                      </a:pPr>
                      <a:r>
                        <a:rPr lang="en-US" sz="2200" dirty="0" smtClean="0">
                          <a:effectLst/>
                        </a:rPr>
                        <a:t>30 </a:t>
                      </a:r>
                      <a:r>
                        <a:rPr lang="en-US" sz="2200" dirty="0">
                          <a:effectLst/>
                        </a:rPr>
                        <a:t>%</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307340" marR="294640" algn="l" defTabSz="914290" rtl="0" eaLnBrk="1" latinLnBrk="0" hangingPunct="1">
                        <a:lnSpc>
                          <a:spcPct val="115000"/>
                        </a:lnSpc>
                        <a:spcBef>
                          <a:spcPts val="240"/>
                        </a:spcBef>
                        <a:spcAft>
                          <a:spcPts val="0"/>
                        </a:spcAft>
                      </a:pPr>
                      <a:r>
                        <a:rPr lang="en-US" sz="2100" kern="1200" dirty="0">
                          <a:solidFill>
                            <a:schemeClr val="dk1"/>
                          </a:solidFill>
                          <a:effectLst/>
                          <a:latin typeface="+mn-lt"/>
                          <a:ea typeface="+mn-ea"/>
                          <a:cs typeface="+mn-cs"/>
                        </a:rPr>
                        <a:t>Total</a:t>
                      </a:r>
                      <a:endParaRPr lang="es-PE" sz="2100" kern="1200" dirty="0">
                        <a:solidFill>
                          <a:schemeClr val="dk1"/>
                        </a:solidFill>
                        <a:effectLst/>
                        <a:latin typeface="+mn-lt"/>
                        <a:ea typeface="+mn-ea"/>
                        <a:cs typeface="+mn-cs"/>
                      </a:endParaRPr>
                    </a:p>
                  </a:txBody>
                  <a:tcPr marL="0" marR="0" marT="0" marB="0" anchor="ctr"/>
                </a:tc>
                <a:tc>
                  <a:txBody>
                    <a:bodyPr/>
                    <a:lstStyle/>
                    <a:p>
                      <a:pPr marL="275590" marR="262890" algn="ctr">
                        <a:lnSpc>
                          <a:spcPct val="115000"/>
                        </a:lnSpc>
                        <a:spcBef>
                          <a:spcPts val="240"/>
                        </a:spcBef>
                        <a:spcAft>
                          <a:spcPts val="0"/>
                        </a:spcAft>
                      </a:pPr>
                      <a:r>
                        <a:rPr lang="en-US" sz="2200" dirty="0" smtClean="0">
                          <a:effectLst/>
                        </a:rPr>
                        <a:t>120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2200">
                          <a:effectLst/>
                        </a:rPr>
                        <a:t>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a:effectLst/>
                        </a:rPr>
                        <a:t>1,00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0" algn="ctr">
                        <a:lnSpc>
                          <a:spcPct val="115000"/>
                        </a:lnSpc>
                        <a:spcBef>
                          <a:spcPts val="240"/>
                        </a:spcBef>
                        <a:spcAft>
                          <a:spcPts val="0"/>
                        </a:spcAft>
                      </a:pPr>
                      <a:r>
                        <a:rPr lang="en-US" sz="2200" dirty="0">
                          <a:effectLst/>
                        </a:rPr>
                        <a:t>100 %</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6919354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80">
                                          <p:stCondLst>
                                            <p:cond delay="0"/>
                                          </p:stCondLst>
                                        </p:cTn>
                                        <p:tgtEl>
                                          <p:spTgt spid="14"/>
                                        </p:tgtEl>
                                      </p:cBhvr>
                                    </p:animEffect>
                                    <p:anim calcmode="lin" valueType="num">
                                      <p:cBhvr>
                                        <p:cTn id="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1" dur="26">
                                          <p:stCondLst>
                                            <p:cond delay="650"/>
                                          </p:stCondLst>
                                        </p:cTn>
                                        <p:tgtEl>
                                          <p:spTgt spid="14"/>
                                        </p:tgtEl>
                                      </p:cBhvr>
                                      <p:to x="100000" y="60000"/>
                                    </p:animScale>
                                    <p:animScale>
                                      <p:cBhvr>
                                        <p:cTn id="22" dur="166" decel="50000">
                                          <p:stCondLst>
                                            <p:cond delay="676"/>
                                          </p:stCondLst>
                                        </p:cTn>
                                        <p:tgtEl>
                                          <p:spTgt spid="14"/>
                                        </p:tgtEl>
                                      </p:cBhvr>
                                      <p:to x="100000" y="100000"/>
                                    </p:animScale>
                                    <p:animScale>
                                      <p:cBhvr>
                                        <p:cTn id="23" dur="26">
                                          <p:stCondLst>
                                            <p:cond delay="1312"/>
                                          </p:stCondLst>
                                        </p:cTn>
                                        <p:tgtEl>
                                          <p:spTgt spid="14"/>
                                        </p:tgtEl>
                                      </p:cBhvr>
                                      <p:to x="100000" y="80000"/>
                                    </p:animScale>
                                    <p:animScale>
                                      <p:cBhvr>
                                        <p:cTn id="24" dur="166" decel="50000">
                                          <p:stCondLst>
                                            <p:cond delay="1338"/>
                                          </p:stCondLst>
                                        </p:cTn>
                                        <p:tgtEl>
                                          <p:spTgt spid="14"/>
                                        </p:tgtEl>
                                      </p:cBhvr>
                                      <p:to x="100000" y="100000"/>
                                    </p:animScale>
                                    <p:animScale>
                                      <p:cBhvr>
                                        <p:cTn id="25" dur="26">
                                          <p:stCondLst>
                                            <p:cond delay="1642"/>
                                          </p:stCondLst>
                                        </p:cTn>
                                        <p:tgtEl>
                                          <p:spTgt spid="14"/>
                                        </p:tgtEl>
                                      </p:cBhvr>
                                      <p:to x="100000" y="90000"/>
                                    </p:animScale>
                                    <p:animScale>
                                      <p:cBhvr>
                                        <p:cTn id="26" dur="166" decel="50000">
                                          <p:stCondLst>
                                            <p:cond delay="1668"/>
                                          </p:stCondLst>
                                        </p:cTn>
                                        <p:tgtEl>
                                          <p:spTgt spid="14"/>
                                        </p:tgtEl>
                                      </p:cBhvr>
                                      <p:to x="100000" y="100000"/>
                                    </p:animScale>
                                    <p:animScale>
                                      <p:cBhvr>
                                        <p:cTn id="27" dur="26">
                                          <p:stCondLst>
                                            <p:cond delay="1808"/>
                                          </p:stCondLst>
                                        </p:cTn>
                                        <p:tgtEl>
                                          <p:spTgt spid="14"/>
                                        </p:tgtEl>
                                      </p:cBhvr>
                                      <p:to x="100000" y="95000"/>
                                    </p:animScale>
                                    <p:animScale>
                                      <p:cBhvr>
                                        <p:cTn id="2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293" y="0"/>
            <a:ext cx="3685905" cy="692696"/>
          </a:xfrm>
          <a:prstGeom prst="rect">
            <a:avLst/>
          </a:prstGeom>
        </p:spPr>
      </p:pic>
      <p:sp>
        <p:nvSpPr>
          <p:cNvPr id="2" name="CuadroTexto 1"/>
          <p:cNvSpPr txBox="1"/>
          <p:nvPr/>
        </p:nvSpPr>
        <p:spPr>
          <a:xfrm>
            <a:off x="484667" y="2084934"/>
            <a:ext cx="8430958" cy="1446550"/>
          </a:xfrm>
          <a:prstGeom prst="rect">
            <a:avLst/>
          </a:prstGeom>
          <a:noFill/>
        </p:spPr>
        <p:txBody>
          <a:bodyPr wrap="square" rtlCol="0">
            <a:spAutoFit/>
          </a:bodyPr>
          <a:lstStyle/>
          <a:p>
            <a:pPr algn="just"/>
            <a:r>
              <a:rPr lang="es-PE" sz="2200" dirty="0" smtClean="0"/>
              <a:t>Finalmente ahora te toca resolver </a:t>
            </a:r>
            <a:r>
              <a:rPr lang="es-PE" sz="2200" dirty="0" smtClean="0"/>
              <a:t>los problemas propuestos de </a:t>
            </a:r>
            <a:r>
              <a:rPr lang="es-PE" sz="2200" dirty="0" smtClean="0"/>
              <a:t>selección múltiple y de respuesta construida. </a:t>
            </a:r>
            <a:r>
              <a:rPr lang="es-PE" sz="2200" dirty="0"/>
              <a:t>R</a:t>
            </a:r>
            <a:r>
              <a:rPr lang="es-PE" sz="2200" dirty="0" smtClean="0"/>
              <a:t>esuelve en forma individual y escribe tu procedimiento en la misma hoja. Te deseo </a:t>
            </a:r>
            <a:r>
              <a:rPr lang="es-PE" sz="2200" dirty="0" smtClean="0"/>
              <a:t>éxitos...</a:t>
            </a:r>
            <a:endParaRPr lang="es-PE" sz="2200" dirty="0"/>
          </a:p>
        </p:txBody>
      </p:sp>
      <p:sp>
        <p:nvSpPr>
          <p:cNvPr id="9" name="4 Título"/>
          <p:cNvSpPr txBox="1">
            <a:spLocks/>
          </p:cNvSpPr>
          <p:nvPr/>
        </p:nvSpPr>
        <p:spPr bwMode="auto">
          <a:xfrm>
            <a:off x="2934393" y="959049"/>
            <a:ext cx="3497257" cy="859532"/>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PRACTICAMOS</a:t>
            </a:r>
            <a:endParaRPr lang="es-PE" sz="3400" dirty="0"/>
          </a:p>
        </p:txBody>
      </p:sp>
      <p:pic>
        <p:nvPicPr>
          <p:cNvPr id="5" name="Imagen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450" y="3193091"/>
            <a:ext cx="3333750" cy="3333750"/>
          </a:xfrm>
          <a:prstGeom prst="rect">
            <a:avLst/>
          </a:prstGeom>
        </p:spPr>
      </p:pic>
    </p:spTree>
    <p:extLst>
      <p:ext uri="{BB962C8B-B14F-4D97-AF65-F5344CB8AC3E}">
        <p14:creationId xmlns:p14="http://schemas.microsoft.com/office/powerpoint/2010/main" val="102333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13" y="260648"/>
            <a:ext cx="3067262" cy="576435"/>
          </a:xfrm>
          <a:prstGeom prst="rect">
            <a:avLst/>
          </a:prstGeom>
        </p:spPr>
      </p:pic>
      <p:sp>
        <p:nvSpPr>
          <p:cNvPr id="6" name="Rectángulo 5"/>
          <p:cNvSpPr/>
          <p:nvPr/>
        </p:nvSpPr>
        <p:spPr>
          <a:xfrm>
            <a:off x="468313" y="980728"/>
            <a:ext cx="6858000" cy="4278094"/>
          </a:xfrm>
          <a:prstGeom prst="rect">
            <a:avLst/>
          </a:prstGeom>
        </p:spPr>
        <p:txBody>
          <a:bodyPr wrap="square">
            <a:spAutoFit/>
          </a:bodyPr>
          <a:lstStyle/>
          <a:p>
            <a:pPr algn="ctr"/>
            <a:r>
              <a:rPr lang="es-PE" sz="2800" b="1" i="1" dirty="0" smtClean="0">
                <a:solidFill>
                  <a:srgbClr val="D20000"/>
                </a:solidFill>
                <a:latin typeface="Segoe UI Semilight" panose="020B0402040204020203" pitchFamily="34" charset="0"/>
                <a:cs typeface="Segoe UI Semilight" panose="020B0402040204020203" pitchFamily="34" charset="0"/>
              </a:rPr>
              <a:t>METACOGNICIÓN</a:t>
            </a:r>
          </a:p>
          <a:p>
            <a:pPr algn="ctr"/>
            <a:endParaRPr lang="es-PE" sz="2800" b="1" i="1" dirty="0" smtClean="0">
              <a:solidFill>
                <a:srgbClr val="D20000"/>
              </a:solidFill>
              <a:latin typeface="Segoe UI Semilight" panose="020B0402040204020203" pitchFamily="34" charset="0"/>
              <a:cs typeface="Segoe UI Semilight" panose="020B0402040204020203" pitchFamily="34" charset="0"/>
            </a:endParaRP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¿Qué aprendí hoy?</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¿Consideras importante la representación de datos en tablas y gráficos estadísticos? ¿Por qué?</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¿Tuviste dificultades en hallar la mediana?</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¿Qué estrategias utilizaste para realizar gráficos de pastel o circulares? </a:t>
            </a:r>
          </a:p>
          <a:p>
            <a:pPr marL="342900" lvl="0" indent="-342900" algn="just">
              <a:buFont typeface="Wingdings" panose="05000000000000000000" pitchFamily="2" charset="2"/>
              <a:buChar char="q"/>
            </a:pPr>
            <a:r>
              <a:rPr lang="es-PE" sz="2400" b="1" i="1" dirty="0">
                <a:latin typeface="Segoe UI Semilight" panose="020B0402040204020203" pitchFamily="34" charset="0"/>
                <a:cs typeface="Segoe UI Semilight" panose="020B0402040204020203" pitchFamily="34" charset="0"/>
              </a:rPr>
              <a:t>¿En qué situación de contexto real puedes utilizar la estadística?</a:t>
            </a:r>
          </a:p>
          <a:p>
            <a:pPr marL="342900" indent="-342900" algn="just">
              <a:buFont typeface="Wingdings" panose="05000000000000000000" pitchFamily="2" charset="2"/>
              <a:buChar char="q"/>
            </a:pPr>
            <a:endParaRPr lang="es-PE" sz="2400" b="1" i="1" dirty="0">
              <a:latin typeface="Segoe UI Semilight" panose="020B0402040204020203" pitchFamily="34" charset="0"/>
              <a:cs typeface="Segoe UI Semilight" panose="020B0402040204020203" pitchFamily="34" charset="0"/>
            </a:endParaRPr>
          </a:p>
        </p:txBody>
      </p:sp>
      <p:pic>
        <p:nvPicPr>
          <p:cNvPr id="7" name="Picture 4" descr="G:\Imagen Gracias\Gracias 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72951" y="1700808"/>
            <a:ext cx="7416824" cy="536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83971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733" y="14699"/>
            <a:ext cx="3986979" cy="723575"/>
          </a:xfrm>
          <a:prstGeom prst="rect">
            <a:avLst/>
          </a:prstGeom>
        </p:spPr>
      </p:pic>
      <p:sp>
        <p:nvSpPr>
          <p:cNvPr id="6" name="3 Rectángulo"/>
          <p:cNvSpPr/>
          <p:nvPr/>
        </p:nvSpPr>
        <p:spPr>
          <a:xfrm>
            <a:off x="456362" y="1065943"/>
            <a:ext cx="8343715"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s-PE" sz="2800" dirty="0" smtClean="0"/>
              <a:t>  </a:t>
            </a:r>
            <a:r>
              <a:rPr lang="es-PE" sz="2800" dirty="0"/>
              <a:t>Buscando argumentos para tomar una buena decisión </a:t>
            </a:r>
          </a:p>
        </p:txBody>
      </p:sp>
      <p:sp>
        <p:nvSpPr>
          <p:cNvPr id="8" name="CuadroTexto 7"/>
          <p:cNvSpPr txBox="1"/>
          <p:nvPr/>
        </p:nvSpPr>
        <p:spPr>
          <a:xfrm>
            <a:off x="372987" y="1916832"/>
            <a:ext cx="8510466" cy="2246769"/>
          </a:xfrm>
          <a:prstGeom prst="rect">
            <a:avLst/>
          </a:prstGeom>
          <a:noFill/>
        </p:spPr>
        <p:txBody>
          <a:bodyPr wrap="square" rtlCol="0">
            <a:spAutoFit/>
          </a:bodyPr>
          <a:lstStyle/>
          <a:p>
            <a:pPr algn="just"/>
            <a:r>
              <a:rPr lang="es-PE" sz="2000" dirty="0" smtClean="0"/>
              <a:t>El </a:t>
            </a:r>
            <a:r>
              <a:rPr lang="es-PE" sz="2000" dirty="0"/>
              <a:t>entrenador deportivo de una institución educativa debe elegir a uno de los dos jugadores que están en la banca para que ingrese al campo en un partido de básquet decisivo durante los Juegos Deportivos Escolares Nacionales 2015. Para tomar la decisión, consulta con su asistente, que le muestra una tabla con la efectividad de cada uno de ellos en los partidos anteriores</a:t>
            </a:r>
            <a:r>
              <a:rPr lang="es-PE" sz="2000" dirty="0" smtClean="0"/>
              <a:t>.</a:t>
            </a:r>
          </a:p>
          <a:p>
            <a:r>
              <a:rPr lang="es-PE" sz="2000" dirty="0" smtClean="0"/>
              <a:t>Los </a:t>
            </a:r>
            <a:r>
              <a:rPr lang="es-PE" sz="2000" dirty="0"/>
              <a:t>puntos anotados por cada jugador en los cinco últimos partidos figuran en la siguiente tabla: </a:t>
            </a:r>
            <a:r>
              <a:rPr lang="es-PE" sz="2000" dirty="0" smtClean="0"/>
              <a:t> </a:t>
            </a:r>
            <a:endParaRPr lang="es-PE" sz="1900" dirty="0"/>
          </a:p>
        </p:txBody>
      </p:sp>
      <p:graphicFrame>
        <p:nvGraphicFramePr>
          <p:cNvPr id="4" name="Tabla 3"/>
          <p:cNvGraphicFramePr>
            <a:graphicFrameLocks noGrp="1"/>
          </p:cNvGraphicFramePr>
          <p:nvPr>
            <p:extLst>
              <p:ext uri="{D42A27DB-BD31-4B8C-83A1-F6EECF244321}">
                <p14:modId xmlns:p14="http://schemas.microsoft.com/office/powerpoint/2010/main" val="1929678458"/>
              </p:ext>
            </p:extLst>
          </p:nvPr>
        </p:nvGraphicFramePr>
        <p:xfrm>
          <a:off x="919808" y="4365104"/>
          <a:ext cx="7416822" cy="1475554"/>
        </p:xfrm>
        <a:graphic>
          <a:graphicData uri="http://schemas.openxmlformats.org/drawingml/2006/table">
            <a:tbl>
              <a:tblPr firstRow="1" firstCol="1" lastRow="1" lastCol="1" bandRow="1" bandCol="1">
                <a:solidFill>
                  <a:srgbClr val="7030A0"/>
                </a:solidFill>
                <a:tableStyleId>{5940675A-B579-460E-94D1-54222C63F5DA}</a:tableStyleId>
              </a:tblPr>
              <a:tblGrid>
                <a:gridCol w="1632427"/>
                <a:gridCol w="1156879"/>
                <a:gridCol w="1156879"/>
                <a:gridCol w="1156879"/>
                <a:gridCol w="1156879"/>
                <a:gridCol w="1156879"/>
              </a:tblGrid>
              <a:tr h="774514">
                <a:tc>
                  <a:txBody>
                    <a:bodyPr/>
                    <a:lstStyle/>
                    <a:p>
                      <a:pPr marL="503555">
                        <a:lnSpc>
                          <a:spcPct val="115000"/>
                        </a:lnSpc>
                        <a:spcBef>
                          <a:spcPts val="150"/>
                        </a:spcBef>
                        <a:spcAft>
                          <a:spcPts val="0"/>
                        </a:spcAft>
                      </a:pPr>
                      <a:r>
                        <a:rPr lang="en-US" sz="2000" spc="-25" dirty="0" smtClean="0">
                          <a:effectLst/>
                        </a:rPr>
                        <a:t>  </a:t>
                      </a:r>
                      <a:r>
                        <a:rPr lang="en-US" sz="2000" spc="-25" dirty="0" err="1" smtClean="0">
                          <a:effectLst/>
                        </a:rPr>
                        <a:t>P</a:t>
                      </a:r>
                      <a:r>
                        <a:rPr lang="en-US" sz="2000" dirty="0" err="1" smtClean="0">
                          <a:effectLst/>
                        </a:rPr>
                        <a:t>artidos</a:t>
                      </a:r>
                      <a:endParaRPr lang="es-PE" sz="2000" dirty="0" smtClean="0">
                        <a:effectLst/>
                      </a:endParaRPr>
                    </a:p>
                    <a:p>
                      <a:pPr marL="47625">
                        <a:lnSpc>
                          <a:spcPct val="115000"/>
                        </a:lnSpc>
                        <a:spcBef>
                          <a:spcPts val="230"/>
                        </a:spcBef>
                        <a:spcAft>
                          <a:spcPts val="0"/>
                        </a:spcAft>
                      </a:pPr>
                      <a:r>
                        <a:rPr lang="en-US" sz="2000" dirty="0" err="1" smtClean="0">
                          <a:effectLst/>
                        </a:rPr>
                        <a:t>Jugadores</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lToBr w="12700" cap="flat" cmpd="sng" algn="ctr">
                      <a:solidFill>
                        <a:schemeClr val="tx1"/>
                      </a:solidFill>
                      <a:prstDash val="solid"/>
                      <a:round/>
                      <a:headEnd type="none" w="med" len="med"/>
                      <a:tailEnd type="none" w="med" len="med"/>
                    </a:lnTlToBr>
                    <a:solidFill>
                      <a:srgbClr val="FF4343"/>
                    </a:solidFill>
                  </a:tcPr>
                </a:tc>
                <a:tc>
                  <a:txBody>
                    <a:bodyPr/>
                    <a:lstStyle/>
                    <a:p>
                      <a:pPr marL="255270" marR="242570" algn="ctr">
                        <a:lnSpc>
                          <a:spcPct val="115000"/>
                        </a:lnSpc>
                        <a:spcBef>
                          <a:spcPts val="440"/>
                        </a:spcBef>
                        <a:spcAft>
                          <a:spcPts val="0"/>
                        </a:spcAft>
                      </a:pPr>
                      <a:r>
                        <a:rPr lang="en-US" sz="2000" dirty="0" smtClean="0">
                          <a:effectLst/>
                        </a:rPr>
                        <a:t>1º</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4343"/>
                    </a:solidFill>
                  </a:tcPr>
                </a:tc>
                <a:tc>
                  <a:txBody>
                    <a:bodyPr/>
                    <a:lstStyle/>
                    <a:p>
                      <a:pPr marL="255270" marR="242570" algn="ctr">
                        <a:lnSpc>
                          <a:spcPct val="115000"/>
                        </a:lnSpc>
                        <a:spcBef>
                          <a:spcPts val="440"/>
                        </a:spcBef>
                        <a:spcAft>
                          <a:spcPts val="0"/>
                        </a:spcAft>
                      </a:pPr>
                      <a:r>
                        <a:rPr lang="en-US" sz="2000" dirty="0" smtClean="0">
                          <a:effectLst/>
                        </a:rPr>
                        <a:t>2º</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4343"/>
                    </a:solidFill>
                  </a:tcPr>
                </a:tc>
                <a:tc>
                  <a:txBody>
                    <a:bodyPr/>
                    <a:lstStyle/>
                    <a:p>
                      <a:pPr marL="255270" marR="242570" algn="ctr">
                        <a:lnSpc>
                          <a:spcPct val="115000"/>
                        </a:lnSpc>
                        <a:spcBef>
                          <a:spcPts val="440"/>
                        </a:spcBef>
                        <a:spcAft>
                          <a:spcPts val="0"/>
                        </a:spcAft>
                      </a:pPr>
                      <a:r>
                        <a:rPr lang="en-US" sz="2000" dirty="0" smtClean="0">
                          <a:effectLst/>
                        </a:rPr>
                        <a:t>3º</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4343"/>
                    </a:solidFill>
                  </a:tcPr>
                </a:tc>
                <a:tc>
                  <a:txBody>
                    <a:bodyPr/>
                    <a:lstStyle/>
                    <a:p>
                      <a:pPr marL="287020" marR="274320" algn="ctr">
                        <a:lnSpc>
                          <a:spcPct val="115000"/>
                        </a:lnSpc>
                        <a:spcBef>
                          <a:spcPts val="440"/>
                        </a:spcBef>
                        <a:spcAft>
                          <a:spcPts val="0"/>
                        </a:spcAft>
                      </a:pPr>
                      <a:r>
                        <a:rPr lang="en-US" sz="2000" dirty="0" smtClean="0">
                          <a:effectLst/>
                        </a:rPr>
                        <a:t>4º</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4343"/>
                    </a:solidFill>
                  </a:tcPr>
                </a:tc>
                <a:tc>
                  <a:txBody>
                    <a:bodyPr/>
                    <a:lstStyle/>
                    <a:p>
                      <a:pPr marL="255270" marR="242570" algn="ctr">
                        <a:lnSpc>
                          <a:spcPct val="115000"/>
                        </a:lnSpc>
                        <a:spcBef>
                          <a:spcPts val="440"/>
                        </a:spcBef>
                        <a:spcAft>
                          <a:spcPts val="0"/>
                        </a:spcAft>
                      </a:pPr>
                      <a:r>
                        <a:rPr lang="en-US" sz="2000" dirty="0" smtClean="0">
                          <a:effectLst/>
                        </a:rPr>
                        <a:t>5º</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4343"/>
                    </a:solidFill>
                  </a:tcPr>
                </a:tc>
              </a:tr>
              <a:tr h="264795">
                <a:tc>
                  <a:txBody>
                    <a:bodyPr/>
                    <a:lstStyle/>
                    <a:p>
                      <a:pPr marL="321310" marR="308610" algn="ctr">
                        <a:lnSpc>
                          <a:spcPct val="115000"/>
                        </a:lnSpc>
                        <a:spcBef>
                          <a:spcPts val="435"/>
                        </a:spcBef>
                        <a:spcAft>
                          <a:spcPts val="0"/>
                        </a:spcAft>
                      </a:pPr>
                      <a:r>
                        <a:rPr lang="en-US" sz="2000" spc="-25" dirty="0">
                          <a:effectLst/>
                        </a:rPr>
                        <a:t>P</a:t>
                      </a:r>
                      <a:r>
                        <a:rPr lang="en-US" sz="2000" dirty="0">
                          <a:effectLst/>
                        </a:rPr>
                        <a:t>ablo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4343"/>
                    </a:solidFill>
                  </a:tcPr>
                </a:tc>
                <a:tc>
                  <a:txBody>
                    <a:bodyPr/>
                    <a:lstStyle/>
                    <a:p>
                      <a:pPr marL="255270" marR="242570" algn="ctr">
                        <a:lnSpc>
                          <a:spcPct val="115000"/>
                        </a:lnSpc>
                        <a:spcBef>
                          <a:spcPts val="440"/>
                        </a:spcBef>
                        <a:spcAft>
                          <a:spcPts val="0"/>
                        </a:spcAft>
                      </a:pPr>
                      <a:r>
                        <a:rPr lang="en-US" sz="2000" dirty="0">
                          <a:effectLst/>
                        </a:rPr>
                        <a:t>14</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440"/>
                        </a:spcBef>
                        <a:spcAft>
                          <a:spcPts val="0"/>
                        </a:spcAft>
                      </a:pPr>
                      <a:r>
                        <a:rPr lang="en-US" sz="2000" dirty="0">
                          <a:effectLst/>
                        </a:rPr>
                        <a:t>14</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440"/>
                        </a:spcBef>
                        <a:spcAft>
                          <a:spcPts val="0"/>
                        </a:spcAft>
                      </a:pPr>
                      <a:r>
                        <a:rPr lang="en-US" sz="2000" dirty="0">
                          <a:effectLst/>
                        </a:rPr>
                        <a:t>10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87020" marR="274320" algn="ctr">
                        <a:lnSpc>
                          <a:spcPct val="115000"/>
                        </a:lnSpc>
                        <a:spcBef>
                          <a:spcPts val="440"/>
                        </a:spcBef>
                        <a:spcAft>
                          <a:spcPts val="0"/>
                        </a:spcAft>
                      </a:pPr>
                      <a:r>
                        <a:rPr lang="en-US" sz="2000">
                          <a:effectLst/>
                        </a:rPr>
                        <a:t>6</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440"/>
                        </a:spcBef>
                        <a:spcAft>
                          <a:spcPts val="0"/>
                        </a:spcAft>
                      </a:pPr>
                      <a:r>
                        <a:rPr lang="en-US" sz="2000" dirty="0">
                          <a:effectLst/>
                        </a:rPr>
                        <a:t>20</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294005">
                        <a:lnSpc>
                          <a:spcPct val="115000"/>
                        </a:lnSpc>
                        <a:spcBef>
                          <a:spcPts val="300"/>
                        </a:spcBef>
                        <a:spcAft>
                          <a:spcPts val="0"/>
                        </a:spcAft>
                      </a:pPr>
                      <a:r>
                        <a:rPr lang="en-US" sz="2000" dirty="0">
                          <a:effectLst/>
                        </a:rPr>
                        <a:t>Claudio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4343"/>
                    </a:solidFill>
                  </a:tcPr>
                </a:tc>
                <a:tc>
                  <a:txBody>
                    <a:bodyPr/>
                    <a:lstStyle/>
                    <a:p>
                      <a:pPr marL="255270" marR="242570" algn="ctr">
                        <a:lnSpc>
                          <a:spcPct val="115000"/>
                        </a:lnSpc>
                        <a:spcBef>
                          <a:spcPts val="305"/>
                        </a:spcBef>
                        <a:spcAft>
                          <a:spcPts val="0"/>
                        </a:spcAft>
                      </a:pPr>
                      <a:r>
                        <a:rPr lang="en-US" sz="2000">
                          <a:effectLst/>
                        </a:rPr>
                        <a:t>12</a:t>
                      </a:r>
                      <a:endParaRPr lang="es-PE" sz="20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n-US" sz="2000" dirty="0">
                          <a:effectLst/>
                        </a:rPr>
                        <a:t>16</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n-US" sz="2000" dirty="0">
                          <a:effectLst/>
                        </a:rPr>
                        <a:t>13</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n-US" sz="2000" dirty="0">
                          <a:effectLst/>
                        </a:rPr>
                        <a:t>15</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r>
                        <a:rPr lang="en-US" sz="2000" dirty="0">
                          <a:effectLst/>
                        </a:rPr>
                        <a:t>14</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bl>
          </a:graphicData>
        </a:graphic>
      </p:graphicFrame>
    </p:spTree>
    <p:extLst>
      <p:ext uri="{BB962C8B-B14F-4D97-AF65-F5344CB8AC3E}">
        <p14:creationId xmlns:p14="http://schemas.microsoft.com/office/powerpoint/2010/main" val="7292796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1765"/>
            <a:ext cx="4032448" cy="731827"/>
          </a:xfrm>
          <a:prstGeom prst="rect">
            <a:avLst/>
          </a:prstGeom>
        </p:spPr>
      </p:pic>
      <p:sp>
        <p:nvSpPr>
          <p:cNvPr id="10" name="CuadroTexto 9"/>
          <p:cNvSpPr txBox="1"/>
          <p:nvPr/>
        </p:nvSpPr>
        <p:spPr>
          <a:xfrm>
            <a:off x="532800" y="992008"/>
            <a:ext cx="8190853" cy="5324535"/>
          </a:xfrm>
          <a:prstGeom prst="rect">
            <a:avLst/>
          </a:prstGeom>
          <a:noFill/>
        </p:spPr>
        <p:txBody>
          <a:bodyPr wrap="square" rtlCol="0">
            <a:spAutoFit/>
          </a:bodyPr>
          <a:lstStyle/>
          <a:p>
            <a:pPr algn="just"/>
            <a:r>
              <a:rPr lang="es-PE" sz="2000" dirty="0">
                <a:latin typeface="+mj-lt"/>
              </a:rPr>
              <a:t>Responde las siguientes preguntas</a:t>
            </a:r>
            <a:r>
              <a:rPr lang="es-PE" sz="2000" dirty="0" smtClean="0">
                <a:latin typeface="+mj-lt"/>
              </a:rPr>
              <a:t>:</a:t>
            </a:r>
            <a:endParaRPr lang="es-PE" sz="2000" dirty="0"/>
          </a:p>
          <a:p>
            <a:endParaRPr lang="es-PE" sz="2000" dirty="0"/>
          </a:p>
          <a:p>
            <a:pPr marL="457200" indent="-457200">
              <a:buFont typeface="+mj-lt"/>
              <a:buAutoNum type="arabicPeriod"/>
            </a:pPr>
            <a:r>
              <a:rPr lang="es-PE" sz="2000" dirty="0" smtClean="0"/>
              <a:t>¿</a:t>
            </a:r>
            <a:r>
              <a:rPr lang="es-PE" sz="2000" dirty="0"/>
              <a:t>De qué manera crees que los datos presentados podrían ayudar a tomar una decisión? </a:t>
            </a:r>
            <a:endParaRPr lang="es-PE" sz="2000" dirty="0" smtClean="0"/>
          </a:p>
          <a:p>
            <a:pPr marL="457200" indent="-457200">
              <a:buFont typeface="+mj-lt"/>
              <a:buAutoNum type="arabicPeriod"/>
            </a:pPr>
            <a:r>
              <a:rPr lang="es-PE" sz="2000" dirty="0" smtClean="0"/>
              <a:t>Conoces </a:t>
            </a:r>
            <a:r>
              <a:rPr lang="es-PE" sz="2000" dirty="0"/>
              <a:t>las medidas de tendencia central? ¿Sabes cuáles son? </a:t>
            </a:r>
            <a:endParaRPr lang="es-PE" sz="2000" dirty="0" smtClean="0"/>
          </a:p>
          <a:p>
            <a:pPr marL="457200" indent="-457200">
              <a:buFont typeface="+mj-lt"/>
              <a:buAutoNum type="arabicPeriod"/>
            </a:pPr>
            <a:r>
              <a:rPr lang="es-PE" sz="2000" dirty="0" smtClean="0"/>
              <a:t>Determina </a:t>
            </a:r>
            <a:r>
              <a:rPr lang="es-PE" sz="2000" dirty="0"/>
              <a:t>el promedio, mediana y moda de los puntos de cada uno de los jugadores. </a:t>
            </a:r>
            <a:endParaRPr lang="es-PE" sz="2000" dirty="0" smtClean="0"/>
          </a:p>
          <a:p>
            <a:pPr marL="457200" indent="-457200">
              <a:buFont typeface="+mj-lt"/>
              <a:buAutoNum type="arabicPeriod"/>
            </a:pPr>
            <a:endParaRPr lang="es-PE" sz="2000" dirty="0">
              <a:latin typeface="+mj-lt"/>
            </a:endParaRPr>
          </a:p>
          <a:p>
            <a:pPr marL="457200" indent="-457200">
              <a:buFont typeface="+mj-lt"/>
              <a:buAutoNum type="arabicPeriod"/>
            </a:pPr>
            <a:endParaRPr lang="es-PE" sz="2000" dirty="0" smtClean="0">
              <a:latin typeface="+mj-lt"/>
            </a:endParaRPr>
          </a:p>
          <a:p>
            <a:pPr marL="457200" indent="-457200">
              <a:buFont typeface="+mj-lt"/>
              <a:buAutoNum type="arabicPeriod"/>
            </a:pPr>
            <a:endParaRPr lang="es-PE" sz="2000" dirty="0">
              <a:latin typeface="+mj-lt"/>
            </a:endParaRPr>
          </a:p>
          <a:p>
            <a:pPr marL="457200" indent="-457200">
              <a:buFont typeface="+mj-lt"/>
              <a:buAutoNum type="arabicPeriod"/>
            </a:pPr>
            <a:endParaRPr lang="es-PE" sz="2000" dirty="0" smtClean="0">
              <a:latin typeface="+mj-lt"/>
            </a:endParaRPr>
          </a:p>
          <a:p>
            <a:pPr marL="457200" indent="-457200">
              <a:buFont typeface="+mj-lt"/>
              <a:buAutoNum type="arabicPeriod"/>
            </a:pPr>
            <a:endParaRPr lang="es-PE" sz="2000" dirty="0">
              <a:latin typeface="+mj-lt"/>
            </a:endParaRPr>
          </a:p>
          <a:p>
            <a:pPr marL="457200" indent="-457200">
              <a:buFont typeface="+mj-lt"/>
              <a:buAutoNum type="arabicPeriod"/>
            </a:pPr>
            <a:endParaRPr lang="es-PE" sz="2000" dirty="0" smtClean="0">
              <a:latin typeface="+mj-lt"/>
            </a:endParaRPr>
          </a:p>
          <a:p>
            <a:pPr marL="457200" indent="-457200">
              <a:buFont typeface="+mj-lt"/>
              <a:buAutoNum type="arabicPeriod"/>
            </a:pPr>
            <a:endParaRPr lang="es-PE" sz="2000" dirty="0">
              <a:latin typeface="+mj-lt"/>
            </a:endParaRPr>
          </a:p>
          <a:p>
            <a:pPr marL="457200" indent="-457200">
              <a:buFont typeface="+mj-lt"/>
              <a:buAutoNum type="arabicPeriod"/>
            </a:pPr>
            <a:r>
              <a:rPr lang="es-PE" sz="2000" dirty="0" smtClean="0"/>
              <a:t>¿</a:t>
            </a:r>
            <a:r>
              <a:rPr lang="es-PE" sz="2000" dirty="0"/>
              <a:t>Qué diferencias observas entre los promedios, medianas y modas en ambos jugadores? </a:t>
            </a:r>
            <a:endParaRPr lang="es-PE" sz="2000" dirty="0" smtClean="0"/>
          </a:p>
          <a:p>
            <a:pPr marL="457200" indent="-457200">
              <a:buFont typeface="+mj-lt"/>
              <a:buAutoNum type="arabicPeriod"/>
            </a:pPr>
            <a:r>
              <a:rPr lang="es-PE" sz="2000" dirty="0" smtClean="0"/>
              <a:t>¿</a:t>
            </a:r>
            <a:r>
              <a:rPr lang="es-PE" sz="2000" dirty="0"/>
              <a:t>Por cuál de los dos jugadores te inclinarías tú y por qué? </a:t>
            </a:r>
            <a:endParaRPr lang="es-PE" sz="2000" dirty="0" smtClean="0">
              <a:latin typeface="+mj-lt"/>
            </a:endParaRPr>
          </a:p>
        </p:txBody>
      </p:sp>
      <p:graphicFrame>
        <p:nvGraphicFramePr>
          <p:cNvPr id="6" name="Tabla 5"/>
          <p:cNvGraphicFramePr>
            <a:graphicFrameLocks noGrp="1"/>
          </p:cNvGraphicFramePr>
          <p:nvPr>
            <p:extLst>
              <p:ext uri="{D42A27DB-BD31-4B8C-83A1-F6EECF244321}">
                <p14:modId xmlns:p14="http://schemas.microsoft.com/office/powerpoint/2010/main" val="1597529709"/>
              </p:ext>
            </p:extLst>
          </p:nvPr>
        </p:nvGraphicFramePr>
        <p:xfrm>
          <a:off x="1115616" y="3356992"/>
          <a:ext cx="6048672" cy="1578327"/>
        </p:xfrm>
        <a:graphic>
          <a:graphicData uri="http://schemas.openxmlformats.org/drawingml/2006/table">
            <a:tbl>
              <a:tblPr firstRow="1" firstCol="1" lastRow="1" lastCol="1" bandRow="1" bandCol="1">
                <a:solidFill>
                  <a:srgbClr val="7030A0"/>
                </a:solidFill>
                <a:tableStyleId>{5940675A-B579-460E-94D1-54222C63F5DA}</a:tableStyleId>
              </a:tblPr>
              <a:tblGrid>
                <a:gridCol w="2880320"/>
                <a:gridCol w="1512168"/>
                <a:gridCol w="1656184"/>
              </a:tblGrid>
              <a:tr h="526767">
                <a:tc>
                  <a:txBody>
                    <a:bodyPr/>
                    <a:lstStyle/>
                    <a:p>
                      <a:pPr marL="503555">
                        <a:lnSpc>
                          <a:spcPct val="115000"/>
                        </a:lnSpc>
                        <a:spcBef>
                          <a:spcPts val="150"/>
                        </a:spcBef>
                        <a:spcAft>
                          <a:spcPts val="0"/>
                        </a:spcAft>
                      </a:pPr>
                      <a:r>
                        <a:rPr lang="en-US" sz="2000" spc="-25" dirty="0" smtClean="0">
                          <a:effectLst/>
                        </a:rPr>
                        <a:t>  </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4343"/>
                    </a:solidFill>
                  </a:tcPr>
                </a:tc>
                <a:tc>
                  <a:txBody>
                    <a:bodyPr/>
                    <a:lstStyle/>
                    <a:p>
                      <a:pPr marL="255270" marR="242570" algn="ctr">
                        <a:lnSpc>
                          <a:spcPct val="115000"/>
                        </a:lnSpc>
                        <a:spcBef>
                          <a:spcPts val="440"/>
                        </a:spcBef>
                        <a:spcAft>
                          <a:spcPts val="0"/>
                        </a:spcAft>
                      </a:pPr>
                      <a:r>
                        <a:rPr lang="en-US" sz="2000" dirty="0" smtClean="0">
                          <a:effectLst/>
                        </a:rPr>
                        <a:t>Pablo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solidFill>
                      <a:srgbClr val="FF4343"/>
                    </a:solidFill>
                  </a:tcPr>
                </a:tc>
                <a:tc>
                  <a:txBody>
                    <a:bodyPr/>
                    <a:lstStyle/>
                    <a:p>
                      <a:pPr marL="255270" marR="242570" algn="ctr">
                        <a:lnSpc>
                          <a:spcPct val="115000"/>
                        </a:lnSpc>
                        <a:spcBef>
                          <a:spcPts val="440"/>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Claudio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solidFill>
                      <a:srgbClr val="FF4343"/>
                    </a:solidFill>
                  </a:tcPr>
                </a:tc>
              </a:tr>
              <a:tr h="264795">
                <a:tc>
                  <a:txBody>
                    <a:bodyPr/>
                    <a:lstStyle/>
                    <a:p>
                      <a:pPr marL="321310" marR="308610" algn="l">
                        <a:lnSpc>
                          <a:spcPct val="100000"/>
                        </a:lnSpc>
                        <a:spcBef>
                          <a:spcPts val="435"/>
                        </a:spcBef>
                        <a:spcAft>
                          <a:spcPts val="0"/>
                        </a:spcAft>
                      </a:pPr>
                      <a:r>
                        <a:rPr lang="en-US" sz="2000" spc="-25" dirty="0" err="1" smtClean="0">
                          <a:effectLst/>
                        </a:rPr>
                        <a:t>Promedio</a:t>
                      </a:r>
                      <a:r>
                        <a:rPr lang="en-US" sz="2000" spc="-25" dirty="0" smtClean="0">
                          <a:effectLst/>
                        </a:rPr>
                        <a:t> </a:t>
                      </a:r>
                      <a:r>
                        <a:rPr lang="en-US" sz="2000" spc="-25" dirty="0" err="1" smtClean="0">
                          <a:effectLst/>
                        </a:rPr>
                        <a:t>aritmético</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T w="12700" cap="flat" cmpd="sng" algn="ctr">
                      <a:solidFill>
                        <a:schemeClr val="tx1"/>
                      </a:solidFill>
                      <a:prstDash val="solid"/>
                      <a:round/>
                      <a:headEnd type="none" w="med" len="med"/>
                      <a:tailEnd type="none" w="med" len="med"/>
                    </a:lnT>
                    <a:solidFill>
                      <a:srgbClr val="FF4343"/>
                    </a:solidFill>
                  </a:tcPr>
                </a:tc>
                <a:tc>
                  <a:txBody>
                    <a:bodyPr/>
                    <a:lstStyle/>
                    <a:p>
                      <a:pPr marL="255270" marR="242570" algn="ctr">
                        <a:lnSpc>
                          <a:spcPct val="115000"/>
                        </a:lnSpc>
                        <a:spcBef>
                          <a:spcPts val="440"/>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440"/>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294005">
                        <a:lnSpc>
                          <a:spcPct val="100000"/>
                        </a:lnSpc>
                        <a:spcBef>
                          <a:spcPts val="300"/>
                        </a:spcBef>
                        <a:spcAft>
                          <a:spcPts val="0"/>
                        </a:spcAft>
                      </a:pPr>
                      <a:r>
                        <a:rPr lang="en-US" sz="2000" dirty="0" err="1" smtClean="0">
                          <a:effectLst/>
                        </a:rPr>
                        <a:t>Mediana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4343"/>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r h="231140">
                <a:tc>
                  <a:txBody>
                    <a:bodyPr/>
                    <a:lstStyle/>
                    <a:p>
                      <a:pPr marL="294005">
                        <a:lnSpc>
                          <a:spcPct val="100000"/>
                        </a:lnSpc>
                        <a:spcBef>
                          <a:spcPts val="300"/>
                        </a:spcBef>
                        <a:spcAft>
                          <a:spcPts val="0"/>
                        </a:spcAft>
                      </a:pPr>
                      <a:r>
                        <a:rPr lang="es-PE" sz="2000" dirty="0" smtClean="0">
                          <a:effectLst/>
                          <a:latin typeface="Calibri" panose="020F0502020204030204" pitchFamily="34" charset="0"/>
                          <a:ea typeface="Calibri" panose="020F0502020204030204" pitchFamily="34" charset="0"/>
                          <a:cs typeface="Times New Roman" panose="02020603050405020304" pitchFamily="18" charset="0"/>
                        </a:rPr>
                        <a:t>Moda</a:t>
                      </a: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rgbClr val="FF4343"/>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c>
                  <a:txBody>
                    <a:bodyPr/>
                    <a:lstStyle/>
                    <a:p>
                      <a:pPr marL="255270" marR="242570" algn="ctr">
                        <a:lnSpc>
                          <a:spcPct val="115000"/>
                        </a:lnSpc>
                        <a:spcBef>
                          <a:spcPts val="305"/>
                        </a:spcBef>
                        <a:spcAft>
                          <a:spcPts val="0"/>
                        </a:spcAft>
                      </a:pPr>
                      <a:endParaRPr lang="es-P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bg1"/>
                    </a:solidFill>
                  </a:tcPr>
                </a:tc>
              </a:tr>
            </a:tbl>
          </a:graphicData>
        </a:graphic>
      </p:graphicFrame>
      <p:sp>
        <p:nvSpPr>
          <p:cNvPr id="5" name="CuadroTexto 4"/>
          <p:cNvSpPr txBox="1"/>
          <p:nvPr/>
        </p:nvSpPr>
        <p:spPr>
          <a:xfrm>
            <a:off x="4427984" y="3865690"/>
            <a:ext cx="720080" cy="400110"/>
          </a:xfrm>
          <a:prstGeom prst="rect">
            <a:avLst/>
          </a:prstGeom>
          <a:noFill/>
        </p:spPr>
        <p:txBody>
          <a:bodyPr wrap="square" rtlCol="0">
            <a:spAutoFit/>
          </a:bodyPr>
          <a:lstStyle/>
          <a:p>
            <a:r>
              <a:rPr lang="es-PE" sz="2000" dirty="0" smtClean="0">
                <a:solidFill>
                  <a:srgbClr val="D20000"/>
                </a:solidFill>
              </a:rPr>
              <a:t>12,8</a:t>
            </a:r>
            <a:endParaRPr lang="es-PE" sz="2000" dirty="0">
              <a:solidFill>
                <a:srgbClr val="D20000"/>
              </a:solidFill>
            </a:endParaRPr>
          </a:p>
        </p:txBody>
      </p:sp>
      <p:sp>
        <p:nvSpPr>
          <p:cNvPr id="7" name="CuadroTexto 6"/>
          <p:cNvSpPr txBox="1"/>
          <p:nvPr/>
        </p:nvSpPr>
        <p:spPr>
          <a:xfrm>
            <a:off x="4535996" y="4200449"/>
            <a:ext cx="504056" cy="400110"/>
          </a:xfrm>
          <a:prstGeom prst="rect">
            <a:avLst/>
          </a:prstGeom>
          <a:noFill/>
        </p:spPr>
        <p:txBody>
          <a:bodyPr wrap="square" rtlCol="0">
            <a:spAutoFit/>
          </a:bodyPr>
          <a:lstStyle/>
          <a:p>
            <a:r>
              <a:rPr lang="es-PE" sz="2000" dirty="0" smtClean="0">
                <a:solidFill>
                  <a:srgbClr val="D20000"/>
                </a:solidFill>
              </a:rPr>
              <a:t>14</a:t>
            </a:r>
            <a:endParaRPr lang="es-PE" sz="2000" dirty="0">
              <a:solidFill>
                <a:srgbClr val="D20000"/>
              </a:solidFill>
            </a:endParaRPr>
          </a:p>
        </p:txBody>
      </p:sp>
      <p:sp>
        <p:nvSpPr>
          <p:cNvPr id="8" name="CuadroTexto 7"/>
          <p:cNvSpPr txBox="1"/>
          <p:nvPr/>
        </p:nvSpPr>
        <p:spPr>
          <a:xfrm>
            <a:off x="4535996" y="4598920"/>
            <a:ext cx="504056" cy="400110"/>
          </a:xfrm>
          <a:prstGeom prst="rect">
            <a:avLst/>
          </a:prstGeom>
          <a:noFill/>
        </p:spPr>
        <p:txBody>
          <a:bodyPr wrap="square" rtlCol="0">
            <a:spAutoFit/>
          </a:bodyPr>
          <a:lstStyle/>
          <a:p>
            <a:r>
              <a:rPr lang="es-PE" sz="2000" dirty="0" smtClean="0">
                <a:solidFill>
                  <a:srgbClr val="D20000"/>
                </a:solidFill>
              </a:rPr>
              <a:t>14</a:t>
            </a:r>
            <a:endParaRPr lang="es-PE" sz="2000" dirty="0">
              <a:solidFill>
                <a:srgbClr val="D20000"/>
              </a:solidFill>
            </a:endParaRPr>
          </a:p>
        </p:txBody>
      </p:sp>
      <p:sp>
        <p:nvSpPr>
          <p:cNvPr id="9" name="CuadroTexto 8"/>
          <p:cNvSpPr txBox="1"/>
          <p:nvPr/>
        </p:nvSpPr>
        <p:spPr>
          <a:xfrm>
            <a:off x="6084168" y="3857967"/>
            <a:ext cx="504056" cy="400110"/>
          </a:xfrm>
          <a:prstGeom prst="rect">
            <a:avLst/>
          </a:prstGeom>
          <a:noFill/>
        </p:spPr>
        <p:txBody>
          <a:bodyPr wrap="square" rtlCol="0">
            <a:spAutoFit/>
          </a:bodyPr>
          <a:lstStyle/>
          <a:p>
            <a:r>
              <a:rPr lang="es-PE" sz="2000" dirty="0" smtClean="0">
                <a:solidFill>
                  <a:srgbClr val="D20000"/>
                </a:solidFill>
              </a:rPr>
              <a:t>14</a:t>
            </a:r>
            <a:endParaRPr lang="es-PE" sz="2000" dirty="0">
              <a:solidFill>
                <a:srgbClr val="D20000"/>
              </a:solidFill>
            </a:endParaRPr>
          </a:p>
        </p:txBody>
      </p:sp>
      <p:sp>
        <p:nvSpPr>
          <p:cNvPr id="11" name="CuadroTexto 10"/>
          <p:cNvSpPr txBox="1"/>
          <p:nvPr/>
        </p:nvSpPr>
        <p:spPr>
          <a:xfrm>
            <a:off x="6073379" y="4239378"/>
            <a:ext cx="504056" cy="400110"/>
          </a:xfrm>
          <a:prstGeom prst="rect">
            <a:avLst/>
          </a:prstGeom>
          <a:noFill/>
        </p:spPr>
        <p:txBody>
          <a:bodyPr wrap="square" rtlCol="0">
            <a:spAutoFit/>
          </a:bodyPr>
          <a:lstStyle/>
          <a:p>
            <a:r>
              <a:rPr lang="es-PE" sz="2000" dirty="0" smtClean="0">
                <a:solidFill>
                  <a:srgbClr val="D20000"/>
                </a:solidFill>
              </a:rPr>
              <a:t>14</a:t>
            </a:r>
            <a:endParaRPr lang="es-PE" sz="2000" dirty="0">
              <a:solidFill>
                <a:srgbClr val="D20000"/>
              </a:solidFill>
            </a:endParaRPr>
          </a:p>
        </p:txBody>
      </p:sp>
      <p:sp>
        <p:nvSpPr>
          <p:cNvPr id="12" name="CuadroTexto 11"/>
          <p:cNvSpPr txBox="1"/>
          <p:nvPr/>
        </p:nvSpPr>
        <p:spPr>
          <a:xfrm>
            <a:off x="5796136" y="4567065"/>
            <a:ext cx="1164998" cy="400110"/>
          </a:xfrm>
          <a:prstGeom prst="rect">
            <a:avLst/>
          </a:prstGeom>
          <a:noFill/>
        </p:spPr>
        <p:txBody>
          <a:bodyPr wrap="square" rtlCol="0">
            <a:spAutoFit/>
          </a:bodyPr>
          <a:lstStyle/>
          <a:p>
            <a:r>
              <a:rPr lang="es-PE" sz="2000" dirty="0" smtClean="0">
                <a:solidFill>
                  <a:srgbClr val="D20000"/>
                </a:solidFill>
              </a:rPr>
              <a:t>No tiene</a:t>
            </a:r>
            <a:endParaRPr lang="es-PE" sz="2000" dirty="0">
              <a:solidFill>
                <a:srgbClr val="D20000"/>
              </a:solidFill>
            </a:endParaRPr>
          </a:p>
        </p:txBody>
      </p:sp>
    </p:spTree>
    <p:extLst>
      <p:ext uri="{BB962C8B-B14F-4D97-AF65-F5344CB8AC3E}">
        <p14:creationId xmlns:p14="http://schemas.microsoft.com/office/powerpoint/2010/main" val="343715972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P spid="7" grpId="0"/>
      <p:bldP spid="8" grpId="0"/>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7587"/>
            <a:ext cx="3448455" cy="648072"/>
          </a:xfrm>
          <a:prstGeom prst="rect">
            <a:avLst/>
          </a:prstGeom>
        </p:spPr>
      </p:pic>
      <p:sp>
        <p:nvSpPr>
          <p:cNvPr id="22" name="CuadroTexto 21"/>
          <p:cNvSpPr txBox="1"/>
          <p:nvPr/>
        </p:nvSpPr>
        <p:spPr>
          <a:xfrm>
            <a:off x="548315" y="2204864"/>
            <a:ext cx="8280920" cy="1015663"/>
          </a:xfrm>
          <a:prstGeom prst="rect">
            <a:avLst/>
          </a:prstGeom>
          <a:noFill/>
        </p:spPr>
        <p:txBody>
          <a:bodyPr wrap="square" rtlCol="0">
            <a:spAutoFit/>
          </a:bodyPr>
          <a:lstStyle/>
          <a:p>
            <a:pPr algn="just"/>
            <a:r>
              <a:rPr lang="es-PE" sz="2000" dirty="0" smtClean="0"/>
              <a:t>La </a:t>
            </a:r>
            <a:r>
              <a:rPr lang="es-PE" sz="2000" dirty="0"/>
              <a:t>distribución de frecuencias o tabla de frecuencias es una ordenación de datos estadísticos en la que se asigna a cada dato la frecuencia que le corresponde. </a:t>
            </a:r>
            <a:endParaRPr lang="es-PE" sz="2000" dirty="0">
              <a:solidFill>
                <a:schemeClr val="dk1"/>
              </a:solidFill>
            </a:endParaRPr>
          </a:p>
        </p:txBody>
      </p:sp>
      <p:sp>
        <p:nvSpPr>
          <p:cNvPr id="6" name="4 Título"/>
          <p:cNvSpPr txBox="1">
            <a:spLocks/>
          </p:cNvSpPr>
          <p:nvPr/>
        </p:nvSpPr>
        <p:spPr bwMode="auto">
          <a:xfrm>
            <a:off x="4251858" y="188782"/>
            <a:ext cx="4577377" cy="1052800"/>
          </a:xfrm>
          <a:prstGeom prst="rect">
            <a:avLst/>
          </a:prstGeom>
          <a:extLst/>
        </p:spPr>
        <p:style>
          <a:lnRef idx="1">
            <a:schemeClr val="accent1"/>
          </a:lnRef>
          <a:fillRef idx="2">
            <a:schemeClr val="accent1"/>
          </a:fillRef>
          <a:effectRef idx="1">
            <a:schemeClr val="accent1"/>
          </a:effectRef>
          <a:fontRef idx="minor">
            <a:schemeClr val="dk1"/>
          </a:fontRef>
        </p:style>
        <p:txBody>
          <a:bodyPr vert="horz" wrap="square" lIns="91429" tIns="45715" rIns="91429" bIns="45715" numCol="1" rtlCol="0" anchor="ctr" anchorCtr="0" compatLnSpc="1">
            <a:prstTxWarp prst="textNoShape">
              <a:avLst/>
            </a:prstTxWarp>
            <a:noAutofit/>
          </a:bodyPr>
          <a:lstStyle>
            <a:lvl1pPr algn="ctr" rtl="0" eaLnBrk="0" fontAlgn="base" hangingPunct="0">
              <a:spcBef>
                <a:spcPct val="0"/>
              </a:spcBef>
              <a:spcAft>
                <a:spcPct val="0"/>
              </a:spcAft>
              <a:defRPr sz="4400" kern="1200">
                <a:solidFill>
                  <a:schemeClr val="dk1"/>
                </a:solidFill>
                <a:latin typeface="+mn-lt"/>
                <a:ea typeface="+mn-ea"/>
                <a:cs typeface="+mn-cs"/>
              </a:defRPr>
            </a:lvl1pPr>
            <a:lvl2pPr algn="ctr" rtl="0" eaLnBrk="0" fontAlgn="base" hangingPunct="0">
              <a:spcBef>
                <a:spcPct val="0"/>
              </a:spcBef>
              <a:spcAft>
                <a:spcPct val="0"/>
              </a:spcAft>
              <a:defRPr sz="4400">
                <a:solidFill>
                  <a:schemeClr val="dk1"/>
                </a:solidFill>
                <a:latin typeface="+mn-lt"/>
                <a:ea typeface="+mn-ea"/>
                <a:cs typeface="+mn-cs"/>
              </a:defRPr>
            </a:lvl2pPr>
            <a:lvl3pPr algn="ctr" rtl="0" eaLnBrk="0" fontAlgn="base" hangingPunct="0">
              <a:spcBef>
                <a:spcPct val="0"/>
              </a:spcBef>
              <a:spcAft>
                <a:spcPct val="0"/>
              </a:spcAft>
              <a:defRPr sz="4400">
                <a:solidFill>
                  <a:schemeClr val="dk1"/>
                </a:solidFill>
                <a:latin typeface="+mn-lt"/>
                <a:ea typeface="+mn-ea"/>
                <a:cs typeface="+mn-cs"/>
              </a:defRPr>
            </a:lvl3pPr>
            <a:lvl4pPr algn="ctr" rtl="0" eaLnBrk="0" fontAlgn="base" hangingPunct="0">
              <a:spcBef>
                <a:spcPct val="0"/>
              </a:spcBef>
              <a:spcAft>
                <a:spcPct val="0"/>
              </a:spcAft>
              <a:defRPr sz="4400">
                <a:solidFill>
                  <a:schemeClr val="dk1"/>
                </a:solidFill>
                <a:latin typeface="+mn-lt"/>
                <a:ea typeface="+mn-ea"/>
                <a:cs typeface="+mn-cs"/>
              </a:defRPr>
            </a:lvl4pPr>
            <a:lvl5pPr algn="ctr" rtl="0" eaLnBrk="0" fontAlgn="base" hangingPunct="0">
              <a:spcBef>
                <a:spcPct val="0"/>
              </a:spcBef>
              <a:spcAft>
                <a:spcPct val="0"/>
              </a:spcAft>
              <a:defRPr sz="4400">
                <a:solidFill>
                  <a:schemeClr val="dk1"/>
                </a:solidFill>
                <a:latin typeface="+mn-lt"/>
                <a:ea typeface="+mn-ea"/>
                <a:cs typeface="+mn-cs"/>
              </a:defRPr>
            </a:lvl5pPr>
            <a:lvl6pPr marL="457145" algn="ctr" rtl="0" fontAlgn="base">
              <a:spcBef>
                <a:spcPct val="0"/>
              </a:spcBef>
              <a:spcAft>
                <a:spcPct val="0"/>
              </a:spcAft>
              <a:defRPr sz="4400">
                <a:solidFill>
                  <a:schemeClr val="dk1"/>
                </a:solidFill>
                <a:latin typeface="+mn-lt"/>
                <a:ea typeface="+mn-ea"/>
                <a:cs typeface="+mn-cs"/>
              </a:defRPr>
            </a:lvl6pPr>
            <a:lvl7pPr marL="914290" algn="ctr" rtl="0" fontAlgn="base">
              <a:spcBef>
                <a:spcPct val="0"/>
              </a:spcBef>
              <a:spcAft>
                <a:spcPct val="0"/>
              </a:spcAft>
              <a:defRPr sz="4400">
                <a:solidFill>
                  <a:schemeClr val="dk1"/>
                </a:solidFill>
                <a:latin typeface="+mn-lt"/>
                <a:ea typeface="+mn-ea"/>
                <a:cs typeface="+mn-cs"/>
              </a:defRPr>
            </a:lvl7pPr>
            <a:lvl8pPr marL="1371435" algn="ctr" rtl="0" fontAlgn="base">
              <a:spcBef>
                <a:spcPct val="0"/>
              </a:spcBef>
              <a:spcAft>
                <a:spcPct val="0"/>
              </a:spcAft>
              <a:defRPr sz="4400">
                <a:solidFill>
                  <a:schemeClr val="dk1"/>
                </a:solidFill>
                <a:latin typeface="+mn-lt"/>
                <a:ea typeface="+mn-ea"/>
                <a:cs typeface="+mn-cs"/>
              </a:defRPr>
            </a:lvl8pPr>
            <a:lvl9pPr marL="1828581" algn="ctr" rtl="0" fontAlgn="base">
              <a:spcBef>
                <a:spcPct val="0"/>
              </a:spcBef>
              <a:spcAft>
                <a:spcPct val="0"/>
              </a:spcAft>
              <a:defRPr sz="4400">
                <a:solidFill>
                  <a:schemeClr val="dk1"/>
                </a:solidFill>
                <a:latin typeface="+mn-lt"/>
                <a:ea typeface="+mn-ea"/>
                <a:cs typeface="+mn-cs"/>
              </a:defRPr>
            </a:lvl9pPr>
          </a:lstStyle>
          <a:p>
            <a:pPr defTabSz="882576" eaLnBrk="1" fontAlgn="auto" hangingPunct="1">
              <a:spcAft>
                <a:spcPts val="0"/>
              </a:spcAft>
              <a:defRPr/>
            </a:pPr>
            <a:r>
              <a:rPr lang="es-PE" sz="3400" dirty="0" smtClean="0">
                <a:latin typeface="Maiandra GD"/>
              </a:rPr>
              <a:t> APRENDEMOS</a:t>
            </a:r>
            <a:endParaRPr lang="es-PE" sz="3400" dirty="0"/>
          </a:p>
        </p:txBody>
      </p:sp>
      <p:sp>
        <p:nvSpPr>
          <p:cNvPr id="7" name="3 Rectángulo"/>
          <p:cNvSpPr/>
          <p:nvPr/>
        </p:nvSpPr>
        <p:spPr>
          <a:xfrm>
            <a:off x="899592" y="1461613"/>
            <a:ext cx="6986164"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PE" sz="2800" dirty="0" smtClean="0"/>
              <a:t>  </a:t>
            </a:r>
            <a:r>
              <a:rPr lang="es-PE" sz="2800" b="1" dirty="0" smtClean="0"/>
              <a:t>TABLA </a:t>
            </a:r>
            <a:r>
              <a:rPr lang="es-PE" sz="2800" b="1" dirty="0"/>
              <a:t>DE DISTRIBUCIÓN DE FRECUENCIAS </a:t>
            </a:r>
            <a:endParaRPr lang="es-PE" sz="2800" dirty="0"/>
          </a:p>
        </p:txBody>
      </p:sp>
      <p:sp>
        <p:nvSpPr>
          <p:cNvPr id="8" name="CuadroTexto 7"/>
          <p:cNvSpPr txBox="1"/>
          <p:nvPr/>
        </p:nvSpPr>
        <p:spPr>
          <a:xfrm>
            <a:off x="548315" y="3482459"/>
            <a:ext cx="8280920" cy="2616101"/>
          </a:xfrm>
          <a:prstGeom prst="rect">
            <a:avLst/>
          </a:prstGeom>
          <a:noFill/>
        </p:spPr>
        <p:txBody>
          <a:bodyPr wrap="square" rtlCol="0">
            <a:spAutoFit/>
          </a:bodyPr>
          <a:lstStyle/>
          <a:p>
            <a:r>
              <a:rPr lang="es-PE" sz="2400" b="1" dirty="0" smtClean="0"/>
              <a:t>Tipos </a:t>
            </a:r>
            <a:r>
              <a:rPr lang="es-PE" sz="2400" b="1" dirty="0"/>
              <a:t>de frecuencia </a:t>
            </a:r>
            <a:endParaRPr lang="es-PE" sz="2400" dirty="0"/>
          </a:p>
          <a:p>
            <a:pPr marL="342900" indent="-342900" algn="just">
              <a:buFont typeface="Arial" panose="020B0604020202020204" pitchFamily="34" charset="0"/>
              <a:buChar char="•"/>
            </a:pPr>
            <a:r>
              <a:rPr lang="es-PE" sz="2000" dirty="0" smtClean="0"/>
              <a:t>Frecuencia </a:t>
            </a:r>
            <a:r>
              <a:rPr lang="es-PE" sz="2000" dirty="0"/>
              <a:t>Absoluta (fi) es el número de veces que se repite un valor en un conjunto de datos. </a:t>
            </a:r>
          </a:p>
          <a:p>
            <a:pPr marL="342900" indent="-342900" algn="just">
              <a:buFont typeface="Arial" panose="020B0604020202020204" pitchFamily="34" charset="0"/>
              <a:buChar char="•"/>
            </a:pPr>
            <a:r>
              <a:rPr lang="es-PE" sz="2000" dirty="0" smtClean="0"/>
              <a:t>Frecuencia </a:t>
            </a:r>
            <a:r>
              <a:rPr lang="es-PE" sz="2000" dirty="0"/>
              <a:t>Absoluta acumulada (Fi) es la suma de las frecuencias absolutas de todos los valores inferiores o iguales al valor considerado. </a:t>
            </a:r>
          </a:p>
          <a:p>
            <a:pPr marL="342900" indent="-342900" algn="just">
              <a:buFont typeface="Arial" panose="020B0604020202020204" pitchFamily="34" charset="0"/>
              <a:buChar char="•"/>
            </a:pPr>
            <a:r>
              <a:rPr lang="es-PE" sz="2000" dirty="0" smtClean="0"/>
              <a:t>Frecuencia </a:t>
            </a:r>
            <a:r>
              <a:rPr lang="es-PE" sz="2000" dirty="0"/>
              <a:t>relativa (hi), es el cociente entre la frecuencia absoluta de un determinado valor y el número total de datos. Se expresa también como porcentaje (</a:t>
            </a:r>
            <a:r>
              <a:rPr lang="es-PE" sz="2000" dirty="0" smtClean="0"/>
              <a:t>hi%) </a:t>
            </a:r>
            <a:r>
              <a:rPr lang="es-PE" sz="2000" dirty="0"/>
              <a:t>multiplicando por 100 dicho cociente. </a:t>
            </a:r>
            <a:endParaRPr lang="es-PE" sz="2000" dirty="0">
              <a:solidFill>
                <a:schemeClr val="dk1"/>
              </a:solidFill>
            </a:endParaRPr>
          </a:p>
        </p:txBody>
      </p:sp>
    </p:spTree>
    <p:extLst>
      <p:ext uri="{BB962C8B-B14F-4D97-AF65-F5344CB8AC3E}">
        <p14:creationId xmlns:p14="http://schemas.microsoft.com/office/powerpoint/2010/main" val="14894572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320231"/>
            <a:ext cx="2909293" cy="546747"/>
          </a:xfrm>
          <a:prstGeom prst="rect">
            <a:avLst/>
          </a:prstGeom>
        </p:spPr>
      </p:pic>
      <p:sp>
        <p:nvSpPr>
          <p:cNvPr id="5" name="CuadroTexto 4"/>
          <p:cNvSpPr txBox="1"/>
          <p:nvPr/>
        </p:nvSpPr>
        <p:spPr>
          <a:xfrm>
            <a:off x="465722" y="995861"/>
            <a:ext cx="8280920" cy="1384995"/>
          </a:xfrm>
          <a:prstGeom prst="rect">
            <a:avLst/>
          </a:prstGeom>
          <a:noFill/>
        </p:spPr>
        <p:txBody>
          <a:bodyPr wrap="square" rtlCol="0">
            <a:spAutoFit/>
          </a:bodyPr>
          <a:lstStyle/>
          <a:p>
            <a:r>
              <a:rPr lang="es-PE" sz="2400" b="1" dirty="0" smtClean="0"/>
              <a:t>Tabla </a:t>
            </a:r>
            <a:r>
              <a:rPr lang="es-PE" sz="2400" b="1" dirty="0"/>
              <a:t>de frecuencias para datos no agrupados </a:t>
            </a:r>
            <a:endParaRPr lang="es-PE" sz="2400" b="1" dirty="0" smtClean="0"/>
          </a:p>
          <a:p>
            <a:pPr algn="just"/>
            <a:r>
              <a:rPr lang="es-PE" sz="2000" dirty="0" smtClean="0"/>
              <a:t>Ejemplo</a:t>
            </a:r>
            <a:r>
              <a:rPr lang="es-PE" sz="2000" dirty="0"/>
              <a:t>: </a:t>
            </a:r>
            <a:r>
              <a:rPr lang="es-PE" sz="2000" dirty="0" smtClean="0"/>
              <a:t>Durante </a:t>
            </a:r>
            <a:r>
              <a:rPr lang="es-PE" sz="2000" dirty="0"/>
              <a:t>la primera quincena del mes de julio, en una ciudad se han registrado las siguientes temperaturas máximas en grados Celsius (°C): 32, 31, 28, 29, 30, 31, 31, 30, 31, 31, 28, 28, 29, 30 y 31. </a:t>
            </a:r>
            <a:endParaRPr lang="es-PE" sz="2000" dirty="0"/>
          </a:p>
        </p:txBody>
      </p:sp>
      <p:sp>
        <p:nvSpPr>
          <p:cNvPr id="6" name="CuadroTexto 5"/>
          <p:cNvSpPr txBox="1"/>
          <p:nvPr/>
        </p:nvSpPr>
        <p:spPr>
          <a:xfrm>
            <a:off x="2339752" y="2509739"/>
            <a:ext cx="5184576" cy="400110"/>
          </a:xfrm>
          <a:prstGeom prst="rect">
            <a:avLst/>
          </a:prstGeom>
          <a:noFill/>
        </p:spPr>
        <p:txBody>
          <a:bodyPr wrap="square" rtlCol="0">
            <a:spAutoFit/>
          </a:bodyPr>
          <a:lstStyle/>
          <a:p>
            <a:r>
              <a:rPr lang="es-PE" sz="2000" b="1" dirty="0" smtClean="0"/>
              <a:t>Temperaturas </a:t>
            </a:r>
            <a:r>
              <a:rPr lang="es-PE" sz="2000" b="1" dirty="0"/>
              <a:t>en la primera quincena de julio </a:t>
            </a:r>
            <a:endParaRPr lang="es-PE" sz="2000" dirty="0"/>
          </a:p>
        </p:txBody>
      </p:sp>
      <p:graphicFrame>
        <p:nvGraphicFramePr>
          <p:cNvPr id="3" name="Tabla 2"/>
          <p:cNvGraphicFramePr>
            <a:graphicFrameLocks noGrp="1"/>
          </p:cNvGraphicFramePr>
          <p:nvPr>
            <p:extLst>
              <p:ext uri="{D42A27DB-BD31-4B8C-83A1-F6EECF244321}">
                <p14:modId xmlns:p14="http://schemas.microsoft.com/office/powerpoint/2010/main" val="2208404063"/>
              </p:ext>
            </p:extLst>
          </p:nvPr>
        </p:nvGraphicFramePr>
        <p:xfrm>
          <a:off x="1403648" y="3038732"/>
          <a:ext cx="6720409" cy="2865120"/>
        </p:xfrm>
        <a:graphic>
          <a:graphicData uri="http://schemas.openxmlformats.org/drawingml/2006/table">
            <a:tbl>
              <a:tblPr firstRow="1" bandRow="1">
                <a:tableStyleId>{284E427A-3D55-4303-BF80-6455036E1DE7}</a:tableStyleId>
              </a:tblPr>
              <a:tblGrid>
                <a:gridCol w="1843609"/>
                <a:gridCol w="1219200"/>
                <a:gridCol w="1219200"/>
                <a:gridCol w="1219200"/>
                <a:gridCol w="1219200"/>
              </a:tblGrid>
              <a:tr h="370840">
                <a:tc>
                  <a:txBody>
                    <a:bodyPr/>
                    <a:lstStyle/>
                    <a:p>
                      <a:pPr algn="ctr"/>
                      <a:r>
                        <a:rPr lang="es-PE" dirty="0" smtClean="0"/>
                        <a:t>Temperatura máxima</a:t>
                      </a:r>
                      <a:r>
                        <a:rPr lang="es-PE" baseline="0" dirty="0" smtClean="0"/>
                        <a:t> (</a:t>
                      </a:r>
                      <a:r>
                        <a:rPr lang="es-PE" baseline="0" dirty="0" err="1" smtClean="0"/>
                        <a:t>ºC</a:t>
                      </a:r>
                      <a:r>
                        <a:rPr lang="es-PE" baseline="0" dirty="0" smtClean="0"/>
                        <a:t>)</a:t>
                      </a:r>
                      <a:endParaRPr lang="es-PE" dirty="0"/>
                    </a:p>
                  </a:txBody>
                  <a:tcPr anchor="ctr">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fi</a:t>
                      </a:r>
                      <a:endParaRPr lang="es-PE"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Fi</a:t>
                      </a:r>
                      <a:endParaRPr lang="es-PE"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hi</a:t>
                      </a:r>
                      <a:endParaRPr lang="es-PE"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dirty="0" smtClean="0"/>
                        <a:t>hi%</a:t>
                      </a:r>
                      <a:endParaRPr lang="es-PE" dirty="0"/>
                    </a:p>
                  </a:txBody>
                  <a:tcPr anchor="ctr">
                    <a:lnL w="12700" cap="flat" cmpd="sng" algn="ctr">
                      <a:solidFill>
                        <a:schemeClr val="accent2">
                          <a:lumMod val="60000"/>
                          <a:lumOff val="40000"/>
                        </a:schemeClr>
                      </a:solidFill>
                      <a:prstDash val="solid"/>
                      <a:round/>
                      <a:headEnd type="none" w="med" len="med"/>
                      <a:tailEnd type="none" w="med" len="med"/>
                    </a:lnL>
                  </a:tcPr>
                </a:tc>
              </a:tr>
              <a:tr h="370840">
                <a:tc>
                  <a:txBody>
                    <a:bodyPr/>
                    <a:lstStyle/>
                    <a:p>
                      <a:pPr marL="584200" marR="571500" algn="ctr">
                        <a:lnSpc>
                          <a:spcPct val="100000"/>
                        </a:lnSpc>
                        <a:spcBef>
                          <a:spcPts val="240"/>
                        </a:spcBef>
                        <a:spcAft>
                          <a:spcPts val="0"/>
                        </a:spcAft>
                      </a:pPr>
                      <a:r>
                        <a:rPr lang="en-US" sz="2200" kern="1200" dirty="0" smtClean="0">
                          <a:effectLst/>
                        </a:rPr>
                        <a:t>28</a:t>
                      </a:r>
                      <a:endParaRPr lang="es-PE" sz="2200" kern="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307340" marR="294640" algn="ctr">
                        <a:lnSpc>
                          <a:spcPct val="115000"/>
                        </a:lnSpc>
                        <a:spcBef>
                          <a:spcPts val="240"/>
                        </a:spcBef>
                        <a:spcAft>
                          <a:spcPts val="0"/>
                        </a:spcAft>
                      </a:pPr>
                      <a:r>
                        <a:rPr lang="en-US" sz="2200" dirty="0">
                          <a:effectLst/>
                        </a:rPr>
                        <a:t>3</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7340" marR="294640" algn="ctr">
                        <a:lnSpc>
                          <a:spcPct val="115000"/>
                        </a:lnSpc>
                        <a:spcBef>
                          <a:spcPts val="240"/>
                        </a:spcBef>
                        <a:spcAft>
                          <a:spcPts val="0"/>
                        </a:spcAft>
                      </a:pPr>
                      <a:r>
                        <a:rPr lang="en-US" sz="2200" dirty="0">
                          <a:effectLst/>
                        </a:rPr>
                        <a:t>3</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a:effectLst/>
                        </a:rPr>
                        <a:t>0,20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nSpc>
                          <a:spcPct val="115000"/>
                        </a:lnSpc>
                        <a:spcBef>
                          <a:spcPts val="240"/>
                        </a:spcBef>
                        <a:spcAft>
                          <a:spcPts val="0"/>
                        </a:spcAft>
                      </a:pPr>
                      <a:r>
                        <a:rPr lang="en-US" sz="2200">
                          <a:effectLst/>
                        </a:rPr>
                        <a:t>20 %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584200" marR="571500" algn="ctr">
                        <a:lnSpc>
                          <a:spcPct val="100000"/>
                        </a:lnSpc>
                        <a:spcBef>
                          <a:spcPts val="240"/>
                        </a:spcBef>
                        <a:spcAft>
                          <a:spcPts val="0"/>
                        </a:spcAft>
                      </a:pPr>
                      <a:r>
                        <a:rPr lang="en-US" sz="2200" dirty="0">
                          <a:effectLst/>
                        </a:rPr>
                        <a:t>29</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07340" marR="294640" algn="ctr">
                        <a:lnSpc>
                          <a:spcPct val="115000"/>
                        </a:lnSpc>
                        <a:spcBef>
                          <a:spcPts val="240"/>
                        </a:spcBef>
                        <a:spcAft>
                          <a:spcPts val="0"/>
                        </a:spcAft>
                      </a:pPr>
                      <a:r>
                        <a:rPr lang="en-US" sz="2200" dirty="0">
                          <a:effectLst/>
                        </a:rPr>
                        <a:t>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7340" marR="294640" algn="ctr">
                        <a:lnSpc>
                          <a:spcPct val="115000"/>
                        </a:lnSpc>
                        <a:spcBef>
                          <a:spcPts val="240"/>
                        </a:spcBef>
                        <a:spcAft>
                          <a:spcPts val="0"/>
                        </a:spcAft>
                      </a:pPr>
                      <a:r>
                        <a:rPr lang="en-US" sz="2200">
                          <a:effectLst/>
                        </a:rPr>
                        <a:t>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dirty="0">
                          <a:effectLst/>
                        </a:rPr>
                        <a:t>0,13</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nSpc>
                          <a:spcPct val="115000"/>
                        </a:lnSpc>
                        <a:spcBef>
                          <a:spcPts val="240"/>
                        </a:spcBef>
                        <a:spcAft>
                          <a:spcPts val="0"/>
                        </a:spcAft>
                      </a:pPr>
                      <a:r>
                        <a:rPr lang="en-US" sz="2200">
                          <a:effectLst/>
                        </a:rPr>
                        <a:t>13 %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584200" marR="571500" algn="ctr">
                        <a:lnSpc>
                          <a:spcPct val="100000"/>
                        </a:lnSpc>
                        <a:spcBef>
                          <a:spcPts val="240"/>
                        </a:spcBef>
                        <a:spcAft>
                          <a:spcPts val="0"/>
                        </a:spcAft>
                      </a:pPr>
                      <a:r>
                        <a:rPr lang="en-US" sz="2200" dirty="0">
                          <a:effectLst/>
                        </a:rPr>
                        <a:t>30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07340" marR="294640" algn="ctr">
                        <a:lnSpc>
                          <a:spcPct val="115000"/>
                        </a:lnSpc>
                        <a:spcBef>
                          <a:spcPts val="240"/>
                        </a:spcBef>
                        <a:spcAft>
                          <a:spcPts val="0"/>
                        </a:spcAft>
                      </a:pPr>
                      <a:r>
                        <a:rPr lang="en-US" sz="2200" dirty="0">
                          <a:effectLst/>
                        </a:rPr>
                        <a:t>3</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07340" marR="294640" algn="ctr">
                        <a:lnSpc>
                          <a:spcPct val="115000"/>
                        </a:lnSpc>
                        <a:spcBef>
                          <a:spcPts val="240"/>
                        </a:spcBef>
                        <a:spcAft>
                          <a:spcPts val="0"/>
                        </a:spcAft>
                      </a:pPr>
                      <a:r>
                        <a:rPr lang="en-US" sz="2200" dirty="0">
                          <a:effectLst/>
                        </a:rPr>
                        <a:t>8</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a:effectLst/>
                        </a:rPr>
                        <a:t>0,20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nSpc>
                          <a:spcPct val="115000"/>
                        </a:lnSpc>
                        <a:spcBef>
                          <a:spcPts val="240"/>
                        </a:spcBef>
                        <a:spcAft>
                          <a:spcPts val="0"/>
                        </a:spcAft>
                      </a:pPr>
                      <a:r>
                        <a:rPr lang="en-US" sz="2200">
                          <a:effectLst/>
                        </a:rPr>
                        <a:t>20 %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584200" marR="571500" algn="ctr">
                        <a:lnSpc>
                          <a:spcPct val="100000"/>
                        </a:lnSpc>
                        <a:spcBef>
                          <a:spcPts val="240"/>
                        </a:spcBef>
                        <a:spcAft>
                          <a:spcPts val="0"/>
                        </a:spcAft>
                      </a:pPr>
                      <a:r>
                        <a:rPr lang="en-US" sz="2200" dirty="0">
                          <a:effectLst/>
                        </a:rPr>
                        <a:t>31</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07340" marR="294640" algn="ctr">
                        <a:lnSpc>
                          <a:spcPct val="115000"/>
                        </a:lnSpc>
                        <a:spcBef>
                          <a:spcPts val="240"/>
                        </a:spcBef>
                        <a:spcAft>
                          <a:spcPts val="0"/>
                        </a:spcAft>
                      </a:pPr>
                      <a:r>
                        <a:rPr lang="en-US" sz="2200" dirty="0">
                          <a:effectLst/>
                        </a:rPr>
                        <a:t>6</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5590" marR="262890" algn="ctr">
                        <a:lnSpc>
                          <a:spcPct val="115000"/>
                        </a:lnSpc>
                        <a:spcBef>
                          <a:spcPts val="240"/>
                        </a:spcBef>
                        <a:spcAft>
                          <a:spcPts val="0"/>
                        </a:spcAft>
                      </a:pPr>
                      <a:r>
                        <a:rPr lang="en-US" sz="2200" dirty="0">
                          <a:effectLst/>
                        </a:rPr>
                        <a:t>14</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dirty="0">
                          <a:effectLst/>
                        </a:rPr>
                        <a:t>0,40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8600">
                        <a:lnSpc>
                          <a:spcPct val="115000"/>
                        </a:lnSpc>
                        <a:spcBef>
                          <a:spcPts val="240"/>
                        </a:spcBef>
                        <a:spcAft>
                          <a:spcPts val="0"/>
                        </a:spcAft>
                      </a:pPr>
                      <a:r>
                        <a:rPr lang="en-US" sz="2200">
                          <a:effectLst/>
                        </a:rPr>
                        <a:t>40 %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584200" marR="571500" algn="ctr">
                        <a:lnSpc>
                          <a:spcPct val="100000"/>
                        </a:lnSpc>
                        <a:spcBef>
                          <a:spcPts val="115"/>
                        </a:spcBef>
                        <a:spcAft>
                          <a:spcPts val="0"/>
                        </a:spcAft>
                      </a:pPr>
                      <a:r>
                        <a:rPr lang="en-US" sz="2200" dirty="0">
                          <a:effectLst/>
                        </a:rPr>
                        <a:t>32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07340" marR="294640" algn="ctr">
                        <a:lnSpc>
                          <a:spcPct val="115000"/>
                        </a:lnSpc>
                        <a:spcBef>
                          <a:spcPts val="115"/>
                        </a:spcBef>
                        <a:spcAft>
                          <a:spcPts val="0"/>
                        </a:spcAft>
                      </a:pPr>
                      <a:r>
                        <a:rPr lang="en-US" sz="2200" dirty="0">
                          <a:effectLst/>
                        </a:rPr>
                        <a:t>1</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75590" marR="262890" algn="ctr">
                        <a:lnSpc>
                          <a:spcPct val="115000"/>
                        </a:lnSpc>
                        <a:spcBef>
                          <a:spcPts val="115"/>
                        </a:spcBef>
                        <a:spcAft>
                          <a:spcPts val="0"/>
                        </a:spcAft>
                      </a:pPr>
                      <a:r>
                        <a:rPr lang="en-US" sz="2200">
                          <a:effectLst/>
                        </a:rPr>
                        <a:t>15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115"/>
                        </a:spcBef>
                        <a:spcAft>
                          <a:spcPts val="0"/>
                        </a:spcAft>
                      </a:pPr>
                      <a:r>
                        <a:rPr lang="en-US" sz="2200" dirty="0">
                          <a:effectLst/>
                        </a:rPr>
                        <a:t>0,07</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38125" marR="225425" algn="ctr">
                        <a:lnSpc>
                          <a:spcPct val="115000"/>
                        </a:lnSpc>
                        <a:spcBef>
                          <a:spcPts val="115"/>
                        </a:spcBef>
                        <a:spcAft>
                          <a:spcPts val="0"/>
                        </a:spcAft>
                      </a:pPr>
                      <a:r>
                        <a:rPr lang="en-US" sz="2200" dirty="0">
                          <a:effectLst/>
                        </a:rPr>
                        <a:t>7</a:t>
                      </a:r>
                      <a:r>
                        <a:rPr lang="en-US" sz="2200" spc="-90" dirty="0">
                          <a:effectLst/>
                        </a:rPr>
                        <a:t> </a:t>
                      </a:r>
                      <a:r>
                        <a:rPr lang="en-US" sz="2200" dirty="0">
                          <a:effectLst/>
                        </a:rPr>
                        <a:t>%</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521970" marR="509270" algn="ctr">
                        <a:lnSpc>
                          <a:spcPct val="100000"/>
                        </a:lnSpc>
                        <a:spcBef>
                          <a:spcPts val="240"/>
                        </a:spcBef>
                        <a:spcAft>
                          <a:spcPts val="0"/>
                        </a:spcAft>
                      </a:pPr>
                      <a:r>
                        <a:rPr lang="en-US" sz="2200" spc="-65" dirty="0">
                          <a:effectLst/>
                        </a:rPr>
                        <a:t>T</a:t>
                      </a:r>
                      <a:r>
                        <a:rPr lang="en-US" sz="2200" dirty="0">
                          <a:effectLst/>
                        </a:rPr>
                        <a:t>otal</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275590" marR="262890" algn="ctr">
                        <a:lnSpc>
                          <a:spcPct val="115000"/>
                        </a:lnSpc>
                        <a:spcBef>
                          <a:spcPts val="240"/>
                        </a:spcBef>
                        <a:spcAft>
                          <a:spcPts val="0"/>
                        </a:spcAft>
                      </a:pPr>
                      <a:r>
                        <a:rPr lang="en-US" sz="2200">
                          <a:effectLst/>
                        </a:rPr>
                        <a:t>15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2200">
                          <a:effectLst/>
                        </a:rPr>
                        <a:t>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27965" marR="215265" algn="ctr">
                        <a:lnSpc>
                          <a:spcPct val="115000"/>
                        </a:lnSpc>
                        <a:spcBef>
                          <a:spcPts val="240"/>
                        </a:spcBef>
                        <a:spcAft>
                          <a:spcPts val="0"/>
                        </a:spcAft>
                      </a:pPr>
                      <a:r>
                        <a:rPr lang="en-US" sz="2200">
                          <a:effectLst/>
                        </a:rPr>
                        <a:t>1,00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196850">
                        <a:lnSpc>
                          <a:spcPct val="115000"/>
                        </a:lnSpc>
                        <a:spcBef>
                          <a:spcPts val="240"/>
                        </a:spcBef>
                        <a:spcAft>
                          <a:spcPts val="0"/>
                        </a:spcAft>
                      </a:pPr>
                      <a:r>
                        <a:rPr lang="en-US" sz="2200" dirty="0">
                          <a:effectLst/>
                        </a:rPr>
                        <a:t>100 %</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5585456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5" name="CuadroTexto 4"/>
          <p:cNvSpPr txBox="1"/>
          <p:nvPr/>
        </p:nvSpPr>
        <p:spPr>
          <a:xfrm>
            <a:off x="395536" y="764704"/>
            <a:ext cx="8280920" cy="1384995"/>
          </a:xfrm>
          <a:prstGeom prst="rect">
            <a:avLst/>
          </a:prstGeom>
          <a:noFill/>
        </p:spPr>
        <p:txBody>
          <a:bodyPr wrap="square" rtlCol="0">
            <a:spAutoFit/>
          </a:bodyPr>
          <a:lstStyle/>
          <a:p>
            <a:r>
              <a:rPr lang="es-PE" sz="2400" b="1" dirty="0" smtClean="0"/>
              <a:t>Tabla </a:t>
            </a:r>
            <a:r>
              <a:rPr lang="es-PE" sz="2400" b="1" dirty="0"/>
              <a:t>de frecuencias para datos agrupados </a:t>
            </a:r>
            <a:endParaRPr lang="es-PE" sz="2400" b="1" dirty="0" smtClean="0"/>
          </a:p>
          <a:p>
            <a:pPr algn="just"/>
            <a:r>
              <a:rPr lang="es-PE" sz="2000" dirty="0" smtClean="0"/>
              <a:t>Ejemplo</a:t>
            </a:r>
            <a:r>
              <a:rPr lang="es-PE" sz="2000" dirty="0"/>
              <a:t>: </a:t>
            </a:r>
            <a:r>
              <a:rPr lang="es-PE" sz="2000" dirty="0" smtClean="0"/>
              <a:t>Una </a:t>
            </a:r>
            <a:r>
              <a:rPr lang="es-PE" sz="2000" dirty="0"/>
              <a:t>empresa de calzado anotó las tallas de zapatos de treinta de sus clientes: 38, 42, 35, 23, 24, 43, 22, 36, 37, 20, 32, 35, 40, 21, 41, 42, 24, 38, 40, 38, 30, 34, 42, 28, 42, 36, 38, 24, 30 y 28. </a:t>
            </a:r>
            <a:endParaRPr lang="es-PE" sz="2000" dirty="0"/>
          </a:p>
        </p:txBody>
      </p:sp>
      <mc:AlternateContent xmlns:mc="http://schemas.openxmlformats.org/markup-compatibility/2006">
        <mc:Choice xmlns:a14="http://schemas.microsoft.com/office/drawing/2010/main" Requires="a14">
          <p:sp>
            <p:nvSpPr>
              <p:cNvPr id="6" name="CuadroTexto 5"/>
              <p:cNvSpPr txBox="1"/>
              <p:nvPr/>
            </p:nvSpPr>
            <p:spPr>
              <a:xfrm>
                <a:off x="395536" y="2149699"/>
                <a:ext cx="8280920" cy="4433650"/>
              </a:xfrm>
              <a:prstGeom prst="rect">
                <a:avLst/>
              </a:prstGeom>
              <a:noFill/>
            </p:spPr>
            <p:txBody>
              <a:bodyPr wrap="square" rtlCol="0">
                <a:spAutoFit/>
              </a:bodyPr>
              <a:lstStyle/>
              <a:p>
                <a:r>
                  <a:rPr lang="es-PE" sz="2000" dirty="0" smtClean="0"/>
                  <a:t>1. Determinamos </a:t>
                </a:r>
                <a:r>
                  <a:rPr lang="es-PE" sz="2000" dirty="0"/>
                  <a:t>el número de intervalos (</a:t>
                </a:r>
                <a:r>
                  <a:rPr lang="es-PE" sz="2000" i="1" dirty="0"/>
                  <a:t>k</a:t>
                </a:r>
                <a:r>
                  <a:rPr lang="es-PE" sz="2000" dirty="0"/>
                  <a:t>) con esta ecuación</a:t>
                </a:r>
                <a:r>
                  <a:rPr lang="es-PE" sz="2000" dirty="0" smtClean="0"/>
                  <a:t>: </a:t>
                </a:r>
                <a14:m>
                  <m:oMath xmlns:m="http://schemas.openxmlformats.org/officeDocument/2006/math">
                    <m:r>
                      <a:rPr lang="es-PE" sz="2000" b="0" i="1" smtClean="0">
                        <a:latin typeface="Cambria Math" panose="02040503050406030204" pitchFamily="18" charset="0"/>
                      </a:rPr>
                      <m:t>𝑘</m:t>
                    </m:r>
                    <m:r>
                      <a:rPr lang="es-PE" sz="2000" b="0" i="1" smtClean="0">
                        <a:latin typeface="Cambria Math" panose="02040503050406030204" pitchFamily="18" charset="0"/>
                      </a:rPr>
                      <m:t>=</m:t>
                    </m:r>
                    <m:rad>
                      <m:radPr>
                        <m:degHide m:val="on"/>
                        <m:ctrlPr>
                          <a:rPr lang="es-PE" sz="2000" b="0" i="1" smtClean="0">
                            <a:latin typeface="Cambria Math" panose="02040503050406030204" pitchFamily="18" charset="0"/>
                          </a:rPr>
                        </m:ctrlPr>
                      </m:radPr>
                      <m:deg/>
                      <m:e>
                        <m:r>
                          <a:rPr lang="es-PE" sz="2000" b="0" i="1" smtClean="0">
                            <a:latin typeface="Cambria Math" panose="02040503050406030204" pitchFamily="18" charset="0"/>
                          </a:rPr>
                          <m:t>𝑛</m:t>
                        </m:r>
                      </m:e>
                    </m:rad>
                  </m:oMath>
                </a14:m>
                <a:r>
                  <a:rPr lang="es-PE" sz="2000" dirty="0" smtClean="0"/>
                  <a:t> </a:t>
                </a:r>
                <a:r>
                  <a:rPr lang="es-PE" sz="2000" i="1" dirty="0"/>
                  <a:t>,</a:t>
                </a:r>
                <a:r>
                  <a:rPr lang="es-PE" sz="2000" dirty="0" smtClean="0"/>
                  <a:t> </a:t>
                </a:r>
                <a:r>
                  <a:rPr lang="es-PE" sz="2000" dirty="0"/>
                  <a:t>donde </a:t>
                </a:r>
                <a:r>
                  <a:rPr lang="es-PE" sz="2000" i="1" dirty="0"/>
                  <a:t>n </a:t>
                </a:r>
                <a:r>
                  <a:rPr lang="es-PE" sz="2000" dirty="0"/>
                  <a:t>es el número de datos. </a:t>
                </a:r>
                <a:endParaRPr lang="es-PE" sz="2000" dirty="0" smtClean="0"/>
              </a:p>
              <a:p>
                <a:endParaRPr lang="es-PE" sz="2000" dirty="0"/>
              </a:p>
              <a:p>
                <a14:m>
                  <m:oMath xmlns:m="http://schemas.openxmlformats.org/officeDocument/2006/math">
                    <m:r>
                      <a:rPr lang="es-PE" sz="2000" b="0" i="1" smtClean="0">
                        <a:latin typeface="Cambria Math" panose="02040503050406030204" pitchFamily="18" charset="0"/>
                      </a:rPr>
                      <m:t>    </m:t>
                    </m:r>
                    <m:r>
                      <a:rPr lang="es-PE" sz="2000" b="0" i="1" smtClean="0">
                        <a:latin typeface="Cambria Math" panose="02040503050406030204" pitchFamily="18" charset="0"/>
                      </a:rPr>
                      <m:t>𝑘</m:t>
                    </m:r>
                    <m:r>
                      <a:rPr lang="es-PE" sz="2000" b="0" i="1" smtClean="0">
                        <a:latin typeface="Cambria Math" panose="02040503050406030204" pitchFamily="18" charset="0"/>
                      </a:rPr>
                      <m:t>=</m:t>
                    </m:r>
                    <m:rad>
                      <m:radPr>
                        <m:degHide m:val="on"/>
                        <m:ctrlPr>
                          <a:rPr lang="es-PE" sz="2000" b="0" i="1" smtClean="0">
                            <a:latin typeface="Cambria Math" panose="02040503050406030204" pitchFamily="18" charset="0"/>
                          </a:rPr>
                        </m:ctrlPr>
                      </m:radPr>
                      <m:deg/>
                      <m:e>
                        <m:r>
                          <a:rPr lang="es-PE" sz="2000" b="0" i="1" smtClean="0">
                            <a:latin typeface="Cambria Math" panose="02040503050406030204" pitchFamily="18" charset="0"/>
                          </a:rPr>
                          <m:t>30</m:t>
                        </m:r>
                      </m:e>
                    </m:rad>
                  </m:oMath>
                </a14:m>
                <a:r>
                  <a:rPr lang="es-PE" sz="2000" i="1" dirty="0" smtClean="0"/>
                  <a:t> </a:t>
                </a:r>
                <a:r>
                  <a:rPr lang="es-PE" sz="2000" dirty="0" smtClean="0"/>
                  <a:t> </a:t>
                </a:r>
                <a:r>
                  <a:rPr lang="es-PE" sz="2000" dirty="0"/>
                  <a:t>≈ </a:t>
                </a:r>
                <a:r>
                  <a:rPr lang="es-PE" sz="2000" dirty="0" smtClean="0"/>
                  <a:t>5,48 </a:t>
                </a:r>
                <a:r>
                  <a:rPr lang="es-PE" sz="2000" dirty="0"/>
                  <a:t>, entonces </a:t>
                </a:r>
                <a:r>
                  <a:rPr lang="es-PE" sz="2000" i="1" dirty="0"/>
                  <a:t>k </a:t>
                </a:r>
                <a:r>
                  <a:rPr lang="es-PE" sz="2000" dirty="0"/>
                  <a:t>= 5 </a:t>
                </a:r>
                <a:endParaRPr lang="es-PE" sz="2000" dirty="0" smtClean="0"/>
              </a:p>
              <a:p>
                <a:endParaRPr lang="es-PE" sz="2000" dirty="0"/>
              </a:p>
              <a:p>
                <a:r>
                  <a:rPr lang="es-PE" sz="2000" dirty="0" smtClean="0"/>
                  <a:t>2. Encontramos </a:t>
                </a:r>
                <a:r>
                  <a:rPr lang="es-PE" sz="2000" dirty="0"/>
                  <a:t>el rango o recorrido: </a:t>
                </a:r>
                <a:r>
                  <a:rPr lang="es-PE" sz="2000" i="1" dirty="0"/>
                  <a:t>R </a:t>
                </a:r>
                <a:r>
                  <a:rPr lang="es-PE" sz="2000" dirty="0"/>
                  <a:t>= dato mayor - dato menor </a:t>
                </a:r>
                <a:r>
                  <a:rPr lang="es-PE" sz="2000" dirty="0" smtClean="0"/>
                  <a:t>= 43-20=23</a:t>
                </a:r>
                <a:r>
                  <a:rPr lang="es-PE" sz="2000" dirty="0"/>
                  <a:t>. </a:t>
                </a:r>
                <a:endParaRPr lang="es-PE" sz="2000" dirty="0" smtClean="0"/>
              </a:p>
              <a:p>
                <a:r>
                  <a:rPr lang="es-PE" sz="2000" dirty="0" smtClean="0"/>
                  <a:t>3</a:t>
                </a:r>
                <a:r>
                  <a:rPr lang="es-PE" sz="2000" dirty="0"/>
                  <a:t>. Determinamos la amplitud del intervalo (A) </a:t>
                </a:r>
                <a:endParaRPr lang="es-PE" sz="2000" dirty="0" smtClean="0"/>
              </a:p>
              <a:p>
                <a:endParaRPr lang="es-PE" sz="2000" dirty="0"/>
              </a:p>
              <a:p>
                <a:r>
                  <a:rPr lang="pt-BR" sz="2000" dirty="0" smtClean="0"/>
                  <a:t>    A </a:t>
                </a:r>
                <a:r>
                  <a:rPr lang="pt-BR" sz="2000" dirty="0"/>
                  <a:t>= R/k = 23/5 = 4, 6 ≈ 5 </a:t>
                </a:r>
                <a:endParaRPr lang="pt-BR" sz="2000" dirty="0" smtClean="0"/>
              </a:p>
              <a:p>
                <a:endParaRPr lang="es-PE" sz="2000" dirty="0"/>
              </a:p>
              <a:p>
                <a:r>
                  <a:rPr lang="es-PE" sz="2000" dirty="0"/>
                  <a:t>4. Formamos el primer intervalo: </a:t>
                </a:r>
              </a:p>
              <a:p>
                <a:r>
                  <a:rPr lang="es-PE" sz="2000" dirty="0" smtClean="0"/>
                  <a:t>    Límite </a:t>
                </a:r>
                <a:r>
                  <a:rPr lang="es-PE" sz="2000" dirty="0"/>
                  <a:t>inferior = 20 </a:t>
                </a:r>
                <a:endParaRPr lang="es-PE" sz="2000" dirty="0" smtClean="0"/>
              </a:p>
              <a:p>
                <a:r>
                  <a:rPr lang="es-PE" sz="2000" dirty="0" smtClean="0"/>
                  <a:t>    Límite </a:t>
                </a:r>
                <a:r>
                  <a:rPr lang="es-PE" sz="2000" dirty="0"/>
                  <a:t>superior = 20 + 5 = 25 </a:t>
                </a:r>
              </a:p>
              <a:p>
                <a:r>
                  <a:rPr lang="es-PE" sz="2000" dirty="0" smtClean="0"/>
                  <a:t>    Entonces </a:t>
                </a:r>
                <a:r>
                  <a:rPr lang="es-PE" sz="2000" dirty="0"/>
                  <a:t>el primer intervalo </a:t>
                </a:r>
                <a:r>
                  <a:rPr lang="es-PE" sz="2000" dirty="0" smtClean="0"/>
                  <a:t>es: </a:t>
                </a:r>
                <a:r>
                  <a:rPr lang="es-PE" sz="2000" dirty="0"/>
                  <a:t>[20; 25[ </a:t>
                </a:r>
                <a:endParaRPr lang="es-PE" sz="2000" dirty="0" smtClean="0"/>
              </a:p>
            </p:txBody>
          </p:sp>
        </mc:Choice>
        <mc:Fallback>
          <p:sp>
            <p:nvSpPr>
              <p:cNvPr id="6" name="CuadroTexto 5"/>
              <p:cNvSpPr txBox="1">
                <a:spLocks noRot="1" noChangeAspect="1" noMove="1" noResize="1" noEditPoints="1" noAdjustHandles="1" noChangeArrowheads="1" noChangeShapeType="1" noTextEdit="1"/>
              </p:cNvSpPr>
              <p:nvPr/>
            </p:nvSpPr>
            <p:spPr>
              <a:xfrm>
                <a:off x="395536" y="2149699"/>
                <a:ext cx="8280920" cy="4433650"/>
              </a:xfrm>
              <a:prstGeom prst="rect">
                <a:avLst/>
              </a:prstGeom>
              <a:blipFill rotWithShape="0">
                <a:blip r:embed="rId4"/>
                <a:stretch>
                  <a:fillRect l="-810" t="-688" r="-1105" b="-1513"/>
                </a:stretch>
              </a:blipFill>
            </p:spPr>
            <p:txBody>
              <a:bodyPr/>
              <a:lstStyle/>
              <a:p>
                <a:r>
                  <a:rPr lang="es-PE">
                    <a:noFill/>
                  </a:rPr>
                  <a:t> </a:t>
                </a:r>
              </a:p>
            </p:txBody>
          </p:sp>
        </mc:Fallback>
      </mc:AlternateContent>
    </p:spTree>
    <p:extLst>
      <p:ext uri="{BB962C8B-B14F-4D97-AF65-F5344CB8AC3E}">
        <p14:creationId xmlns:p14="http://schemas.microsoft.com/office/powerpoint/2010/main" val="27827919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sp>
        <p:nvSpPr>
          <p:cNvPr id="47" name="CuadroTexto 46"/>
          <p:cNvSpPr txBox="1"/>
          <p:nvPr/>
        </p:nvSpPr>
        <p:spPr>
          <a:xfrm>
            <a:off x="1701557" y="2637216"/>
            <a:ext cx="6840761" cy="400110"/>
          </a:xfrm>
          <a:prstGeom prst="rect">
            <a:avLst/>
          </a:prstGeom>
          <a:noFill/>
        </p:spPr>
        <p:txBody>
          <a:bodyPr wrap="square" rtlCol="0">
            <a:spAutoFit/>
          </a:bodyPr>
          <a:lstStyle/>
          <a:p>
            <a:r>
              <a:rPr lang="es-PE" sz="2000" b="1" dirty="0" smtClean="0"/>
              <a:t>Tallas </a:t>
            </a:r>
            <a:r>
              <a:rPr lang="es-PE" sz="2000" b="1" dirty="0"/>
              <a:t>de zapatos de los clientes de una empresa de calzado </a:t>
            </a:r>
            <a:endParaRPr lang="es-PE" sz="2000" dirty="0"/>
          </a:p>
        </p:txBody>
      </p:sp>
      <mc:AlternateContent xmlns:mc="http://schemas.openxmlformats.org/markup-compatibility/2006">
        <mc:Choice xmlns:a14="http://schemas.microsoft.com/office/drawing/2010/main" Requires="a14">
          <p:sp>
            <p:nvSpPr>
              <p:cNvPr id="8" name="CuadroTexto 7"/>
              <p:cNvSpPr txBox="1"/>
              <p:nvPr/>
            </p:nvSpPr>
            <p:spPr>
              <a:xfrm>
                <a:off x="395536" y="764704"/>
                <a:ext cx="8280920" cy="1598130"/>
              </a:xfrm>
              <a:prstGeom prst="rect">
                <a:avLst/>
              </a:prstGeom>
              <a:noFill/>
            </p:spPr>
            <p:txBody>
              <a:bodyPr wrap="square" rtlCol="0">
                <a:spAutoFit/>
              </a:bodyPr>
              <a:lstStyle/>
              <a:p>
                <a:r>
                  <a:rPr lang="es-PE" sz="2000" dirty="0" smtClean="0"/>
                  <a:t>5</a:t>
                </a:r>
                <a:r>
                  <a:rPr lang="es-PE" sz="2000" dirty="0"/>
                  <a:t>. Por otro lado, la marca de clase (xi) es el punto medio de un intervalo. Es el valor representativo de una clase. </a:t>
                </a:r>
                <a:endParaRPr lang="es-PE" sz="2000" dirty="0" smtClean="0"/>
              </a:p>
              <a:p>
                <a:endParaRPr lang="es-PE" sz="2000" dirty="0" smtClean="0"/>
              </a:p>
              <a:p>
                <a14:m>
                  <m:oMathPara xmlns:m="http://schemas.openxmlformats.org/officeDocument/2006/math">
                    <m:oMathParaPr>
                      <m:jc m:val="centerGroup"/>
                    </m:oMathParaPr>
                    <m:oMath xmlns:m="http://schemas.openxmlformats.org/officeDocument/2006/math">
                      <m:r>
                        <a:rPr lang="es-PE" sz="2000" b="0" i="1" smtClean="0">
                          <a:latin typeface="Cambria Math" panose="02040503050406030204" pitchFamily="18" charset="0"/>
                        </a:rPr>
                        <m:t>𝑋𝑖</m:t>
                      </m:r>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sSub>
                            <m:sSubPr>
                              <m:ctrlPr>
                                <a:rPr lang="es-PE" sz="2000" b="0" i="1" smtClean="0">
                                  <a:latin typeface="Cambria Math" panose="02040503050406030204" pitchFamily="18" charset="0"/>
                                </a:rPr>
                              </m:ctrlPr>
                            </m:sSubPr>
                            <m:e>
                              <m:r>
                                <a:rPr lang="es-PE" sz="2000" b="0" i="1" smtClean="0">
                                  <a:latin typeface="Cambria Math" panose="02040503050406030204" pitchFamily="18" charset="0"/>
                                </a:rPr>
                                <m:t>𝐿</m:t>
                              </m:r>
                            </m:e>
                            <m:sub>
                              <m:r>
                                <a:rPr lang="es-PE" sz="2000" b="0" i="1" smtClean="0">
                                  <a:latin typeface="Cambria Math" panose="02040503050406030204" pitchFamily="18" charset="0"/>
                                </a:rPr>
                                <m:t>𝑖</m:t>
                              </m:r>
                            </m:sub>
                          </m:sSub>
                          <m:r>
                            <a:rPr lang="es-PE" sz="2000" b="0" i="1" smtClean="0">
                              <a:latin typeface="Cambria Math" panose="02040503050406030204" pitchFamily="18" charset="0"/>
                            </a:rPr>
                            <m:t>+</m:t>
                          </m:r>
                          <m:sSub>
                            <m:sSubPr>
                              <m:ctrlPr>
                                <a:rPr lang="es-PE" sz="2000" b="0" i="1" smtClean="0">
                                  <a:latin typeface="Cambria Math" panose="02040503050406030204" pitchFamily="18" charset="0"/>
                                </a:rPr>
                              </m:ctrlPr>
                            </m:sSubPr>
                            <m:e>
                              <m:r>
                                <a:rPr lang="es-PE" sz="2000" b="0" i="1" smtClean="0">
                                  <a:latin typeface="Cambria Math" panose="02040503050406030204" pitchFamily="18" charset="0"/>
                                </a:rPr>
                                <m:t>𝐿</m:t>
                              </m:r>
                            </m:e>
                            <m:sub>
                              <m:r>
                                <a:rPr lang="es-PE" sz="2000" b="0" i="1" smtClean="0">
                                  <a:latin typeface="Cambria Math" panose="02040503050406030204" pitchFamily="18" charset="0"/>
                                </a:rPr>
                                <m:t>𝑠</m:t>
                              </m:r>
                            </m:sub>
                          </m:sSub>
                        </m:num>
                        <m:den>
                          <m:r>
                            <a:rPr lang="es-PE" sz="2000" b="0" i="1" smtClean="0">
                              <a:latin typeface="Cambria Math" panose="02040503050406030204" pitchFamily="18" charset="0"/>
                            </a:rPr>
                            <m:t>2</m:t>
                          </m:r>
                        </m:den>
                      </m:f>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20+25</m:t>
                          </m:r>
                        </m:num>
                        <m:den>
                          <m:r>
                            <a:rPr lang="es-PE" sz="2000" b="0" i="1" smtClean="0">
                              <a:latin typeface="Cambria Math" panose="02040503050406030204" pitchFamily="18" charset="0"/>
                            </a:rPr>
                            <m:t>2</m:t>
                          </m:r>
                        </m:den>
                      </m:f>
                      <m:r>
                        <a:rPr lang="es-PE" sz="2000" b="0" i="1" smtClean="0">
                          <a:latin typeface="Cambria Math" panose="02040503050406030204" pitchFamily="18" charset="0"/>
                        </a:rPr>
                        <m:t>=</m:t>
                      </m:r>
                      <m:f>
                        <m:fPr>
                          <m:ctrlPr>
                            <a:rPr lang="es-PE" sz="2000" b="0" i="1" smtClean="0">
                              <a:latin typeface="Cambria Math" panose="02040503050406030204" pitchFamily="18" charset="0"/>
                            </a:rPr>
                          </m:ctrlPr>
                        </m:fPr>
                        <m:num>
                          <m:r>
                            <a:rPr lang="es-PE" sz="2000" b="0" i="1" smtClean="0">
                              <a:latin typeface="Cambria Math" panose="02040503050406030204" pitchFamily="18" charset="0"/>
                            </a:rPr>
                            <m:t>45</m:t>
                          </m:r>
                        </m:num>
                        <m:den>
                          <m:r>
                            <a:rPr lang="es-PE" sz="2000" b="0" i="1" smtClean="0">
                              <a:latin typeface="Cambria Math" panose="02040503050406030204" pitchFamily="18" charset="0"/>
                            </a:rPr>
                            <m:t>2</m:t>
                          </m:r>
                        </m:den>
                      </m:f>
                      <m:r>
                        <a:rPr lang="es-PE" sz="2000" b="0" i="1" smtClean="0">
                          <a:latin typeface="Cambria Math" panose="02040503050406030204" pitchFamily="18" charset="0"/>
                        </a:rPr>
                        <m:t>=22,5</m:t>
                      </m:r>
                    </m:oMath>
                  </m:oMathPara>
                </a14:m>
                <a:endParaRPr lang="es-PE" sz="2000" dirty="0"/>
              </a:p>
            </p:txBody>
          </p:sp>
        </mc:Choice>
        <mc:Fallback>
          <p:sp>
            <p:nvSpPr>
              <p:cNvPr id="8" name="CuadroTexto 7"/>
              <p:cNvSpPr txBox="1">
                <a:spLocks noRot="1" noChangeAspect="1" noMove="1" noResize="1" noEditPoints="1" noAdjustHandles="1" noChangeArrowheads="1" noChangeShapeType="1" noTextEdit="1"/>
              </p:cNvSpPr>
              <p:nvPr/>
            </p:nvSpPr>
            <p:spPr>
              <a:xfrm>
                <a:off x="395536" y="764704"/>
                <a:ext cx="8280920" cy="1598130"/>
              </a:xfrm>
              <a:prstGeom prst="rect">
                <a:avLst/>
              </a:prstGeom>
              <a:blipFill rotWithShape="0">
                <a:blip r:embed="rId4"/>
                <a:stretch>
                  <a:fillRect l="-810" t="-1901"/>
                </a:stretch>
              </a:blipFill>
            </p:spPr>
            <p:txBody>
              <a:bodyPr/>
              <a:lstStyle/>
              <a:p>
                <a:r>
                  <a:rPr lang="es-PE">
                    <a:noFill/>
                  </a:rPr>
                  <a:t> </a:t>
                </a:r>
              </a:p>
            </p:txBody>
          </p:sp>
        </mc:Fallback>
      </mc:AlternateContent>
      <p:graphicFrame>
        <p:nvGraphicFramePr>
          <p:cNvPr id="2" name="Tabla 1"/>
          <p:cNvGraphicFramePr>
            <a:graphicFrameLocks noGrp="1"/>
          </p:cNvGraphicFramePr>
          <p:nvPr>
            <p:extLst>
              <p:ext uri="{D42A27DB-BD31-4B8C-83A1-F6EECF244321}">
                <p14:modId xmlns:p14="http://schemas.microsoft.com/office/powerpoint/2010/main" val="936449295"/>
              </p:ext>
            </p:extLst>
          </p:nvPr>
        </p:nvGraphicFramePr>
        <p:xfrm>
          <a:off x="909468" y="3212976"/>
          <a:ext cx="7632850" cy="2926080"/>
        </p:xfrm>
        <a:graphic>
          <a:graphicData uri="http://schemas.openxmlformats.org/drawingml/2006/table">
            <a:tbl>
              <a:tblPr firstRow="1" bandRow="1">
                <a:tableStyleId>{284E427A-3D55-4303-BF80-6455036E1DE7}</a:tableStyleId>
              </a:tblPr>
              <a:tblGrid>
                <a:gridCol w="1392155"/>
                <a:gridCol w="1248139"/>
                <a:gridCol w="1248139"/>
                <a:gridCol w="1248139"/>
                <a:gridCol w="1248139"/>
                <a:gridCol w="1248139"/>
              </a:tblGrid>
              <a:tr h="370840">
                <a:tc>
                  <a:txBody>
                    <a:bodyPr/>
                    <a:lstStyle/>
                    <a:p>
                      <a:pPr algn="ctr"/>
                      <a:r>
                        <a:rPr lang="es-PE" sz="2000" dirty="0" smtClean="0"/>
                        <a:t>Tallas de Zapato</a:t>
                      </a:r>
                      <a:endParaRPr lang="es-PE" sz="2000" dirty="0"/>
                    </a:p>
                  </a:txBody>
                  <a:tcPr anchor="ctr">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Xi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fi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Fi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hi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tcPr>
                </a:tc>
                <a:tc>
                  <a:txBody>
                    <a:bodyPr/>
                    <a:lstStyle/>
                    <a:p>
                      <a:pPr algn="ctr"/>
                      <a:r>
                        <a:rPr lang="es-PE" sz="2000" dirty="0" smtClean="0"/>
                        <a:t>hi%</a:t>
                      </a:r>
                      <a:endParaRPr lang="es-PE" sz="2000" dirty="0"/>
                    </a:p>
                  </a:txBody>
                  <a:tcPr anchor="ctr">
                    <a:lnL w="12700" cap="flat" cmpd="sng" algn="ctr">
                      <a:solidFill>
                        <a:schemeClr val="accent2">
                          <a:lumMod val="60000"/>
                          <a:lumOff val="40000"/>
                        </a:schemeClr>
                      </a:solidFill>
                      <a:prstDash val="solid"/>
                      <a:round/>
                      <a:headEnd type="none" w="med" len="med"/>
                      <a:tailEnd type="none" w="med" len="med"/>
                    </a:lnL>
                  </a:tcPr>
                </a:tc>
              </a:tr>
              <a:tr h="370840">
                <a:tc>
                  <a:txBody>
                    <a:bodyPr/>
                    <a:lstStyle/>
                    <a:p>
                      <a:pPr marL="273050">
                        <a:lnSpc>
                          <a:spcPct val="115000"/>
                        </a:lnSpc>
                        <a:spcBef>
                          <a:spcPts val="44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[20;</a:t>
                      </a:r>
                      <a:r>
                        <a:rPr lang="en-US" sz="2200" spc="-15"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22,5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7</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7</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0,23</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23 %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[25;</a:t>
                      </a:r>
                      <a:r>
                        <a:rPr lang="en-US" sz="22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27,5</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9</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0,07</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52730" marR="240030"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7</a:t>
                      </a:r>
                      <a:r>
                        <a:rPr lang="en-US" sz="2200" spc="-9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a:t>
                      </a:r>
                      <a:r>
                        <a:rPr lang="en-US" sz="22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32,5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4</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13</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0,13</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13 %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[35;</a:t>
                      </a:r>
                      <a:r>
                        <a:rPr lang="en-US" sz="22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37,5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44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9</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44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22</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0,30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44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273050">
                        <a:lnSpc>
                          <a:spcPct val="115000"/>
                        </a:lnSpc>
                        <a:spcBef>
                          <a:spcPts val="3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[40,</a:t>
                      </a:r>
                      <a:r>
                        <a:rPr lang="en-US" sz="2200" spc="-15">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3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42,5</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21310" marR="308610" algn="ctr">
                        <a:lnSpc>
                          <a:spcPct val="115000"/>
                        </a:lnSpc>
                        <a:spcBef>
                          <a:spcPts val="3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8</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36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36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0,27</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3205">
                        <a:lnSpc>
                          <a:spcPct val="115000"/>
                        </a:lnSpc>
                        <a:spcBef>
                          <a:spcPts val="36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27 %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370840">
                <a:tc>
                  <a:txBody>
                    <a:bodyPr/>
                    <a:lstStyle/>
                    <a:p>
                      <a:pPr marL="326390" marR="313690" algn="ctr">
                        <a:lnSpc>
                          <a:spcPct val="115000"/>
                        </a:lnSpc>
                        <a:spcBef>
                          <a:spcPts val="195"/>
                        </a:spcBef>
                        <a:spcAft>
                          <a:spcPts val="0"/>
                        </a:spcAft>
                      </a:pPr>
                      <a:r>
                        <a:rPr lang="en-US" sz="2200" b="1" spc="-65">
                          <a:solidFill>
                            <a:srgbClr val="231F20"/>
                          </a:solidFill>
                          <a:effectLst/>
                          <a:latin typeface="Arial" panose="020B0604020202020204" pitchFamily="34" charset="0"/>
                          <a:ea typeface="Arial" panose="020B0604020202020204" pitchFamily="34" charset="0"/>
                          <a:cs typeface="Times New Roman" panose="02020603050405020304" pitchFamily="18" charset="0"/>
                        </a:rPr>
                        <a:t>T</a:t>
                      </a:r>
                      <a:r>
                        <a:rPr lang="en-US" sz="2200" b="1">
                          <a:solidFill>
                            <a:srgbClr val="231F20"/>
                          </a:solidFill>
                          <a:effectLst/>
                          <a:latin typeface="Arial" panose="020B0604020202020204" pitchFamily="34" charset="0"/>
                          <a:ea typeface="Arial" panose="020B0604020202020204" pitchFamily="34" charset="0"/>
                          <a:cs typeface="Times New Roman" panose="02020603050405020304" pitchFamily="18" charset="0"/>
                        </a:rPr>
                        <a:t>otal</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2200">
                          <a:effectLst/>
                          <a:latin typeface="Calibri" panose="020F0502020204030204" pitchFamily="34" charset="0"/>
                          <a:ea typeface="Calibri" panose="020F0502020204030204" pitchFamily="34" charset="0"/>
                          <a:cs typeface="Times New Roman" panose="02020603050405020304" pitchFamily="18" charset="0"/>
                        </a:rPr>
                        <a:t>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89560" marR="276860" algn="ctr">
                        <a:lnSpc>
                          <a:spcPct val="115000"/>
                        </a:lnSpc>
                        <a:spcBef>
                          <a:spcPts val="195"/>
                        </a:spcBef>
                        <a:spcAft>
                          <a:spcPts val="0"/>
                        </a:spcAft>
                      </a:pPr>
                      <a:r>
                        <a:rPr lang="en-US" sz="2200">
                          <a:solidFill>
                            <a:srgbClr val="231F20"/>
                          </a:solidFill>
                          <a:effectLst/>
                          <a:latin typeface="Arial" panose="020B0604020202020204" pitchFamily="34" charset="0"/>
                          <a:ea typeface="Arial" panose="020B0604020202020204" pitchFamily="34" charset="0"/>
                          <a:cs typeface="Times New Roman" panose="02020603050405020304" pitchFamily="18" charset="0"/>
                        </a:rPr>
                        <a:t>30</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nSpc>
                          <a:spcPct val="115000"/>
                        </a:lnSpc>
                        <a:spcAft>
                          <a:spcPts val="1000"/>
                        </a:spcAft>
                      </a:pPr>
                      <a:r>
                        <a:rPr lang="en-US" sz="2200">
                          <a:effectLst/>
                          <a:latin typeface="Calibri" panose="020F0502020204030204" pitchFamily="34" charset="0"/>
                          <a:ea typeface="Calibri" panose="020F0502020204030204" pitchFamily="34" charset="0"/>
                          <a:cs typeface="Times New Roman" panose="02020603050405020304" pitchFamily="18" charset="0"/>
                        </a:rPr>
                        <a:t> </a:t>
                      </a:r>
                      <a:endParaRPr lang="es-PE" sz="2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41935" marR="229235" algn="ctr">
                        <a:lnSpc>
                          <a:spcPct val="115000"/>
                        </a:lnSpc>
                        <a:spcBef>
                          <a:spcPts val="19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211455">
                        <a:lnSpc>
                          <a:spcPct val="115000"/>
                        </a:lnSpc>
                        <a:spcBef>
                          <a:spcPts val="195"/>
                        </a:spcBef>
                        <a:spcAft>
                          <a:spcPts val="0"/>
                        </a:spcAft>
                      </a:pPr>
                      <a:r>
                        <a:rPr lang="en-US" sz="2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100 %</a:t>
                      </a:r>
                      <a:endParaRPr lang="es-PE"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4207830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39" y="0"/>
            <a:ext cx="2909293" cy="546747"/>
          </a:xfrm>
          <a:prstGeom prst="rect">
            <a:avLst/>
          </a:prstGeom>
        </p:spPr>
      </p:pic>
      <p:sp>
        <p:nvSpPr>
          <p:cNvPr id="15" name="CuadroTexto 14"/>
          <p:cNvSpPr txBox="1"/>
          <p:nvPr/>
        </p:nvSpPr>
        <p:spPr>
          <a:xfrm>
            <a:off x="1763688" y="628952"/>
            <a:ext cx="6552728" cy="400110"/>
          </a:xfrm>
          <a:prstGeom prst="rect">
            <a:avLst/>
          </a:prstGeom>
          <a:noFill/>
        </p:spPr>
        <p:txBody>
          <a:bodyPr wrap="square" rtlCol="0">
            <a:spAutoFit/>
          </a:bodyPr>
          <a:lstStyle/>
          <a:p>
            <a:r>
              <a:rPr lang="es-PE" sz="2000" b="1" dirty="0" smtClean="0"/>
              <a:t>Elección </a:t>
            </a:r>
            <a:r>
              <a:rPr lang="es-PE" sz="2000" b="1" dirty="0"/>
              <a:t>de un gráfico estadístico según el tipo de variable </a:t>
            </a:r>
            <a:endParaRPr lang="es-PE" sz="2000" dirty="0">
              <a:solidFill>
                <a:schemeClr val="dk1"/>
              </a:solidFill>
            </a:endParaRPr>
          </a:p>
        </p:txBody>
      </p:sp>
      <p:sp>
        <p:nvSpPr>
          <p:cNvPr id="6" name="CuadroTexto 5"/>
          <p:cNvSpPr txBox="1"/>
          <p:nvPr/>
        </p:nvSpPr>
        <p:spPr>
          <a:xfrm>
            <a:off x="467544" y="1043657"/>
            <a:ext cx="8496944" cy="369332"/>
          </a:xfrm>
          <a:prstGeom prst="rect">
            <a:avLst/>
          </a:prstGeom>
          <a:noFill/>
        </p:spPr>
        <p:txBody>
          <a:bodyPr wrap="square" rtlCol="0">
            <a:spAutoFit/>
          </a:bodyPr>
          <a:lstStyle/>
          <a:p>
            <a:r>
              <a:rPr lang="es-PE" dirty="0" smtClean="0"/>
              <a:t>Por </a:t>
            </a:r>
            <a:r>
              <a:rPr lang="es-PE" dirty="0"/>
              <a:t>ser más adecuados, se recomienda el uso de estos gráficos según el tipo de variable. </a:t>
            </a:r>
            <a:endParaRPr lang="es-PE" dirty="0">
              <a:ea typeface="Calibri" panose="020F0502020204030204" pitchFamily="34" charset="0"/>
              <a:cs typeface="Times New Roman" panose="02020603050405020304" pitchFamily="18" charset="0"/>
            </a:endParaRPr>
          </a:p>
        </p:txBody>
      </p:sp>
      <p:pic>
        <p:nvPicPr>
          <p:cNvPr id="2" name="Imagen 1"/>
          <p:cNvPicPr>
            <a:picLocks noChangeAspect="1"/>
          </p:cNvPicPr>
          <p:nvPr/>
        </p:nvPicPr>
        <p:blipFill rotWithShape="1">
          <a:blip r:embed="rId3"/>
          <a:srcRect l="18883" t="12881" r="20699" b="7683"/>
          <a:stretch/>
        </p:blipFill>
        <p:spPr>
          <a:xfrm>
            <a:off x="683568" y="1427584"/>
            <a:ext cx="8064896" cy="5385329"/>
          </a:xfrm>
          <a:prstGeom prst="rect">
            <a:avLst/>
          </a:prstGeom>
        </p:spPr>
      </p:pic>
    </p:spTree>
    <p:extLst>
      <p:ext uri="{BB962C8B-B14F-4D97-AF65-F5344CB8AC3E}">
        <p14:creationId xmlns:p14="http://schemas.microsoft.com/office/powerpoint/2010/main" val="400448062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80">
                                          <p:stCondLst>
                                            <p:cond delay="0"/>
                                          </p:stCondLst>
                                        </p:cTn>
                                        <p:tgtEl>
                                          <p:spTgt spid="2"/>
                                        </p:tgtEl>
                                      </p:cBhvr>
                                    </p:animEffect>
                                    <p:anim calcmode="lin" valueType="num">
                                      <p:cBhvr>
                                        <p:cTn id="1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1" dur="26">
                                          <p:stCondLst>
                                            <p:cond delay="650"/>
                                          </p:stCondLst>
                                        </p:cTn>
                                        <p:tgtEl>
                                          <p:spTgt spid="2"/>
                                        </p:tgtEl>
                                      </p:cBhvr>
                                      <p:to x="100000" y="60000"/>
                                    </p:animScale>
                                    <p:animScale>
                                      <p:cBhvr>
                                        <p:cTn id="22" dur="166" decel="50000">
                                          <p:stCondLst>
                                            <p:cond delay="676"/>
                                          </p:stCondLst>
                                        </p:cTn>
                                        <p:tgtEl>
                                          <p:spTgt spid="2"/>
                                        </p:tgtEl>
                                      </p:cBhvr>
                                      <p:to x="100000" y="100000"/>
                                    </p:animScale>
                                    <p:animScale>
                                      <p:cBhvr>
                                        <p:cTn id="23" dur="26">
                                          <p:stCondLst>
                                            <p:cond delay="1312"/>
                                          </p:stCondLst>
                                        </p:cTn>
                                        <p:tgtEl>
                                          <p:spTgt spid="2"/>
                                        </p:tgtEl>
                                      </p:cBhvr>
                                      <p:to x="100000" y="80000"/>
                                    </p:animScale>
                                    <p:animScale>
                                      <p:cBhvr>
                                        <p:cTn id="24" dur="166" decel="50000">
                                          <p:stCondLst>
                                            <p:cond delay="1338"/>
                                          </p:stCondLst>
                                        </p:cTn>
                                        <p:tgtEl>
                                          <p:spTgt spid="2"/>
                                        </p:tgtEl>
                                      </p:cBhvr>
                                      <p:to x="100000" y="100000"/>
                                    </p:animScale>
                                    <p:animScale>
                                      <p:cBhvr>
                                        <p:cTn id="25" dur="26">
                                          <p:stCondLst>
                                            <p:cond delay="1642"/>
                                          </p:stCondLst>
                                        </p:cTn>
                                        <p:tgtEl>
                                          <p:spTgt spid="2"/>
                                        </p:tgtEl>
                                      </p:cBhvr>
                                      <p:to x="100000" y="90000"/>
                                    </p:animScale>
                                    <p:animScale>
                                      <p:cBhvr>
                                        <p:cTn id="26" dur="166" decel="50000">
                                          <p:stCondLst>
                                            <p:cond delay="1668"/>
                                          </p:stCondLst>
                                        </p:cTn>
                                        <p:tgtEl>
                                          <p:spTgt spid="2"/>
                                        </p:tgtEl>
                                      </p:cBhvr>
                                      <p:to x="100000" y="100000"/>
                                    </p:animScale>
                                    <p:animScale>
                                      <p:cBhvr>
                                        <p:cTn id="27" dur="26">
                                          <p:stCondLst>
                                            <p:cond delay="1808"/>
                                          </p:stCondLst>
                                        </p:cTn>
                                        <p:tgtEl>
                                          <p:spTgt spid="2"/>
                                        </p:tgtEl>
                                      </p:cBhvr>
                                      <p:to x="100000" y="95000"/>
                                    </p:animScale>
                                    <p:animScale>
                                      <p:cBhvr>
                                        <p:cTn id="2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41" y="116632"/>
            <a:ext cx="3448455" cy="648072"/>
          </a:xfrm>
          <a:prstGeom prst="rect">
            <a:avLst/>
          </a:prstGeom>
        </p:spPr>
      </p:pic>
      <p:pic>
        <p:nvPicPr>
          <p:cNvPr id="4" name="Imagen 3"/>
          <p:cNvPicPr>
            <a:picLocks noChangeAspect="1"/>
          </p:cNvPicPr>
          <p:nvPr/>
        </p:nvPicPr>
        <p:blipFill rotWithShape="1">
          <a:blip r:embed="rId4"/>
          <a:srcRect l="23313" t="11022" r="14265" b="12763"/>
          <a:stretch/>
        </p:blipFill>
        <p:spPr>
          <a:xfrm>
            <a:off x="323528" y="764704"/>
            <a:ext cx="8496944" cy="5832678"/>
          </a:xfrm>
          <a:prstGeom prst="rect">
            <a:avLst/>
          </a:prstGeom>
        </p:spPr>
      </p:pic>
    </p:spTree>
    <p:extLst>
      <p:ext uri="{BB962C8B-B14F-4D97-AF65-F5344CB8AC3E}">
        <p14:creationId xmlns:p14="http://schemas.microsoft.com/office/powerpoint/2010/main" val="41052618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14432</TotalTime>
  <Words>1467</Words>
  <Application>Microsoft Office PowerPoint</Application>
  <PresentationFormat>Presentación en pantalla (4:3)</PresentationFormat>
  <Paragraphs>319</Paragraphs>
  <Slides>18</Slides>
  <Notes>11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18</vt:i4>
      </vt:variant>
    </vt:vector>
  </HeadingPairs>
  <TitlesOfParts>
    <vt:vector size="27" baseType="lpstr">
      <vt:lpstr>Arial</vt:lpstr>
      <vt:lpstr>Calibri</vt:lpstr>
      <vt:lpstr>Cambria Math</vt:lpstr>
      <vt:lpstr>Maiandra GD</vt:lpstr>
      <vt:lpstr>Segoe UI Semilight</vt:lpstr>
      <vt:lpstr>Symbol</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WILLIAM MARCELINO PALIZA FRANCO</dc:creator>
  <cp:lastModifiedBy>JOSELITO</cp:lastModifiedBy>
  <cp:revision>926</cp:revision>
  <dcterms:created xsi:type="dcterms:W3CDTF">2013-07-07T20:40:24Z</dcterms:created>
  <dcterms:modified xsi:type="dcterms:W3CDTF">2015-10-25T04:55:31Z</dcterms:modified>
</cp:coreProperties>
</file>