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45" autoAdjust="0"/>
    <p:restoredTop sz="94660"/>
  </p:normalViewPr>
  <p:slideViewPr>
    <p:cSldViewPr>
      <p:cViewPr>
        <p:scale>
          <a:sx n="48" d="100"/>
          <a:sy n="48" d="100"/>
        </p:scale>
        <p:origin x="-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001B6-6F2C-462D-90FB-110F0D19108A}" type="datetimeFigureOut">
              <a:rPr lang="id-ID" smtClean="0"/>
              <a:pPr/>
              <a:t>31/10/2015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92DAB-FB1A-403B-9791-69DFABF6EAD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92DAB-FB1A-403B-9791-69DFABF6EAD9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7777-0124-4B89-8DBE-93E0F208A439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91B3-4849-45E1-AEAB-235D9A3844EB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2EAD-8455-46F0-881D-9D944CC78E3C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7A4A-E612-4D5E-BE94-E0B99ED5DD47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3620-2AE9-416D-B818-DB349095217E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A3E-02FF-4AA9-A04E-78E097DD2947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7414-9F2F-4501-A98B-5576B37D9CEF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A8DF-F91D-47D9-95A6-E26B270FD13C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D6AD-3C00-4132-98B7-0B65EA95ABA1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6080-959E-447A-B016-F93170809D0E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5AB-40E3-4BB0-A8F6-99E5B875A757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2448-1C8C-4D0C-AF58-7EB6F58737FC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443C-2902-4C4A-A0BE-4A88A668366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428868"/>
            <a:ext cx="5572164" cy="1500198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d-ID" sz="6000" b="1" smtClean="0"/>
              <a:t>REAKSI ADISI</a:t>
            </a:r>
            <a:endParaRPr lang="id-ID" sz="6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71414"/>
            <a:ext cx="3643338" cy="642942"/>
          </a:xfrm>
        </p:spPr>
        <p:txBody>
          <a:bodyPr>
            <a:normAutofit/>
          </a:bodyPr>
          <a:lstStyle/>
          <a:p>
            <a:r>
              <a:rPr lang="id-ID" sz="2400" b="1" smtClean="0">
                <a:solidFill>
                  <a:schemeClr val="tx1"/>
                </a:solidFill>
                <a:latin typeface="Book Antiqua" pitchFamily="18" charset="0"/>
              </a:rPr>
              <a:t>Kimia Organik Lanjut</a:t>
            </a:r>
            <a:endParaRPr lang="id-ID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768" y="1428736"/>
            <a:ext cx="71438" cy="38576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7429520" y="1643050"/>
            <a:ext cx="71438" cy="38576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715272" y="1857364"/>
            <a:ext cx="71438" cy="385765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8001024" y="2071678"/>
            <a:ext cx="71438" cy="38576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8286776" y="2285992"/>
            <a:ext cx="71438" cy="385765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37E-FF31-4C7D-A2FE-EC7BD855017A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536575" lvl="0" indent="-536575">
              <a:buFont typeface="Wingdings" pitchFamily="2" charset="2"/>
              <a:buChar char="ü"/>
            </a:pPr>
            <a:r>
              <a:rPr lang="en-US" sz="3600" b="1" smtClean="0"/>
              <a:t>Adisi Hidrogen</a:t>
            </a:r>
            <a:endParaRPr lang="id-ID" sz="3600" b="1" smtClean="0"/>
          </a:p>
          <a:p>
            <a:pPr marL="0" lvl="0" indent="636588" algn="just">
              <a:buNone/>
              <a:tabLst>
                <a:tab pos="1431925" algn="l"/>
              </a:tabLst>
            </a:pPr>
            <a:r>
              <a:rPr lang="en-US" sz="3600" i="1" smtClean="0">
                <a:latin typeface="Bodoni MT" pitchFamily="18" charset="0"/>
              </a:rPr>
              <a:t>Adisi hidrogen pada alkena memerlukan katalis. Proses ini dinamakan hidrogenasi.</a:t>
            </a:r>
            <a:endParaRPr lang="id-ID" sz="3600" i="1" smtClean="0">
              <a:latin typeface="Bodoni MT" pitchFamily="18" charset="0"/>
            </a:endParaRPr>
          </a:p>
          <a:p>
            <a:pPr marL="0" lvl="0" indent="636588" algn="just">
              <a:buNone/>
              <a:tabLst>
                <a:tab pos="1431925" algn="l"/>
              </a:tabLst>
            </a:pPr>
            <a:r>
              <a:rPr lang="en-US" sz="3600" i="1" spc="300" smtClean="0"/>
              <a:t>Hidrogenasi</a:t>
            </a:r>
            <a:r>
              <a:rPr lang="en-US" sz="3600" smtClean="0"/>
              <a:t> adalah proses atau reaksi dari suatu senyawa kimia dengan gas hidrogen, atau bias</a:t>
            </a:r>
            <a:r>
              <a:rPr lang="id-ID" sz="3600" smtClean="0"/>
              <a:t>a</a:t>
            </a:r>
            <a:r>
              <a:rPr lang="en-US" sz="3600" smtClean="0"/>
              <a:t> dikatakan sebagai, suatu proses penambahan hidrogen pada ikatan rangkap dua dengan bantuan katalis.</a:t>
            </a:r>
            <a:endParaRPr lang="id-ID" sz="36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21A2-7B62-4848-A2D3-AB8EA0B74823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536575" lvl="0" indent="-536575">
              <a:buNone/>
            </a:pPr>
            <a:endParaRPr lang="id-ID" sz="3600" smtClean="0"/>
          </a:p>
          <a:p>
            <a:pPr marL="536575" lvl="0" indent="-536575">
              <a:buNone/>
            </a:pPr>
            <a:endParaRPr lang="id-ID" sz="3600" smtClean="0"/>
          </a:p>
          <a:p>
            <a:pPr marL="536575" lvl="0" indent="-536575">
              <a:buNone/>
            </a:pPr>
            <a:endParaRPr lang="id-ID" sz="3600" smtClean="0"/>
          </a:p>
          <a:p>
            <a:pPr marL="258763" indent="-258763"/>
            <a:r>
              <a:rPr lang="en-US" i="1" smtClean="0">
                <a:latin typeface="Bookman Old Style" pitchFamily="18" charset="0"/>
              </a:rPr>
              <a:t>Biasanya katalis berupa bubuk halus logam nikel, platina atau paladium. </a:t>
            </a:r>
            <a:endParaRPr lang="id-ID" i="1" smtClean="0">
              <a:latin typeface="Bookman Old Style" pitchFamily="18" charset="0"/>
            </a:endParaRPr>
          </a:p>
          <a:p>
            <a:pPr marL="258763" indent="-258763"/>
            <a:r>
              <a:rPr lang="en-US" smtClean="0"/>
              <a:t>Logam-logam tersebut menyerap gas hidrogen pada permukaan dan mengaktifkan ikatan hidrogen-hidrogen.</a:t>
            </a:r>
            <a:endParaRPr lang="id-ID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200" b="1" smtClean="0"/>
              <a:t>Lanjutan Adisi Hidrogen....</a:t>
            </a:r>
            <a:endParaRPr lang="id-ID" sz="320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714348" y="1357298"/>
          <a:ext cx="7715304" cy="1785950"/>
        </p:xfrm>
        <a:graphic>
          <a:graphicData uri="http://schemas.openxmlformats.org/presentationml/2006/ole">
            <p:oleObj spid="_x0000_s52226" name="CS ChemDraw Drawing" r:id="rId3" imgW="3909005" imgH="824631" progId="ChemDraw.Document.6.0">
              <p:embed/>
            </p:oleObj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C34-D09C-4E95-AD54-670EE24556B0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71490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536575" lvl="0" indent="-536575">
              <a:buFont typeface="Wingdings" pitchFamily="2" charset="2"/>
              <a:buChar char="ü"/>
            </a:pPr>
            <a:r>
              <a:rPr lang="en-US" sz="3600" b="1" u="sng" smtClean="0"/>
              <a:t>Reaksi Adisi Elektrofilik pada Alkena </a:t>
            </a:r>
            <a:endParaRPr lang="id-ID" sz="3600" b="1" u="sng" smtClean="0"/>
          </a:p>
          <a:p>
            <a:pPr marL="715963" indent="-258763">
              <a:buFont typeface="Wingdings" pitchFamily="2" charset="2"/>
              <a:buChar char="§"/>
            </a:pPr>
            <a:r>
              <a:rPr lang="en-US" sz="3600" smtClean="0">
                <a:latin typeface="Gloucester MT Extra Condensed" pitchFamily="18" charset="0"/>
              </a:rPr>
              <a:t>Elektron-elektron π dari ikatan ganda dua membentuk ikatan yang lebih lemah dan lebih mudah terkena pereaksi dibandingkan dengan elektron-elektron σ.</a:t>
            </a:r>
            <a:endParaRPr lang="id-ID" sz="3600" smtClean="0">
              <a:latin typeface="Gloucester MT Extra Condensed" pitchFamily="18" charset="0"/>
            </a:endParaRPr>
          </a:p>
          <a:p>
            <a:pPr marL="715963" indent="-258763">
              <a:buFont typeface="Wingdings" pitchFamily="2" charset="2"/>
              <a:buChar char="§"/>
            </a:pPr>
            <a:r>
              <a:rPr lang="en-US" sz="3600" smtClean="0"/>
              <a:t>Elektron π inilah yang terlibat dalam reaksi adisi pada alkena.</a:t>
            </a:r>
            <a:endParaRPr lang="id-ID" sz="3600" smtClean="0"/>
          </a:p>
          <a:p>
            <a:pPr marL="715963" indent="-258763">
              <a:buFont typeface="Wingdings" pitchFamily="2" charset="2"/>
              <a:buChar char="§"/>
            </a:pPr>
            <a:r>
              <a:rPr lang="en-US" sz="3600" i="1" smtClean="0"/>
              <a:t>Ikatan ganda dua berlaku sebagai pemberi elektron bagi pereaksi pencari elektron</a:t>
            </a:r>
            <a:r>
              <a:rPr lang="en-US" sz="3600" smtClean="0"/>
              <a:t>.</a:t>
            </a:r>
            <a:endParaRPr lang="id-ID" sz="3600" smtClean="0"/>
          </a:p>
          <a:p>
            <a:pPr marL="536575" lvl="0" indent="-536575">
              <a:buNone/>
            </a:pPr>
            <a:endParaRPr lang="id-ID" sz="3600" smtClean="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835E-1300-4FDA-9A8A-C2FAF06E019D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0006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36575" lvl="0" indent="-536575">
              <a:buNone/>
            </a:pPr>
            <a:r>
              <a:rPr lang="id-ID" sz="2800" smtClean="0">
                <a:latin typeface="Eras Demi ITC" pitchFamily="34" charset="0"/>
              </a:rPr>
              <a:t>P</a:t>
            </a:r>
            <a:r>
              <a:rPr lang="en-US" sz="2800" smtClean="0">
                <a:latin typeface="Eras Demi ITC" pitchFamily="34" charset="0"/>
              </a:rPr>
              <a:t>erhatikan adisi asam pada alkena</a:t>
            </a:r>
            <a:r>
              <a:rPr lang="id-ID" sz="2800" smtClean="0">
                <a:latin typeface="Eras Demi ITC" pitchFamily="34" charset="0"/>
              </a:rPr>
              <a:t> berikut :</a:t>
            </a:r>
          </a:p>
          <a:p>
            <a:pPr marL="536575" lvl="0" indent="-536575">
              <a:buNone/>
            </a:pPr>
            <a:endParaRPr lang="id-ID" sz="2800" smtClean="0">
              <a:latin typeface="Eras Demi ITC" pitchFamily="34" charset="0"/>
            </a:endParaRPr>
          </a:p>
          <a:p>
            <a:pPr marL="536575" lvl="0" indent="-536575">
              <a:buNone/>
            </a:pPr>
            <a:endParaRPr lang="id-ID" sz="2800" smtClean="0">
              <a:latin typeface="Eras Demi ITC" pitchFamily="34" charset="0"/>
            </a:endParaRPr>
          </a:p>
          <a:p>
            <a:pPr marL="536575" lvl="0" indent="-536575">
              <a:buNone/>
            </a:pPr>
            <a:endParaRPr lang="id-ID" sz="2800" smtClean="0">
              <a:latin typeface="Eras Demi ITC" pitchFamily="34" charset="0"/>
            </a:endParaRPr>
          </a:p>
          <a:p>
            <a:pPr marL="0" lvl="0" indent="0" algn="just">
              <a:buNone/>
            </a:pPr>
            <a:endParaRPr lang="id-ID" sz="2800" smtClean="0">
              <a:latin typeface="Aparajita" pitchFamily="34" charset="0"/>
              <a:cs typeface="Aparajita" pitchFamily="34" charset="0"/>
            </a:endParaRPr>
          </a:p>
          <a:p>
            <a:pPr marL="0" lvl="0" indent="0" algn="just">
              <a:buNone/>
            </a:pPr>
            <a:endParaRPr lang="id-ID" sz="2800" smtClean="0">
              <a:latin typeface="Aparajita" pitchFamily="34" charset="0"/>
              <a:cs typeface="Aparajita" pitchFamily="34" charset="0"/>
            </a:endParaRPr>
          </a:p>
          <a:p>
            <a:pPr marL="258763" indent="-258763" algn="just"/>
            <a:r>
              <a:rPr lang="id-ID" sz="2800" b="1" smtClean="0">
                <a:latin typeface="Aparajita" pitchFamily="34" charset="0"/>
                <a:cs typeface="Aparajita" pitchFamily="34" charset="0"/>
              </a:rPr>
              <a:t>Umumnya, ion karbonium sangat reaktif karena ia hanya mempunyai enam elektron (bukan delapan) disekeliling karbon positif. </a:t>
            </a:r>
            <a:endParaRPr lang="id-ID" sz="2800" b="1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844" y="417514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id-ID" sz="3200" b="1" smtClean="0"/>
              <a:t>Lanjutan </a:t>
            </a:r>
            <a:r>
              <a:rPr lang="en-US" sz="3200" b="1" smtClean="0"/>
              <a:t>Reaksi Adisi Elektrofilik pada Alkena</a:t>
            </a:r>
            <a:r>
              <a:rPr lang="id-ID" sz="3200" b="1" smtClean="0"/>
              <a:t>...</a:t>
            </a:r>
            <a:br>
              <a:rPr lang="id-ID" sz="3200" b="1" smtClean="0"/>
            </a:br>
            <a:endParaRPr lang="id-ID" sz="32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214414" y="1730378"/>
          <a:ext cx="6759575" cy="2127250"/>
        </p:xfrm>
        <a:graphic>
          <a:graphicData uri="http://schemas.openxmlformats.org/presentationml/2006/ole">
            <p:oleObj spid="_x0000_s31745" name="CS ChemDraw Drawing" r:id="rId3" imgW="3238560" imgH="821520" progId="ChemDraw.Document.6.0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C709-3872-4C4C-ADEA-69B6102CFC18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434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58763" indent="-258763"/>
            <a:r>
              <a:rPr lang="id-ID" smtClean="0">
                <a:latin typeface="Bodoni MT" pitchFamily="18" charset="0"/>
              </a:rPr>
              <a:t>Pereaksi pemberi elektron ini dinamakan </a:t>
            </a:r>
            <a:r>
              <a:rPr lang="id-ID" b="1" smtClean="0">
                <a:latin typeface="Bodoni MT" pitchFamily="18" charset="0"/>
              </a:rPr>
              <a:t>nukleofil.</a:t>
            </a:r>
            <a:r>
              <a:rPr lang="id-ID" smtClean="0">
                <a:latin typeface="Bodoni MT" pitchFamily="18" charset="0"/>
              </a:rPr>
              <a:t> Biasanya berupa ion negatif atau jenis-jenis yag mempunyai elektron-elektron bebas.</a:t>
            </a:r>
          </a:p>
          <a:p>
            <a:pPr marL="258763" indent="-258763"/>
            <a:r>
              <a:rPr lang="id-ID" smtClean="0">
                <a:latin typeface="Berlin Sans FB" pitchFamily="34" charset="0"/>
                <a:cs typeface="Aparajita" pitchFamily="34" charset="0"/>
              </a:rPr>
              <a:t>Ion karbonium dengan cepat bergabung dengan jenis lain yang dapat memberinya dua elektron.</a:t>
            </a:r>
            <a:endParaRPr lang="id-ID" smtClean="0">
              <a:latin typeface="Berlin Sans FB" pitchFamily="34" charset="0"/>
            </a:endParaRPr>
          </a:p>
          <a:p>
            <a:pPr marL="258763" lvl="0" indent="-258763"/>
            <a:endParaRPr lang="id-ID" sz="2800">
              <a:latin typeface="Berlin Sans FB" pitchFamily="34" charset="0"/>
              <a:cs typeface="Aparajita" pitchFamily="34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868346"/>
          </a:xfrm>
        </p:spPr>
        <p:txBody>
          <a:bodyPr>
            <a:noAutofit/>
          </a:bodyPr>
          <a:lstStyle/>
          <a:p>
            <a:pPr lvl="0" algn="l"/>
            <a:r>
              <a:rPr lang="id-ID" sz="3200" b="1" smtClean="0"/>
              <a:t>Lanjutan </a:t>
            </a:r>
            <a:r>
              <a:rPr lang="en-US" sz="3200" b="1" smtClean="0"/>
              <a:t>Reaksi Adisi Elektrofilik pada Alkena</a:t>
            </a:r>
            <a:r>
              <a:rPr lang="id-ID" sz="3200" b="1" smtClean="0"/>
              <a:t>...</a:t>
            </a:r>
            <a:br>
              <a:rPr lang="id-ID" sz="3200" b="1" smtClean="0"/>
            </a:br>
            <a:endParaRPr lang="id-ID" sz="32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724A-1072-4BDE-B547-291F01130FEC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0006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r>
              <a:rPr lang="id-ID" sz="2800" b="1" i="1" smtClean="0"/>
              <a:t>Adapun contoh-contoh adisi elektrofilik dengan nukleofil yang lain dapat ditunjukan dengan langkah-langkah adisi H-Cl, H-OSO</a:t>
            </a:r>
            <a:r>
              <a:rPr lang="id-ID" sz="2800" b="1" i="1" baseline="-25000" smtClean="0"/>
              <a:t>3</a:t>
            </a:r>
            <a:r>
              <a:rPr lang="id-ID" sz="2800" b="1" i="1" smtClean="0"/>
              <a:t>H, atau H-OH pada ikatan ganda-dua.</a:t>
            </a:r>
            <a:endParaRPr lang="id-ID" sz="2800" b="1" i="1" smtClean="0">
              <a:latin typeface="Aparajita" pitchFamily="34" charset="0"/>
              <a:cs typeface="Aparajita" pitchFamily="34" charset="0"/>
            </a:endParaRPr>
          </a:p>
          <a:p>
            <a:pPr marL="0" lvl="0" indent="0" algn="just">
              <a:buNone/>
            </a:pPr>
            <a:endParaRPr lang="id-ID" sz="2800" smtClean="0"/>
          </a:p>
          <a:p>
            <a:pPr marL="0" lvl="0" indent="0" algn="just">
              <a:buNone/>
            </a:pPr>
            <a:endParaRPr lang="id-ID" sz="2800" smtClean="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406" y="417514"/>
            <a:ext cx="8229600" cy="868346"/>
          </a:xfrm>
        </p:spPr>
        <p:txBody>
          <a:bodyPr>
            <a:noAutofit/>
          </a:bodyPr>
          <a:lstStyle/>
          <a:p>
            <a:r>
              <a:rPr lang="id-ID" sz="3200" b="1" smtClean="0"/>
              <a:t>Lanjutan </a:t>
            </a:r>
            <a:r>
              <a:rPr lang="en-US" sz="3200" b="1" smtClean="0"/>
              <a:t>Reaksi Adisi Elektrofilik pada Alkena</a:t>
            </a:r>
            <a:r>
              <a:rPr lang="id-ID" sz="3200" b="1" smtClean="0"/>
              <a:t>...</a:t>
            </a:r>
            <a:br>
              <a:rPr lang="id-ID" sz="3200" b="1" smtClean="0"/>
            </a:br>
            <a:endParaRPr lang="id-ID" sz="32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928662" y="1285860"/>
          <a:ext cx="7429552" cy="2000264"/>
        </p:xfrm>
        <a:graphic>
          <a:graphicData uri="http://schemas.openxmlformats.org/presentationml/2006/ole">
            <p:oleObj spid="_x0000_s50179" name="CS ChemDraw Drawing" r:id="rId3" imgW="3585240" imgH="889560" progId="ChemDraw.Document.6.0">
              <p:embed/>
            </p:oleObj>
          </a:graphicData>
        </a:graphic>
      </p:graphicFrame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86116" y="2500306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(nukleofil) 	</a:t>
            </a:r>
            <a:endParaRPr kumimoji="0" lang="id-ID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143636" y="3357562"/>
            <a:ext cx="228601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(Hasil adisi H-Nu pada alkena)</a:t>
            </a:r>
            <a:endParaRPr kumimoji="0" lang="id-ID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9226-A848-479D-98D0-F86D3DDCBFC5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4347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58763" indent="-258763">
              <a:buFont typeface="Wingdings" pitchFamily="2" charset="2"/>
              <a:buChar char="ü"/>
            </a:pPr>
            <a:r>
              <a:rPr lang="id-ID" sz="2800" b="1" smtClean="0"/>
              <a:t>  Reaksi Adisi Alkuna</a:t>
            </a:r>
          </a:p>
          <a:p>
            <a:pPr marL="0" indent="0">
              <a:buNone/>
            </a:pPr>
            <a:r>
              <a:rPr lang="id-ID" sz="2800" smtClean="0"/>
              <a:t>Reaksi adisi pada alkuna, kurang lebih sama pada reaksi adisi pada alkena. Misalnya Brom beradisi sebagai berikut:</a:t>
            </a:r>
          </a:p>
          <a:p>
            <a:pPr marL="258763" lvl="0" indent="-258763">
              <a:buNone/>
            </a:pPr>
            <a:endParaRPr lang="id-ID" sz="2800">
              <a:latin typeface="Berlin Sans FB" pitchFamily="34" charset="0"/>
              <a:cs typeface="Aparajita" pitchFamily="34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id-ID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399965"/>
            <a:ext cx="5857916" cy="1672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1DE-1D31-4EE6-8CFE-A76E431C5B6A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52" y="6215090"/>
            <a:ext cx="6215074" cy="571496"/>
          </a:xfrm>
        </p:spPr>
        <p:txBody>
          <a:bodyPr>
            <a:normAutofit fontScale="90000"/>
          </a:bodyPr>
          <a:lstStyle/>
          <a:p>
            <a:r>
              <a:rPr lang="id-ID" b="1" i="1" smtClean="0">
                <a:latin typeface="Angsana New" pitchFamily="18" charset="-34"/>
                <a:cs typeface="Angsana New" pitchFamily="18" charset="-34"/>
              </a:rPr>
              <a:t>Pahrutendo94.blogspot.com</a:t>
            </a:r>
            <a:endParaRPr lang="id-ID" b="1" i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193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id-ID" sz="6000" b="1" smtClean="0"/>
              <a:t>TERIMA KASIH</a:t>
            </a:r>
            <a:endParaRPr lang="id-ID" sz="6000" b="1"/>
          </a:p>
        </p:txBody>
      </p:sp>
      <p:sp>
        <p:nvSpPr>
          <p:cNvPr id="7" name="Left Arrow 6"/>
          <p:cNvSpPr/>
          <p:nvPr/>
        </p:nvSpPr>
        <p:spPr>
          <a:xfrm>
            <a:off x="1643042" y="3000372"/>
            <a:ext cx="3000396" cy="114300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Left Arrow 7"/>
          <p:cNvSpPr/>
          <p:nvPr/>
        </p:nvSpPr>
        <p:spPr>
          <a:xfrm rot="10800000">
            <a:off x="4643439" y="3000372"/>
            <a:ext cx="3000396" cy="114300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0B27-4912-4EE3-AC38-A3859094E108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41 0.00023 L 0.56841 0.0002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3.33333E-6 L -0.58403 -3.33333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" y="60324"/>
            <a:ext cx="2400288" cy="1082660"/>
          </a:xfrm>
        </p:spPr>
        <p:txBody>
          <a:bodyPr/>
          <a:lstStyle/>
          <a:p>
            <a:r>
              <a:rPr lang="id-ID" b="1" u="sng" smtClean="0"/>
              <a:t>DEFINISI</a:t>
            </a:r>
            <a:endParaRPr lang="id-ID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715963" algn="just">
              <a:buNone/>
            </a:pPr>
            <a:r>
              <a:rPr lang="en-US" sz="3400" err="1" smtClean="0"/>
              <a:t>Reaksi</a:t>
            </a:r>
            <a:r>
              <a:rPr lang="en-US" sz="3400" smtClean="0"/>
              <a:t> </a:t>
            </a:r>
            <a:r>
              <a:rPr lang="en-US" sz="3400" err="1" smtClean="0"/>
              <a:t>Adisi</a:t>
            </a:r>
            <a:r>
              <a:rPr lang="en-US" sz="3400" smtClean="0"/>
              <a:t> </a:t>
            </a:r>
            <a:r>
              <a:rPr lang="en-US" sz="3400" err="1" smtClean="0"/>
              <a:t>ialah</a:t>
            </a:r>
            <a:r>
              <a:rPr lang="en-US" sz="3400" smtClean="0"/>
              <a:t> </a:t>
            </a:r>
            <a:r>
              <a:rPr lang="en-US" sz="3400" err="1" smtClean="0"/>
              <a:t>reaksi</a:t>
            </a:r>
            <a:r>
              <a:rPr lang="en-US" sz="3400" smtClean="0"/>
              <a:t> </a:t>
            </a:r>
            <a:r>
              <a:rPr lang="en-US" sz="3400" err="1" smtClean="0"/>
              <a:t>pemutusan</a:t>
            </a:r>
            <a:r>
              <a:rPr lang="en-US" sz="3400" smtClean="0"/>
              <a:t> </a:t>
            </a:r>
            <a:r>
              <a:rPr lang="en-US" sz="3400" err="1" smtClean="0"/>
              <a:t>ikatan</a:t>
            </a:r>
            <a:r>
              <a:rPr lang="en-US" sz="3400" smtClean="0"/>
              <a:t> </a:t>
            </a:r>
            <a:r>
              <a:rPr lang="en-US" sz="3400" err="1" smtClean="0"/>
              <a:t>rangkap</a:t>
            </a:r>
            <a:r>
              <a:rPr lang="en-US" sz="3400" smtClean="0"/>
              <a:t> </a:t>
            </a:r>
            <a:r>
              <a:rPr lang="en-US" sz="3400" err="1" smtClean="0"/>
              <a:t>dengan</a:t>
            </a:r>
            <a:r>
              <a:rPr lang="en-US" sz="3400" smtClean="0"/>
              <a:t> </a:t>
            </a:r>
            <a:r>
              <a:rPr lang="en-US" sz="3400" err="1" smtClean="0"/>
              <a:t>cara</a:t>
            </a:r>
            <a:r>
              <a:rPr lang="en-US" sz="3400" smtClean="0"/>
              <a:t> </a:t>
            </a:r>
            <a:r>
              <a:rPr lang="en-US" sz="3400" err="1" smtClean="0"/>
              <a:t>penambahan</a:t>
            </a:r>
            <a:r>
              <a:rPr lang="en-US" sz="3400" smtClean="0"/>
              <a:t> </a:t>
            </a:r>
            <a:r>
              <a:rPr lang="en-US" sz="3400" err="1" smtClean="0"/>
              <a:t>unsur</a:t>
            </a:r>
            <a:r>
              <a:rPr lang="en-US" sz="3400" smtClean="0"/>
              <a:t> </a:t>
            </a:r>
            <a:r>
              <a:rPr lang="en-US" sz="3400" err="1" smtClean="0"/>
              <a:t>baru</a:t>
            </a:r>
            <a:r>
              <a:rPr lang="en-US" sz="3400" smtClean="0"/>
              <a:t>, </a:t>
            </a:r>
            <a:r>
              <a:rPr lang="en-US" sz="3400" err="1" smtClean="0"/>
              <a:t>atau</a:t>
            </a:r>
            <a:r>
              <a:rPr lang="en-US" sz="3400" smtClean="0"/>
              <a:t> </a:t>
            </a:r>
            <a:r>
              <a:rPr lang="en-US" sz="3400" err="1" smtClean="0"/>
              <a:t>biasa</a:t>
            </a:r>
            <a:r>
              <a:rPr lang="en-US" sz="3400" smtClean="0"/>
              <a:t> </a:t>
            </a:r>
            <a:r>
              <a:rPr lang="en-US" sz="3400" err="1" smtClean="0"/>
              <a:t>juga</a:t>
            </a:r>
            <a:r>
              <a:rPr lang="en-US" sz="3400" smtClean="0"/>
              <a:t> </a:t>
            </a:r>
            <a:r>
              <a:rPr lang="en-US" sz="3400" err="1" smtClean="0"/>
              <a:t>dikatakan</a:t>
            </a:r>
            <a:r>
              <a:rPr lang="en-US" sz="3400" smtClean="0"/>
              <a:t> </a:t>
            </a:r>
            <a:r>
              <a:rPr lang="en-US" sz="3400" err="1" smtClean="0"/>
              <a:t>sebagai</a:t>
            </a:r>
            <a:r>
              <a:rPr lang="en-US" sz="3400" smtClean="0"/>
              <a:t> </a:t>
            </a:r>
            <a:r>
              <a:rPr lang="en-US" sz="3400" err="1" smtClean="0"/>
              <a:t>reaksi</a:t>
            </a:r>
            <a:r>
              <a:rPr lang="en-US" sz="3400" smtClean="0"/>
              <a:t> </a:t>
            </a:r>
            <a:r>
              <a:rPr lang="en-US" sz="3400" err="1" smtClean="0"/>
              <a:t>dimana</a:t>
            </a:r>
            <a:r>
              <a:rPr lang="en-US" sz="3400" smtClean="0"/>
              <a:t> </a:t>
            </a:r>
            <a:r>
              <a:rPr lang="en-US" sz="3400" err="1" smtClean="0"/>
              <a:t>senyawa</a:t>
            </a:r>
            <a:r>
              <a:rPr lang="en-US" sz="3400" smtClean="0"/>
              <a:t> yang </a:t>
            </a:r>
            <a:r>
              <a:rPr lang="en-US" sz="3400" err="1" smtClean="0"/>
              <a:t>berikatan</a:t>
            </a:r>
            <a:r>
              <a:rPr lang="en-US" sz="3400" smtClean="0"/>
              <a:t> </a:t>
            </a:r>
            <a:r>
              <a:rPr lang="en-US" sz="3400" err="1" smtClean="0"/>
              <a:t>rangkap</a:t>
            </a:r>
            <a:r>
              <a:rPr lang="en-US" sz="3400" smtClean="0"/>
              <a:t> </a:t>
            </a:r>
            <a:r>
              <a:rPr lang="en-US" sz="3400" err="1" smtClean="0"/>
              <a:t>menerima</a:t>
            </a:r>
            <a:r>
              <a:rPr lang="en-US" sz="3400" smtClean="0"/>
              <a:t> atom </a:t>
            </a:r>
            <a:r>
              <a:rPr lang="en-US" sz="3400" err="1" smtClean="0"/>
              <a:t>atau</a:t>
            </a:r>
            <a:r>
              <a:rPr lang="en-US" sz="3400" smtClean="0"/>
              <a:t> </a:t>
            </a:r>
            <a:r>
              <a:rPr lang="en-US" sz="3400" err="1" smtClean="0"/>
              <a:t>gugus</a:t>
            </a:r>
            <a:r>
              <a:rPr lang="en-US" sz="3400" smtClean="0"/>
              <a:t> atom </a:t>
            </a:r>
            <a:r>
              <a:rPr lang="en-US" sz="3400" err="1" smtClean="0"/>
              <a:t>sehingga</a:t>
            </a:r>
            <a:r>
              <a:rPr lang="en-US" sz="3400" smtClean="0"/>
              <a:t> </a:t>
            </a:r>
            <a:r>
              <a:rPr lang="en-US" sz="3400" err="1" smtClean="0"/>
              <a:t>ikatan</a:t>
            </a:r>
            <a:r>
              <a:rPr lang="en-US" sz="3400" smtClean="0"/>
              <a:t> </a:t>
            </a:r>
            <a:r>
              <a:rPr lang="en-US" sz="3400" err="1" smtClean="0"/>
              <a:t>rangkapnya</a:t>
            </a:r>
            <a:r>
              <a:rPr lang="en-US" sz="3400" smtClean="0"/>
              <a:t> </a:t>
            </a:r>
            <a:r>
              <a:rPr lang="en-US" sz="3400" err="1" smtClean="0"/>
              <a:t>berubah</a:t>
            </a:r>
            <a:r>
              <a:rPr lang="en-US" sz="3400" smtClean="0"/>
              <a:t> </a:t>
            </a:r>
            <a:r>
              <a:rPr lang="en-US" sz="3400" err="1" smtClean="0"/>
              <a:t>menjadi</a:t>
            </a:r>
            <a:r>
              <a:rPr lang="en-US" sz="3400" smtClean="0"/>
              <a:t> </a:t>
            </a:r>
            <a:r>
              <a:rPr lang="en-US" sz="3400" err="1" smtClean="0"/>
              <a:t>ikatan</a:t>
            </a:r>
            <a:r>
              <a:rPr lang="en-US" sz="3400" smtClean="0"/>
              <a:t> </a:t>
            </a:r>
            <a:r>
              <a:rPr lang="en-US" sz="3400" err="1" smtClean="0"/>
              <a:t>tunggal</a:t>
            </a:r>
            <a:r>
              <a:rPr lang="en-US" sz="3400" smtClean="0"/>
              <a:t>. </a:t>
            </a:r>
            <a:endParaRPr lang="id-ID" sz="3400" smtClean="0"/>
          </a:p>
          <a:p>
            <a:pPr marL="0" indent="715963" algn="just">
              <a:buNone/>
            </a:pPr>
            <a:endParaRPr lang="id-ID" sz="34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37-C73B-406F-833C-3E81610E881D}" type="datetime1">
              <a:rPr lang="id-ID" b="1" smtClean="0">
                <a:solidFill>
                  <a:schemeClr val="bg1">
                    <a:lumMod val="75000"/>
                  </a:schemeClr>
                </a:solidFill>
              </a:rPr>
              <a:pPr/>
              <a:t>31/10/2015</a:t>
            </a:fld>
            <a:endParaRPr lang="id-ID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" y="71414"/>
            <a:ext cx="3757610" cy="1082660"/>
          </a:xfrm>
        </p:spPr>
        <p:txBody>
          <a:bodyPr>
            <a:normAutofit/>
          </a:bodyPr>
          <a:lstStyle/>
          <a:p>
            <a:pPr algn="l"/>
            <a:r>
              <a:rPr lang="id-ID" sz="4000" b="1" smtClean="0"/>
              <a:t>Lanjutan</a:t>
            </a:r>
            <a:r>
              <a:rPr lang="id-ID" b="1" smtClean="0"/>
              <a:t>...</a:t>
            </a:r>
            <a:endParaRPr lang="id-ID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id-ID" sz="3600" smtClean="0"/>
              <a:t>Reaksi adisi dapat terjadi pada ikatan rangkap dua atau  rangkap tiga, dimana terdapat electron π. </a:t>
            </a:r>
          </a:p>
          <a:p>
            <a:pPr marL="457200" indent="-457200" algn="just"/>
            <a:r>
              <a:rPr lang="id-ID" sz="3600" smtClean="0"/>
              <a:t>Electron ini akan melindungi molekul dari serangan nulkeofil, tetapi akan mudah diserang oleh elektrofil.</a:t>
            </a:r>
          </a:p>
          <a:p>
            <a:pPr marL="457200" indent="-457200" algn="just"/>
            <a:r>
              <a:rPr lang="id-ID" sz="3600" smtClean="0"/>
              <a:t>Adisi juga dapat terjadi pada C=O atau R-CN.</a:t>
            </a:r>
          </a:p>
          <a:p>
            <a:pPr marL="0" indent="715963" algn="just">
              <a:buNone/>
            </a:pPr>
            <a:endParaRPr lang="en-US" sz="3400" err="1" smtClean="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7474-2ED0-47F3-894B-C8BF9EE23859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id-ID" sz="3600" smtClean="0"/>
              <a:t> </a:t>
            </a:r>
            <a:r>
              <a:rPr lang="en-US" sz="3600" b="1" u="sng" smtClean="0"/>
              <a:t>Jenis Reaksi Adisi</a:t>
            </a:r>
            <a:endParaRPr lang="id-ID" sz="3600" b="1" u="sng" smtClean="0"/>
          </a:p>
          <a:p>
            <a:pPr marL="457200" indent="536575" algn="just">
              <a:buFont typeface="Wingdings" pitchFamily="2" charset="2"/>
              <a:buChar char="ü"/>
            </a:pPr>
            <a:r>
              <a:rPr lang="en-US" sz="3600" smtClean="0"/>
              <a:t>Adisi Alkena</a:t>
            </a:r>
            <a:endParaRPr lang="id-ID" sz="3600" smtClean="0"/>
          </a:p>
          <a:p>
            <a:pPr marL="0" indent="993775" algn="just">
              <a:buNone/>
            </a:pPr>
            <a:r>
              <a:rPr lang="en-US" smtClean="0"/>
              <a:t>Pada reaksi adisi alkena, terjadi pemutusan ikatan rangkap dua pada alkena yang diakibatkan masuknya gugus ataupun suatu unsur  pada alkena tersebut.</a:t>
            </a:r>
            <a:endParaRPr lang="id-ID" smtClean="0"/>
          </a:p>
          <a:p>
            <a:pPr marL="0" indent="993775" algn="just">
              <a:buNone/>
            </a:pPr>
            <a:endParaRPr lang="id-ID" sz="3600" smtClean="0"/>
          </a:p>
          <a:p>
            <a:pPr marL="0" indent="715963" algn="just">
              <a:buNone/>
            </a:pPr>
            <a:endParaRPr lang="id-ID" sz="34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A488-AF94-48A8-A747-E8343D66EB5F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9740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457200" algn="just"/>
            <a:endParaRPr lang="id-ID" sz="2800" smtClean="0"/>
          </a:p>
          <a:p>
            <a:pPr marL="0" indent="457200" algn="just"/>
            <a:endParaRPr lang="id-ID" sz="2800" smtClean="0"/>
          </a:p>
          <a:p>
            <a:pPr marL="0" indent="457200" algn="just"/>
            <a:endParaRPr lang="id-ID" sz="2800" smtClean="0"/>
          </a:p>
          <a:p>
            <a:pPr marL="0" indent="457200" algn="just"/>
            <a:endParaRPr lang="id-ID" sz="2800" smtClean="0"/>
          </a:p>
          <a:p>
            <a:pPr marL="357188" indent="-357188" algn="just"/>
            <a:r>
              <a:rPr lang="en-US" sz="3000" smtClean="0"/>
              <a:t>gugus A dari pereaksi A-B melekat pada salah satu karbon dari ikatan ganda-dua, gugus B melekat pada karbon lainnya.</a:t>
            </a:r>
            <a:endParaRPr lang="id-ID" sz="3000" smtClean="0"/>
          </a:p>
          <a:p>
            <a:pPr marL="357188" indent="-357188" algn="just"/>
            <a:r>
              <a:rPr lang="en-US" sz="3000" smtClean="0"/>
              <a:t>ikatan π (phi) pada alkena dipecah sedangkan ikatan σ (sigma) tidak berubah. Sebaliknya ikatan sigma pada pereaksi terpecah.</a:t>
            </a:r>
            <a:endParaRPr lang="id-ID" sz="30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785786" y="1285860"/>
          <a:ext cx="7713663" cy="1214446"/>
        </p:xfrm>
        <a:graphic>
          <a:graphicData uri="http://schemas.openxmlformats.org/presentationml/2006/ole">
            <p:oleObj spid="_x0000_s22529" name="CS ChemDraw Drawing" r:id="rId3" imgW="3971880" imgH="824760" progId="ChemDraw.Document.6.0">
              <p:embed/>
            </p:oleObj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1448" y="-24"/>
            <a:ext cx="5972188" cy="1082660"/>
          </a:xfrm>
        </p:spPr>
        <p:txBody>
          <a:bodyPr>
            <a:normAutofit/>
          </a:bodyPr>
          <a:lstStyle/>
          <a:p>
            <a:pPr algn="l"/>
            <a:r>
              <a:rPr lang="id-ID" sz="3200" b="1" smtClean="0"/>
              <a:t>Lanjutan adisi alkena....</a:t>
            </a:r>
            <a:endParaRPr lang="id-ID" sz="3200" b="1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174C-735D-4B44-86FD-AC60C0F78407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" y="131762"/>
            <a:ext cx="5972188" cy="1082660"/>
          </a:xfrm>
        </p:spPr>
        <p:txBody>
          <a:bodyPr>
            <a:normAutofit/>
          </a:bodyPr>
          <a:lstStyle/>
          <a:p>
            <a:pPr algn="l"/>
            <a:r>
              <a:rPr lang="id-ID" sz="3200" b="1" smtClean="0"/>
              <a:t>Lanjutan adisi alkena....</a:t>
            </a:r>
            <a:endParaRPr lang="id-ID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77825" indent="-377825" algn="just"/>
            <a:r>
              <a:rPr lang="en-US" smtClean="0"/>
              <a:t>Satu ikatan π dan satu ikatan σ terpecah, dan terbentuk dua ikatan σ, dikarenakan ikatan σ biasanya lebih kuat dari ikatan π.</a:t>
            </a:r>
            <a:endParaRPr lang="id-ID" smtClean="0"/>
          </a:p>
          <a:p>
            <a:pPr marL="377825" indent="-377825" algn="just"/>
            <a:endParaRPr lang="id-ID" smtClean="0"/>
          </a:p>
          <a:p>
            <a:pPr marL="0" indent="715963" algn="just">
              <a:buNone/>
            </a:pPr>
            <a:endParaRPr lang="id-ID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3FB-53F3-4FB2-B4EF-173C17224861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715963" algn="just">
              <a:buFont typeface="Wingdings" pitchFamily="2" charset="2"/>
              <a:buChar char="ü"/>
            </a:pPr>
            <a:r>
              <a:rPr lang="en-US" sz="3600" b="1" smtClean="0"/>
              <a:t>Adisi Halogen</a:t>
            </a:r>
            <a:endParaRPr lang="id-ID" sz="3600" b="1" smtClean="0"/>
          </a:p>
          <a:p>
            <a:pPr marL="636588" indent="-377825" algn="just"/>
            <a:r>
              <a:rPr lang="en-US" b="1" smtClean="0">
                <a:latin typeface="Bradley Hand ITC" pitchFamily="66" charset="0"/>
              </a:rPr>
              <a:t>Yaitu reaksi adisi dengan pereaksi dengan unsur-unsur halogen yang melekat didalamnya</a:t>
            </a:r>
            <a:r>
              <a:rPr lang="en-US" smtClean="0"/>
              <a:t>.</a:t>
            </a:r>
            <a:endParaRPr lang="id-ID" smtClean="0"/>
          </a:p>
          <a:p>
            <a:pPr marL="636588" indent="-377825" algn="just"/>
            <a:r>
              <a:rPr lang="en-US" smtClean="0"/>
              <a:t>Adisi halogen pada alkena terjadi melalui mekanisme yang agak berbeda dengan adisi asam.</a:t>
            </a:r>
            <a:endParaRPr lang="id-ID" smtClean="0"/>
          </a:p>
          <a:p>
            <a:pPr marL="0" indent="715963" algn="just">
              <a:buNone/>
            </a:pPr>
            <a:endParaRPr lang="id-ID" sz="34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AA55-BA89-4CCD-ACC8-B5B976E11FA3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mtClean="0"/>
              <a:t>Pada tahap pertama adisi brom pada alkena, electron π menggantikan ion bromida dari molekul brom. Hasilnya adalah </a:t>
            </a:r>
            <a:r>
              <a:rPr lang="en-US" b="1" smtClean="0"/>
              <a:t>ion bromonium siklik.</a:t>
            </a:r>
            <a:endParaRPr lang="id-ID" smtClean="0"/>
          </a:p>
          <a:p>
            <a:pPr marL="0" indent="715963" algn="just">
              <a:buNone/>
            </a:pPr>
            <a:endParaRPr lang="id-ID" sz="3400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844" y="214290"/>
            <a:ext cx="6115064" cy="1143000"/>
          </a:xfrm>
        </p:spPr>
        <p:txBody>
          <a:bodyPr>
            <a:normAutofit/>
          </a:bodyPr>
          <a:lstStyle/>
          <a:p>
            <a:pPr algn="l"/>
            <a:r>
              <a:rPr lang="id-ID" sz="3200" b="1" smtClean="0"/>
              <a:t>Lanjutan Adisi Halogen....</a:t>
            </a:r>
            <a:endParaRPr lang="id-ID" sz="3200" b="1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357290" y="3357562"/>
          <a:ext cx="6572296" cy="2143140"/>
        </p:xfrm>
        <a:graphic>
          <a:graphicData uri="http://schemas.openxmlformats.org/presentationml/2006/ole">
            <p:oleObj spid="_x0000_s25601" name="CS ChemDraw Drawing" r:id="rId3" imgW="3169515" imgH="1243012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428728" y="5500702"/>
            <a:ext cx="1812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(ion bromonium)</a:t>
            </a:r>
            <a:endParaRPr lang="id-ID" b="1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F004-1B05-4CBD-9A68-182473CD98F4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mtClean="0"/>
              <a:t>Kemudian reaksi ion bromida dengan ion bromonium membentuk hasil</a:t>
            </a:r>
            <a:r>
              <a:rPr lang="id-ID" smtClean="0"/>
              <a:t> : </a:t>
            </a:r>
          </a:p>
          <a:p>
            <a:pPr marL="0" indent="715963" algn="just">
              <a:buNone/>
            </a:pPr>
            <a:endParaRPr lang="id-ID"/>
          </a:p>
        </p:txBody>
      </p:sp>
      <p:sp>
        <p:nvSpPr>
          <p:cNvPr id="4" name="Chevron 3"/>
          <p:cNvSpPr/>
          <p:nvPr/>
        </p:nvSpPr>
        <p:spPr>
          <a:xfrm>
            <a:off x="7429520" y="5572140"/>
            <a:ext cx="1000132" cy="1071570"/>
          </a:xfrm>
          <a:prstGeom prst="chevr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357950" y="5572140"/>
            <a:ext cx="1000132" cy="107157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286380" y="5572140"/>
            <a:ext cx="1000132" cy="107157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d-ID" sz="3200" b="1" smtClean="0"/>
              <a:t>Lanjutan Adisi Halogen....</a:t>
            </a:r>
            <a:endParaRPr lang="id-ID" sz="3200" b="1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785786" y="2643182"/>
          <a:ext cx="7572428" cy="2214578"/>
        </p:xfrm>
        <a:graphic>
          <a:graphicData uri="http://schemas.openxmlformats.org/presentationml/2006/ole">
            <p:oleObj spid="_x0000_s28673" name="CS ChemDraw Drawing" r:id="rId3" imgW="3480495" imgH="1028430" progId="ChemDraw.Document.6.0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82C7-4AC5-4CC1-934D-017E9813549D}" type="datetime1">
              <a:rPr lang="id-ID" smtClean="0"/>
              <a:pPr/>
              <a:t>31/10/2015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443C-2902-4C4A-A0BE-4A88A668366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565</Words>
  <Application>Microsoft Office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REAKSI ADISI</vt:lpstr>
      <vt:lpstr>DEFINISI</vt:lpstr>
      <vt:lpstr>Lanjutan...</vt:lpstr>
      <vt:lpstr>Slide 4</vt:lpstr>
      <vt:lpstr>Lanjutan adisi alkena....</vt:lpstr>
      <vt:lpstr>Lanjutan adisi alkena....</vt:lpstr>
      <vt:lpstr>Slide 7</vt:lpstr>
      <vt:lpstr>Lanjutan Adisi Halogen....</vt:lpstr>
      <vt:lpstr>Lanjutan Adisi Halogen....</vt:lpstr>
      <vt:lpstr>Slide 10</vt:lpstr>
      <vt:lpstr>Lanjutan Adisi Hidrogen....</vt:lpstr>
      <vt:lpstr>Slide 12</vt:lpstr>
      <vt:lpstr>Lanjutan Reaksi Adisi Elektrofilik pada Alkena... </vt:lpstr>
      <vt:lpstr>Lanjutan Reaksi Adisi Elektrofilik pada Alkena... </vt:lpstr>
      <vt:lpstr>Lanjutan Reaksi Adisi Elektrofilik pada Alkena... </vt:lpstr>
      <vt:lpstr>Slide 16</vt:lpstr>
      <vt:lpstr>Pahrutendo94.blogspot.com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</cp:revision>
  <dcterms:created xsi:type="dcterms:W3CDTF">2015-09-29T02:47:44Z</dcterms:created>
  <dcterms:modified xsi:type="dcterms:W3CDTF">2015-10-31T04:28:35Z</dcterms:modified>
</cp:coreProperties>
</file>