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2" roundtripDataSignature="AMtx7mjsNcBEpCg0IzEK51kOMJKqgJI4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8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15;p38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fmla="val 4578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Google Shape;16;p38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None/>
              <a:defRPr b="1" sz="4500">
                <a:solidFill>
                  <a:srgbClr val="FF8C3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8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8766F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30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38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8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8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7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7"/>
          <p:cNvSpPr txBox="1"/>
          <p:nvPr>
            <p:ph idx="1" type="body"/>
          </p:nvPr>
        </p:nvSpPr>
        <p:spPr>
          <a:xfrm rot="5400000">
            <a:off x="2500884" y="-1467612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0" name="Google Shape;80;p47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7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7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8"/>
          <p:cNvSpPr txBox="1"/>
          <p:nvPr>
            <p:ph type="title"/>
          </p:nvPr>
        </p:nvSpPr>
        <p:spPr>
          <a:xfrm rot="5400000">
            <a:off x="4991100" y="2171704"/>
            <a:ext cx="5257799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8"/>
          <p:cNvSpPr txBox="1"/>
          <p:nvPr>
            <p:ph idx="1" type="body"/>
          </p:nvPr>
        </p:nvSpPr>
        <p:spPr>
          <a:xfrm rot="5400000">
            <a:off x="876300" y="190503"/>
            <a:ext cx="5257801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6" name="Google Shape;86;p48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48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8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9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9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" name="Google Shape;24;p39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9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9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0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Google Shape;29;p4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Google Shape;30;p40"/>
          <p:cNvSpPr txBox="1"/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3600"/>
              <a:buFont typeface="Verdana"/>
              <a:buNone/>
              <a:defRPr b="0" sz="3600" cap="none">
                <a:solidFill>
                  <a:srgbClr val="78766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0"/>
          <p:cNvSpPr txBox="1"/>
          <p:nvPr>
            <p:ph idx="1" type="body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18850" spcFirstLastPara="1" rIns="91425" wrap="square" tIns="0">
            <a:normAutofit/>
          </a:bodyPr>
          <a:lstStyle>
            <a:lvl1pPr indent="-228600" lvl="0" marL="457200" marR="36576" algn="l">
              <a:spcBef>
                <a:spcPts val="0"/>
              </a:spcBef>
              <a:spcAft>
                <a:spcPts val="0"/>
              </a:spcAft>
              <a:buSzPts val="1440"/>
              <a:buNone/>
              <a:defRPr b="0" sz="1800">
                <a:solidFill>
                  <a:srgbClr val="B75C00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2" name="Google Shape;32;p40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0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0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1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1"/>
          <p:cNvSpPr txBox="1"/>
          <p:nvPr>
            <p:ph idx="1" type="body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8" name="Google Shape;38;p41"/>
          <p:cNvSpPr txBox="1"/>
          <p:nvPr>
            <p:ph idx="2" type="body"/>
          </p:nvPr>
        </p:nvSpPr>
        <p:spPr>
          <a:xfrm>
            <a:off x="4755360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9" name="Google Shape;39;p41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1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1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2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2"/>
          <p:cNvSpPr txBox="1"/>
          <p:nvPr>
            <p:ph idx="1" type="body"/>
          </p:nvPr>
        </p:nvSpPr>
        <p:spPr>
          <a:xfrm>
            <a:off x="607224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46300" spcFirstLastPara="1" rIns="91425" wrap="square" tIns="91425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5" name="Google Shape;45;p42"/>
          <p:cNvSpPr txBox="1"/>
          <p:nvPr>
            <p:ph idx="2" type="body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91425" wrap="square" tIns="91425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6" name="Google Shape;46;p42"/>
          <p:cNvSpPr txBox="1"/>
          <p:nvPr>
            <p:ph idx="3" type="body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spcBef>
                <a:spcPts val="230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7" name="Google Shape;47;p42"/>
          <p:cNvSpPr txBox="1"/>
          <p:nvPr>
            <p:ph idx="4" type="body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spcBef>
                <a:spcPts val="230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8" name="Google Shape;48;p42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2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2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3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3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3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3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Google Shape;58;p44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4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4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5"/>
          <p:cNvSpPr txBox="1"/>
          <p:nvPr>
            <p:ph type="title"/>
          </p:nvPr>
        </p:nvSpPr>
        <p:spPr>
          <a:xfrm>
            <a:off x="5538784" y="533400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None/>
              <a:defRPr b="1" sz="2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5"/>
          <p:cNvSpPr txBox="1"/>
          <p:nvPr>
            <p:ph idx="1" type="body"/>
          </p:nvPr>
        </p:nvSpPr>
        <p:spPr>
          <a:xfrm>
            <a:off x="5538847" y="1447802"/>
            <a:ext cx="2971800" cy="420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marR="18288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4" name="Google Shape;64;p45"/>
          <p:cNvSpPr txBox="1"/>
          <p:nvPr>
            <p:ph idx="2" type="body"/>
          </p:nvPr>
        </p:nvSpPr>
        <p:spPr>
          <a:xfrm>
            <a:off x="761372" y="930144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70840" lvl="0" marL="457200" algn="l"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indent="-393700" lvl="1" marL="914400" algn="l"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indent="-381000" lvl="2" marL="1371600" algn="l"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indent="-370839" lvl="3" marL="1828800" algn="l">
              <a:spcBef>
                <a:spcPts val="230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indent="-355600" lvl="4" marL="22860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indent="-228600" lvl="5" marL="27432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5" name="Google Shape;65;p45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5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5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46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fmla="val 2748" name="adj"/>
            </a:avLst>
          </a:prstGeom>
          <a:solidFill>
            <a:srgbClr val="1C1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46"/>
          <p:cNvSpPr txBox="1"/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3600"/>
              <a:buFont typeface="Verdana"/>
              <a:buNone/>
              <a:defRPr b="0" sz="3600">
                <a:solidFill>
                  <a:srgbClr val="78766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6"/>
          <p:cNvSpPr txBox="1"/>
          <p:nvPr>
            <p:ph idx="1" type="body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indent="-304800" lvl="1" marL="914400" algn="l"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indent="-292100" lvl="2" marL="1371600" algn="l"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indent="-292608" lvl="3" marL="1828800" algn="l">
              <a:spcBef>
                <a:spcPts val="230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indent="-285750" lvl="4" marL="2286000" algn="l"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3" name="Google Shape;73;p46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6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6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  <p:sp>
        <p:nvSpPr>
          <p:cNvPr id="76" name="Google Shape;76;p46"/>
          <p:cNvSpPr/>
          <p:nvPr>
            <p:ph idx="2" type="pic"/>
          </p:nvPr>
        </p:nvSpPr>
        <p:spPr>
          <a:xfrm>
            <a:off x="421480" y="435768"/>
            <a:ext cx="5925312" cy="4343400"/>
          </a:xfrm>
          <a:prstGeom prst="snipRoundRect">
            <a:avLst>
              <a:gd fmla="val 1040" name="adj1"/>
              <a:gd fmla="val 0" name="adj2"/>
            </a:avLst>
          </a:prstGeom>
          <a:solidFill>
            <a:srgbClr val="4F4D49"/>
          </a:solidFill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lvl="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7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Google Shape;7;p37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Google Shape;8;p37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  <a:defRPr b="1" i="0" sz="3600" u="none" cap="none" strike="noStrik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37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70840" lvl="0" marL="4572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63728" lvl="3" marL="1828800" marR="0" rtl="0" algn="l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36550" lvl="5" marL="2743200" marR="0" rtl="0" algn="l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23850" lvl="6" marL="3200400" marR="0" rtl="0" algn="l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23850" lvl="7" marL="3657600" marR="0" rtl="0" algn="l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23850" lvl="8" marL="4114800" marR="0" rtl="0" algn="l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" name="Google Shape;10;p37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" name="Google Shape;11;p37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37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3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3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3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4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/ppt/slides/slide4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/ppt/slides/slide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5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/ppt/slides/slide5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5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/ppt/slides/slide5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/ppt/slides/slide4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4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/ppt/slides/slide6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/ppt/slides/slide6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/ppt/slides/slide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9.xml"/><Relationship Id="rId4" Type="http://schemas.openxmlformats.org/officeDocument/2006/relationships/slide" Target="/ppt/slides/slide10.xml"/><Relationship Id="rId5" Type="http://schemas.openxmlformats.org/officeDocument/2006/relationships/slide" Target="/ppt/slides/slide11.xml"/><Relationship Id="rId6" Type="http://schemas.openxmlformats.org/officeDocument/2006/relationships/slide" Target="/ppt/slides/slide12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/ppt/slides/slide6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slide" Target="/ppt/slides/slide7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/ppt/slides/slide7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slide" Target="/ppt/slides/slide7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slide" Target="/ppt/slides/slide7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/ppt/slides/slide7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slide" Target="/ppt/slides/slide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13.xml"/><Relationship Id="rId4" Type="http://schemas.openxmlformats.org/officeDocument/2006/relationships/slide" Target="/ppt/slides/slide25.xml"/><Relationship Id="rId5" Type="http://schemas.openxmlformats.org/officeDocument/2006/relationships/slide" Target="/ppt/slides/slide26.xml"/><Relationship Id="rId6" Type="http://schemas.openxmlformats.org/officeDocument/2006/relationships/slide" Target="/ppt/slides/slide1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18.xml"/><Relationship Id="rId4" Type="http://schemas.openxmlformats.org/officeDocument/2006/relationships/slide" Target="/ppt/slides/slide19.xml"/><Relationship Id="rId5" Type="http://schemas.openxmlformats.org/officeDocument/2006/relationships/slide" Target="/ppt/slides/slide20.xml"/><Relationship Id="rId6" Type="http://schemas.openxmlformats.org/officeDocument/2006/relationships/slide" Target="/ppt/slides/slide21.xml"/><Relationship Id="rId7" Type="http://schemas.openxmlformats.org/officeDocument/2006/relationships/slide" Target="/ppt/slides/slide22.xml"/><Relationship Id="rId8" Type="http://schemas.openxmlformats.org/officeDocument/2006/relationships/slide" Target="/ppt/slides/slide2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27.xml"/><Relationship Id="rId4" Type="http://schemas.openxmlformats.org/officeDocument/2006/relationships/slide" Target="/ppt/slides/slide30.xml"/><Relationship Id="rId5" Type="http://schemas.openxmlformats.org/officeDocument/2006/relationships/slide" Target="/ppt/slides/slide28.xml"/><Relationship Id="rId6" Type="http://schemas.openxmlformats.org/officeDocument/2006/relationships/slide" Target="/ppt/slides/slide2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31.xml"/><Relationship Id="rId4" Type="http://schemas.openxmlformats.org/officeDocument/2006/relationships/slide" Target="/ppt/slides/slide32.xml"/><Relationship Id="rId5" Type="http://schemas.openxmlformats.org/officeDocument/2006/relationships/slide" Target="/ppt/slides/slide33.xml"/><Relationship Id="rId6" Type="http://schemas.openxmlformats.org/officeDocument/2006/relationships/slide" Target="/ppt/slides/slide34.xml"/><Relationship Id="rId7" Type="http://schemas.openxmlformats.org/officeDocument/2006/relationships/slide" Target="/ppt/slides/slide35.xml"/><Relationship Id="rId8" Type="http://schemas.openxmlformats.org/officeDocument/2006/relationships/slide" Target="/ppt/slides/slide36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None/>
            </a:pPr>
            <a:r>
              <a:rPr lang="ka-GE"/>
              <a:t>ოთხლუთხედები</a:t>
            </a:r>
            <a:endParaRPr/>
          </a:p>
        </p:txBody>
      </p:sp>
      <p:sp>
        <p:nvSpPr>
          <p:cNvPr id="94" name="Google Shape;94;p1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/>
          <a:p>
            <a:pPr indent="0" lvl="0" marL="36576" rtl="0" algn="r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ka-GE"/>
              <a:t>VII კლასი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0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46" name="Google Shape;246;p10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ტოლია</a:t>
            </a:r>
            <a:endParaRPr/>
          </a:p>
          <a:p>
            <a:pPr indent="-122935" lvl="0" marL="265176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sp>
        <p:nvSpPr>
          <p:cNvPr id="247" name="Google Shape;247;p10">
            <a:hlinkClick action="ppaction://hlinksldjump" r:id="rId3"/>
          </p:cNvPr>
          <p:cNvSpPr/>
          <p:nvPr/>
        </p:nvSpPr>
        <p:spPr>
          <a:xfrm>
            <a:off x="2286000" y="3048000"/>
            <a:ext cx="4800600" cy="175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darken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1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53" name="Google Shape;253;p11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მართია</a:t>
            </a:r>
            <a:endParaRPr/>
          </a:p>
          <a:p>
            <a:pPr indent="-122935" lvl="0" marL="265176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sp>
        <p:nvSpPr>
          <p:cNvPr id="254" name="Google Shape;254;p11">
            <a:hlinkClick action="ppaction://hlinksldjump" r:id="rId3"/>
          </p:cNvPr>
          <p:cNvSpPr/>
          <p:nvPr/>
        </p:nvSpPr>
        <p:spPr>
          <a:xfrm>
            <a:off x="2286000" y="3048000"/>
            <a:ext cx="4800600" cy="175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darken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2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60" name="Google Shape;260;p12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ტოლია</a:t>
            </a:r>
            <a:endParaRPr/>
          </a:p>
          <a:p>
            <a:pPr indent="-122935" lvl="0" marL="265176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sp>
        <p:nvSpPr>
          <p:cNvPr id="261" name="Google Shape;261;p12">
            <a:hlinkClick action="ppaction://hlinksldjump" r:id="rId3"/>
          </p:cNvPr>
          <p:cNvSpPr/>
          <p:nvPr/>
        </p:nvSpPr>
        <p:spPr>
          <a:xfrm>
            <a:off x="2286000" y="3048000"/>
            <a:ext cx="4800600" cy="175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darken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3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67" name="Google Shape;267;p13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პარალელოგრამი</a:t>
            </a:r>
            <a:endParaRPr/>
          </a:p>
        </p:txBody>
      </p:sp>
      <p:sp>
        <p:nvSpPr>
          <p:cNvPr id="268" name="Google Shape;268;p13">
            <a:hlinkClick action="ppaction://hlinksldjump" r:id="rId3"/>
          </p:cNvPr>
          <p:cNvSpPr/>
          <p:nvPr/>
        </p:nvSpPr>
        <p:spPr>
          <a:xfrm>
            <a:off x="2514600" y="2362200"/>
            <a:ext cx="4800600" cy="175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darken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74" name="Google Shape;274;p14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რომბი</a:t>
            </a:r>
            <a:endParaRPr/>
          </a:p>
        </p:txBody>
      </p:sp>
      <p:sp>
        <p:nvSpPr>
          <p:cNvPr id="275" name="Google Shape;275;p14">
            <a:hlinkClick action="ppaction://hlinksldjump" r:id="rId3"/>
          </p:cNvPr>
          <p:cNvSpPr/>
          <p:nvPr/>
        </p:nvSpPr>
        <p:spPr>
          <a:xfrm>
            <a:off x="2514600" y="2362200"/>
            <a:ext cx="4800600" cy="175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darken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5"/>
          <p:cNvSpPr txBox="1"/>
          <p:nvPr>
            <p:ph type="title"/>
          </p:nvPr>
        </p:nvSpPr>
        <p:spPr>
          <a:xfrm>
            <a:off x="594360" y="60960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240"/>
              <a:buFont typeface="Verdana"/>
              <a:buNone/>
            </a:pPr>
            <a:r>
              <a:rPr lang="ka-GE" sz="3240"/>
              <a:t>ზოგიერთი ოთხკუთხედი არ არის პარალელოგრამი</a:t>
            </a:r>
            <a:endParaRPr sz="3240"/>
          </a:p>
        </p:txBody>
      </p:sp>
      <p:sp>
        <p:nvSpPr>
          <p:cNvPr id="281" name="Google Shape;281;p15">
            <a:hlinkClick action="ppaction://hlinksldjump" r:id="rId3"/>
          </p:cNvPr>
          <p:cNvSpPr txBox="1"/>
          <p:nvPr>
            <p:ph idx="1" type="body"/>
          </p:nvPr>
        </p:nvSpPr>
        <p:spPr>
          <a:xfrm>
            <a:off x="685800" y="2667000"/>
            <a:ext cx="8001000" cy="2051304"/>
          </a:xfrm>
          <a:prstGeom prst="rect">
            <a:avLst/>
          </a:pr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91425">
            <a:normAutofit/>
          </a:bodyPr>
          <a:lstStyle/>
          <a:p>
            <a:pPr indent="-265176" lvl="0" marL="265176" rtl="0" algn="ctr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6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87" name="Google Shape;287;p16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122935" lvl="0" marL="265176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7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93" name="Google Shape;293;p17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122935" lvl="0" marL="265176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8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99" name="Google Shape;299;p18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კი</a:t>
            </a:r>
            <a:endParaRPr/>
          </a:p>
        </p:txBody>
      </p:sp>
      <p:sp>
        <p:nvSpPr>
          <p:cNvPr id="300" name="Google Shape;300;p18">
            <a:hlinkClick action="ppaction://hlinksldjump" r:id="rId3"/>
          </p:cNvPr>
          <p:cNvSpPr/>
          <p:nvPr/>
        </p:nvSpPr>
        <p:spPr>
          <a:xfrm>
            <a:off x="2057400" y="2514600"/>
            <a:ext cx="51816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darken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9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06" name="Google Shape;306;p19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არა</a:t>
            </a:r>
            <a:endParaRPr/>
          </a:p>
        </p:txBody>
      </p:sp>
      <p:sp>
        <p:nvSpPr>
          <p:cNvPr id="307" name="Google Shape;307;p19">
            <a:hlinkClick action="ppaction://hlinksldjump" r:id="rId3"/>
          </p:cNvPr>
          <p:cNvSpPr/>
          <p:nvPr/>
        </p:nvSpPr>
        <p:spPr>
          <a:xfrm>
            <a:off x="2057400" y="2514600"/>
            <a:ext cx="51816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darken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title"/>
          </p:nvPr>
        </p:nvSpPr>
        <p:spPr>
          <a:xfrm>
            <a:off x="457200" y="40093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ka-GE"/>
              <a:t>ოთხკუთხედები</a:t>
            </a:r>
            <a:endParaRPr/>
          </a:p>
        </p:txBody>
      </p:sp>
      <p:sp>
        <p:nvSpPr>
          <p:cNvPr id="100" name="Google Shape;100;p2"/>
          <p:cNvSpPr txBox="1"/>
          <p:nvPr>
            <p:ph idx="1" type="body"/>
          </p:nvPr>
        </p:nvSpPr>
        <p:spPr>
          <a:xfrm>
            <a:off x="457200" y="1600200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ოთხკუთხედი სიბრტყის ნაწილია, შემოსაზღვრული ოთხი მონაკვეთით, რომლებიც მიმდევრობით ერთმანეთთანაა შეერთებული.მონაკვეთებს ეწოდება ოთხკუთხედის გვერდები, ხოლო ამ მონაკვეთების ბოლოებს -ოთხკუთხედის წვეროები.</a:t>
            </a:r>
            <a:endParaRPr/>
          </a:p>
        </p:txBody>
      </p:sp>
      <p:sp>
        <p:nvSpPr>
          <p:cNvPr id="101" name="Google Shape;101;p2">
            <a:hlinkClick action="ppaction://hlinkshowjump?jump=nextslide"/>
          </p:cNvPr>
          <p:cNvSpPr/>
          <p:nvPr/>
        </p:nvSpPr>
        <p:spPr>
          <a:xfrm>
            <a:off x="3048000" y="4343400"/>
            <a:ext cx="4038600" cy="1295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74434" y="60000"/>
                </a:moveTo>
                <a:lnTo>
                  <a:pt x="45566" y="15000"/>
                </a:lnTo>
                <a:lnTo>
                  <a:pt x="45566" y="105000"/>
                </a:lnTo>
                <a:close/>
              </a:path>
              <a:path extrusionOk="0" fill="darken" h="120000" w="120000">
                <a:moveTo>
                  <a:pt x="74434" y="60000"/>
                </a:moveTo>
                <a:lnTo>
                  <a:pt x="45566" y="15000"/>
                </a:lnTo>
                <a:lnTo>
                  <a:pt x="45566" y="105000"/>
                </a:lnTo>
                <a:close/>
              </a:path>
              <a:path extrusionOk="0" fill="none" h="120000" w="120000">
                <a:moveTo>
                  <a:pt x="74434" y="60000"/>
                </a:moveTo>
                <a:lnTo>
                  <a:pt x="45566" y="105000"/>
                </a:lnTo>
                <a:lnTo>
                  <a:pt x="45566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შემდეგ სლაიდზე გადასვლა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2" name="Google Shape;102;p2"/>
          <p:cNvSpPr/>
          <p:nvPr/>
        </p:nvSpPr>
        <p:spPr>
          <a:xfrm rot="1018708">
            <a:off x="1125458" y="4797982"/>
            <a:ext cx="1237133" cy="762000"/>
          </a:xfrm>
          <a:prstGeom prst="flowChartManualInput">
            <a:avLst/>
          </a:pr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0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არა</a:t>
            </a:r>
            <a:endParaRPr/>
          </a:p>
        </p:txBody>
      </p:sp>
      <p:sp>
        <p:nvSpPr>
          <p:cNvPr id="314" name="Google Shape;314;p20">
            <a:hlinkClick action="ppaction://hlinksldjump" r:id="rId3"/>
          </p:cNvPr>
          <p:cNvSpPr/>
          <p:nvPr/>
        </p:nvSpPr>
        <p:spPr>
          <a:xfrm>
            <a:off x="2057400" y="2514600"/>
            <a:ext cx="51816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darken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1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20" name="Google Shape;320;p21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კი</a:t>
            </a:r>
            <a:endParaRPr/>
          </a:p>
        </p:txBody>
      </p:sp>
      <p:sp>
        <p:nvSpPr>
          <p:cNvPr id="321" name="Google Shape;321;p21">
            <a:hlinkClick action="ppaction://hlinksldjump" r:id="rId3"/>
          </p:cNvPr>
          <p:cNvSpPr/>
          <p:nvPr/>
        </p:nvSpPr>
        <p:spPr>
          <a:xfrm>
            <a:off x="2057400" y="2514600"/>
            <a:ext cx="51816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darken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2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27" name="Google Shape;327;p22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არა</a:t>
            </a:r>
            <a:endParaRPr/>
          </a:p>
        </p:txBody>
      </p:sp>
      <p:sp>
        <p:nvSpPr>
          <p:cNvPr id="328" name="Google Shape;328;p22">
            <a:hlinkClick action="ppaction://hlinksldjump" r:id="rId3"/>
          </p:cNvPr>
          <p:cNvSpPr/>
          <p:nvPr/>
        </p:nvSpPr>
        <p:spPr>
          <a:xfrm>
            <a:off x="2057400" y="2514600"/>
            <a:ext cx="51816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darken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3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34" name="Google Shape;334;p23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კი</a:t>
            </a:r>
            <a:endParaRPr/>
          </a:p>
        </p:txBody>
      </p:sp>
      <p:sp>
        <p:nvSpPr>
          <p:cNvPr id="335" name="Google Shape;335;p23">
            <a:hlinkClick action="ppaction://hlinksldjump" r:id="rId3"/>
          </p:cNvPr>
          <p:cNvSpPr/>
          <p:nvPr/>
        </p:nvSpPr>
        <p:spPr>
          <a:xfrm>
            <a:off x="2057400" y="2514600"/>
            <a:ext cx="51816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darken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4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41" name="Google Shape;341;p24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ka-GE" sz="4000"/>
              <a:t>გისურვებთ წარმატებებს!</a:t>
            </a:r>
            <a:endParaRPr sz="4000"/>
          </a:p>
        </p:txBody>
      </p:sp>
      <p:sp>
        <p:nvSpPr>
          <p:cNvPr id="342" name="Google Shape;342;p24">
            <a:hlinkClick action="ppaction://hlinkshowjump?jump=firstslide"/>
          </p:cNvPr>
          <p:cNvSpPr/>
          <p:nvPr/>
        </p:nvSpPr>
        <p:spPr>
          <a:xfrm>
            <a:off x="3048000" y="3276600"/>
            <a:ext cx="41910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6909" y="60000"/>
                </a:moveTo>
                <a:lnTo>
                  <a:pt x="73091" y="15000"/>
                </a:lnTo>
                <a:lnTo>
                  <a:pt x="73091" y="105000"/>
                </a:lnTo>
                <a:close/>
              </a:path>
              <a:path extrusionOk="0" fill="darken" h="120000" w="120000">
                <a:moveTo>
                  <a:pt x="46909" y="60000"/>
                </a:moveTo>
                <a:lnTo>
                  <a:pt x="73091" y="15000"/>
                </a:lnTo>
                <a:lnTo>
                  <a:pt x="73091" y="105000"/>
                </a:lnTo>
                <a:close/>
              </a:path>
              <a:path extrusionOk="0" fill="none" h="120000" w="120000">
                <a:moveTo>
                  <a:pt x="46909" y="60000"/>
                </a:moveTo>
                <a:lnTo>
                  <a:pt x="73091" y="15000"/>
                </a:lnTo>
                <a:lnTo>
                  <a:pt x="73091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დაიწყე თავიდან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5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48" name="Google Shape;348;p25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მართკუთხედი</a:t>
            </a:r>
            <a:endParaRPr/>
          </a:p>
        </p:txBody>
      </p:sp>
      <p:sp>
        <p:nvSpPr>
          <p:cNvPr id="349" name="Google Shape;349;p25">
            <a:hlinkClick action="ppaction://hlinksldjump" r:id="rId3"/>
          </p:cNvPr>
          <p:cNvSpPr/>
          <p:nvPr/>
        </p:nvSpPr>
        <p:spPr>
          <a:xfrm>
            <a:off x="2514600" y="2362200"/>
            <a:ext cx="4800600" cy="175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darken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6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55" name="Google Shape;355;p26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კვადრატი</a:t>
            </a:r>
            <a:endParaRPr/>
          </a:p>
        </p:txBody>
      </p:sp>
      <p:sp>
        <p:nvSpPr>
          <p:cNvPr id="356" name="Google Shape;356;p26">
            <a:hlinkClick action="ppaction://hlinksldjump" r:id="rId3"/>
          </p:cNvPr>
          <p:cNvSpPr/>
          <p:nvPr/>
        </p:nvSpPr>
        <p:spPr>
          <a:xfrm>
            <a:off x="2514600" y="2362200"/>
            <a:ext cx="4800600" cy="175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darken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43571" y="60000"/>
                </a:moveTo>
                <a:lnTo>
                  <a:pt x="76429" y="15000"/>
                </a:lnTo>
                <a:lnTo>
                  <a:pt x="76429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7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62" name="Google Shape;362;p27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კი</a:t>
            </a:r>
            <a:endParaRPr/>
          </a:p>
        </p:txBody>
      </p:sp>
      <p:sp>
        <p:nvSpPr>
          <p:cNvPr id="363" name="Google Shape;363;p27">
            <a:hlinkClick action="ppaction://hlinksldjump" r:id="rId3"/>
          </p:cNvPr>
          <p:cNvSpPr/>
          <p:nvPr/>
        </p:nvSpPr>
        <p:spPr>
          <a:xfrm>
            <a:off x="2057400" y="2514600"/>
            <a:ext cx="51816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darken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8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69" name="Google Shape;369;p28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არა</a:t>
            </a:r>
            <a:endParaRPr/>
          </a:p>
        </p:txBody>
      </p:sp>
      <p:sp>
        <p:nvSpPr>
          <p:cNvPr id="370" name="Google Shape;370;p28">
            <a:hlinkClick action="ppaction://hlinksldjump" r:id="rId3"/>
          </p:cNvPr>
          <p:cNvSpPr/>
          <p:nvPr/>
        </p:nvSpPr>
        <p:spPr>
          <a:xfrm>
            <a:off x="2057400" y="2514600"/>
            <a:ext cx="51816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darken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9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76" name="Google Shape;376;p29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არა</a:t>
            </a:r>
            <a:endParaRPr/>
          </a:p>
        </p:txBody>
      </p:sp>
      <p:sp>
        <p:nvSpPr>
          <p:cNvPr id="377" name="Google Shape;377;p29">
            <a:hlinkClick action="ppaction://hlinksldjump" r:id="rId3"/>
          </p:cNvPr>
          <p:cNvSpPr/>
          <p:nvPr/>
        </p:nvSpPr>
        <p:spPr>
          <a:xfrm>
            <a:off x="2057400" y="2514600"/>
            <a:ext cx="51816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darken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/>
          <p:nvPr>
            <p:ph type="title"/>
          </p:nvPr>
        </p:nvSpPr>
        <p:spPr>
          <a:xfrm>
            <a:off x="533400" y="502920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108" name="Google Shape;108;p3"/>
          <p:cNvSpPr txBox="1"/>
          <p:nvPr>
            <p:ph idx="1" type="body"/>
          </p:nvPr>
        </p:nvSpPr>
        <p:spPr>
          <a:xfrm>
            <a:off x="609600" y="609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36"/>
              <a:buChar char="⚫"/>
            </a:pPr>
            <a:r>
              <a:rPr lang="ka-GE" sz="2170"/>
              <a:t>პარალელოგრამი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ka-GE" sz="2170"/>
              <a:t>ეწოდება ისეთ ოთხკუთხედს,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ka-GE" sz="2170"/>
              <a:t> რომლის მოპირდაპირე გვერდები...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t/>
            </a:r>
            <a:endParaRPr sz="2170"/>
          </a:p>
          <a:p>
            <a:pPr indent="-265176" lvl="0" marL="265176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Char char="⚫"/>
            </a:pPr>
            <a:r>
              <a:rPr lang="ka-GE" sz="2170"/>
              <a:t>რომბი ეწოდება პარალელოგრამს,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ka-GE" sz="2170"/>
              <a:t> რომლის ოთხივე გვერდი ...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t/>
            </a:r>
            <a:endParaRPr sz="2170"/>
          </a:p>
          <a:p>
            <a:pPr indent="-265176" lvl="0" marL="265176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Char char="⚫"/>
            </a:pPr>
            <a:r>
              <a:rPr lang="ka-GE" sz="2170"/>
              <a:t>მართკუთხედი ეწოდება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ka-GE" sz="2170"/>
              <a:t>პარალელოგრამს, რომლის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ka-GE" sz="2170"/>
              <a:t> ოთხივე კუთხე ...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t/>
            </a:r>
            <a:endParaRPr sz="2170"/>
          </a:p>
          <a:p>
            <a:pPr indent="-265176" lvl="0" marL="265176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Char char="⚫"/>
            </a:pPr>
            <a:r>
              <a:rPr lang="ka-GE" sz="2170"/>
              <a:t>კვადრატი ეწოდება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ka-GE" sz="2170"/>
              <a:t>მართკუთხედს, რომლის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ka-GE" sz="2170"/>
              <a:t>ოთხივე გვერდი...</a:t>
            </a:r>
            <a:endParaRPr/>
          </a:p>
          <a:p>
            <a:pPr indent="-154939" lvl="0" marL="265176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t/>
            </a:r>
            <a:endParaRPr sz="2170"/>
          </a:p>
          <a:p>
            <a:pPr indent="-154939" lvl="0" marL="265176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t/>
            </a:r>
            <a:endParaRPr sz="2170"/>
          </a:p>
          <a:p>
            <a:pPr indent="-154939" lvl="0" marL="265176" rtl="0" algn="l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t/>
            </a:r>
            <a:endParaRPr sz="2170"/>
          </a:p>
        </p:txBody>
      </p:sp>
      <p:sp>
        <p:nvSpPr>
          <p:cNvPr id="109" name="Google Shape;109;p3">
            <a:hlinkClick action="ppaction://hlinksldjump" r:id="rId3"/>
          </p:cNvPr>
          <p:cNvSpPr/>
          <p:nvPr/>
        </p:nvSpPr>
        <p:spPr>
          <a:xfrm>
            <a:off x="6324600" y="696432"/>
            <a:ext cx="1828800" cy="75136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78488" y="60000"/>
                </a:moveTo>
                <a:lnTo>
                  <a:pt x="41512" y="15000"/>
                </a:lnTo>
                <a:lnTo>
                  <a:pt x="41512" y="105000"/>
                </a:lnTo>
                <a:close/>
              </a:path>
              <a:path extrusionOk="0" fill="darken" h="120000" w="120000">
                <a:moveTo>
                  <a:pt x="78488" y="60000"/>
                </a:moveTo>
                <a:lnTo>
                  <a:pt x="41512" y="15000"/>
                </a:lnTo>
                <a:lnTo>
                  <a:pt x="41512" y="105000"/>
                </a:lnTo>
                <a:close/>
              </a:path>
              <a:path extrusionOk="0" fill="none" h="120000" w="120000">
                <a:moveTo>
                  <a:pt x="78488" y="60000"/>
                </a:moveTo>
                <a:lnTo>
                  <a:pt x="41512" y="105000"/>
                </a:lnTo>
                <a:lnTo>
                  <a:pt x="41512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ka-GE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პასუხი</a:t>
            </a:r>
            <a:endParaRPr b="1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0" name="Google Shape;110;p3">
            <a:hlinkClick action="ppaction://hlinksldjump" r:id="rId4"/>
          </p:cNvPr>
          <p:cNvSpPr/>
          <p:nvPr/>
        </p:nvSpPr>
        <p:spPr>
          <a:xfrm>
            <a:off x="6331634" y="1977262"/>
            <a:ext cx="1863969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72877" y="60000"/>
                </a:moveTo>
                <a:lnTo>
                  <a:pt x="47123" y="15000"/>
                </a:lnTo>
                <a:lnTo>
                  <a:pt x="47123" y="105000"/>
                </a:lnTo>
                <a:close/>
              </a:path>
              <a:path extrusionOk="0" fill="darken" h="120000" w="120000">
                <a:moveTo>
                  <a:pt x="72877" y="60000"/>
                </a:moveTo>
                <a:lnTo>
                  <a:pt x="47123" y="15000"/>
                </a:lnTo>
                <a:lnTo>
                  <a:pt x="47123" y="105000"/>
                </a:lnTo>
                <a:close/>
              </a:path>
              <a:path extrusionOk="0" fill="none" h="120000" w="120000">
                <a:moveTo>
                  <a:pt x="72877" y="60000"/>
                </a:moveTo>
                <a:lnTo>
                  <a:pt x="47123" y="105000"/>
                </a:lnTo>
                <a:lnTo>
                  <a:pt x="47123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ka-GE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პასუხი</a:t>
            </a:r>
            <a:endParaRPr b="1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1" name="Google Shape;111;p3">
            <a:hlinkClick action="ppaction://hlinksldjump" r:id="rId5"/>
          </p:cNvPr>
          <p:cNvSpPr/>
          <p:nvPr/>
        </p:nvSpPr>
        <p:spPr>
          <a:xfrm>
            <a:off x="6351562" y="3006524"/>
            <a:ext cx="186397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72877" y="60000"/>
                </a:moveTo>
                <a:lnTo>
                  <a:pt x="47123" y="15000"/>
                </a:lnTo>
                <a:lnTo>
                  <a:pt x="47123" y="105000"/>
                </a:lnTo>
                <a:close/>
              </a:path>
              <a:path extrusionOk="0" fill="darken" h="120000" w="120000">
                <a:moveTo>
                  <a:pt x="72877" y="60000"/>
                </a:moveTo>
                <a:lnTo>
                  <a:pt x="47123" y="15000"/>
                </a:lnTo>
                <a:lnTo>
                  <a:pt x="47123" y="105000"/>
                </a:lnTo>
                <a:close/>
              </a:path>
              <a:path extrusionOk="0" fill="none" h="120000" w="120000">
                <a:moveTo>
                  <a:pt x="72877" y="60000"/>
                </a:moveTo>
                <a:lnTo>
                  <a:pt x="47123" y="105000"/>
                </a:lnTo>
                <a:lnTo>
                  <a:pt x="47123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ka-GE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პასუხი</a:t>
            </a:r>
            <a:endParaRPr b="1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2" name="Google Shape;112;p3">
            <a:hlinkClick action="ppaction://hlinksldjump" r:id="rId6"/>
          </p:cNvPr>
          <p:cNvSpPr/>
          <p:nvPr/>
        </p:nvSpPr>
        <p:spPr>
          <a:xfrm>
            <a:off x="6338081" y="4043382"/>
            <a:ext cx="1801838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73321" y="60000"/>
                </a:moveTo>
                <a:lnTo>
                  <a:pt x="46679" y="15000"/>
                </a:lnTo>
                <a:lnTo>
                  <a:pt x="46679" y="105000"/>
                </a:lnTo>
                <a:close/>
              </a:path>
              <a:path extrusionOk="0" fill="darken" h="120000" w="120000">
                <a:moveTo>
                  <a:pt x="73321" y="60000"/>
                </a:moveTo>
                <a:lnTo>
                  <a:pt x="46679" y="15000"/>
                </a:lnTo>
                <a:lnTo>
                  <a:pt x="46679" y="105000"/>
                </a:lnTo>
                <a:close/>
              </a:path>
              <a:path extrusionOk="0" fill="none" h="120000" w="120000">
                <a:moveTo>
                  <a:pt x="73321" y="60000"/>
                </a:moveTo>
                <a:lnTo>
                  <a:pt x="46679" y="105000"/>
                </a:lnTo>
                <a:lnTo>
                  <a:pt x="46679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             </a:t>
            </a:r>
            <a:r>
              <a:rPr b="1" i="0" lang="ka-GE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პასუხი</a:t>
            </a:r>
            <a:endParaRPr b="1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3" name="Google Shape;113;p3">
            <a:hlinkClick action="ppaction://hlinkshowjump?jump=nextslide"/>
          </p:cNvPr>
          <p:cNvSpPr/>
          <p:nvPr/>
        </p:nvSpPr>
        <p:spPr>
          <a:xfrm>
            <a:off x="4625340" y="5627615"/>
            <a:ext cx="3962400" cy="481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473" y="60000"/>
                </a:moveTo>
                <a:lnTo>
                  <a:pt x="54527" y="15000"/>
                </a:lnTo>
                <a:lnTo>
                  <a:pt x="54527" y="105000"/>
                </a:lnTo>
                <a:close/>
              </a:path>
              <a:path extrusionOk="0" fill="darken" h="120000" w="120000">
                <a:moveTo>
                  <a:pt x="65473" y="60000"/>
                </a:moveTo>
                <a:lnTo>
                  <a:pt x="54527" y="15000"/>
                </a:lnTo>
                <a:lnTo>
                  <a:pt x="54527" y="105000"/>
                </a:lnTo>
                <a:close/>
              </a:path>
              <a:path extrusionOk="0" fill="none" h="120000" w="120000">
                <a:moveTo>
                  <a:pt x="65473" y="60000"/>
                </a:moveTo>
                <a:lnTo>
                  <a:pt x="54527" y="105000"/>
                </a:lnTo>
                <a:lnTo>
                  <a:pt x="54527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შემდეგ სლაიდზე გადასვლა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4" name="Google Shape;114;p3">
            <a:hlinkClick action="ppaction://hlinkshowjump?jump=previousslide"/>
          </p:cNvPr>
          <p:cNvSpPr/>
          <p:nvPr/>
        </p:nvSpPr>
        <p:spPr>
          <a:xfrm flipH="1">
            <a:off x="541020" y="5627615"/>
            <a:ext cx="3962400" cy="52324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942" y="60000"/>
                </a:moveTo>
                <a:lnTo>
                  <a:pt x="54058" y="15000"/>
                </a:lnTo>
                <a:lnTo>
                  <a:pt x="54058" y="105000"/>
                </a:lnTo>
                <a:close/>
              </a:path>
              <a:path extrusionOk="0" fill="darken" h="120000" w="120000">
                <a:moveTo>
                  <a:pt x="65942" y="60000"/>
                </a:moveTo>
                <a:lnTo>
                  <a:pt x="54058" y="15000"/>
                </a:lnTo>
                <a:lnTo>
                  <a:pt x="54058" y="105000"/>
                </a:lnTo>
                <a:close/>
              </a:path>
              <a:path extrusionOk="0" fill="none" h="120000" w="120000">
                <a:moveTo>
                  <a:pt x="65942" y="60000"/>
                </a:moveTo>
                <a:lnTo>
                  <a:pt x="54058" y="105000"/>
                </a:lnTo>
                <a:lnTo>
                  <a:pt x="54058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წინა სლაიდზე გადასვლა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0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383" name="Google Shape;383;p30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არა</a:t>
            </a:r>
            <a:endParaRPr/>
          </a:p>
        </p:txBody>
      </p:sp>
      <p:sp>
        <p:nvSpPr>
          <p:cNvPr id="384" name="Google Shape;384;p30">
            <a:hlinkClick action="ppaction://hlinksldjump" r:id="rId3"/>
          </p:cNvPr>
          <p:cNvSpPr/>
          <p:nvPr/>
        </p:nvSpPr>
        <p:spPr>
          <a:xfrm>
            <a:off x="2057400" y="2514600"/>
            <a:ext cx="5181600" cy="121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darken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49412" y="60000"/>
                </a:moveTo>
                <a:lnTo>
                  <a:pt x="70588" y="15000"/>
                </a:lnTo>
                <a:lnTo>
                  <a:pt x="70588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1">
            <a:hlinkClick action="ppaction://hlinksldjump" r:id="rId3"/>
          </p:cNvPr>
          <p:cNvSpPr/>
          <p:nvPr/>
        </p:nvSpPr>
        <p:spPr>
          <a:xfrm>
            <a:off x="1143000" y="1905000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90" name="Google Shape;390;p31"/>
          <p:cNvSpPr txBox="1"/>
          <p:nvPr>
            <p:ph type="title"/>
          </p:nvPr>
        </p:nvSpPr>
        <p:spPr>
          <a:xfrm>
            <a:off x="480060" y="5933769"/>
            <a:ext cx="8183880" cy="637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240"/>
              <a:buFont typeface="Verdana"/>
              <a:buNone/>
            </a:pPr>
            <a:br>
              <a:rPr lang="ka-GE" sz="3240"/>
            </a:br>
            <a:br>
              <a:rPr lang="ka-GE" sz="3240"/>
            </a:br>
            <a:br>
              <a:rPr lang="ka-GE" sz="3240"/>
            </a:br>
            <a:r>
              <a:rPr lang="ka-GE" sz="3240"/>
              <a:t>სწორი პასუხია</a:t>
            </a:r>
            <a:endParaRPr sz="2430"/>
          </a:p>
        </p:txBody>
      </p:sp>
      <p:sp>
        <p:nvSpPr>
          <p:cNvPr id="391" name="Google Shape;391;p31"/>
          <p:cNvSpPr/>
          <p:nvPr/>
        </p:nvSpPr>
        <p:spPr>
          <a:xfrm>
            <a:off x="1143000" y="914400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a-GE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ზოგიერთი ოთხკუთხედი არ არის პარალელოგრამი</a:t>
            </a:r>
            <a:endParaRPr b="1"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2"/>
          <p:cNvSpPr txBox="1"/>
          <p:nvPr>
            <p:ph type="title"/>
          </p:nvPr>
        </p:nvSpPr>
        <p:spPr>
          <a:xfrm>
            <a:off x="480060" y="5841316"/>
            <a:ext cx="8183880" cy="637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240"/>
              <a:buFont typeface="Verdana"/>
              <a:buNone/>
            </a:pPr>
            <a:br>
              <a:rPr lang="ka-GE" sz="3240"/>
            </a:br>
            <a:r>
              <a:rPr lang="ka-GE" sz="2430"/>
              <a:t>სწორი პასუხია</a:t>
            </a:r>
            <a:endParaRPr sz="2430"/>
          </a:p>
        </p:txBody>
      </p:sp>
      <p:sp>
        <p:nvSpPr>
          <p:cNvPr id="397" name="Google Shape;397;p32">
            <a:hlinkClick action="ppaction://hlinksldjump" r:id="rId3"/>
          </p:cNvPr>
          <p:cNvSpPr/>
          <p:nvPr/>
        </p:nvSpPr>
        <p:spPr>
          <a:xfrm>
            <a:off x="1187548" y="2934939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98" name="Google Shape;398;p32"/>
          <p:cNvSpPr/>
          <p:nvPr/>
        </p:nvSpPr>
        <p:spPr>
          <a:xfrm>
            <a:off x="962025" y="698109"/>
            <a:ext cx="721995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არცერთი ტრაპეცია  არ არის პარალელოგრამი. </a:t>
            </a:r>
            <a:endParaRPr b="0" i="0" sz="2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3"/>
          <p:cNvSpPr txBox="1"/>
          <p:nvPr>
            <p:ph type="title"/>
          </p:nvPr>
        </p:nvSpPr>
        <p:spPr>
          <a:xfrm>
            <a:off x="480060" y="5852206"/>
            <a:ext cx="8183880" cy="637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240"/>
              <a:buFont typeface="Verdana"/>
              <a:buNone/>
            </a:pPr>
            <a:br>
              <a:rPr lang="ka-GE" sz="3240"/>
            </a:br>
            <a:br>
              <a:rPr lang="ka-GE" sz="3240"/>
            </a:br>
            <a:br>
              <a:rPr lang="ka-GE" sz="3240"/>
            </a:br>
            <a:r>
              <a:rPr lang="ka-GE" sz="2430"/>
              <a:t>სწორი პასუხია</a:t>
            </a:r>
            <a:endParaRPr sz="2430"/>
          </a:p>
        </p:txBody>
      </p:sp>
      <p:sp>
        <p:nvSpPr>
          <p:cNvPr id="404" name="Google Shape;404;p33">
            <a:hlinkClick action="ppaction://hlinksldjump" r:id="rId3"/>
          </p:cNvPr>
          <p:cNvSpPr/>
          <p:nvPr/>
        </p:nvSpPr>
        <p:spPr>
          <a:xfrm>
            <a:off x="1160585" y="3806754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5" name="Google Shape;405;p33"/>
          <p:cNvSpPr/>
          <p:nvPr/>
        </p:nvSpPr>
        <p:spPr>
          <a:xfrm>
            <a:off x="1300162" y="970648"/>
            <a:ext cx="6319837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ყოველი პარალელოგრამი არის ოთხკუთხედი</a:t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4"/>
          <p:cNvSpPr txBox="1"/>
          <p:nvPr>
            <p:ph type="title"/>
          </p:nvPr>
        </p:nvSpPr>
        <p:spPr>
          <a:xfrm>
            <a:off x="1007012" y="5794202"/>
            <a:ext cx="8183880" cy="637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240"/>
              <a:buFont typeface="Verdana"/>
              <a:buNone/>
            </a:pPr>
            <a:br>
              <a:rPr lang="ka-GE" sz="3240"/>
            </a:br>
            <a:br>
              <a:rPr lang="ka-GE" sz="3240"/>
            </a:br>
            <a:br>
              <a:rPr lang="ka-GE" sz="3240"/>
            </a:br>
            <a:r>
              <a:rPr lang="ka-GE" sz="2430"/>
              <a:t>სწორი პასუხია</a:t>
            </a:r>
            <a:endParaRPr sz="2430"/>
          </a:p>
        </p:txBody>
      </p:sp>
      <p:sp>
        <p:nvSpPr>
          <p:cNvPr id="411" name="Google Shape;411;p34">
            <a:hlinkClick action="ppaction://hlinksldjump" r:id="rId3"/>
          </p:cNvPr>
          <p:cNvSpPr/>
          <p:nvPr/>
        </p:nvSpPr>
        <p:spPr>
          <a:xfrm>
            <a:off x="821843" y="3885643"/>
            <a:ext cx="7500313" cy="93753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12" name="Google Shape;412;p34"/>
          <p:cNvSpPr/>
          <p:nvPr/>
        </p:nvSpPr>
        <p:spPr>
          <a:xfrm>
            <a:off x="609600" y="745223"/>
            <a:ext cx="805434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ყოველი კვადრატი არის მართკუთხედი. </a:t>
            </a:r>
            <a:endParaRPr b="0" i="0" sz="4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5"/>
          <p:cNvSpPr txBox="1"/>
          <p:nvPr>
            <p:ph type="title"/>
          </p:nvPr>
        </p:nvSpPr>
        <p:spPr>
          <a:xfrm>
            <a:off x="480060" y="5715000"/>
            <a:ext cx="8183880" cy="637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240"/>
              <a:buFont typeface="Verdana"/>
              <a:buNone/>
            </a:pPr>
            <a:br>
              <a:rPr lang="ka-GE" sz="3240"/>
            </a:br>
            <a:br>
              <a:rPr lang="ka-GE" sz="3240"/>
            </a:br>
            <a:br>
              <a:rPr lang="ka-GE" sz="3240"/>
            </a:br>
            <a:r>
              <a:rPr lang="ka-GE" sz="2430"/>
              <a:t>სწორი პასუხია</a:t>
            </a:r>
            <a:endParaRPr sz="2430"/>
          </a:p>
        </p:txBody>
      </p:sp>
      <p:sp>
        <p:nvSpPr>
          <p:cNvPr id="418" name="Google Shape;418;p35">
            <a:hlinkClick action="ppaction://hlinksldjump" r:id="rId3"/>
          </p:cNvPr>
          <p:cNvSpPr/>
          <p:nvPr/>
        </p:nvSpPr>
        <p:spPr>
          <a:xfrm>
            <a:off x="1524000" y="3246772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19" name="Google Shape;419;p35"/>
          <p:cNvSpPr/>
          <p:nvPr/>
        </p:nvSpPr>
        <p:spPr>
          <a:xfrm>
            <a:off x="454268" y="691782"/>
            <a:ext cx="8080131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ზოგიერთი რომბი არის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მართკუთხედი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6"/>
          <p:cNvSpPr txBox="1"/>
          <p:nvPr>
            <p:ph type="title"/>
          </p:nvPr>
        </p:nvSpPr>
        <p:spPr>
          <a:xfrm>
            <a:off x="480060" y="5933769"/>
            <a:ext cx="8183880" cy="637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240"/>
              <a:buFont typeface="Verdana"/>
              <a:buNone/>
            </a:pPr>
            <a:br>
              <a:rPr lang="ka-GE" sz="3240"/>
            </a:br>
            <a:br>
              <a:rPr lang="ka-GE" sz="3240"/>
            </a:br>
            <a:br>
              <a:rPr lang="ka-GE" sz="3240"/>
            </a:br>
            <a:r>
              <a:rPr lang="ka-GE" sz="2430"/>
              <a:t>სწორი პასუხია</a:t>
            </a:r>
            <a:endParaRPr sz="2430"/>
          </a:p>
        </p:txBody>
      </p:sp>
      <p:sp>
        <p:nvSpPr>
          <p:cNvPr id="425" name="Google Shape;425;p36">
            <a:hlinkClick action="ppaction://hlinksldjump" r:id="rId3"/>
          </p:cNvPr>
          <p:cNvSpPr/>
          <p:nvPr/>
        </p:nvSpPr>
        <p:spPr>
          <a:xfrm>
            <a:off x="1373945" y="3276600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26" name="Google Shape;426;p36"/>
          <p:cNvSpPr/>
          <p:nvPr/>
        </p:nvSpPr>
        <p:spPr>
          <a:xfrm>
            <a:off x="1136604" y="1058265"/>
            <a:ext cx="687079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3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ყოველი კვადრატი არის რომბი</a:t>
            </a:r>
            <a:endParaRPr sz="36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/>
          <p:nvPr/>
        </p:nvSpPr>
        <p:spPr>
          <a:xfrm>
            <a:off x="515672" y="4546937"/>
            <a:ext cx="4056327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ka-GE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რა ქვია მოცემულ ოთხკუთხედს? სწორი პასუხის მისაღებად დააჭირე შესაბამისი ფერის პასუხის ღილაკს</a:t>
            </a:r>
            <a:endParaRPr b="1"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0" name="Google Shape;120;p4">
            <a:hlinkClick action="ppaction://hlinksldjump" r:id="rId3"/>
          </p:cNvPr>
          <p:cNvSpPr/>
          <p:nvPr/>
        </p:nvSpPr>
        <p:spPr>
          <a:xfrm>
            <a:off x="4883550" y="747222"/>
            <a:ext cx="3574649" cy="82525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70389" y="60000"/>
                </a:moveTo>
                <a:lnTo>
                  <a:pt x="49611" y="15000"/>
                </a:lnTo>
                <a:lnTo>
                  <a:pt x="49611" y="105000"/>
                </a:lnTo>
                <a:close/>
              </a:path>
              <a:path extrusionOk="0" fill="darken" h="120000" w="120000">
                <a:moveTo>
                  <a:pt x="70389" y="60000"/>
                </a:moveTo>
                <a:lnTo>
                  <a:pt x="49611" y="15000"/>
                </a:lnTo>
                <a:lnTo>
                  <a:pt x="49611" y="105000"/>
                </a:lnTo>
                <a:close/>
              </a:path>
              <a:path extrusionOk="0" fill="none" h="120000" w="120000">
                <a:moveTo>
                  <a:pt x="70389" y="60000"/>
                </a:moveTo>
                <a:lnTo>
                  <a:pt x="49611" y="105000"/>
                </a:lnTo>
                <a:lnTo>
                  <a:pt x="49611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6363FF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ka-GE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პასუხი</a:t>
            </a:r>
            <a:endParaRPr b="1"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4">
            <a:hlinkClick action="ppaction://hlinksldjump" r:id="rId4"/>
          </p:cNvPr>
          <p:cNvSpPr/>
          <p:nvPr/>
        </p:nvSpPr>
        <p:spPr>
          <a:xfrm>
            <a:off x="4883550" y="2546590"/>
            <a:ext cx="3574650" cy="891531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71223" y="60000"/>
                </a:moveTo>
                <a:lnTo>
                  <a:pt x="48777" y="15000"/>
                </a:lnTo>
                <a:lnTo>
                  <a:pt x="48777" y="105000"/>
                </a:lnTo>
                <a:close/>
              </a:path>
              <a:path extrusionOk="0" fill="darken" h="120000" w="120000">
                <a:moveTo>
                  <a:pt x="71223" y="60000"/>
                </a:moveTo>
                <a:lnTo>
                  <a:pt x="48777" y="15000"/>
                </a:lnTo>
                <a:lnTo>
                  <a:pt x="48777" y="105000"/>
                </a:lnTo>
                <a:close/>
              </a:path>
              <a:path extrusionOk="0" fill="none" h="120000" w="120000">
                <a:moveTo>
                  <a:pt x="71223" y="60000"/>
                </a:moveTo>
                <a:lnTo>
                  <a:pt x="48777" y="105000"/>
                </a:lnTo>
                <a:lnTo>
                  <a:pt x="48777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00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ka-GE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 პასუხი</a:t>
            </a:r>
            <a:endParaRPr b="1"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2" name="Google Shape;122;p4">
            <a:hlinkClick action="ppaction://hlinksldjump" r:id="rId5"/>
          </p:cNvPr>
          <p:cNvSpPr/>
          <p:nvPr/>
        </p:nvSpPr>
        <p:spPr>
          <a:xfrm>
            <a:off x="4883550" y="3593581"/>
            <a:ext cx="3574650" cy="90527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71396" y="60000"/>
                </a:moveTo>
                <a:lnTo>
                  <a:pt x="48604" y="15000"/>
                </a:lnTo>
                <a:lnTo>
                  <a:pt x="48604" y="105000"/>
                </a:lnTo>
                <a:close/>
              </a:path>
              <a:path extrusionOk="0" fill="darken" h="120000" w="120000">
                <a:moveTo>
                  <a:pt x="71396" y="60000"/>
                </a:moveTo>
                <a:lnTo>
                  <a:pt x="48604" y="15000"/>
                </a:lnTo>
                <a:lnTo>
                  <a:pt x="48604" y="105000"/>
                </a:lnTo>
                <a:close/>
              </a:path>
              <a:path extrusionOk="0" fill="none" h="120000" w="120000">
                <a:moveTo>
                  <a:pt x="71396" y="60000"/>
                </a:moveTo>
                <a:lnTo>
                  <a:pt x="48604" y="105000"/>
                </a:lnTo>
                <a:lnTo>
                  <a:pt x="48604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7C7C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ka-GE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პასუხი</a:t>
            </a:r>
            <a:endParaRPr b="1"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p4">
            <a:hlinkClick action="ppaction://hlinksldjump" r:id="rId6"/>
          </p:cNvPr>
          <p:cNvSpPr/>
          <p:nvPr/>
        </p:nvSpPr>
        <p:spPr>
          <a:xfrm>
            <a:off x="4883550" y="1727935"/>
            <a:ext cx="3574649" cy="736071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9266" y="60000"/>
                </a:moveTo>
                <a:lnTo>
                  <a:pt x="50734" y="15000"/>
                </a:lnTo>
                <a:lnTo>
                  <a:pt x="50734" y="105000"/>
                </a:lnTo>
                <a:close/>
              </a:path>
              <a:path extrusionOk="0" fill="darken" h="120000" w="120000">
                <a:moveTo>
                  <a:pt x="69266" y="60000"/>
                </a:moveTo>
                <a:lnTo>
                  <a:pt x="50734" y="15000"/>
                </a:lnTo>
                <a:lnTo>
                  <a:pt x="50734" y="105000"/>
                </a:lnTo>
                <a:close/>
              </a:path>
              <a:path extrusionOk="0" fill="none" h="120000" w="120000">
                <a:moveTo>
                  <a:pt x="69266" y="60000"/>
                </a:moveTo>
                <a:lnTo>
                  <a:pt x="50734" y="105000"/>
                </a:lnTo>
                <a:lnTo>
                  <a:pt x="50734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AFFFF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ka-GE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 პასუხი</a:t>
            </a:r>
            <a:endParaRPr b="1"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4" name="Google Shape;124;p4">
            <a:hlinkClick action="ppaction://hlinkshowjump?jump=nextslide"/>
          </p:cNvPr>
          <p:cNvSpPr/>
          <p:nvPr/>
        </p:nvSpPr>
        <p:spPr>
          <a:xfrm>
            <a:off x="4819471" y="5953751"/>
            <a:ext cx="3702805" cy="52324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6359" y="60000"/>
                </a:moveTo>
                <a:lnTo>
                  <a:pt x="53641" y="15000"/>
                </a:lnTo>
                <a:lnTo>
                  <a:pt x="53641" y="105000"/>
                </a:lnTo>
                <a:close/>
              </a:path>
              <a:path extrusionOk="0" fill="darken" h="120000" w="120000">
                <a:moveTo>
                  <a:pt x="66359" y="60000"/>
                </a:moveTo>
                <a:lnTo>
                  <a:pt x="53641" y="15000"/>
                </a:lnTo>
                <a:lnTo>
                  <a:pt x="53641" y="105000"/>
                </a:lnTo>
                <a:close/>
              </a:path>
              <a:path extrusionOk="0" fill="none" h="120000" w="120000">
                <a:moveTo>
                  <a:pt x="66359" y="60000"/>
                </a:moveTo>
                <a:lnTo>
                  <a:pt x="53641" y="105000"/>
                </a:lnTo>
                <a:lnTo>
                  <a:pt x="53641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შემ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შემდეგ სლაიდზე გადასვლა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25" name="Google Shape;125;p4"/>
          <p:cNvGrpSpPr/>
          <p:nvPr/>
        </p:nvGrpSpPr>
        <p:grpSpPr>
          <a:xfrm>
            <a:off x="1458573" y="1713207"/>
            <a:ext cx="828074" cy="891326"/>
            <a:chOff x="1534289" y="1810154"/>
            <a:chExt cx="828074" cy="891326"/>
          </a:xfrm>
        </p:grpSpPr>
        <p:sp>
          <p:nvSpPr>
            <p:cNvPr id="126" name="Google Shape;126;p4"/>
            <p:cNvSpPr/>
            <p:nvPr/>
          </p:nvSpPr>
          <p:spPr>
            <a:xfrm rot="3706053">
              <a:off x="1528923" y="2031424"/>
              <a:ext cx="770716" cy="448785"/>
            </a:xfrm>
            <a:prstGeom prst="parallelogram">
              <a:avLst>
                <a:gd fmla="val 58487" name="adj"/>
              </a:avLst>
            </a:prstGeom>
            <a:solidFill>
              <a:srgbClr val="0AFFFF"/>
            </a:solidFill>
            <a:ln cap="flat" cmpd="sng" w="42500">
              <a:solidFill>
                <a:srgbClr val="AF5C0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grpSp>
          <p:nvGrpSpPr>
            <p:cNvPr id="127" name="Google Shape;127;p4"/>
            <p:cNvGrpSpPr/>
            <p:nvPr/>
          </p:nvGrpSpPr>
          <p:grpSpPr>
            <a:xfrm>
              <a:off x="1534289" y="1849424"/>
              <a:ext cx="828074" cy="787282"/>
              <a:chOff x="1534289" y="1865399"/>
              <a:chExt cx="828074" cy="787282"/>
            </a:xfrm>
          </p:grpSpPr>
          <p:cxnSp>
            <p:nvCxnSpPr>
              <p:cNvPr id="128" name="Google Shape;128;p4"/>
              <p:cNvCxnSpPr/>
              <p:nvPr/>
            </p:nvCxnSpPr>
            <p:spPr>
              <a:xfrm>
                <a:off x="1534289" y="2286000"/>
                <a:ext cx="3048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29" name="Google Shape;129;p4"/>
              <p:cNvCxnSpPr/>
              <p:nvPr/>
            </p:nvCxnSpPr>
            <p:spPr>
              <a:xfrm>
                <a:off x="2057563" y="2286000"/>
                <a:ext cx="3048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0" name="Google Shape;130;p4"/>
              <p:cNvCxnSpPr/>
              <p:nvPr/>
            </p:nvCxnSpPr>
            <p:spPr>
              <a:xfrm>
                <a:off x="1765398" y="1865399"/>
                <a:ext cx="73691" cy="308301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1" name="Google Shape;131;p4"/>
              <p:cNvCxnSpPr/>
              <p:nvPr/>
            </p:nvCxnSpPr>
            <p:spPr>
              <a:xfrm>
                <a:off x="1915252" y="2344380"/>
                <a:ext cx="73691" cy="308301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grpSp>
        <p:nvGrpSpPr>
          <p:cNvPr id="132" name="Google Shape;132;p4"/>
          <p:cNvGrpSpPr/>
          <p:nvPr/>
        </p:nvGrpSpPr>
        <p:grpSpPr>
          <a:xfrm>
            <a:off x="3421461" y="1702816"/>
            <a:ext cx="787311" cy="891530"/>
            <a:chOff x="3276597" y="1727934"/>
            <a:chExt cx="787311" cy="891530"/>
          </a:xfrm>
        </p:grpSpPr>
        <p:sp>
          <p:nvSpPr>
            <p:cNvPr id="133" name="Google Shape;133;p4"/>
            <p:cNvSpPr/>
            <p:nvPr/>
          </p:nvSpPr>
          <p:spPr>
            <a:xfrm rot="7306017">
              <a:off x="3284894" y="1949306"/>
              <a:ext cx="770716" cy="448785"/>
            </a:xfrm>
            <a:prstGeom prst="parallelogram">
              <a:avLst>
                <a:gd fmla="val 58487" name="adj"/>
              </a:avLst>
            </a:prstGeom>
            <a:solidFill>
              <a:srgbClr val="0AFFFF"/>
            </a:solidFill>
            <a:ln cap="flat" cmpd="sng" w="42500">
              <a:solidFill>
                <a:srgbClr val="AF5C0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cxnSp>
          <p:nvCxnSpPr>
            <p:cNvPr id="134" name="Google Shape;134;p4"/>
            <p:cNvCxnSpPr/>
            <p:nvPr/>
          </p:nvCxnSpPr>
          <p:spPr>
            <a:xfrm>
              <a:off x="3734863" y="2197504"/>
              <a:ext cx="227537" cy="266502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5" name="Google Shape;135;p4"/>
            <p:cNvCxnSpPr/>
            <p:nvPr/>
          </p:nvCxnSpPr>
          <p:spPr>
            <a:xfrm>
              <a:off x="3405188" y="1865399"/>
              <a:ext cx="286174" cy="204028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6" name="Google Shape;136;p4"/>
            <p:cNvCxnSpPr/>
            <p:nvPr/>
          </p:nvCxnSpPr>
          <p:spPr>
            <a:xfrm flipH="1" rot="10800000">
              <a:off x="3771474" y="1865399"/>
              <a:ext cx="227537" cy="221159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7" name="Google Shape;137;p4"/>
            <p:cNvCxnSpPr/>
            <p:nvPr/>
          </p:nvCxnSpPr>
          <p:spPr>
            <a:xfrm flipH="1" rot="10800000">
              <a:off x="3417930" y="2238872"/>
              <a:ext cx="225587" cy="152944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38" name="Google Shape;138;p4"/>
          <p:cNvGrpSpPr/>
          <p:nvPr/>
        </p:nvGrpSpPr>
        <p:grpSpPr>
          <a:xfrm>
            <a:off x="2575487" y="542988"/>
            <a:ext cx="1691713" cy="932179"/>
            <a:chOff x="2575487" y="542988"/>
            <a:chExt cx="1691713" cy="932179"/>
          </a:xfrm>
        </p:grpSpPr>
        <p:grpSp>
          <p:nvGrpSpPr>
            <p:cNvPr id="139" name="Google Shape;139;p4"/>
            <p:cNvGrpSpPr/>
            <p:nvPr/>
          </p:nvGrpSpPr>
          <p:grpSpPr>
            <a:xfrm>
              <a:off x="2575487" y="747222"/>
              <a:ext cx="1691713" cy="587982"/>
              <a:chOff x="2575487" y="747222"/>
              <a:chExt cx="1691713" cy="587982"/>
            </a:xfrm>
          </p:grpSpPr>
          <p:sp>
            <p:nvSpPr>
              <p:cNvPr id="140" name="Google Shape;140;p4"/>
              <p:cNvSpPr/>
              <p:nvPr/>
            </p:nvSpPr>
            <p:spPr>
              <a:xfrm flipH="1">
                <a:off x="2575487" y="747222"/>
                <a:ext cx="1659402" cy="587982"/>
              </a:xfrm>
              <a:prstGeom prst="parallelogram">
                <a:avLst>
                  <a:gd fmla="val 58496" name="adj"/>
                </a:avLst>
              </a:prstGeom>
              <a:solidFill>
                <a:srgbClr val="6363FF"/>
              </a:solidFill>
              <a:ln cap="flat" cmpd="sng" w="42500">
                <a:solidFill>
                  <a:srgbClr val="AF5C0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cxnSp>
            <p:nvCxnSpPr>
              <p:cNvPr id="141" name="Google Shape;141;p4"/>
              <p:cNvCxnSpPr/>
              <p:nvPr/>
            </p:nvCxnSpPr>
            <p:spPr>
              <a:xfrm>
                <a:off x="2590800" y="1024039"/>
                <a:ext cx="3048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42" name="Google Shape;142;p4"/>
              <p:cNvCxnSpPr/>
              <p:nvPr/>
            </p:nvCxnSpPr>
            <p:spPr>
              <a:xfrm>
                <a:off x="3962400" y="1024039"/>
                <a:ext cx="3048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43" name="Google Shape;143;p4"/>
            <p:cNvGrpSpPr/>
            <p:nvPr/>
          </p:nvGrpSpPr>
          <p:grpSpPr>
            <a:xfrm>
              <a:off x="3200400" y="542988"/>
              <a:ext cx="362394" cy="932179"/>
              <a:chOff x="1641357" y="3438121"/>
              <a:chExt cx="271423" cy="1057679"/>
            </a:xfrm>
          </p:grpSpPr>
          <p:grpSp>
            <p:nvGrpSpPr>
              <p:cNvPr id="144" name="Google Shape;144;p4"/>
              <p:cNvGrpSpPr/>
              <p:nvPr/>
            </p:nvGrpSpPr>
            <p:grpSpPr>
              <a:xfrm>
                <a:off x="1641357" y="3438121"/>
                <a:ext cx="119023" cy="1051317"/>
                <a:chOff x="1641357" y="3438121"/>
                <a:chExt cx="119023" cy="1051317"/>
              </a:xfrm>
            </p:grpSpPr>
            <p:cxnSp>
              <p:nvCxnSpPr>
                <p:cNvPr id="145" name="Google Shape;145;p4"/>
                <p:cNvCxnSpPr/>
                <p:nvPr/>
              </p:nvCxnSpPr>
              <p:spPr>
                <a:xfrm>
                  <a:off x="1641357" y="3438121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46" name="Google Shape;146;p4"/>
                <p:cNvCxnSpPr/>
                <p:nvPr/>
              </p:nvCxnSpPr>
              <p:spPr>
                <a:xfrm>
                  <a:off x="1686689" y="4181137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147" name="Google Shape;147;p4"/>
              <p:cNvGrpSpPr/>
              <p:nvPr/>
            </p:nvGrpSpPr>
            <p:grpSpPr>
              <a:xfrm>
                <a:off x="1793757" y="3444483"/>
                <a:ext cx="119023" cy="1051317"/>
                <a:chOff x="1641357" y="3438121"/>
                <a:chExt cx="119023" cy="1051317"/>
              </a:xfrm>
            </p:grpSpPr>
            <p:cxnSp>
              <p:nvCxnSpPr>
                <p:cNvPr id="148" name="Google Shape;148;p4"/>
                <p:cNvCxnSpPr/>
                <p:nvPr/>
              </p:nvCxnSpPr>
              <p:spPr>
                <a:xfrm>
                  <a:off x="1641357" y="3438121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49" name="Google Shape;149;p4"/>
                <p:cNvCxnSpPr/>
                <p:nvPr/>
              </p:nvCxnSpPr>
              <p:spPr>
                <a:xfrm>
                  <a:off x="1686689" y="4181137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</p:grpSp>
      </p:grpSp>
      <p:grpSp>
        <p:nvGrpSpPr>
          <p:cNvPr id="150" name="Google Shape;150;p4"/>
          <p:cNvGrpSpPr/>
          <p:nvPr/>
        </p:nvGrpSpPr>
        <p:grpSpPr>
          <a:xfrm>
            <a:off x="907650" y="616972"/>
            <a:ext cx="1284728" cy="891327"/>
            <a:chOff x="907650" y="616972"/>
            <a:chExt cx="1284728" cy="891327"/>
          </a:xfrm>
        </p:grpSpPr>
        <p:grpSp>
          <p:nvGrpSpPr>
            <p:cNvPr id="151" name="Google Shape;151;p4"/>
            <p:cNvGrpSpPr/>
            <p:nvPr/>
          </p:nvGrpSpPr>
          <p:grpSpPr>
            <a:xfrm>
              <a:off x="907650" y="745288"/>
              <a:ext cx="1284728" cy="587982"/>
              <a:chOff x="907650" y="745288"/>
              <a:chExt cx="1284728" cy="587982"/>
            </a:xfrm>
          </p:grpSpPr>
          <p:sp>
            <p:nvSpPr>
              <p:cNvPr id="152" name="Google Shape;152;p4"/>
              <p:cNvSpPr/>
              <p:nvPr/>
            </p:nvSpPr>
            <p:spPr>
              <a:xfrm>
                <a:off x="907650" y="745288"/>
                <a:ext cx="1225950" cy="587982"/>
              </a:xfrm>
              <a:prstGeom prst="parallelogram">
                <a:avLst>
                  <a:gd fmla="val 56975" name="adj"/>
                </a:avLst>
              </a:prstGeom>
              <a:solidFill>
                <a:srgbClr val="6363FF"/>
              </a:solidFill>
              <a:ln cap="flat" cmpd="sng" w="42500">
                <a:solidFill>
                  <a:srgbClr val="AF5C0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cxnSp>
            <p:nvCxnSpPr>
              <p:cNvPr id="153" name="Google Shape;153;p4"/>
              <p:cNvCxnSpPr/>
              <p:nvPr/>
            </p:nvCxnSpPr>
            <p:spPr>
              <a:xfrm>
                <a:off x="907650" y="1024039"/>
                <a:ext cx="3048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54" name="Google Shape;154;p4"/>
              <p:cNvCxnSpPr/>
              <p:nvPr/>
            </p:nvCxnSpPr>
            <p:spPr>
              <a:xfrm flipH="1" rot="10800000">
                <a:off x="1809009" y="1024039"/>
                <a:ext cx="383369" cy="1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55" name="Google Shape;155;p4"/>
            <p:cNvGrpSpPr/>
            <p:nvPr/>
          </p:nvGrpSpPr>
          <p:grpSpPr>
            <a:xfrm>
              <a:off x="1346031" y="616972"/>
              <a:ext cx="340658" cy="891327"/>
              <a:chOff x="1641357" y="3438121"/>
              <a:chExt cx="271423" cy="1057679"/>
            </a:xfrm>
          </p:grpSpPr>
          <p:grpSp>
            <p:nvGrpSpPr>
              <p:cNvPr id="156" name="Google Shape;156;p4"/>
              <p:cNvGrpSpPr/>
              <p:nvPr/>
            </p:nvGrpSpPr>
            <p:grpSpPr>
              <a:xfrm>
                <a:off x="1641357" y="3438121"/>
                <a:ext cx="119023" cy="1051317"/>
                <a:chOff x="1641357" y="3438121"/>
                <a:chExt cx="119023" cy="1051317"/>
              </a:xfrm>
            </p:grpSpPr>
            <p:cxnSp>
              <p:nvCxnSpPr>
                <p:cNvPr id="157" name="Google Shape;157;p4"/>
                <p:cNvCxnSpPr/>
                <p:nvPr/>
              </p:nvCxnSpPr>
              <p:spPr>
                <a:xfrm>
                  <a:off x="1641357" y="3438121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58" name="Google Shape;158;p4"/>
                <p:cNvCxnSpPr/>
                <p:nvPr/>
              </p:nvCxnSpPr>
              <p:spPr>
                <a:xfrm>
                  <a:off x="1686689" y="4181137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159" name="Google Shape;159;p4"/>
              <p:cNvGrpSpPr/>
              <p:nvPr/>
            </p:nvGrpSpPr>
            <p:grpSpPr>
              <a:xfrm>
                <a:off x="1793757" y="3444483"/>
                <a:ext cx="119023" cy="1051317"/>
                <a:chOff x="1641357" y="3438121"/>
                <a:chExt cx="119023" cy="1051317"/>
              </a:xfrm>
            </p:grpSpPr>
            <p:cxnSp>
              <p:nvCxnSpPr>
                <p:cNvPr id="160" name="Google Shape;160;p4"/>
                <p:cNvCxnSpPr/>
                <p:nvPr/>
              </p:nvCxnSpPr>
              <p:spPr>
                <a:xfrm>
                  <a:off x="1641357" y="3438121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61" name="Google Shape;161;p4"/>
                <p:cNvCxnSpPr/>
                <p:nvPr/>
              </p:nvCxnSpPr>
              <p:spPr>
                <a:xfrm>
                  <a:off x="1686689" y="4181137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</p:grpSp>
      </p:grpSp>
      <p:grpSp>
        <p:nvGrpSpPr>
          <p:cNvPr id="162" name="Google Shape;162;p4"/>
          <p:cNvGrpSpPr/>
          <p:nvPr/>
        </p:nvGrpSpPr>
        <p:grpSpPr>
          <a:xfrm>
            <a:off x="471188" y="2689222"/>
            <a:ext cx="2431002" cy="782451"/>
            <a:chOff x="921798" y="2655670"/>
            <a:chExt cx="2431002" cy="782451"/>
          </a:xfrm>
        </p:grpSpPr>
        <p:sp>
          <p:nvSpPr>
            <p:cNvPr id="163" name="Google Shape;163;p4"/>
            <p:cNvSpPr/>
            <p:nvPr/>
          </p:nvSpPr>
          <p:spPr>
            <a:xfrm>
              <a:off x="1060050" y="2756726"/>
              <a:ext cx="1987950" cy="528236"/>
            </a:xfrm>
            <a:prstGeom prst="rect">
              <a:avLst/>
            </a:prstGeom>
            <a:solidFill>
              <a:srgbClr val="FFFF00"/>
            </a:solidFill>
            <a:ln cap="flat" cmpd="sng" w="42500">
              <a:solidFill>
                <a:srgbClr val="AF5C0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grpSp>
          <p:nvGrpSpPr>
            <p:cNvPr id="164" name="Google Shape;164;p4"/>
            <p:cNvGrpSpPr/>
            <p:nvPr/>
          </p:nvGrpSpPr>
          <p:grpSpPr>
            <a:xfrm flipH="1" rot="10800000">
              <a:off x="921798" y="3003406"/>
              <a:ext cx="2431002" cy="54606"/>
              <a:chOff x="1060050" y="3958070"/>
              <a:chExt cx="1378350" cy="14067"/>
            </a:xfrm>
          </p:grpSpPr>
          <p:cxnSp>
            <p:nvCxnSpPr>
              <p:cNvPr id="165" name="Google Shape;165;p4"/>
              <p:cNvCxnSpPr/>
              <p:nvPr/>
            </p:nvCxnSpPr>
            <p:spPr>
              <a:xfrm>
                <a:off x="1060050" y="3958070"/>
                <a:ext cx="3048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66" name="Google Shape;166;p4"/>
              <p:cNvCxnSpPr/>
              <p:nvPr/>
            </p:nvCxnSpPr>
            <p:spPr>
              <a:xfrm>
                <a:off x="2133600" y="3972137"/>
                <a:ext cx="3048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67" name="Google Shape;167;p4"/>
            <p:cNvGrpSpPr/>
            <p:nvPr/>
          </p:nvGrpSpPr>
          <p:grpSpPr>
            <a:xfrm>
              <a:off x="1904970" y="2655670"/>
              <a:ext cx="381677" cy="782451"/>
              <a:chOff x="1641357" y="3438121"/>
              <a:chExt cx="271423" cy="1057679"/>
            </a:xfrm>
          </p:grpSpPr>
          <p:grpSp>
            <p:nvGrpSpPr>
              <p:cNvPr id="168" name="Google Shape;168;p4"/>
              <p:cNvGrpSpPr/>
              <p:nvPr/>
            </p:nvGrpSpPr>
            <p:grpSpPr>
              <a:xfrm>
                <a:off x="1641357" y="3438121"/>
                <a:ext cx="119023" cy="1051317"/>
                <a:chOff x="1641357" y="3438121"/>
                <a:chExt cx="119023" cy="1051317"/>
              </a:xfrm>
            </p:grpSpPr>
            <p:cxnSp>
              <p:nvCxnSpPr>
                <p:cNvPr id="169" name="Google Shape;169;p4"/>
                <p:cNvCxnSpPr/>
                <p:nvPr/>
              </p:nvCxnSpPr>
              <p:spPr>
                <a:xfrm>
                  <a:off x="1641357" y="3438121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70" name="Google Shape;170;p4"/>
                <p:cNvCxnSpPr/>
                <p:nvPr/>
              </p:nvCxnSpPr>
              <p:spPr>
                <a:xfrm>
                  <a:off x="1686689" y="4181137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171" name="Google Shape;171;p4"/>
              <p:cNvGrpSpPr/>
              <p:nvPr/>
            </p:nvGrpSpPr>
            <p:grpSpPr>
              <a:xfrm>
                <a:off x="1793757" y="3444483"/>
                <a:ext cx="119023" cy="1051317"/>
                <a:chOff x="1641357" y="3438121"/>
                <a:chExt cx="119023" cy="1051317"/>
              </a:xfrm>
            </p:grpSpPr>
            <p:cxnSp>
              <p:nvCxnSpPr>
                <p:cNvPr id="172" name="Google Shape;172;p4"/>
                <p:cNvCxnSpPr/>
                <p:nvPr/>
              </p:nvCxnSpPr>
              <p:spPr>
                <a:xfrm>
                  <a:off x="1641357" y="3438121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73" name="Google Shape;173;p4"/>
                <p:cNvCxnSpPr/>
                <p:nvPr/>
              </p:nvCxnSpPr>
              <p:spPr>
                <a:xfrm>
                  <a:off x="1686689" y="4181137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</p:grpSp>
      </p:grpSp>
      <p:grpSp>
        <p:nvGrpSpPr>
          <p:cNvPr id="174" name="Google Shape;174;p4"/>
          <p:cNvGrpSpPr/>
          <p:nvPr/>
        </p:nvGrpSpPr>
        <p:grpSpPr>
          <a:xfrm>
            <a:off x="2970588" y="3437155"/>
            <a:ext cx="1409996" cy="1057679"/>
            <a:chOff x="938943" y="3438121"/>
            <a:chExt cx="1409996" cy="1057679"/>
          </a:xfrm>
        </p:grpSpPr>
        <p:sp>
          <p:nvSpPr>
            <p:cNvPr id="175" name="Google Shape;175;p4"/>
            <p:cNvSpPr/>
            <p:nvPr/>
          </p:nvSpPr>
          <p:spPr>
            <a:xfrm>
              <a:off x="1212450" y="3593581"/>
              <a:ext cx="979928" cy="749819"/>
            </a:xfrm>
            <a:prstGeom prst="rect">
              <a:avLst/>
            </a:prstGeom>
            <a:solidFill>
              <a:srgbClr val="FF7C7C"/>
            </a:solidFill>
            <a:ln cap="flat" cmpd="sng" w="42500">
              <a:solidFill>
                <a:srgbClr val="AF5C0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grpSp>
          <p:nvGrpSpPr>
            <p:cNvPr id="176" name="Google Shape;176;p4"/>
            <p:cNvGrpSpPr/>
            <p:nvPr/>
          </p:nvGrpSpPr>
          <p:grpSpPr>
            <a:xfrm>
              <a:off x="1641357" y="3438121"/>
              <a:ext cx="271423" cy="1057679"/>
              <a:chOff x="1641357" y="3438121"/>
              <a:chExt cx="271423" cy="1057679"/>
            </a:xfrm>
          </p:grpSpPr>
          <p:grpSp>
            <p:nvGrpSpPr>
              <p:cNvPr id="177" name="Google Shape;177;p4"/>
              <p:cNvGrpSpPr/>
              <p:nvPr/>
            </p:nvGrpSpPr>
            <p:grpSpPr>
              <a:xfrm>
                <a:off x="1641357" y="3438121"/>
                <a:ext cx="119023" cy="1051317"/>
                <a:chOff x="1641357" y="3438121"/>
                <a:chExt cx="119023" cy="1051317"/>
              </a:xfrm>
            </p:grpSpPr>
            <p:cxnSp>
              <p:nvCxnSpPr>
                <p:cNvPr id="178" name="Google Shape;178;p4"/>
                <p:cNvCxnSpPr/>
                <p:nvPr/>
              </p:nvCxnSpPr>
              <p:spPr>
                <a:xfrm>
                  <a:off x="1641357" y="3438121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79" name="Google Shape;179;p4"/>
                <p:cNvCxnSpPr/>
                <p:nvPr/>
              </p:nvCxnSpPr>
              <p:spPr>
                <a:xfrm>
                  <a:off x="1686689" y="4181137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180" name="Google Shape;180;p4"/>
              <p:cNvGrpSpPr/>
              <p:nvPr/>
            </p:nvGrpSpPr>
            <p:grpSpPr>
              <a:xfrm>
                <a:off x="1793757" y="3444483"/>
                <a:ext cx="119023" cy="1051317"/>
                <a:chOff x="1641357" y="3438121"/>
                <a:chExt cx="119023" cy="1051317"/>
              </a:xfrm>
            </p:grpSpPr>
            <p:cxnSp>
              <p:nvCxnSpPr>
                <p:cNvPr id="181" name="Google Shape;181;p4"/>
                <p:cNvCxnSpPr/>
                <p:nvPr/>
              </p:nvCxnSpPr>
              <p:spPr>
                <a:xfrm>
                  <a:off x="1641357" y="3438121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82" name="Google Shape;182;p4"/>
                <p:cNvCxnSpPr/>
                <p:nvPr/>
              </p:nvCxnSpPr>
              <p:spPr>
                <a:xfrm>
                  <a:off x="1686689" y="4181137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183" name="Google Shape;183;p4"/>
            <p:cNvGrpSpPr/>
            <p:nvPr/>
          </p:nvGrpSpPr>
          <p:grpSpPr>
            <a:xfrm rot="5964627">
              <a:off x="1545719" y="3281581"/>
              <a:ext cx="196445" cy="1396672"/>
              <a:chOff x="1641357" y="3438121"/>
              <a:chExt cx="271423" cy="1057679"/>
            </a:xfrm>
          </p:grpSpPr>
          <p:grpSp>
            <p:nvGrpSpPr>
              <p:cNvPr id="184" name="Google Shape;184;p4"/>
              <p:cNvGrpSpPr/>
              <p:nvPr/>
            </p:nvGrpSpPr>
            <p:grpSpPr>
              <a:xfrm>
                <a:off x="1641357" y="3438121"/>
                <a:ext cx="119023" cy="1051317"/>
                <a:chOff x="1641357" y="3438121"/>
                <a:chExt cx="119023" cy="1051317"/>
              </a:xfrm>
            </p:grpSpPr>
            <p:cxnSp>
              <p:nvCxnSpPr>
                <p:cNvPr id="185" name="Google Shape;185;p4"/>
                <p:cNvCxnSpPr/>
                <p:nvPr/>
              </p:nvCxnSpPr>
              <p:spPr>
                <a:xfrm>
                  <a:off x="1641357" y="3438121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86" name="Google Shape;186;p4"/>
                <p:cNvCxnSpPr/>
                <p:nvPr/>
              </p:nvCxnSpPr>
              <p:spPr>
                <a:xfrm>
                  <a:off x="1686689" y="4181137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187" name="Google Shape;187;p4"/>
              <p:cNvGrpSpPr/>
              <p:nvPr/>
            </p:nvGrpSpPr>
            <p:grpSpPr>
              <a:xfrm>
                <a:off x="1793757" y="3444483"/>
                <a:ext cx="119023" cy="1051317"/>
                <a:chOff x="1641357" y="3438121"/>
                <a:chExt cx="119023" cy="1051317"/>
              </a:xfrm>
            </p:grpSpPr>
            <p:cxnSp>
              <p:nvCxnSpPr>
                <p:cNvPr id="188" name="Google Shape;188;p4"/>
                <p:cNvCxnSpPr/>
                <p:nvPr/>
              </p:nvCxnSpPr>
              <p:spPr>
                <a:xfrm>
                  <a:off x="1641357" y="3438121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89" name="Google Shape;189;p4"/>
                <p:cNvCxnSpPr/>
                <p:nvPr/>
              </p:nvCxnSpPr>
              <p:spPr>
                <a:xfrm>
                  <a:off x="1686689" y="4181137"/>
                  <a:ext cx="73691" cy="308301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</p:grpSp>
      </p:grpSp>
      <p:sp>
        <p:nvSpPr>
          <p:cNvPr id="190" name="Google Shape;190;p4">
            <a:hlinkClick action="ppaction://hlinkshowjump?jump=previousslide"/>
          </p:cNvPr>
          <p:cNvSpPr/>
          <p:nvPr/>
        </p:nvSpPr>
        <p:spPr>
          <a:xfrm flipH="1">
            <a:off x="609600" y="5953751"/>
            <a:ext cx="3962400" cy="52324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942" y="60000"/>
                </a:moveTo>
                <a:lnTo>
                  <a:pt x="54058" y="15000"/>
                </a:lnTo>
                <a:lnTo>
                  <a:pt x="54058" y="105000"/>
                </a:lnTo>
                <a:close/>
              </a:path>
              <a:path extrusionOk="0" fill="darken" h="120000" w="120000">
                <a:moveTo>
                  <a:pt x="65942" y="60000"/>
                </a:moveTo>
                <a:lnTo>
                  <a:pt x="54058" y="15000"/>
                </a:lnTo>
                <a:lnTo>
                  <a:pt x="54058" y="105000"/>
                </a:lnTo>
                <a:close/>
              </a:path>
              <a:path extrusionOk="0" fill="none" h="120000" w="120000">
                <a:moveTo>
                  <a:pt x="65942" y="60000"/>
                </a:moveTo>
                <a:lnTo>
                  <a:pt x="54058" y="105000"/>
                </a:lnTo>
                <a:lnTo>
                  <a:pt x="54058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წინა სლაიდზე გადასვლა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"/>
          <p:cNvSpPr txBox="1"/>
          <p:nvPr>
            <p:ph type="title"/>
          </p:nvPr>
        </p:nvSpPr>
        <p:spPr>
          <a:xfrm>
            <a:off x="489915" y="366639"/>
            <a:ext cx="8275428" cy="5257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240"/>
              <a:buFont typeface="Verdana"/>
              <a:buNone/>
            </a:pPr>
            <a:r>
              <a:rPr lang="ka-GE" sz="3240"/>
              <a:t>უპასუხეთ შეკითხვებს</a:t>
            </a:r>
            <a:endParaRPr sz="3240"/>
          </a:p>
        </p:txBody>
      </p:sp>
      <p:sp>
        <p:nvSpPr>
          <p:cNvPr id="196" name="Google Shape;196;p5">
            <a:hlinkClick action="ppaction://hlinksldjump" r:id="rId3"/>
          </p:cNvPr>
          <p:cNvSpPr/>
          <p:nvPr/>
        </p:nvSpPr>
        <p:spPr>
          <a:xfrm>
            <a:off x="1287301" y="1261322"/>
            <a:ext cx="6096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4500" y="60000"/>
                </a:moveTo>
                <a:lnTo>
                  <a:pt x="55500" y="15000"/>
                </a:lnTo>
                <a:lnTo>
                  <a:pt x="55500" y="105000"/>
                </a:lnTo>
                <a:close/>
              </a:path>
              <a:path extrusionOk="0" fill="darken" h="120000" w="120000">
                <a:moveTo>
                  <a:pt x="64500" y="60000"/>
                </a:moveTo>
                <a:lnTo>
                  <a:pt x="55500" y="15000"/>
                </a:lnTo>
                <a:lnTo>
                  <a:pt x="55500" y="105000"/>
                </a:lnTo>
                <a:close/>
              </a:path>
              <a:path extrusionOk="0" fill="none" h="120000" w="120000">
                <a:moveTo>
                  <a:pt x="64500" y="60000"/>
                </a:moveTo>
                <a:lnTo>
                  <a:pt x="55500" y="105000"/>
                </a:lnTo>
                <a:lnTo>
                  <a:pt x="55500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არის თუ არა ყოველი პარალელოგრამი ოთხკუთხედი?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7" name="Google Shape;197;p5">
            <a:hlinkClick action="ppaction://hlinksldjump" r:id="rId4"/>
          </p:cNvPr>
          <p:cNvSpPr/>
          <p:nvPr/>
        </p:nvSpPr>
        <p:spPr>
          <a:xfrm>
            <a:off x="1287301" y="1923527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არის თუ არა ყოველი პარალელოგრამი მართკუთხედი?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8" name="Google Shape;198;p5">
            <a:hlinkClick action="ppaction://hlinksldjump" r:id="rId5"/>
          </p:cNvPr>
          <p:cNvSpPr/>
          <p:nvPr/>
        </p:nvSpPr>
        <p:spPr>
          <a:xfrm>
            <a:off x="1287301" y="2742035"/>
            <a:ext cx="6096000" cy="68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062" y="60000"/>
                </a:moveTo>
                <a:lnTo>
                  <a:pt x="54938" y="15000"/>
                </a:lnTo>
                <a:lnTo>
                  <a:pt x="54938" y="105000"/>
                </a:lnTo>
                <a:close/>
              </a:path>
              <a:path extrusionOk="0" fill="darken" h="120000" w="120000">
                <a:moveTo>
                  <a:pt x="65062" y="60000"/>
                </a:moveTo>
                <a:lnTo>
                  <a:pt x="54938" y="15000"/>
                </a:lnTo>
                <a:lnTo>
                  <a:pt x="54938" y="105000"/>
                </a:lnTo>
                <a:close/>
              </a:path>
              <a:path extrusionOk="0" fill="none" h="120000" w="120000">
                <a:moveTo>
                  <a:pt x="65062" y="60000"/>
                </a:moveTo>
                <a:lnTo>
                  <a:pt x="54938" y="105000"/>
                </a:lnTo>
                <a:lnTo>
                  <a:pt x="54938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არის თუ არა ყოველი რომბი კვადრატი?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9" name="Google Shape;199;p5">
            <a:hlinkClick action="ppaction://hlinksldjump" r:id="rId6"/>
          </p:cNvPr>
          <p:cNvSpPr/>
          <p:nvPr/>
        </p:nvSpPr>
        <p:spPr>
          <a:xfrm>
            <a:off x="1303606" y="3475513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არის თუ არა ყოველი კვადრატი მართკუთხედი?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0" name="Google Shape;200;p5">
            <a:hlinkClick action="ppaction://hlinksldjump" r:id="rId7"/>
          </p:cNvPr>
          <p:cNvSpPr/>
          <p:nvPr/>
        </p:nvSpPr>
        <p:spPr>
          <a:xfrm>
            <a:off x="1303606" y="4285954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არის თუ არა ყოველი ოთხკუთხედი პარალელოგრამი?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1" name="Google Shape;201;p5">
            <a:hlinkClick action="ppaction://hlinksldjump" r:id="rId8"/>
          </p:cNvPr>
          <p:cNvSpPr/>
          <p:nvPr/>
        </p:nvSpPr>
        <p:spPr>
          <a:xfrm>
            <a:off x="1295400" y="5096395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არის თუ არა ყოველი მართკუთხედი პარალელოგრამი?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2" name="Google Shape;202;p5">
            <a:hlinkClick action="ppaction://hlinkshowjump?jump=nextslide"/>
          </p:cNvPr>
          <p:cNvSpPr/>
          <p:nvPr/>
        </p:nvSpPr>
        <p:spPr>
          <a:xfrm>
            <a:off x="4743158" y="5953750"/>
            <a:ext cx="3962399" cy="523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942" y="60000"/>
                </a:moveTo>
                <a:lnTo>
                  <a:pt x="54058" y="15000"/>
                </a:lnTo>
                <a:lnTo>
                  <a:pt x="54058" y="105000"/>
                </a:lnTo>
                <a:close/>
              </a:path>
              <a:path extrusionOk="0" fill="darken" h="120000" w="120000">
                <a:moveTo>
                  <a:pt x="65942" y="60000"/>
                </a:moveTo>
                <a:lnTo>
                  <a:pt x="54058" y="15000"/>
                </a:lnTo>
                <a:lnTo>
                  <a:pt x="54058" y="105000"/>
                </a:lnTo>
                <a:close/>
              </a:path>
              <a:path extrusionOk="0" fill="none" h="120000" w="120000">
                <a:moveTo>
                  <a:pt x="65942" y="60000"/>
                </a:moveTo>
                <a:lnTo>
                  <a:pt x="54058" y="105000"/>
                </a:lnTo>
                <a:lnTo>
                  <a:pt x="54058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შემდეგ სლაიდზე გადასვლა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3" name="Google Shape;203;p5">
            <a:hlinkClick action="ppaction://hlinkshowjump?jump=previousslide"/>
          </p:cNvPr>
          <p:cNvSpPr/>
          <p:nvPr/>
        </p:nvSpPr>
        <p:spPr>
          <a:xfrm flipH="1">
            <a:off x="609600" y="5953751"/>
            <a:ext cx="3962400" cy="52324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942" y="60000"/>
                </a:moveTo>
                <a:lnTo>
                  <a:pt x="54058" y="15000"/>
                </a:lnTo>
                <a:lnTo>
                  <a:pt x="54058" y="105000"/>
                </a:lnTo>
                <a:close/>
              </a:path>
              <a:path extrusionOk="0" fill="darken" h="120000" w="120000">
                <a:moveTo>
                  <a:pt x="65942" y="60000"/>
                </a:moveTo>
                <a:lnTo>
                  <a:pt x="54058" y="15000"/>
                </a:lnTo>
                <a:lnTo>
                  <a:pt x="54058" y="105000"/>
                </a:lnTo>
                <a:close/>
              </a:path>
              <a:path extrusionOk="0" fill="none" h="120000" w="120000">
                <a:moveTo>
                  <a:pt x="65942" y="60000"/>
                </a:moveTo>
                <a:lnTo>
                  <a:pt x="54058" y="105000"/>
                </a:lnTo>
                <a:lnTo>
                  <a:pt x="54058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წინა სლაიდზე გადასვლა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"/>
          <p:cNvSpPr txBox="1"/>
          <p:nvPr>
            <p:ph type="title"/>
          </p:nvPr>
        </p:nvSpPr>
        <p:spPr>
          <a:xfrm>
            <a:off x="505265" y="-21693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ka-GE"/>
              <a:t>უპასუხეთ შეკითხვებს</a:t>
            </a:r>
            <a:endParaRPr/>
          </a:p>
        </p:txBody>
      </p:sp>
      <p:sp>
        <p:nvSpPr>
          <p:cNvPr id="209" name="Google Shape;209;p6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48768" lvl="1" marL="54864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8768" lvl="1" marL="548640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10" name="Google Shape;210;p6">
            <a:hlinkClick action="ppaction://hlinksldjump" r:id="rId3"/>
          </p:cNvPr>
          <p:cNvSpPr/>
          <p:nvPr/>
        </p:nvSpPr>
        <p:spPr>
          <a:xfrm>
            <a:off x="1311812" y="1291062"/>
            <a:ext cx="6112413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4488" y="60000"/>
                </a:moveTo>
                <a:lnTo>
                  <a:pt x="55512" y="15000"/>
                </a:lnTo>
                <a:lnTo>
                  <a:pt x="55512" y="105000"/>
                </a:lnTo>
                <a:close/>
              </a:path>
              <a:path extrusionOk="0" fill="darken" h="120000" w="120000">
                <a:moveTo>
                  <a:pt x="64488" y="60000"/>
                </a:moveTo>
                <a:lnTo>
                  <a:pt x="55512" y="15000"/>
                </a:lnTo>
                <a:lnTo>
                  <a:pt x="55512" y="105000"/>
                </a:lnTo>
                <a:close/>
              </a:path>
              <a:path extrusionOk="0" fill="none" h="120000" w="120000">
                <a:moveTo>
                  <a:pt x="64488" y="60000"/>
                </a:moveTo>
                <a:lnTo>
                  <a:pt x="55512" y="105000"/>
                </a:lnTo>
                <a:lnTo>
                  <a:pt x="55512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არის თუ არა ყოველი კვადრატი რომბი?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1" name="Google Shape;211;p6">
            <a:hlinkClick action="ppaction://hlinksldjump" r:id="rId4"/>
          </p:cNvPr>
          <p:cNvSpPr/>
          <p:nvPr/>
        </p:nvSpPr>
        <p:spPr>
          <a:xfrm>
            <a:off x="1311812" y="4006127"/>
            <a:ext cx="6095999" cy="723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344" y="60000"/>
                </a:moveTo>
                <a:lnTo>
                  <a:pt x="54656" y="15000"/>
                </a:lnTo>
                <a:lnTo>
                  <a:pt x="54656" y="105000"/>
                </a:lnTo>
                <a:close/>
              </a:path>
              <a:path extrusionOk="0" fill="darken" h="120000" w="120000">
                <a:moveTo>
                  <a:pt x="65344" y="60000"/>
                </a:moveTo>
                <a:lnTo>
                  <a:pt x="54656" y="15000"/>
                </a:lnTo>
                <a:lnTo>
                  <a:pt x="54656" y="105000"/>
                </a:lnTo>
                <a:close/>
              </a:path>
              <a:path extrusionOk="0" fill="none" h="120000" w="120000">
                <a:moveTo>
                  <a:pt x="65344" y="60000"/>
                </a:moveTo>
                <a:lnTo>
                  <a:pt x="54656" y="105000"/>
                </a:lnTo>
                <a:lnTo>
                  <a:pt x="54656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არის თუ არა ზოგიერთი ტრაპეცია პარალელოგრამი?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2" name="Google Shape;212;p6">
            <a:hlinkClick action="ppaction://hlinksldjump" r:id="rId5"/>
          </p:cNvPr>
          <p:cNvSpPr/>
          <p:nvPr/>
        </p:nvSpPr>
        <p:spPr>
          <a:xfrm>
            <a:off x="1295400" y="2037465"/>
            <a:ext cx="6096000" cy="68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062" y="60000"/>
                </a:moveTo>
                <a:lnTo>
                  <a:pt x="54938" y="15000"/>
                </a:lnTo>
                <a:lnTo>
                  <a:pt x="54938" y="105000"/>
                </a:lnTo>
                <a:close/>
              </a:path>
              <a:path extrusionOk="0" fill="darken" h="120000" w="120000">
                <a:moveTo>
                  <a:pt x="65062" y="60000"/>
                </a:moveTo>
                <a:lnTo>
                  <a:pt x="54938" y="15000"/>
                </a:lnTo>
                <a:lnTo>
                  <a:pt x="54938" y="105000"/>
                </a:lnTo>
                <a:close/>
              </a:path>
              <a:path extrusionOk="0" fill="none" h="120000" w="120000">
                <a:moveTo>
                  <a:pt x="65062" y="60000"/>
                </a:moveTo>
                <a:lnTo>
                  <a:pt x="54938" y="105000"/>
                </a:lnTo>
                <a:lnTo>
                  <a:pt x="54938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არის თუ არა ყოველი მართკუთხედი რომბი?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3" name="Google Shape;213;p6">
            <a:hlinkClick action="ppaction://hlinksldjump" r:id="rId6"/>
          </p:cNvPr>
          <p:cNvSpPr/>
          <p:nvPr/>
        </p:nvSpPr>
        <p:spPr>
          <a:xfrm>
            <a:off x="1328225" y="3031588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არის თუ არა ყოველი მართკუთხედი კვადრატი?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4" name="Google Shape;214;p6">
            <a:hlinkClick action="ppaction://hlinkshowjump?jump=nextslide"/>
          </p:cNvPr>
          <p:cNvSpPr/>
          <p:nvPr/>
        </p:nvSpPr>
        <p:spPr>
          <a:xfrm>
            <a:off x="5211747" y="5141578"/>
            <a:ext cx="3288323" cy="95460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73064" y="60000"/>
                </a:moveTo>
                <a:lnTo>
                  <a:pt x="46936" y="15000"/>
                </a:lnTo>
                <a:lnTo>
                  <a:pt x="46936" y="105000"/>
                </a:lnTo>
                <a:close/>
              </a:path>
              <a:path extrusionOk="0" fill="darken" h="120000" w="120000">
                <a:moveTo>
                  <a:pt x="73064" y="60000"/>
                </a:moveTo>
                <a:lnTo>
                  <a:pt x="46936" y="15000"/>
                </a:lnTo>
                <a:lnTo>
                  <a:pt x="46936" y="105000"/>
                </a:lnTo>
                <a:close/>
              </a:path>
              <a:path extrusionOk="0" fill="none" h="120000" w="120000">
                <a:moveTo>
                  <a:pt x="73064" y="60000"/>
                </a:moveTo>
                <a:lnTo>
                  <a:pt x="46936" y="105000"/>
                </a:lnTo>
                <a:lnTo>
                  <a:pt x="46936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შემდეგ სლაიდზე გადასვლა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5" name="Google Shape;215;p6">
            <a:hlinkClick action="ppaction://hlinkshowjump?jump=previousslide"/>
          </p:cNvPr>
          <p:cNvSpPr/>
          <p:nvPr/>
        </p:nvSpPr>
        <p:spPr>
          <a:xfrm flipH="1">
            <a:off x="643930" y="5190401"/>
            <a:ext cx="3699470" cy="9362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71389" y="60000"/>
                </a:moveTo>
                <a:lnTo>
                  <a:pt x="48611" y="15000"/>
                </a:lnTo>
                <a:lnTo>
                  <a:pt x="48611" y="105000"/>
                </a:lnTo>
                <a:close/>
              </a:path>
              <a:path extrusionOk="0" fill="darken" h="120000" w="120000">
                <a:moveTo>
                  <a:pt x="71389" y="60000"/>
                </a:moveTo>
                <a:lnTo>
                  <a:pt x="48611" y="15000"/>
                </a:lnTo>
                <a:lnTo>
                  <a:pt x="48611" y="105000"/>
                </a:lnTo>
                <a:close/>
              </a:path>
              <a:path extrusionOk="0" fill="none" h="120000" w="120000">
                <a:moveTo>
                  <a:pt x="71389" y="60000"/>
                </a:moveTo>
                <a:lnTo>
                  <a:pt x="48611" y="105000"/>
                </a:lnTo>
                <a:lnTo>
                  <a:pt x="48611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წინა სლაიდზე გადასვლა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">
            <a:hlinkClick action="ppaction://hlinksldjump" r:id="rId3"/>
          </p:cNvPr>
          <p:cNvSpPr/>
          <p:nvPr/>
        </p:nvSpPr>
        <p:spPr>
          <a:xfrm>
            <a:off x="1324708" y="1310861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... ოთხკუთხედი ... არის პარალელოგრამი.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1" name="Google Shape;221;p7">
            <a:hlinkClick action="ppaction://hlinksldjump" r:id="rId4"/>
          </p:cNvPr>
          <p:cNvSpPr/>
          <p:nvPr/>
        </p:nvSpPr>
        <p:spPr>
          <a:xfrm>
            <a:off x="1295400" y="2165314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... ტრაპეცია  ... არის პარალელოგრამი. 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2" name="Google Shape;222;p7">
            <a:hlinkClick action="ppaction://hlinksldjump" r:id="rId5"/>
          </p:cNvPr>
          <p:cNvSpPr/>
          <p:nvPr/>
        </p:nvSpPr>
        <p:spPr>
          <a:xfrm>
            <a:off x="1295400" y="3000314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... პარალელოგრამი არის ოთხკუთხედი. 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3" name="Google Shape;223;p7">
            <a:hlinkClick action="ppaction://hlinksldjump" r:id="rId6"/>
          </p:cNvPr>
          <p:cNvSpPr/>
          <p:nvPr/>
        </p:nvSpPr>
        <p:spPr>
          <a:xfrm>
            <a:off x="1295400" y="3835314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... კვადრატი არის მართკუთხედი. 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4" name="Google Shape;224;p7"/>
          <p:cNvSpPr txBox="1"/>
          <p:nvPr>
            <p:ph type="title"/>
          </p:nvPr>
        </p:nvSpPr>
        <p:spPr>
          <a:xfrm>
            <a:off x="480060" y="496426"/>
            <a:ext cx="8183880" cy="637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240"/>
              <a:buFont typeface="Verdana"/>
              <a:buNone/>
            </a:pPr>
            <a:br>
              <a:rPr lang="ka-GE" sz="3240"/>
            </a:br>
            <a:br>
              <a:rPr lang="ka-GE" sz="3240"/>
            </a:br>
            <a:br>
              <a:rPr lang="ka-GE" sz="3240"/>
            </a:br>
            <a:r>
              <a:rPr lang="ka-GE" sz="2430"/>
              <a:t>შეავსეთ წინადადება სათანადო სიტყვებით (ყოველი, ზოგიერთი, არც ერთი, არ</a:t>
            </a:r>
            <a:endParaRPr sz="2430"/>
          </a:p>
        </p:txBody>
      </p:sp>
      <p:sp>
        <p:nvSpPr>
          <p:cNvPr id="225" name="Google Shape;225;p7">
            <a:hlinkClick action="ppaction://hlinksldjump" r:id="rId7"/>
          </p:cNvPr>
          <p:cNvSpPr/>
          <p:nvPr/>
        </p:nvSpPr>
        <p:spPr>
          <a:xfrm>
            <a:off x="1324708" y="4670314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... რომბი არის მართკუთხედი. 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6" name="Google Shape;226;p7">
            <a:hlinkClick action="ppaction://hlinksldjump" r:id="rId8"/>
          </p:cNvPr>
          <p:cNvSpPr/>
          <p:nvPr/>
        </p:nvSpPr>
        <p:spPr>
          <a:xfrm>
            <a:off x="1324708" y="5491516"/>
            <a:ext cx="60960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darken" h="120000" w="120000">
                <a:moveTo>
                  <a:pt x="65625" y="60000"/>
                </a:moveTo>
                <a:lnTo>
                  <a:pt x="54375" y="15000"/>
                </a:lnTo>
                <a:lnTo>
                  <a:pt x="54375" y="105000"/>
                </a:lnTo>
                <a:close/>
              </a:path>
              <a:path extrusionOk="0" fill="none" h="120000" w="120000">
                <a:moveTo>
                  <a:pt x="65625" y="60000"/>
                </a:moveTo>
                <a:lnTo>
                  <a:pt x="54375" y="105000"/>
                </a:lnTo>
                <a:lnTo>
                  <a:pt x="54375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a-GE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... კვადრატი არის რომბი. </a:t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8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32" name="Google Shape;232;p8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ka-GE"/>
              <a:t>თქვენ წარმატებით გაიარეთ ყველა ეტაპი</a:t>
            </a:r>
            <a:endParaRPr/>
          </a:p>
        </p:txBody>
      </p:sp>
      <p:pic>
        <p:nvPicPr>
          <p:cNvPr id="233" name="Google Shape;23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1524000"/>
            <a:ext cx="3676650" cy="36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39" name="Google Shape;239;p9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ka-GE"/>
              <a:t>პარალელურია</a:t>
            </a:r>
            <a:endParaRPr/>
          </a:p>
        </p:txBody>
      </p:sp>
      <p:sp>
        <p:nvSpPr>
          <p:cNvPr id="240" name="Google Shape;240;p9">
            <a:hlinkClick action="ppaction://hlinksldjump" r:id="rId3"/>
          </p:cNvPr>
          <p:cNvSpPr/>
          <p:nvPr/>
        </p:nvSpPr>
        <p:spPr>
          <a:xfrm>
            <a:off x="1600200" y="2667000"/>
            <a:ext cx="4876800" cy="1295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8047" y="60000"/>
                </a:moveTo>
                <a:lnTo>
                  <a:pt x="71953" y="15000"/>
                </a:lnTo>
                <a:lnTo>
                  <a:pt x="71953" y="105000"/>
                </a:lnTo>
                <a:close/>
              </a:path>
              <a:path extrusionOk="0" fill="darken" h="120000" w="120000">
                <a:moveTo>
                  <a:pt x="48047" y="60000"/>
                </a:moveTo>
                <a:lnTo>
                  <a:pt x="71953" y="15000"/>
                </a:lnTo>
                <a:lnTo>
                  <a:pt x="71953" y="105000"/>
                </a:lnTo>
                <a:close/>
              </a:path>
              <a:path extrusionOk="0" fill="none" h="120000" w="120000">
                <a:moveTo>
                  <a:pt x="48047" y="60000"/>
                </a:moveTo>
                <a:lnTo>
                  <a:pt x="71953" y="15000"/>
                </a:lnTo>
                <a:lnTo>
                  <a:pt x="71953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42500">
            <a:solidFill>
              <a:srgbClr val="AF5C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უკან</a:t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spect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2015-11-23T16:17:45Z</dcterms:created>
  <dc:creator>ooooo</dc:creator>
</cp:coreProperties>
</file>