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5" r:id="rId2"/>
    <p:sldId id="417" r:id="rId3"/>
    <p:sldId id="423" r:id="rId4"/>
    <p:sldId id="414" r:id="rId5"/>
    <p:sldId id="438" r:id="rId6"/>
    <p:sldId id="386" r:id="rId7"/>
    <p:sldId id="419" r:id="rId8"/>
    <p:sldId id="435" r:id="rId9"/>
    <p:sldId id="436" r:id="rId10"/>
    <p:sldId id="439" r:id="rId11"/>
    <p:sldId id="425" r:id="rId12"/>
    <p:sldId id="434" r:id="rId13"/>
    <p:sldId id="426" r:id="rId14"/>
    <p:sldId id="431" r:id="rId15"/>
    <p:sldId id="430" r:id="rId16"/>
    <p:sldId id="424" r:id="rId17"/>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2813" indent="1588" algn="l" rtl="0" fontAlgn="base">
      <a:spcBef>
        <a:spcPct val="0"/>
      </a:spcBef>
      <a:spcAft>
        <a:spcPct val="0"/>
      </a:spcAft>
      <a:defRPr kern="1200">
        <a:solidFill>
          <a:schemeClr val="tx1"/>
        </a:solidFill>
        <a:latin typeface="Calibri" pitchFamily="34" charset="0"/>
        <a:ea typeface="+mn-ea"/>
        <a:cs typeface="Arial" charset="0"/>
      </a:defRPr>
    </a:lvl3pPr>
    <a:lvl4pPr marL="1370013" indent="1588" algn="l" rtl="0" fontAlgn="base">
      <a:spcBef>
        <a:spcPct val="0"/>
      </a:spcBef>
      <a:spcAft>
        <a:spcPct val="0"/>
      </a:spcAft>
      <a:defRPr kern="1200">
        <a:solidFill>
          <a:schemeClr val="tx1"/>
        </a:solidFill>
        <a:latin typeface="Calibri" pitchFamily="34" charset="0"/>
        <a:ea typeface="+mn-ea"/>
        <a:cs typeface="Arial" charset="0"/>
      </a:defRPr>
    </a:lvl4pPr>
    <a:lvl5pPr marL="1827213" indent="1588"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CC0000"/>
    <a:srgbClr val="D20000"/>
    <a:srgbClr val="E6E100"/>
    <a:srgbClr val="F8F200"/>
    <a:srgbClr val="FFFF43"/>
    <a:srgbClr val="347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70" d="100"/>
          <a:sy n="70" d="100"/>
        </p:scale>
        <p:origin x="636" y="72"/>
      </p:cViewPr>
      <p:guideLst>
        <p:guide orient="horz" pos="2160"/>
        <p:guide pos="2880"/>
      </p:guideLst>
    </p:cSldViewPr>
  </p:slideViewPr>
  <p:notesTextViewPr>
    <p:cViewPr>
      <p:scale>
        <a:sx n="100" d="100"/>
        <a:sy n="100" d="100"/>
      </p:scale>
      <p:origin x="0" y="0"/>
    </p:cViewPr>
  </p:notesTextViewPr>
  <p:notesViewPr>
    <p:cSldViewPr>
      <p:cViewPr>
        <p:scale>
          <a:sx n="120" d="100"/>
          <a:sy n="120" d="100"/>
        </p:scale>
        <p:origin x="-1122" y="13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B3EA015-9328-4C7E-84EE-2A6BC17F4E0E}" type="datetimeFigureOut">
              <a:rPr lang="es-PE"/>
              <a:pPr>
                <a:defRPr/>
              </a:pPr>
              <a:t>02/10/2015</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81F558E-7C73-4D92-B8DF-94404A6834C1}" type="slidenum">
              <a:rPr lang="es-PE"/>
              <a:pPr>
                <a:defRPr/>
              </a:pPr>
              <a:t>‹Nº›</a:t>
            </a:fld>
            <a:endParaRPr lang="es-PE" dirty="0"/>
          </a:p>
        </p:txBody>
      </p:sp>
    </p:spTree>
    <p:extLst>
      <p:ext uri="{BB962C8B-B14F-4D97-AF65-F5344CB8AC3E}">
        <p14:creationId xmlns:p14="http://schemas.microsoft.com/office/powerpoint/2010/main" val="2698123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a:t>
            </a:fld>
            <a:endParaRPr lang="es-PE" dirty="0"/>
          </a:p>
        </p:txBody>
      </p:sp>
    </p:spTree>
    <p:extLst>
      <p:ext uri="{BB962C8B-B14F-4D97-AF65-F5344CB8AC3E}">
        <p14:creationId xmlns:p14="http://schemas.microsoft.com/office/powerpoint/2010/main" val="406428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F730CB-1B12-4921-A120-5AE4DD38D52F}" type="slidenum">
              <a:rPr lang="es-PE" altLang="es-PE">
                <a:latin typeface="Calibri" panose="020F0502020204030204" pitchFamily="34" charset="0"/>
              </a:rPr>
              <a:pPr eaLnBrk="1" hangingPunct="1"/>
              <a:t>16</a:t>
            </a:fld>
            <a:endParaRPr lang="es-PE" altLang="es-PE">
              <a:latin typeface="Calibri" panose="020F0502020204030204" pitchFamily="34" charset="0"/>
            </a:endParaRPr>
          </a:p>
        </p:txBody>
      </p:sp>
    </p:spTree>
    <p:extLst>
      <p:ext uri="{BB962C8B-B14F-4D97-AF65-F5344CB8AC3E}">
        <p14:creationId xmlns:p14="http://schemas.microsoft.com/office/powerpoint/2010/main" val="373175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4</a:t>
            </a:fld>
            <a:endParaRPr lang="es-PE" dirty="0"/>
          </a:p>
        </p:txBody>
      </p:sp>
    </p:spTree>
    <p:extLst>
      <p:ext uri="{BB962C8B-B14F-4D97-AF65-F5344CB8AC3E}">
        <p14:creationId xmlns:p14="http://schemas.microsoft.com/office/powerpoint/2010/main" val="2221049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5</a:t>
            </a:fld>
            <a:endParaRPr lang="es-PE" dirty="0"/>
          </a:p>
        </p:txBody>
      </p:sp>
    </p:spTree>
    <p:extLst>
      <p:ext uri="{BB962C8B-B14F-4D97-AF65-F5344CB8AC3E}">
        <p14:creationId xmlns:p14="http://schemas.microsoft.com/office/powerpoint/2010/main" val="387316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E81F558E-7C73-4D92-B8DF-94404A6834C1}" type="slidenum">
              <a:rPr lang="es-PE" smtClean="0"/>
              <a:pPr>
                <a:defRPr/>
              </a:pPr>
              <a:t>7</a:t>
            </a:fld>
            <a:endParaRPr lang="es-PE" dirty="0"/>
          </a:p>
        </p:txBody>
      </p:sp>
    </p:spTree>
    <p:extLst>
      <p:ext uri="{BB962C8B-B14F-4D97-AF65-F5344CB8AC3E}">
        <p14:creationId xmlns:p14="http://schemas.microsoft.com/office/powerpoint/2010/main" val="187564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8</a:t>
            </a:fld>
            <a:endParaRPr lang="es-PE" dirty="0"/>
          </a:p>
        </p:txBody>
      </p:sp>
    </p:spTree>
    <p:extLst>
      <p:ext uri="{BB962C8B-B14F-4D97-AF65-F5344CB8AC3E}">
        <p14:creationId xmlns:p14="http://schemas.microsoft.com/office/powerpoint/2010/main" val="143661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10</a:t>
            </a:fld>
            <a:endParaRPr lang="es-PE" dirty="0"/>
          </a:p>
        </p:txBody>
      </p:sp>
    </p:spTree>
    <p:extLst>
      <p:ext uri="{BB962C8B-B14F-4D97-AF65-F5344CB8AC3E}">
        <p14:creationId xmlns:p14="http://schemas.microsoft.com/office/powerpoint/2010/main" val="275064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13</a:t>
            </a:fld>
            <a:endParaRPr lang="es-PE" dirty="0"/>
          </a:p>
        </p:txBody>
      </p:sp>
    </p:spTree>
    <p:extLst>
      <p:ext uri="{BB962C8B-B14F-4D97-AF65-F5344CB8AC3E}">
        <p14:creationId xmlns:p14="http://schemas.microsoft.com/office/powerpoint/2010/main" val="2902328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14</a:t>
            </a:fld>
            <a:endParaRPr lang="es-PE" dirty="0"/>
          </a:p>
        </p:txBody>
      </p:sp>
    </p:spTree>
    <p:extLst>
      <p:ext uri="{BB962C8B-B14F-4D97-AF65-F5344CB8AC3E}">
        <p14:creationId xmlns:p14="http://schemas.microsoft.com/office/powerpoint/2010/main" val="405751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15</a:t>
            </a:fld>
            <a:endParaRPr lang="es-PE" dirty="0"/>
          </a:p>
        </p:txBody>
      </p:sp>
    </p:spTree>
    <p:extLst>
      <p:ext uri="{BB962C8B-B14F-4D97-AF65-F5344CB8AC3E}">
        <p14:creationId xmlns:p14="http://schemas.microsoft.com/office/powerpoint/2010/main" val="3831481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9A0E688F-2233-4FD2-AB2A-6DA1D1C561C4}" type="datetimeFigureOut">
              <a:rPr lang="es-PE"/>
              <a:pPr>
                <a:defRPr/>
              </a:pPr>
              <a:t>02/10/2015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F01DF393-6BE5-4977-82CC-DC3554A1BAA9}" type="slidenum">
              <a:rPr lang="es-PE"/>
              <a:pPr>
                <a:defRPr/>
              </a:pPr>
              <a:t>‹Nº›</a:t>
            </a:fld>
            <a:endParaRPr lang="es-PE" dirty="0"/>
          </a:p>
        </p:txBody>
      </p:sp>
    </p:spTree>
    <p:extLst>
      <p:ext uri="{BB962C8B-B14F-4D97-AF65-F5344CB8AC3E}">
        <p14:creationId xmlns:p14="http://schemas.microsoft.com/office/powerpoint/2010/main" val="31853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12CA1BDE-210E-4DBA-9332-E94657957551}" type="datetimeFigureOut">
              <a:rPr lang="es-PE"/>
              <a:pPr>
                <a:defRPr/>
              </a:pPr>
              <a:t>02/10/2015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D05440A-B028-4B79-9E8D-7FDF460D09B1}" type="slidenum">
              <a:rPr lang="es-PE"/>
              <a:pPr>
                <a:defRPr/>
              </a:pPr>
              <a:t>‹Nº›</a:t>
            </a:fld>
            <a:endParaRPr lang="es-PE" dirty="0"/>
          </a:p>
        </p:txBody>
      </p:sp>
    </p:spTree>
    <p:extLst>
      <p:ext uri="{BB962C8B-B14F-4D97-AF65-F5344CB8AC3E}">
        <p14:creationId xmlns:p14="http://schemas.microsoft.com/office/powerpoint/2010/main" val="175408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BF4731EC-A57D-4090-B0E3-914F4A8A4FBE}" type="datetimeFigureOut">
              <a:rPr lang="es-PE"/>
              <a:pPr>
                <a:defRPr/>
              </a:pPr>
              <a:t>02/10/2015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4054965-F669-4A16-82D3-CF4CD31E0494}" type="slidenum">
              <a:rPr lang="es-PE"/>
              <a:pPr>
                <a:defRPr/>
              </a:pPr>
              <a:t>‹Nº›</a:t>
            </a:fld>
            <a:endParaRPr lang="es-PE" dirty="0"/>
          </a:p>
        </p:txBody>
      </p:sp>
    </p:spTree>
    <p:extLst>
      <p:ext uri="{BB962C8B-B14F-4D97-AF65-F5344CB8AC3E}">
        <p14:creationId xmlns:p14="http://schemas.microsoft.com/office/powerpoint/2010/main" val="375818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4150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197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327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F0D34FA3-6F0E-4284-90CF-E66A76ACCF4E}" type="datetimeFigureOut">
              <a:rPr lang="es-PE"/>
              <a:pPr>
                <a:defRPr/>
              </a:pPr>
              <a:t>02/10/2015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D84EAEB3-C54C-4077-9DBC-038DFD7938AA}" type="slidenum">
              <a:rPr lang="es-PE"/>
              <a:pPr>
                <a:defRPr/>
              </a:pPr>
              <a:t>‹Nº›</a:t>
            </a:fld>
            <a:endParaRPr lang="es-PE" dirty="0"/>
          </a:p>
        </p:txBody>
      </p:sp>
    </p:spTree>
    <p:extLst>
      <p:ext uri="{BB962C8B-B14F-4D97-AF65-F5344CB8AC3E}">
        <p14:creationId xmlns:p14="http://schemas.microsoft.com/office/powerpoint/2010/main" val="203510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62C3788-4F25-4A06-B5AA-188A120595D2}" type="datetimeFigureOut">
              <a:rPr lang="es-PE"/>
              <a:pPr>
                <a:defRPr/>
              </a:pPr>
              <a:t>02/10/2015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0FF04F3F-B4FD-4D3C-860C-F688571ED565}" type="slidenum">
              <a:rPr lang="es-PE"/>
              <a:pPr>
                <a:defRPr/>
              </a:pPr>
              <a:t>‹Nº›</a:t>
            </a:fld>
            <a:endParaRPr lang="es-PE" dirty="0"/>
          </a:p>
        </p:txBody>
      </p:sp>
    </p:spTree>
    <p:extLst>
      <p:ext uri="{BB962C8B-B14F-4D97-AF65-F5344CB8AC3E}">
        <p14:creationId xmlns:p14="http://schemas.microsoft.com/office/powerpoint/2010/main" val="393683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FFF26467-696D-4DD1-9D96-C9046CF16DC2}" type="datetimeFigureOut">
              <a:rPr lang="es-PE"/>
              <a:pPr>
                <a:defRPr/>
              </a:pPr>
              <a:t>02/10/2015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987AABFF-2E5B-4183-8558-6DB2962EDC80}" type="slidenum">
              <a:rPr lang="es-PE"/>
              <a:pPr>
                <a:defRPr/>
              </a:pPr>
              <a:t>‹Nº›</a:t>
            </a:fld>
            <a:endParaRPr lang="es-PE" dirty="0"/>
          </a:p>
        </p:txBody>
      </p:sp>
    </p:spTree>
    <p:extLst>
      <p:ext uri="{BB962C8B-B14F-4D97-AF65-F5344CB8AC3E}">
        <p14:creationId xmlns:p14="http://schemas.microsoft.com/office/powerpoint/2010/main" val="133564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3 Marcador de fecha"/>
          <p:cNvSpPr>
            <a:spLocks noGrp="1"/>
          </p:cNvSpPr>
          <p:nvPr>
            <p:ph type="dt" sz="half" idx="10"/>
          </p:nvPr>
        </p:nvSpPr>
        <p:spPr/>
        <p:txBody>
          <a:bodyPr/>
          <a:lstStyle>
            <a:lvl1pPr>
              <a:defRPr/>
            </a:lvl1pPr>
          </a:lstStyle>
          <a:p>
            <a:pPr>
              <a:defRPr/>
            </a:pPr>
            <a:fld id="{C823A3C0-BA27-459C-A8D5-3EF97379955C}" type="datetimeFigureOut">
              <a:rPr lang="es-PE"/>
              <a:pPr>
                <a:defRPr/>
              </a:pPr>
              <a:t>02/10/2015</a:t>
            </a:fld>
            <a:endParaRPr lang="es-PE" dirty="0"/>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pPr>
              <a:defRPr/>
            </a:pPr>
            <a:fld id="{3DD52095-2D7A-46DB-960A-DF6D46CF2AC3}" type="slidenum">
              <a:rPr lang="es-PE"/>
              <a:pPr>
                <a:defRPr/>
              </a:pPr>
              <a:t>‹Nº›</a:t>
            </a:fld>
            <a:endParaRPr lang="es-PE" dirty="0"/>
          </a:p>
        </p:txBody>
      </p:sp>
    </p:spTree>
    <p:extLst>
      <p:ext uri="{BB962C8B-B14F-4D97-AF65-F5344CB8AC3E}">
        <p14:creationId xmlns:p14="http://schemas.microsoft.com/office/powerpoint/2010/main" val="55001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F17FD9C1-5CC8-41E3-A2ED-F89F0DFBFF0B}" type="datetimeFigureOut">
              <a:rPr lang="es-PE"/>
              <a:pPr>
                <a:defRPr/>
              </a:pPr>
              <a:t>02/10/2015</a:t>
            </a:fld>
            <a:endParaRPr lang="es-PE" dirty="0"/>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pPr>
              <a:defRPr/>
            </a:pPr>
            <a:fld id="{63A752F8-3D4E-4B74-8947-647AE74FF511}" type="slidenum">
              <a:rPr lang="es-PE"/>
              <a:pPr>
                <a:defRPr/>
              </a:pPr>
              <a:t>‹Nº›</a:t>
            </a:fld>
            <a:endParaRPr lang="es-PE" dirty="0"/>
          </a:p>
        </p:txBody>
      </p:sp>
    </p:spTree>
    <p:extLst>
      <p:ext uri="{BB962C8B-B14F-4D97-AF65-F5344CB8AC3E}">
        <p14:creationId xmlns:p14="http://schemas.microsoft.com/office/powerpoint/2010/main" val="206245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09B2282-EED5-4DA4-B8DE-8C1601C570EB}" type="datetimeFigureOut">
              <a:rPr lang="es-PE"/>
              <a:pPr>
                <a:defRPr/>
              </a:pPr>
              <a:t>02/10/2015</a:t>
            </a:fld>
            <a:endParaRPr lang="es-PE" dirty="0"/>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6051DE05-BBD8-4442-8C9C-B4B32770362A}" type="slidenum">
              <a:rPr lang="es-PE"/>
              <a:pPr>
                <a:defRPr/>
              </a:pPr>
              <a:t>‹Nº›</a:t>
            </a:fld>
            <a:endParaRPr lang="es-PE" dirty="0"/>
          </a:p>
        </p:txBody>
      </p:sp>
    </p:spTree>
    <p:extLst>
      <p:ext uri="{BB962C8B-B14F-4D97-AF65-F5344CB8AC3E}">
        <p14:creationId xmlns:p14="http://schemas.microsoft.com/office/powerpoint/2010/main" val="154883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5677148-3FF9-4478-B30E-91465492981F}" type="datetimeFigureOut">
              <a:rPr lang="es-PE"/>
              <a:pPr>
                <a:defRPr/>
              </a:pPr>
              <a:t>02/10/2015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1B890D1E-02AE-4D4C-A0F9-58E4196081CC}" type="slidenum">
              <a:rPr lang="es-PE"/>
              <a:pPr>
                <a:defRPr/>
              </a:pPr>
              <a:t>‹Nº›</a:t>
            </a:fld>
            <a:endParaRPr lang="es-PE" dirty="0"/>
          </a:p>
        </p:txBody>
      </p:sp>
    </p:spTree>
    <p:extLst>
      <p:ext uri="{BB962C8B-B14F-4D97-AF65-F5344CB8AC3E}">
        <p14:creationId xmlns:p14="http://schemas.microsoft.com/office/powerpoint/2010/main" val="310282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pPr lvl="0"/>
            <a:endParaRPr lang="es-P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5FA6B92-1C19-4446-995D-5C9E5082AB56}" type="datetimeFigureOut">
              <a:rPr lang="es-PE"/>
              <a:pPr>
                <a:defRPr/>
              </a:pPr>
              <a:t>02/10/2015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A0A122FA-965F-40F6-AACD-6D4A138F6DBC}" type="slidenum">
              <a:rPr lang="es-PE"/>
              <a:pPr>
                <a:defRPr/>
              </a:pPr>
              <a:t>‹Nº›</a:t>
            </a:fld>
            <a:endParaRPr lang="es-PE" dirty="0"/>
          </a:p>
        </p:txBody>
      </p:sp>
    </p:spTree>
    <p:extLst>
      <p:ext uri="{BB962C8B-B14F-4D97-AF65-F5344CB8AC3E}">
        <p14:creationId xmlns:p14="http://schemas.microsoft.com/office/powerpoint/2010/main" val="304543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s-ES" altLang="es-PE" smtClean="0"/>
              <a:t>Haga clic para modificar el estilo de título del patrón</a:t>
            </a:r>
            <a:endParaRPr lang="es-PE" altLang="es-PE"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s-PE" alt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29" tIns="45715" rIns="91429" bIns="45715"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151EC79-0816-4FC5-BD0D-847A83B264FC}" type="datetimeFigureOut">
              <a:rPr lang="es-PE"/>
              <a:pPr>
                <a:defRPr/>
              </a:pPr>
              <a:t>02/10/2015</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29" tIns="45715" rIns="91429" bIns="45715"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29" tIns="45715" rIns="91429" bIns="45715"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20DC3F-5FD5-47A6-BB75-3908C324E49E}" type="slidenum">
              <a:rPr lang="es-PE"/>
              <a:pPr>
                <a:defRPr/>
              </a:pPr>
              <a:t>‹Nº›</a:t>
            </a:fld>
            <a:endParaRPr lang="es-P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45" algn="ctr" rtl="0" fontAlgn="base">
        <a:spcBef>
          <a:spcPct val="0"/>
        </a:spcBef>
        <a:spcAft>
          <a:spcPct val="0"/>
        </a:spcAft>
        <a:defRPr sz="4400">
          <a:solidFill>
            <a:schemeClr val="tx1"/>
          </a:solidFill>
          <a:latin typeface="Calibri" pitchFamily="34" charset="0"/>
        </a:defRPr>
      </a:lvl6pPr>
      <a:lvl7pPr marL="914290" algn="ctr" rtl="0" fontAlgn="base">
        <a:spcBef>
          <a:spcPct val="0"/>
        </a:spcBef>
        <a:spcAft>
          <a:spcPct val="0"/>
        </a:spcAft>
        <a:defRPr sz="4400">
          <a:solidFill>
            <a:schemeClr val="tx1"/>
          </a:solidFill>
          <a:latin typeface="Calibri" pitchFamily="34" charset="0"/>
        </a:defRPr>
      </a:lvl7pPr>
      <a:lvl8pPr marL="1371435" algn="ctr" rtl="0" fontAlgn="base">
        <a:spcBef>
          <a:spcPct val="0"/>
        </a:spcBef>
        <a:spcAft>
          <a:spcPct val="0"/>
        </a:spcAft>
        <a:defRPr sz="4400">
          <a:solidFill>
            <a:schemeClr val="tx1"/>
          </a:solidFill>
          <a:latin typeface="Calibri" pitchFamily="34" charset="0"/>
        </a:defRPr>
      </a:lvl8pPr>
      <a:lvl9pPr marL="182858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C:\Users\JOPEREYRA\Desktop\plantilla modif\Plantilla PPT 2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11 CuadroTexto"/>
          <p:cNvSpPr txBox="1">
            <a:spLocks noChangeArrowheads="1"/>
          </p:cNvSpPr>
          <p:nvPr/>
        </p:nvSpPr>
        <p:spPr bwMode="auto">
          <a:xfrm>
            <a:off x="1907704" y="5139437"/>
            <a:ext cx="6984777" cy="68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298" tIns="32649" rIns="65298" bIns="32649">
            <a:spAutoFit/>
          </a:bodyPr>
          <a:lstStyle>
            <a:lvl1pPr defTabSz="912813">
              <a:defRPr sz="3200">
                <a:solidFill>
                  <a:schemeClr val="tx1"/>
                </a:solidFill>
                <a:latin typeface="Calibri" pitchFamily="34" charset="0"/>
              </a:defRPr>
            </a:lvl1pPr>
            <a:lvl2pPr marL="742950" indent="-285750" defTabSz="912813">
              <a:defRPr sz="2800">
                <a:solidFill>
                  <a:schemeClr val="tx1"/>
                </a:solidFill>
                <a:latin typeface="Calibri" pitchFamily="34" charset="0"/>
              </a:defRPr>
            </a:lvl2pPr>
            <a:lvl3pPr marL="1143000" indent="-228600" defTabSz="912813">
              <a:defRPr sz="2400">
                <a:solidFill>
                  <a:schemeClr val="tx1"/>
                </a:solidFill>
                <a:latin typeface="Calibri" pitchFamily="34" charset="0"/>
              </a:defRPr>
            </a:lvl3pPr>
            <a:lvl4pPr marL="1600200" indent="-228600" defTabSz="912813">
              <a:defRPr sz="2000">
                <a:solidFill>
                  <a:schemeClr val="tx1"/>
                </a:solidFill>
                <a:latin typeface="Calibri" pitchFamily="34" charset="0"/>
              </a:defRPr>
            </a:lvl4pPr>
            <a:lvl5pPr marL="2057400" indent="-228600" defTabSz="912813">
              <a:defRPr sz="2000">
                <a:solidFill>
                  <a:schemeClr val="tx1"/>
                </a:solidFill>
                <a:latin typeface="Calibri" pitchFamily="34" charset="0"/>
              </a:defRPr>
            </a:lvl5pPr>
            <a:lvl6pPr marL="2514600" indent="-228600" defTabSz="912813" eaLnBrk="0" fontAlgn="base" hangingPunct="0">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Aft>
                <a:spcPct val="0"/>
              </a:spcAft>
              <a:buFont typeface="Arial" charset="0"/>
              <a:buChar char="»"/>
              <a:defRPr sz="2000">
                <a:solidFill>
                  <a:schemeClr val="tx1"/>
                </a:solidFill>
                <a:latin typeface="Calibri" pitchFamily="34" charset="0"/>
              </a:defRPr>
            </a:lvl9pPr>
          </a:lstStyle>
          <a:p>
            <a:pPr algn="ctr">
              <a:defRPr/>
            </a:pPr>
            <a:r>
              <a:rPr lang="es-PE" altLang="es-PE" sz="4000" b="1" dirty="0" smtClean="0">
                <a:solidFill>
                  <a:srgbClr val="FF0000"/>
                </a:solidFill>
                <a:latin typeface="+mn-lt"/>
              </a:rPr>
              <a:t>SESIÓN DE APRENDIZAJE Nº 06</a:t>
            </a:r>
            <a:endParaRPr lang="es-ES" altLang="es-PE" sz="4000" b="1" dirty="0" smtClean="0">
              <a:solidFill>
                <a:srgbClr val="FF0000"/>
              </a:solidFill>
              <a:latin typeface="+mn-lt"/>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6078393"/>
            <a:ext cx="4027751" cy="779607"/>
          </a:xfrm>
          <a:prstGeom prst="rect">
            <a:avLst/>
          </a:prstGeom>
        </p:spPr>
      </p:pic>
      <p:pic>
        <p:nvPicPr>
          <p:cNvPr id="10" name="Imagen 9" descr="I:\Secundaria Rural Mejorada\Informe 03\Cuarto Informe\Anexos\Fotos\01 IE 86009 Micaela Bastidas Puyucahua\IMG_4793.JPG"/>
          <p:cNvPicPr/>
          <p:nvPr/>
        </p:nvPicPr>
        <p:blipFill rotWithShape="1">
          <a:blip r:embed="rId5" cstate="print">
            <a:extLst>
              <a:ext uri="{28A0092B-C50C-407E-A947-70E740481C1C}">
                <a14:useLocalDpi xmlns:a14="http://schemas.microsoft.com/office/drawing/2010/main" val="0"/>
              </a:ext>
            </a:extLst>
          </a:blip>
          <a:srcRect l="31933" t="8143" b="-1"/>
          <a:stretch/>
        </p:blipFill>
        <p:spPr bwMode="auto">
          <a:xfrm>
            <a:off x="3166993" y="116632"/>
            <a:ext cx="3674110" cy="2793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2" name="Imagen 11" descr="D:\Archivos Joselito\Fotos\DSC02012.JPG"/>
          <p:cNvPicPr/>
          <p:nvPr/>
        </p:nvPicPr>
        <p:blipFill rotWithShape="1">
          <a:blip r:embed="rId6" cstate="print">
            <a:extLst>
              <a:ext uri="{28A0092B-C50C-407E-A947-70E740481C1C}">
                <a14:useLocalDpi xmlns:a14="http://schemas.microsoft.com/office/drawing/2010/main" val="0"/>
              </a:ext>
            </a:extLst>
          </a:blip>
          <a:srcRect l="10937" t="2198" r="10207" b="2679"/>
          <a:stretch/>
        </p:blipFill>
        <p:spPr bwMode="auto">
          <a:xfrm rot="20783333">
            <a:off x="1862753" y="1657206"/>
            <a:ext cx="4257675" cy="2886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4" name="Imagen 13" descr="I:\Secundaria Rural Mejorada\Informe 02\Anexos\Fotos\02 San Martin de Porres\DSC01943.JPG"/>
          <p:cNvPicPr/>
          <p:nvPr/>
        </p:nvPicPr>
        <p:blipFill rotWithShape="1">
          <a:blip r:embed="rId7" cstate="print">
            <a:extLst>
              <a:ext uri="{28A0092B-C50C-407E-A947-70E740481C1C}">
                <a14:useLocalDpi xmlns:a14="http://schemas.microsoft.com/office/drawing/2010/main" val="0"/>
              </a:ext>
            </a:extLst>
          </a:blip>
          <a:srcRect l="30168" t="43011" r="18655" b="-1"/>
          <a:stretch/>
        </p:blipFill>
        <p:spPr bwMode="auto">
          <a:xfrm rot="748221">
            <a:off x="4594340" y="1978703"/>
            <a:ext cx="4199097" cy="2666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10" name="CuadroTexto 9"/>
          <p:cNvSpPr txBox="1"/>
          <p:nvPr/>
        </p:nvSpPr>
        <p:spPr>
          <a:xfrm>
            <a:off x="1234341" y="1209260"/>
            <a:ext cx="2489135" cy="446276"/>
          </a:xfrm>
          <a:prstGeom prst="rect">
            <a:avLst/>
          </a:prstGeom>
          <a:noFill/>
        </p:spPr>
        <p:txBody>
          <a:bodyPr wrap="square" rtlCol="0">
            <a:spAutoFit/>
          </a:bodyPr>
          <a:lstStyle/>
          <a:p>
            <a:pPr algn="ctr">
              <a:lnSpc>
                <a:spcPct val="115000"/>
              </a:lnSpc>
              <a:spcAft>
                <a:spcPts val="1000"/>
              </a:spcAft>
            </a:pPr>
            <a:r>
              <a:rPr lang="es-PE" sz="2000" dirty="0" smtClean="0">
                <a:latin typeface="Arial" panose="020B0604020202020204" pitchFamily="34" charset="0"/>
                <a:ea typeface="Calibri" panose="020F0502020204030204" pitchFamily="34" charset="0"/>
                <a:cs typeface="Times New Roman" panose="02020603050405020304" pitchFamily="18" charset="0"/>
              </a:rPr>
              <a:t>Graficando: x = 2</a:t>
            </a:r>
            <a:endParaRPr lang="es-PE" sz="2000" dirty="0">
              <a:ea typeface="Calibri" panose="020F0502020204030204" pitchFamily="34" charset="0"/>
              <a:cs typeface="Times New Roman" panose="02020603050405020304" pitchFamily="18" charset="0"/>
            </a:endParaRPr>
          </a:p>
        </p:txBody>
      </p:sp>
      <p:cxnSp>
        <p:nvCxnSpPr>
          <p:cNvPr id="5" name="Conector recto 4"/>
          <p:cNvCxnSpPr/>
          <p:nvPr/>
        </p:nvCxnSpPr>
        <p:spPr>
          <a:xfrm flipH="1" flipV="1">
            <a:off x="2553666" y="2001160"/>
            <a:ext cx="3616" cy="2712998"/>
          </a:xfrm>
          <a:prstGeom prst="line">
            <a:avLst/>
          </a:prstGeom>
          <a:ln w="50800"/>
        </p:spPr>
        <p:style>
          <a:lnRef idx="2">
            <a:schemeClr val="accent2"/>
          </a:lnRef>
          <a:fillRef idx="0">
            <a:schemeClr val="accent2"/>
          </a:fillRef>
          <a:effectRef idx="1">
            <a:schemeClr val="accent2"/>
          </a:effectRef>
          <a:fontRef idx="minor">
            <a:schemeClr val="tx1"/>
          </a:fontRef>
        </p:style>
      </p:cxnSp>
      <p:cxnSp>
        <p:nvCxnSpPr>
          <p:cNvPr id="6" name="Conector recto de flecha 5"/>
          <p:cNvCxnSpPr/>
          <p:nvPr/>
        </p:nvCxnSpPr>
        <p:spPr>
          <a:xfrm flipV="1">
            <a:off x="1617087" y="4254399"/>
            <a:ext cx="2937315" cy="295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V="1">
            <a:off x="1946490" y="2085777"/>
            <a:ext cx="0" cy="2543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1695580" y="4260209"/>
            <a:ext cx="3308468" cy="369332"/>
          </a:xfrm>
          <a:prstGeom prst="rect">
            <a:avLst/>
          </a:prstGeom>
          <a:noFill/>
        </p:spPr>
        <p:txBody>
          <a:bodyPr wrap="square" rtlCol="0">
            <a:spAutoFit/>
          </a:bodyPr>
          <a:lstStyle/>
          <a:p>
            <a:pPr algn="just"/>
            <a:r>
              <a:rPr lang="es-PE" dirty="0" smtClean="0"/>
              <a:t>0                                 </a:t>
            </a:r>
            <a:r>
              <a:rPr lang="es-PE" dirty="0" smtClean="0"/>
              <a:t>           </a:t>
            </a:r>
            <a:r>
              <a:rPr lang="es-PE" dirty="0" smtClean="0"/>
              <a:t>x</a:t>
            </a:r>
            <a:endParaRPr lang="es-PE" dirty="0"/>
          </a:p>
        </p:txBody>
      </p:sp>
      <p:sp>
        <p:nvSpPr>
          <p:cNvPr id="9" name="CuadroTexto 8"/>
          <p:cNvSpPr txBox="1"/>
          <p:nvPr/>
        </p:nvSpPr>
        <p:spPr>
          <a:xfrm>
            <a:off x="1490079" y="2204864"/>
            <a:ext cx="330956" cy="369332"/>
          </a:xfrm>
          <a:prstGeom prst="rect">
            <a:avLst/>
          </a:prstGeom>
          <a:noFill/>
        </p:spPr>
        <p:txBody>
          <a:bodyPr wrap="square" rtlCol="0">
            <a:spAutoFit/>
          </a:bodyPr>
          <a:lstStyle/>
          <a:p>
            <a:pPr algn="just"/>
            <a:r>
              <a:rPr lang="es-PE" dirty="0" smtClean="0"/>
              <a:t>y</a:t>
            </a:r>
            <a:endParaRPr lang="es-PE" dirty="0"/>
          </a:p>
        </p:txBody>
      </p:sp>
      <p:sp>
        <p:nvSpPr>
          <p:cNvPr id="11" name="CuadroTexto 10"/>
          <p:cNvSpPr txBox="1"/>
          <p:nvPr/>
        </p:nvSpPr>
        <p:spPr>
          <a:xfrm>
            <a:off x="2236870" y="4260209"/>
            <a:ext cx="447757" cy="369332"/>
          </a:xfrm>
          <a:prstGeom prst="rect">
            <a:avLst/>
          </a:prstGeom>
          <a:noFill/>
        </p:spPr>
        <p:txBody>
          <a:bodyPr wrap="square" rtlCol="0">
            <a:spAutoFit/>
          </a:bodyPr>
          <a:lstStyle/>
          <a:p>
            <a:pPr algn="just"/>
            <a:r>
              <a:rPr lang="es-PE" dirty="0" smtClean="0"/>
              <a:t>2</a:t>
            </a:r>
            <a:endParaRPr lang="es-PE" dirty="0"/>
          </a:p>
        </p:txBody>
      </p:sp>
      <p:sp>
        <p:nvSpPr>
          <p:cNvPr id="13" name="Elipse 12"/>
          <p:cNvSpPr/>
          <p:nvPr/>
        </p:nvSpPr>
        <p:spPr>
          <a:xfrm flipH="1">
            <a:off x="2478909" y="4193024"/>
            <a:ext cx="154124" cy="144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21" name="Conector recto 20"/>
          <p:cNvCxnSpPr/>
          <p:nvPr/>
        </p:nvCxnSpPr>
        <p:spPr>
          <a:xfrm flipH="1" flipV="1">
            <a:off x="6372200" y="2075801"/>
            <a:ext cx="4528" cy="2638357"/>
          </a:xfrm>
          <a:prstGeom prst="line">
            <a:avLst/>
          </a:prstGeom>
          <a:ln w="50800">
            <a:prstDash val="sysDot"/>
          </a:ln>
        </p:spPr>
        <p:style>
          <a:lnRef idx="2">
            <a:schemeClr val="accent2"/>
          </a:lnRef>
          <a:fillRef idx="0">
            <a:schemeClr val="accent2"/>
          </a:fillRef>
          <a:effectRef idx="1">
            <a:schemeClr val="accent2"/>
          </a:effectRef>
          <a:fontRef idx="minor">
            <a:schemeClr val="tx1"/>
          </a:fontRef>
        </p:style>
      </p:cxnSp>
      <p:cxnSp>
        <p:nvCxnSpPr>
          <p:cNvPr id="22" name="Conector recto de flecha 21"/>
          <p:cNvCxnSpPr/>
          <p:nvPr/>
        </p:nvCxnSpPr>
        <p:spPr>
          <a:xfrm flipV="1">
            <a:off x="5443998" y="4245592"/>
            <a:ext cx="2937315" cy="295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5773401" y="2076970"/>
            <a:ext cx="0" cy="2543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uadroTexto 23"/>
          <p:cNvSpPr txBox="1"/>
          <p:nvPr/>
        </p:nvSpPr>
        <p:spPr>
          <a:xfrm>
            <a:off x="5522491" y="4251402"/>
            <a:ext cx="3308468" cy="369332"/>
          </a:xfrm>
          <a:prstGeom prst="rect">
            <a:avLst/>
          </a:prstGeom>
          <a:noFill/>
        </p:spPr>
        <p:txBody>
          <a:bodyPr wrap="square" rtlCol="0">
            <a:spAutoFit/>
          </a:bodyPr>
          <a:lstStyle/>
          <a:p>
            <a:pPr algn="just"/>
            <a:r>
              <a:rPr lang="es-PE" dirty="0" smtClean="0"/>
              <a:t>0                                 </a:t>
            </a:r>
            <a:r>
              <a:rPr lang="es-PE" dirty="0" smtClean="0"/>
              <a:t>              x</a:t>
            </a:r>
            <a:endParaRPr lang="es-PE" dirty="0"/>
          </a:p>
        </p:txBody>
      </p:sp>
      <p:sp>
        <p:nvSpPr>
          <p:cNvPr id="25" name="CuadroTexto 24"/>
          <p:cNvSpPr txBox="1"/>
          <p:nvPr/>
        </p:nvSpPr>
        <p:spPr>
          <a:xfrm>
            <a:off x="5316990" y="2196057"/>
            <a:ext cx="330956" cy="369332"/>
          </a:xfrm>
          <a:prstGeom prst="rect">
            <a:avLst/>
          </a:prstGeom>
          <a:noFill/>
        </p:spPr>
        <p:txBody>
          <a:bodyPr wrap="square" rtlCol="0">
            <a:spAutoFit/>
          </a:bodyPr>
          <a:lstStyle/>
          <a:p>
            <a:pPr algn="just"/>
            <a:r>
              <a:rPr lang="es-PE" dirty="0" smtClean="0"/>
              <a:t>y</a:t>
            </a:r>
            <a:endParaRPr lang="es-PE" dirty="0"/>
          </a:p>
        </p:txBody>
      </p:sp>
      <p:sp>
        <p:nvSpPr>
          <p:cNvPr id="26" name="CuadroTexto 25"/>
          <p:cNvSpPr txBox="1"/>
          <p:nvPr/>
        </p:nvSpPr>
        <p:spPr>
          <a:xfrm>
            <a:off x="6036749" y="4265207"/>
            <a:ext cx="447757" cy="369332"/>
          </a:xfrm>
          <a:prstGeom prst="rect">
            <a:avLst/>
          </a:prstGeom>
          <a:noFill/>
        </p:spPr>
        <p:txBody>
          <a:bodyPr wrap="square" rtlCol="0">
            <a:spAutoFit/>
          </a:bodyPr>
          <a:lstStyle/>
          <a:p>
            <a:pPr algn="just"/>
            <a:r>
              <a:rPr lang="es-PE" dirty="0" smtClean="0"/>
              <a:t>2</a:t>
            </a:r>
            <a:endParaRPr lang="es-PE" dirty="0"/>
          </a:p>
        </p:txBody>
      </p:sp>
      <p:sp>
        <p:nvSpPr>
          <p:cNvPr id="28" name="CuadroTexto 27"/>
          <p:cNvSpPr txBox="1"/>
          <p:nvPr/>
        </p:nvSpPr>
        <p:spPr>
          <a:xfrm>
            <a:off x="5316990" y="1202102"/>
            <a:ext cx="2710980" cy="446276"/>
          </a:xfrm>
          <a:prstGeom prst="rect">
            <a:avLst/>
          </a:prstGeom>
          <a:noFill/>
        </p:spPr>
        <p:txBody>
          <a:bodyPr wrap="square" rtlCol="0">
            <a:spAutoFit/>
          </a:bodyPr>
          <a:lstStyle/>
          <a:p>
            <a:pPr algn="ctr">
              <a:lnSpc>
                <a:spcPct val="115000"/>
              </a:lnSpc>
              <a:spcAft>
                <a:spcPts val="1000"/>
              </a:spcAft>
            </a:pPr>
            <a:r>
              <a:rPr lang="es-PE" sz="2000" dirty="0" smtClean="0">
                <a:latin typeface="Arial" panose="020B0604020202020204" pitchFamily="34" charset="0"/>
                <a:ea typeface="Calibri" panose="020F0502020204030204" pitchFamily="34" charset="0"/>
                <a:cs typeface="Times New Roman" panose="02020603050405020304" pitchFamily="18" charset="0"/>
              </a:rPr>
              <a:t>Graficando: x &gt; 2</a:t>
            </a:r>
            <a:endParaRPr lang="es-PE" sz="2000" dirty="0">
              <a:ea typeface="Calibri" panose="020F0502020204030204" pitchFamily="34" charset="0"/>
              <a:cs typeface="Times New Roman" panose="02020603050405020304" pitchFamily="18" charset="0"/>
            </a:endParaRPr>
          </a:p>
        </p:txBody>
      </p:sp>
      <p:sp>
        <p:nvSpPr>
          <p:cNvPr id="29" name="Rectángulo 28"/>
          <p:cNvSpPr/>
          <p:nvPr/>
        </p:nvSpPr>
        <p:spPr>
          <a:xfrm>
            <a:off x="6403301" y="2085777"/>
            <a:ext cx="1741115" cy="261652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7" name="Elipse 26"/>
          <p:cNvSpPr/>
          <p:nvPr/>
        </p:nvSpPr>
        <p:spPr>
          <a:xfrm flipH="1">
            <a:off x="6305820" y="4184217"/>
            <a:ext cx="154124" cy="144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CuadroTexto 32"/>
          <p:cNvSpPr txBox="1"/>
          <p:nvPr/>
        </p:nvSpPr>
        <p:spPr>
          <a:xfrm>
            <a:off x="6639260" y="3062076"/>
            <a:ext cx="1166515" cy="446276"/>
          </a:xfrm>
          <a:prstGeom prst="rect">
            <a:avLst/>
          </a:prstGeom>
          <a:noFill/>
        </p:spPr>
        <p:txBody>
          <a:bodyPr wrap="square" rtlCol="0">
            <a:spAutoFit/>
          </a:bodyPr>
          <a:lstStyle/>
          <a:p>
            <a:pPr algn="ctr">
              <a:lnSpc>
                <a:spcPct val="115000"/>
              </a:lnSpc>
              <a:spcAft>
                <a:spcPts val="1000"/>
              </a:spcAft>
            </a:pPr>
            <a:r>
              <a:rPr lang="es-PE" sz="2000" dirty="0" smtClean="0">
                <a:latin typeface="Arial" panose="020B0604020202020204" pitchFamily="34" charset="0"/>
                <a:ea typeface="Calibri" panose="020F0502020204030204" pitchFamily="34" charset="0"/>
                <a:cs typeface="Times New Roman" panose="02020603050405020304" pitchFamily="18" charset="0"/>
              </a:rPr>
              <a:t>x &gt; 2</a:t>
            </a:r>
            <a:endParaRPr lang="es-PE" sz="2000" dirty="0">
              <a:ea typeface="Calibri" panose="020F0502020204030204" pitchFamily="34" charset="0"/>
              <a:cs typeface="Times New Roman" panose="02020603050405020304" pitchFamily="18" charset="0"/>
            </a:endParaRPr>
          </a:p>
        </p:txBody>
      </p:sp>
      <p:sp>
        <p:nvSpPr>
          <p:cNvPr id="34" name="CuadroTexto 33"/>
          <p:cNvSpPr txBox="1"/>
          <p:nvPr/>
        </p:nvSpPr>
        <p:spPr>
          <a:xfrm>
            <a:off x="1298884" y="5222584"/>
            <a:ext cx="6388010" cy="1154162"/>
          </a:xfrm>
          <a:prstGeom prst="rect">
            <a:avLst/>
          </a:prstGeom>
          <a:noFill/>
        </p:spPr>
        <p:txBody>
          <a:bodyPr wrap="square" rtlCol="0">
            <a:spAutoFit/>
          </a:bodyPr>
          <a:lstStyle/>
          <a:p>
            <a:pPr algn="just">
              <a:lnSpc>
                <a:spcPct val="115000"/>
              </a:lnSpc>
              <a:spcAft>
                <a:spcPts val="1000"/>
              </a:spcAft>
            </a:pPr>
            <a:r>
              <a:rPr lang="es-PE" sz="2000" dirty="0" smtClean="0">
                <a:latin typeface="Arial" panose="020B0604020202020204" pitchFamily="34" charset="0"/>
                <a:ea typeface="Calibri" panose="020F0502020204030204" pitchFamily="34" charset="0"/>
                <a:cs typeface="Times New Roman" panose="02020603050405020304" pitchFamily="18" charset="0"/>
              </a:rPr>
              <a:t>La gráfica de una ecuación es una línea recta, mientras que de una inecuación es una región del plano cartesiano.</a:t>
            </a:r>
            <a:endParaRPr lang="es-PE"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5261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P spid="11" grpId="0"/>
      <p:bldP spid="13" grpId="0" animBg="1"/>
      <p:bldP spid="24" grpId="0"/>
      <p:bldP spid="25" grpId="0"/>
      <p:bldP spid="26" grpId="0"/>
      <p:bldP spid="28" grpId="0"/>
      <p:bldP spid="29" grpId="0" animBg="1"/>
      <p:bldP spid="27"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29" y="125596"/>
            <a:ext cx="3123813" cy="587062"/>
          </a:xfrm>
          <a:prstGeom prst="rect">
            <a:avLst/>
          </a:prstGeom>
        </p:spPr>
      </p:pic>
      <p:sp>
        <p:nvSpPr>
          <p:cNvPr id="7" name="4 Título"/>
          <p:cNvSpPr txBox="1">
            <a:spLocks/>
          </p:cNvSpPr>
          <p:nvPr/>
        </p:nvSpPr>
        <p:spPr bwMode="auto">
          <a:xfrm>
            <a:off x="4632432" y="94347"/>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ANALIZAMOS</a:t>
            </a:r>
            <a:endParaRPr lang="es-PE" sz="3400" dirty="0"/>
          </a:p>
        </p:txBody>
      </p:sp>
      <p:graphicFrame>
        <p:nvGraphicFramePr>
          <p:cNvPr id="9" name="Tabla 8"/>
          <p:cNvGraphicFramePr>
            <a:graphicFrameLocks noGrp="1"/>
          </p:cNvGraphicFramePr>
          <p:nvPr>
            <p:extLst>
              <p:ext uri="{D42A27DB-BD31-4B8C-83A1-F6EECF244321}">
                <p14:modId xmlns:p14="http://schemas.microsoft.com/office/powerpoint/2010/main" val="1771814413"/>
              </p:ext>
            </p:extLst>
          </p:nvPr>
        </p:nvGraphicFramePr>
        <p:xfrm>
          <a:off x="488335" y="1052736"/>
          <a:ext cx="8260129" cy="1097280"/>
        </p:xfrm>
        <a:graphic>
          <a:graphicData uri="http://schemas.openxmlformats.org/drawingml/2006/table">
            <a:tbl>
              <a:tblPr>
                <a:tableStyleId>{5C22544A-7EE6-4342-B048-85BDC9FD1C3A}</a:tableStyleId>
              </a:tblPr>
              <a:tblGrid>
                <a:gridCol w="8260129"/>
              </a:tblGrid>
              <a:tr h="526308">
                <a:tc>
                  <a:txBody>
                    <a:bodyPr/>
                    <a:lstStyle/>
                    <a:p>
                      <a:pPr algn="just"/>
                      <a:r>
                        <a:rPr lang="es-PE" sz="2400" b="0" dirty="0" smtClean="0">
                          <a:solidFill>
                            <a:schemeClr val="tx1"/>
                          </a:solidFill>
                          <a:effectLst/>
                        </a:rPr>
                        <a:t>1). </a:t>
                      </a:r>
                      <a:r>
                        <a:rPr lang="es-PE" sz="2400" b="0" i="0" u="none" strike="noStrike" kern="1200" baseline="0" dirty="0" smtClean="0">
                          <a:solidFill>
                            <a:schemeClr val="dk1"/>
                          </a:solidFill>
                          <a:latin typeface="+mn-lt"/>
                          <a:ea typeface="+mn-ea"/>
                          <a:cs typeface="+mn-cs"/>
                        </a:rPr>
                        <a:t>Juan compra en la tienda de frutas cierta cantidad de mandarinas y el doble en peso de papayas. En total gasta S/. 14,40. ¿Cuántos kilos de mandarina compró? </a:t>
                      </a:r>
                      <a:endParaRPr lang="es-PE"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13" name="CuadroTexto 12"/>
          <p:cNvSpPr txBox="1"/>
          <p:nvPr/>
        </p:nvSpPr>
        <p:spPr>
          <a:xfrm>
            <a:off x="487140" y="3748970"/>
            <a:ext cx="1865146" cy="400110"/>
          </a:xfrm>
          <a:prstGeom prst="rect">
            <a:avLst/>
          </a:prstGeom>
          <a:noFill/>
        </p:spPr>
        <p:txBody>
          <a:bodyPr wrap="square" rtlCol="0">
            <a:spAutoFit/>
          </a:bodyPr>
          <a:lstStyle/>
          <a:p>
            <a:pPr algn="just"/>
            <a:r>
              <a:rPr lang="es-PE" sz="2000" b="1" dirty="0" smtClean="0">
                <a:solidFill>
                  <a:srgbClr val="FF0000"/>
                </a:solidFill>
              </a:rPr>
              <a:t>RESOLUCIÓN</a:t>
            </a:r>
            <a:r>
              <a:rPr lang="es-PE" sz="2000" b="1" dirty="0" smtClean="0"/>
              <a:t>:</a:t>
            </a:r>
            <a:endParaRPr lang="es-PE" sz="2000" b="1" dirty="0">
              <a:solidFill>
                <a:srgbClr val="002060"/>
              </a:solidFill>
            </a:endParaRPr>
          </a:p>
        </p:txBody>
      </p:sp>
      <p:sp>
        <p:nvSpPr>
          <p:cNvPr id="11" name="CuadroTexto 10"/>
          <p:cNvSpPr txBox="1"/>
          <p:nvPr/>
        </p:nvSpPr>
        <p:spPr>
          <a:xfrm>
            <a:off x="539552" y="4139788"/>
            <a:ext cx="8352928" cy="400110"/>
          </a:xfrm>
          <a:prstGeom prst="rect">
            <a:avLst/>
          </a:prstGeom>
          <a:noFill/>
        </p:spPr>
        <p:txBody>
          <a:bodyPr wrap="square" rtlCol="0">
            <a:spAutoFit/>
          </a:bodyPr>
          <a:lstStyle/>
          <a:p>
            <a:r>
              <a:rPr lang="es-PE" sz="2000" dirty="0" smtClean="0"/>
              <a:t>Usamos </a:t>
            </a:r>
            <a:r>
              <a:rPr lang="es-PE" sz="2000" dirty="0"/>
              <a:t>la letra x para representar los kilos de mandarina que compró Juan. </a:t>
            </a:r>
            <a:endParaRPr lang="es-PE" sz="2000" dirty="0"/>
          </a:p>
        </p:txBody>
      </p:sp>
      <p:sp>
        <p:nvSpPr>
          <p:cNvPr id="12" name="CuadroTexto 11"/>
          <p:cNvSpPr txBox="1"/>
          <p:nvPr/>
        </p:nvSpPr>
        <p:spPr>
          <a:xfrm>
            <a:off x="537181" y="4511222"/>
            <a:ext cx="4170952" cy="400110"/>
          </a:xfrm>
          <a:prstGeom prst="rect">
            <a:avLst/>
          </a:prstGeom>
          <a:noFill/>
        </p:spPr>
        <p:txBody>
          <a:bodyPr wrap="square" rtlCol="0">
            <a:spAutoFit/>
          </a:bodyPr>
          <a:lstStyle/>
          <a:p>
            <a:r>
              <a:rPr lang="es-PE" sz="2000" dirty="0" smtClean="0"/>
              <a:t>Juan </a:t>
            </a:r>
            <a:r>
              <a:rPr lang="es-PE" sz="2000" dirty="0"/>
              <a:t>compró 2</a:t>
            </a:r>
            <a:r>
              <a:rPr lang="es-PE" sz="2000" i="1" dirty="0"/>
              <a:t>x </a:t>
            </a:r>
            <a:r>
              <a:rPr lang="es-PE" sz="2000" dirty="0"/>
              <a:t>kg de papayas. </a:t>
            </a:r>
            <a:endParaRPr lang="es-PE" sz="2000" dirty="0"/>
          </a:p>
        </p:txBody>
      </p:sp>
      <p:sp>
        <p:nvSpPr>
          <p:cNvPr id="14" name="CuadroTexto 13"/>
          <p:cNvSpPr txBox="1"/>
          <p:nvPr/>
        </p:nvSpPr>
        <p:spPr>
          <a:xfrm>
            <a:off x="548412" y="4896269"/>
            <a:ext cx="8056036" cy="1015663"/>
          </a:xfrm>
          <a:prstGeom prst="rect">
            <a:avLst/>
          </a:prstGeom>
          <a:noFill/>
        </p:spPr>
        <p:txBody>
          <a:bodyPr wrap="square" rtlCol="0">
            <a:spAutoFit/>
          </a:bodyPr>
          <a:lstStyle/>
          <a:p>
            <a:pPr algn="just"/>
            <a:r>
              <a:rPr lang="es-PE" sz="2000" dirty="0" smtClean="0"/>
              <a:t>El </a:t>
            </a:r>
            <a:r>
              <a:rPr lang="es-PE" sz="2000" dirty="0"/>
              <a:t>dinero que Juan destinó para cada compra resulta de la multiplicación del peso del producto por el precio de cada unidad de peso de este producto. Así: </a:t>
            </a:r>
            <a:endParaRPr lang="es-PE" sz="2000" dirty="0"/>
          </a:p>
        </p:txBody>
      </p:sp>
      <p:pic>
        <p:nvPicPr>
          <p:cNvPr id="15" name="Imagen 14"/>
          <p:cNvPicPr/>
          <p:nvPr/>
        </p:nvPicPr>
        <p:blipFill rotWithShape="1">
          <a:blip r:embed="rId3"/>
          <a:srcRect l="29046" t="50618" r="60018" b="38925"/>
          <a:stretch/>
        </p:blipFill>
        <p:spPr bwMode="auto">
          <a:xfrm>
            <a:off x="1547664" y="2331809"/>
            <a:ext cx="2585018" cy="1313215"/>
          </a:xfrm>
          <a:prstGeom prst="rect">
            <a:avLst/>
          </a:prstGeom>
          <a:ln>
            <a:noFill/>
          </a:ln>
          <a:extLst>
            <a:ext uri="{53640926-AAD7-44D8-BBD7-CCE9431645EC}">
              <a14:shadowObscured xmlns:a14="http://schemas.microsoft.com/office/drawing/2010/main"/>
            </a:ext>
          </a:extLst>
        </p:spPr>
      </p:pic>
      <p:pic>
        <p:nvPicPr>
          <p:cNvPr id="16" name="Imagen 15"/>
          <p:cNvPicPr/>
          <p:nvPr/>
        </p:nvPicPr>
        <p:blipFill rotWithShape="1">
          <a:blip r:embed="rId3"/>
          <a:srcRect l="60795" t="63794" r="28387" b="22193"/>
          <a:stretch/>
        </p:blipFill>
        <p:spPr bwMode="auto">
          <a:xfrm>
            <a:off x="4730101" y="2321053"/>
            <a:ext cx="2290171" cy="1323971"/>
          </a:xfrm>
          <a:prstGeom prst="rect">
            <a:avLst/>
          </a:prstGeom>
          <a:ln>
            <a:noFill/>
          </a:ln>
          <a:extLst>
            <a:ext uri="{53640926-AAD7-44D8-BBD7-CCE9431645EC}">
              <a14:shadowObscured xmlns:a14="http://schemas.microsoft.com/office/drawing/2010/main"/>
            </a:ext>
          </a:extLst>
        </p:spPr>
      </p:pic>
      <p:sp>
        <p:nvSpPr>
          <p:cNvPr id="17" name="CuadroTexto 16"/>
          <p:cNvSpPr txBox="1"/>
          <p:nvPr/>
        </p:nvSpPr>
        <p:spPr>
          <a:xfrm>
            <a:off x="548412" y="5883339"/>
            <a:ext cx="3688195" cy="707886"/>
          </a:xfrm>
          <a:prstGeom prst="rect">
            <a:avLst/>
          </a:prstGeom>
          <a:noFill/>
        </p:spPr>
        <p:txBody>
          <a:bodyPr wrap="square" rtlCol="0">
            <a:spAutoFit/>
          </a:bodyPr>
          <a:lstStyle/>
          <a:p>
            <a:r>
              <a:rPr lang="es-PE" sz="2000" dirty="0" smtClean="0"/>
              <a:t>Para </a:t>
            </a:r>
            <a:r>
              <a:rPr lang="es-PE" sz="2000" dirty="0"/>
              <a:t>las mandarinas: </a:t>
            </a:r>
            <a:r>
              <a:rPr lang="es-PE" sz="2000" dirty="0" smtClean="0"/>
              <a:t>2,2</a:t>
            </a:r>
            <a:r>
              <a:rPr lang="es-PE" sz="2000" i="1" dirty="0" smtClean="0"/>
              <a:t>x</a:t>
            </a:r>
          </a:p>
          <a:p>
            <a:r>
              <a:rPr lang="es-PE" sz="2000" dirty="0" smtClean="0"/>
              <a:t>Para </a:t>
            </a:r>
            <a:r>
              <a:rPr lang="es-PE" sz="2000" dirty="0"/>
              <a:t>las papayas: 1,3(2</a:t>
            </a:r>
            <a:r>
              <a:rPr lang="es-PE" sz="2000" i="1" dirty="0"/>
              <a:t>x</a:t>
            </a:r>
            <a:r>
              <a:rPr lang="es-PE" sz="2000" dirty="0"/>
              <a:t>) = 2,6</a:t>
            </a:r>
            <a:r>
              <a:rPr lang="es-PE" sz="2000" i="1" dirty="0"/>
              <a:t>x </a:t>
            </a:r>
            <a:r>
              <a:rPr lang="es-PE" sz="2000" i="1" dirty="0" smtClean="0"/>
              <a:t> </a:t>
            </a:r>
            <a:endParaRPr lang="es-PE" sz="2000" dirty="0"/>
          </a:p>
        </p:txBody>
      </p:sp>
    </p:spTree>
    <p:extLst>
      <p:ext uri="{BB962C8B-B14F-4D97-AF65-F5344CB8AC3E}">
        <p14:creationId xmlns:p14="http://schemas.microsoft.com/office/powerpoint/2010/main" val="5843310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80">
                                          <p:stCondLst>
                                            <p:cond delay="0"/>
                                          </p:stCondLst>
                                        </p:cTn>
                                        <p:tgtEl>
                                          <p:spTgt spid="15"/>
                                        </p:tgtEl>
                                      </p:cBhvr>
                                    </p:animEffect>
                                    <p:anim calcmode="lin" valueType="num">
                                      <p:cBhvr>
                                        <p:cTn id="1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9" dur="26">
                                          <p:stCondLst>
                                            <p:cond delay="650"/>
                                          </p:stCondLst>
                                        </p:cTn>
                                        <p:tgtEl>
                                          <p:spTgt spid="15"/>
                                        </p:tgtEl>
                                      </p:cBhvr>
                                      <p:to x="100000" y="60000"/>
                                    </p:animScale>
                                    <p:animScale>
                                      <p:cBhvr>
                                        <p:cTn id="20" dur="166" decel="50000">
                                          <p:stCondLst>
                                            <p:cond delay="67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80">
                                          <p:stCondLst>
                                            <p:cond delay="0"/>
                                          </p:stCondLst>
                                        </p:cTn>
                                        <p:tgtEl>
                                          <p:spTgt spid="16"/>
                                        </p:tgtEl>
                                      </p:cBhvr>
                                    </p:animEffect>
                                    <p:anim calcmode="lin" valueType="num">
                                      <p:cBhvr>
                                        <p:cTn id="3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7" dur="26">
                                          <p:stCondLst>
                                            <p:cond delay="650"/>
                                          </p:stCondLst>
                                        </p:cTn>
                                        <p:tgtEl>
                                          <p:spTgt spid="16"/>
                                        </p:tgtEl>
                                      </p:cBhvr>
                                      <p:to x="100000" y="60000"/>
                                    </p:animScale>
                                    <p:animScale>
                                      <p:cBhvr>
                                        <p:cTn id="38" dur="166" decel="50000">
                                          <p:stCondLst>
                                            <p:cond delay="676"/>
                                          </p:stCondLst>
                                        </p:cTn>
                                        <p:tgtEl>
                                          <p:spTgt spid="16"/>
                                        </p:tgtEl>
                                      </p:cBhvr>
                                      <p:to x="100000" y="100000"/>
                                    </p:animScale>
                                    <p:animScale>
                                      <p:cBhvr>
                                        <p:cTn id="39" dur="26">
                                          <p:stCondLst>
                                            <p:cond delay="1312"/>
                                          </p:stCondLst>
                                        </p:cTn>
                                        <p:tgtEl>
                                          <p:spTgt spid="16"/>
                                        </p:tgtEl>
                                      </p:cBhvr>
                                      <p:to x="100000" y="80000"/>
                                    </p:animScale>
                                    <p:animScale>
                                      <p:cBhvr>
                                        <p:cTn id="40" dur="166" decel="50000">
                                          <p:stCondLst>
                                            <p:cond delay="1338"/>
                                          </p:stCondLst>
                                        </p:cTn>
                                        <p:tgtEl>
                                          <p:spTgt spid="16"/>
                                        </p:tgtEl>
                                      </p:cBhvr>
                                      <p:to x="100000" y="100000"/>
                                    </p:animScale>
                                    <p:animScale>
                                      <p:cBhvr>
                                        <p:cTn id="41" dur="26">
                                          <p:stCondLst>
                                            <p:cond delay="1642"/>
                                          </p:stCondLst>
                                        </p:cTn>
                                        <p:tgtEl>
                                          <p:spTgt spid="16"/>
                                        </p:tgtEl>
                                      </p:cBhvr>
                                      <p:to x="100000" y="90000"/>
                                    </p:animScale>
                                    <p:animScale>
                                      <p:cBhvr>
                                        <p:cTn id="42" dur="166" decel="50000">
                                          <p:stCondLst>
                                            <p:cond delay="1668"/>
                                          </p:stCondLst>
                                        </p:cTn>
                                        <p:tgtEl>
                                          <p:spTgt spid="16"/>
                                        </p:tgtEl>
                                      </p:cBhvr>
                                      <p:to x="100000" y="100000"/>
                                    </p:animScale>
                                    <p:animScale>
                                      <p:cBhvr>
                                        <p:cTn id="43" dur="26">
                                          <p:stCondLst>
                                            <p:cond delay="1808"/>
                                          </p:stCondLst>
                                        </p:cTn>
                                        <p:tgtEl>
                                          <p:spTgt spid="16"/>
                                        </p:tgtEl>
                                      </p:cBhvr>
                                      <p:to x="100000" y="95000"/>
                                    </p:animScale>
                                    <p:animScale>
                                      <p:cBhvr>
                                        <p:cTn id="44" dur="166" decel="50000">
                                          <p:stCondLst>
                                            <p:cond delay="1834"/>
                                          </p:stCondLst>
                                        </p:cTn>
                                        <p:tgtEl>
                                          <p:spTgt spid="1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2" grpId="0"/>
      <p:bldP spid="14"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472" y="91581"/>
            <a:ext cx="3123813" cy="587062"/>
          </a:xfrm>
          <a:prstGeom prst="rect">
            <a:avLst/>
          </a:prstGeom>
        </p:spPr>
      </p:pic>
      <p:sp>
        <p:nvSpPr>
          <p:cNvPr id="8" name="CuadroTexto 7"/>
          <p:cNvSpPr txBox="1"/>
          <p:nvPr/>
        </p:nvSpPr>
        <p:spPr>
          <a:xfrm>
            <a:off x="424096" y="1005528"/>
            <a:ext cx="6596176" cy="400110"/>
          </a:xfrm>
          <a:prstGeom prst="rect">
            <a:avLst/>
          </a:prstGeom>
          <a:noFill/>
        </p:spPr>
        <p:txBody>
          <a:bodyPr wrap="square" rtlCol="0">
            <a:spAutoFit/>
          </a:bodyPr>
          <a:lstStyle/>
          <a:p>
            <a:r>
              <a:rPr lang="es-PE" sz="2000" dirty="0" smtClean="0"/>
              <a:t>La </a:t>
            </a:r>
            <a:r>
              <a:rPr lang="es-PE" sz="2000" dirty="0"/>
              <a:t>ecuación que modela la situación es la siguiente: </a:t>
            </a:r>
            <a:endParaRPr lang="es-PE" sz="2000" dirty="0"/>
          </a:p>
        </p:txBody>
      </p:sp>
      <p:sp>
        <p:nvSpPr>
          <p:cNvPr id="9" name="CuadroTexto 8"/>
          <p:cNvSpPr txBox="1"/>
          <p:nvPr/>
        </p:nvSpPr>
        <p:spPr>
          <a:xfrm>
            <a:off x="2379476" y="1620578"/>
            <a:ext cx="2840596" cy="461665"/>
          </a:xfrm>
          <a:prstGeom prst="rect">
            <a:avLst/>
          </a:prstGeom>
          <a:noFill/>
        </p:spPr>
        <p:txBody>
          <a:bodyPr wrap="square" rtlCol="0">
            <a:spAutoFit/>
          </a:bodyPr>
          <a:lstStyle/>
          <a:p>
            <a:r>
              <a:rPr lang="es-PE" sz="2400" dirty="0" smtClean="0">
                <a:solidFill>
                  <a:srgbClr val="7030A0"/>
                </a:solidFill>
              </a:rPr>
              <a:t>2,2</a:t>
            </a:r>
            <a:r>
              <a:rPr lang="es-PE" sz="2400" i="1" dirty="0" smtClean="0">
                <a:solidFill>
                  <a:srgbClr val="7030A0"/>
                </a:solidFill>
              </a:rPr>
              <a:t>x </a:t>
            </a:r>
            <a:r>
              <a:rPr lang="es-PE" sz="2400" dirty="0">
                <a:solidFill>
                  <a:srgbClr val="7030A0"/>
                </a:solidFill>
              </a:rPr>
              <a:t>+ 2,6</a:t>
            </a:r>
            <a:r>
              <a:rPr lang="es-PE" sz="2400" i="1" dirty="0">
                <a:solidFill>
                  <a:srgbClr val="7030A0"/>
                </a:solidFill>
              </a:rPr>
              <a:t>x </a:t>
            </a:r>
            <a:r>
              <a:rPr lang="es-PE" sz="2400" i="1" dirty="0" smtClean="0">
                <a:solidFill>
                  <a:srgbClr val="7030A0"/>
                </a:solidFill>
              </a:rPr>
              <a:t> </a:t>
            </a:r>
            <a:r>
              <a:rPr lang="es-PE" sz="2400" dirty="0" smtClean="0">
                <a:solidFill>
                  <a:srgbClr val="7030A0"/>
                </a:solidFill>
              </a:rPr>
              <a:t>= </a:t>
            </a:r>
            <a:r>
              <a:rPr lang="es-PE" sz="2400" dirty="0">
                <a:solidFill>
                  <a:srgbClr val="7030A0"/>
                </a:solidFill>
              </a:rPr>
              <a:t>14,40 </a:t>
            </a:r>
            <a:endParaRPr lang="es-PE" sz="2400" dirty="0">
              <a:solidFill>
                <a:srgbClr val="7030A0"/>
              </a:solidFill>
            </a:endParaRPr>
          </a:p>
        </p:txBody>
      </p:sp>
      <p:sp>
        <p:nvSpPr>
          <p:cNvPr id="17" name="CuadroTexto 16"/>
          <p:cNvSpPr txBox="1"/>
          <p:nvPr/>
        </p:nvSpPr>
        <p:spPr>
          <a:xfrm>
            <a:off x="3194550" y="2165833"/>
            <a:ext cx="2025522" cy="461665"/>
          </a:xfrm>
          <a:prstGeom prst="rect">
            <a:avLst/>
          </a:prstGeom>
          <a:noFill/>
        </p:spPr>
        <p:txBody>
          <a:bodyPr wrap="square" rtlCol="0">
            <a:spAutoFit/>
          </a:bodyPr>
          <a:lstStyle/>
          <a:p>
            <a:r>
              <a:rPr lang="es-PE" sz="2400" dirty="0" smtClean="0">
                <a:solidFill>
                  <a:srgbClr val="7030A0"/>
                </a:solidFill>
              </a:rPr>
              <a:t>4,8</a:t>
            </a:r>
            <a:r>
              <a:rPr lang="es-PE" sz="2400" i="1" dirty="0" smtClean="0">
                <a:solidFill>
                  <a:srgbClr val="7030A0"/>
                </a:solidFill>
              </a:rPr>
              <a:t>x  </a:t>
            </a:r>
            <a:r>
              <a:rPr lang="es-PE" sz="2400" dirty="0">
                <a:solidFill>
                  <a:srgbClr val="7030A0"/>
                </a:solidFill>
              </a:rPr>
              <a:t>= 14,40 </a:t>
            </a:r>
            <a:endParaRPr lang="es-PE" sz="2400" dirty="0">
              <a:solidFill>
                <a:srgbClr val="7030A0"/>
              </a:solidFill>
            </a:endParaRPr>
          </a:p>
        </p:txBody>
      </p:sp>
      <p:sp>
        <p:nvSpPr>
          <p:cNvPr id="18" name="CuadroTexto 17"/>
          <p:cNvSpPr txBox="1"/>
          <p:nvPr/>
        </p:nvSpPr>
        <p:spPr>
          <a:xfrm>
            <a:off x="3635896" y="2722599"/>
            <a:ext cx="1970830" cy="461665"/>
          </a:xfrm>
          <a:prstGeom prst="rect">
            <a:avLst/>
          </a:prstGeom>
          <a:noFill/>
        </p:spPr>
        <p:txBody>
          <a:bodyPr wrap="square" rtlCol="0">
            <a:spAutoFit/>
          </a:bodyPr>
          <a:lstStyle/>
          <a:p>
            <a:r>
              <a:rPr lang="es-PE" sz="2400" i="1" dirty="0" smtClean="0">
                <a:solidFill>
                  <a:srgbClr val="7030A0"/>
                </a:solidFill>
              </a:rPr>
              <a:t>x </a:t>
            </a:r>
            <a:r>
              <a:rPr lang="es-PE" sz="2400" dirty="0">
                <a:solidFill>
                  <a:srgbClr val="7030A0"/>
                </a:solidFill>
              </a:rPr>
              <a:t>= 14,40/4,8 </a:t>
            </a:r>
            <a:endParaRPr lang="es-PE" sz="2400" dirty="0">
              <a:solidFill>
                <a:srgbClr val="7030A0"/>
              </a:solidFill>
            </a:endParaRPr>
          </a:p>
        </p:txBody>
      </p:sp>
      <p:sp>
        <p:nvSpPr>
          <p:cNvPr id="19" name="CuadroTexto 18"/>
          <p:cNvSpPr txBox="1"/>
          <p:nvPr/>
        </p:nvSpPr>
        <p:spPr>
          <a:xfrm>
            <a:off x="3683600" y="3285425"/>
            <a:ext cx="1450816" cy="461665"/>
          </a:xfrm>
          <a:prstGeom prst="rect">
            <a:avLst/>
          </a:prstGeom>
          <a:noFill/>
        </p:spPr>
        <p:txBody>
          <a:bodyPr wrap="square" rtlCol="0">
            <a:spAutoFit/>
          </a:bodyPr>
          <a:lstStyle/>
          <a:p>
            <a:r>
              <a:rPr lang="es-PE" sz="2400" i="1" dirty="0" smtClean="0">
                <a:solidFill>
                  <a:srgbClr val="7030A0"/>
                </a:solidFill>
              </a:rPr>
              <a:t>x </a:t>
            </a:r>
            <a:r>
              <a:rPr lang="es-PE" sz="2400" dirty="0">
                <a:solidFill>
                  <a:srgbClr val="7030A0"/>
                </a:solidFill>
              </a:rPr>
              <a:t>= </a:t>
            </a:r>
            <a:r>
              <a:rPr lang="es-PE" sz="2400" dirty="0" smtClean="0">
                <a:solidFill>
                  <a:srgbClr val="7030A0"/>
                </a:solidFill>
              </a:rPr>
              <a:t>3,00</a:t>
            </a:r>
            <a:endParaRPr lang="es-PE" sz="2400" dirty="0">
              <a:solidFill>
                <a:srgbClr val="7030A0"/>
              </a:solidFill>
            </a:endParaRPr>
          </a:p>
        </p:txBody>
      </p:sp>
      <p:sp>
        <p:nvSpPr>
          <p:cNvPr id="36" name="CuadroTexto 35"/>
          <p:cNvSpPr txBox="1"/>
          <p:nvPr/>
        </p:nvSpPr>
        <p:spPr>
          <a:xfrm>
            <a:off x="456465" y="4149080"/>
            <a:ext cx="7560840" cy="1015663"/>
          </a:xfrm>
          <a:prstGeom prst="rect">
            <a:avLst/>
          </a:prstGeom>
          <a:noFill/>
        </p:spPr>
        <p:txBody>
          <a:bodyPr wrap="square" rtlCol="0">
            <a:spAutoFit/>
          </a:bodyPr>
          <a:lstStyle/>
          <a:p>
            <a:r>
              <a:rPr lang="es-PE" sz="2000" dirty="0" smtClean="0"/>
              <a:t>Interpretamos </a:t>
            </a:r>
            <a:r>
              <a:rPr lang="es-PE" sz="2000" dirty="0"/>
              <a:t>el resultado obtenido: </a:t>
            </a:r>
          </a:p>
          <a:p>
            <a:pPr algn="just"/>
            <a:r>
              <a:rPr lang="es-PE" sz="2000" dirty="0"/>
              <a:t>Si la incógnita x es el peso de la mandarina comprada por Juan, entonces la respuesta es 3 kg. </a:t>
            </a:r>
            <a:endParaRPr lang="es-PE" sz="2000" dirty="0"/>
          </a:p>
        </p:txBody>
      </p:sp>
    </p:spTree>
    <p:extLst>
      <p:ext uri="{BB962C8B-B14F-4D97-AF65-F5344CB8AC3E}">
        <p14:creationId xmlns:p14="http://schemas.microsoft.com/office/powerpoint/2010/main" val="4164589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P spid="18" grpId="0"/>
      <p:bldP spid="19"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715302027"/>
              </p:ext>
            </p:extLst>
          </p:nvPr>
        </p:nvGraphicFramePr>
        <p:xfrm>
          <a:off x="515095" y="904663"/>
          <a:ext cx="8260129" cy="1676400"/>
        </p:xfrm>
        <a:graphic>
          <a:graphicData uri="http://schemas.openxmlformats.org/drawingml/2006/table">
            <a:tbl>
              <a:tblPr>
                <a:tableStyleId>{5C22544A-7EE6-4342-B048-85BDC9FD1C3A}</a:tableStyleId>
              </a:tblPr>
              <a:tblGrid>
                <a:gridCol w="8260129"/>
              </a:tblGrid>
              <a:tr h="526308">
                <a:tc>
                  <a:txBody>
                    <a:bodyPr/>
                    <a:lstStyle/>
                    <a:p>
                      <a:pPr algn="just"/>
                      <a:r>
                        <a:rPr lang="es-PE" sz="2000" dirty="0" smtClean="0">
                          <a:solidFill>
                            <a:schemeClr val="tx1"/>
                          </a:solidFill>
                          <a:effectLst/>
                        </a:rPr>
                        <a:t>2). </a:t>
                      </a:r>
                      <a:r>
                        <a:rPr lang="es-PE" sz="2200" dirty="0" smtClean="0">
                          <a:solidFill>
                            <a:schemeClr val="tx1"/>
                          </a:solidFill>
                          <a:effectLst/>
                        </a:rPr>
                        <a:t>S</a:t>
                      </a:r>
                      <a:r>
                        <a:rPr lang="es-PE" sz="2200" b="0" i="0" u="none" strike="noStrike" kern="1200" baseline="0" dirty="0" smtClean="0">
                          <a:solidFill>
                            <a:schemeClr val="dk1"/>
                          </a:solidFill>
                          <a:latin typeface="+mn-lt"/>
                          <a:ea typeface="+mn-ea"/>
                          <a:cs typeface="+mn-cs"/>
                        </a:rPr>
                        <a:t>e quiere cercar un terreno de forma rectangular para destinarlo al cultivo de manzanas. Para esto, se dispone de 480 m de alambre de púas, el cual se usará para rodear el terreno con tres vueltas. Si la diferencia entre las dimensiones del terreno es de 20 m, ¿Cuáles podrían ser las medidas de este terreno?</a:t>
                      </a:r>
                      <a:endParaRPr lang="es-PE"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r>
            </a:tbl>
          </a:graphicData>
        </a:graphic>
      </p:graphicFrame>
      <p:sp>
        <p:nvSpPr>
          <p:cNvPr id="2" name="CuadroTexto 1"/>
          <p:cNvSpPr txBox="1"/>
          <p:nvPr/>
        </p:nvSpPr>
        <p:spPr>
          <a:xfrm>
            <a:off x="1187624" y="5189130"/>
            <a:ext cx="2838354" cy="400110"/>
          </a:xfrm>
          <a:prstGeom prst="rect">
            <a:avLst/>
          </a:prstGeom>
          <a:noFill/>
        </p:spPr>
        <p:txBody>
          <a:bodyPr wrap="square" rtlCol="0">
            <a:spAutoFit/>
          </a:bodyPr>
          <a:lstStyle/>
          <a:p>
            <a:r>
              <a:rPr lang="es-PE" sz="2000" dirty="0" smtClean="0"/>
              <a:t>Ancho </a:t>
            </a:r>
            <a:r>
              <a:rPr lang="es-PE" sz="2000" dirty="0"/>
              <a:t>del terreno: </a:t>
            </a:r>
            <a:r>
              <a:rPr lang="es-PE" sz="2000" i="1" dirty="0"/>
              <a:t>x </a:t>
            </a:r>
            <a:r>
              <a:rPr lang="es-PE" sz="2000" dirty="0" smtClean="0"/>
              <a:t> </a:t>
            </a:r>
            <a:endParaRPr lang="es-PE" sz="2000" dirty="0"/>
          </a:p>
        </p:txBody>
      </p:sp>
      <p:sp>
        <p:nvSpPr>
          <p:cNvPr id="40" name="CuadroTexto 39"/>
          <p:cNvSpPr txBox="1"/>
          <p:nvPr/>
        </p:nvSpPr>
        <p:spPr>
          <a:xfrm>
            <a:off x="1187624" y="5562818"/>
            <a:ext cx="2808312" cy="400110"/>
          </a:xfrm>
          <a:prstGeom prst="rect">
            <a:avLst/>
          </a:prstGeom>
          <a:noFill/>
        </p:spPr>
        <p:txBody>
          <a:bodyPr wrap="square" rtlCol="0">
            <a:spAutoFit/>
          </a:bodyPr>
          <a:lstStyle/>
          <a:p>
            <a:r>
              <a:rPr lang="es-PE" sz="2000" dirty="0" smtClean="0"/>
              <a:t>Largo </a:t>
            </a:r>
            <a:r>
              <a:rPr lang="es-PE" sz="2000" dirty="0"/>
              <a:t>del terreno: </a:t>
            </a:r>
            <a:r>
              <a:rPr lang="es-PE" sz="2000" i="1" dirty="0"/>
              <a:t>x </a:t>
            </a:r>
            <a:r>
              <a:rPr lang="es-PE" sz="2000" dirty="0"/>
              <a:t>+ 20 </a:t>
            </a:r>
            <a:endParaRPr lang="es-PE" sz="2000" dirty="0"/>
          </a:p>
        </p:txBody>
      </p:sp>
      <p:sp>
        <p:nvSpPr>
          <p:cNvPr id="23" name="CuadroTexto 22"/>
          <p:cNvSpPr txBox="1"/>
          <p:nvPr/>
        </p:nvSpPr>
        <p:spPr>
          <a:xfrm>
            <a:off x="1223628" y="5940276"/>
            <a:ext cx="5544616" cy="400110"/>
          </a:xfrm>
          <a:prstGeom prst="rect">
            <a:avLst/>
          </a:prstGeom>
          <a:noFill/>
        </p:spPr>
        <p:txBody>
          <a:bodyPr wrap="square" rtlCol="0">
            <a:spAutoFit/>
          </a:bodyPr>
          <a:lstStyle/>
          <a:p>
            <a:r>
              <a:rPr lang="it-IT" sz="2000" dirty="0" smtClean="0"/>
              <a:t>Borde </a:t>
            </a:r>
            <a:r>
              <a:rPr lang="it-IT" sz="2000" dirty="0"/>
              <a:t>del terreno: </a:t>
            </a:r>
            <a:r>
              <a:rPr lang="it-IT" sz="2000" i="1" dirty="0"/>
              <a:t>x </a:t>
            </a:r>
            <a:r>
              <a:rPr lang="it-IT" sz="2000" dirty="0"/>
              <a:t>+ 20 + </a:t>
            </a:r>
            <a:r>
              <a:rPr lang="it-IT" sz="2000" i="1" dirty="0"/>
              <a:t>x </a:t>
            </a:r>
            <a:r>
              <a:rPr lang="it-IT" sz="2000" dirty="0"/>
              <a:t>+ 20 + </a:t>
            </a:r>
            <a:r>
              <a:rPr lang="it-IT" sz="2000" i="1" dirty="0"/>
              <a:t>x </a:t>
            </a:r>
            <a:r>
              <a:rPr lang="it-IT" sz="2000" dirty="0"/>
              <a:t>+ </a:t>
            </a:r>
            <a:r>
              <a:rPr lang="it-IT" sz="2000" i="1" dirty="0"/>
              <a:t>x </a:t>
            </a:r>
            <a:r>
              <a:rPr lang="it-IT" sz="2000" dirty="0"/>
              <a:t>= 4</a:t>
            </a:r>
            <a:r>
              <a:rPr lang="it-IT" sz="2000" i="1" dirty="0"/>
              <a:t>x </a:t>
            </a:r>
            <a:r>
              <a:rPr lang="it-IT" sz="2000" dirty="0"/>
              <a:t>+ 40 </a:t>
            </a:r>
            <a:endParaRPr lang="es-PE" sz="2000" dirty="0"/>
          </a:p>
        </p:txBody>
      </p:sp>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2608" t="3754" r="2665" b="3531"/>
          <a:stretch/>
        </p:blipFill>
        <p:spPr>
          <a:xfrm>
            <a:off x="2624486" y="2721022"/>
            <a:ext cx="4205504" cy="2102753"/>
          </a:xfrm>
          <a:prstGeom prst="rect">
            <a:avLst/>
          </a:prstGeom>
        </p:spPr>
      </p:pic>
      <p:sp>
        <p:nvSpPr>
          <p:cNvPr id="9" name="CuadroTexto 8"/>
          <p:cNvSpPr txBox="1"/>
          <p:nvPr/>
        </p:nvSpPr>
        <p:spPr>
          <a:xfrm>
            <a:off x="644990" y="4685074"/>
            <a:ext cx="1976245" cy="400110"/>
          </a:xfrm>
          <a:prstGeom prst="rect">
            <a:avLst/>
          </a:prstGeom>
          <a:noFill/>
        </p:spPr>
        <p:txBody>
          <a:bodyPr wrap="square" rtlCol="0">
            <a:spAutoFit/>
          </a:bodyPr>
          <a:lstStyle/>
          <a:p>
            <a:r>
              <a:rPr lang="es-PE" sz="2000" b="1" dirty="0" smtClean="0">
                <a:solidFill>
                  <a:srgbClr val="FF0000"/>
                </a:solidFill>
              </a:rPr>
              <a:t>RESOLUCIÓN</a:t>
            </a:r>
            <a:r>
              <a:rPr lang="es-PE" sz="2000" b="1" dirty="0" smtClean="0">
                <a:solidFill>
                  <a:srgbClr val="FF0000"/>
                </a:solidFill>
              </a:rPr>
              <a:t>:</a:t>
            </a:r>
            <a:endParaRPr lang="es-PE" sz="2000" b="1" dirty="0" smtClean="0"/>
          </a:p>
        </p:txBody>
      </p:sp>
    </p:spTree>
    <p:extLst>
      <p:ext uri="{BB962C8B-B14F-4D97-AF65-F5344CB8AC3E}">
        <p14:creationId xmlns:p14="http://schemas.microsoft.com/office/powerpoint/2010/main" val="29775507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p:bldP spid="23"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40" name="CuadroTexto 39"/>
          <p:cNvSpPr txBox="1"/>
          <p:nvPr/>
        </p:nvSpPr>
        <p:spPr>
          <a:xfrm>
            <a:off x="455201" y="946994"/>
            <a:ext cx="8237761" cy="400110"/>
          </a:xfrm>
          <a:prstGeom prst="rect">
            <a:avLst/>
          </a:prstGeom>
          <a:noFill/>
        </p:spPr>
        <p:txBody>
          <a:bodyPr wrap="square" rtlCol="0">
            <a:spAutoFit/>
          </a:bodyPr>
          <a:lstStyle/>
          <a:p>
            <a:r>
              <a:rPr lang="es-PE" sz="2000" dirty="0" smtClean="0"/>
              <a:t>Longitud </a:t>
            </a:r>
            <a:r>
              <a:rPr lang="es-PE" sz="2000" dirty="0"/>
              <a:t>del alambre que vamos a utilizar para construir la cerca: 3(4</a:t>
            </a:r>
            <a:r>
              <a:rPr lang="es-PE" sz="2000" i="1" dirty="0"/>
              <a:t>x </a:t>
            </a:r>
            <a:r>
              <a:rPr lang="es-PE" sz="2000" dirty="0"/>
              <a:t>+ 40). </a:t>
            </a:r>
            <a:endParaRPr lang="es-PE" sz="2000" dirty="0"/>
          </a:p>
        </p:txBody>
      </p:sp>
      <p:sp>
        <p:nvSpPr>
          <p:cNvPr id="27" name="CuadroTexto 26"/>
          <p:cNvSpPr txBox="1"/>
          <p:nvPr/>
        </p:nvSpPr>
        <p:spPr>
          <a:xfrm>
            <a:off x="455200" y="1340768"/>
            <a:ext cx="7696905" cy="400110"/>
          </a:xfrm>
          <a:prstGeom prst="rect">
            <a:avLst/>
          </a:prstGeom>
          <a:noFill/>
        </p:spPr>
        <p:txBody>
          <a:bodyPr wrap="square" rtlCol="0">
            <a:spAutoFit/>
          </a:bodyPr>
          <a:lstStyle/>
          <a:p>
            <a:r>
              <a:rPr lang="es-PE" sz="2000" dirty="0" smtClean="0"/>
              <a:t>Para </a:t>
            </a:r>
            <a:r>
              <a:rPr lang="es-PE" sz="2000" dirty="0"/>
              <a:t>que el alambre alcance, debemos establecer la siguiente condición: </a:t>
            </a:r>
            <a:endParaRPr lang="es-PE" sz="2000" dirty="0"/>
          </a:p>
        </p:txBody>
      </p:sp>
      <p:sp>
        <p:nvSpPr>
          <p:cNvPr id="29" name="CuadroTexto 28"/>
          <p:cNvSpPr txBox="1"/>
          <p:nvPr/>
        </p:nvSpPr>
        <p:spPr>
          <a:xfrm>
            <a:off x="3451785" y="1756847"/>
            <a:ext cx="2244592" cy="461665"/>
          </a:xfrm>
          <a:prstGeom prst="rect">
            <a:avLst/>
          </a:prstGeom>
          <a:noFill/>
        </p:spPr>
        <p:txBody>
          <a:bodyPr wrap="square" rtlCol="0">
            <a:spAutoFit/>
          </a:bodyPr>
          <a:lstStyle/>
          <a:p>
            <a:r>
              <a:rPr lang="es-PE" sz="2400" dirty="0" smtClean="0">
                <a:solidFill>
                  <a:srgbClr val="7030A0"/>
                </a:solidFill>
              </a:rPr>
              <a:t>3(4</a:t>
            </a:r>
            <a:r>
              <a:rPr lang="es-PE" sz="2400" i="1" dirty="0" smtClean="0">
                <a:solidFill>
                  <a:srgbClr val="7030A0"/>
                </a:solidFill>
              </a:rPr>
              <a:t>x </a:t>
            </a:r>
            <a:r>
              <a:rPr lang="es-PE" sz="2400" dirty="0">
                <a:solidFill>
                  <a:srgbClr val="7030A0"/>
                </a:solidFill>
              </a:rPr>
              <a:t>+ 40) ≤ 480 </a:t>
            </a:r>
            <a:endParaRPr lang="es-PE" sz="2400" dirty="0">
              <a:solidFill>
                <a:srgbClr val="7030A0"/>
              </a:solidFill>
            </a:endParaRPr>
          </a:p>
        </p:txBody>
      </p:sp>
      <p:sp>
        <p:nvSpPr>
          <p:cNvPr id="30" name="CuadroTexto 29"/>
          <p:cNvSpPr txBox="1"/>
          <p:nvPr/>
        </p:nvSpPr>
        <p:spPr>
          <a:xfrm>
            <a:off x="535986" y="2256455"/>
            <a:ext cx="3972785" cy="400110"/>
          </a:xfrm>
          <a:prstGeom prst="rect">
            <a:avLst/>
          </a:prstGeom>
          <a:noFill/>
        </p:spPr>
        <p:txBody>
          <a:bodyPr wrap="square" rtlCol="0">
            <a:spAutoFit/>
          </a:bodyPr>
          <a:lstStyle/>
          <a:p>
            <a:r>
              <a:rPr lang="es-PE" sz="2000" dirty="0" smtClean="0"/>
              <a:t>Luego</a:t>
            </a:r>
            <a:r>
              <a:rPr lang="es-PE" sz="2000" dirty="0"/>
              <a:t>, desarrollamos la inecuación: </a:t>
            </a:r>
            <a:endParaRPr lang="es-PE" sz="2000" dirty="0"/>
          </a:p>
        </p:txBody>
      </p:sp>
      <p:sp>
        <p:nvSpPr>
          <p:cNvPr id="9" name="CuadroTexto 8"/>
          <p:cNvSpPr txBox="1"/>
          <p:nvPr/>
        </p:nvSpPr>
        <p:spPr>
          <a:xfrm>
            <a:off x="4386848" y="2213061"/>
            <a:ext cx="2098496" cy="461665"/>
          </a:xfrm>
          <a:prstGeom prst="rect">
            <a:avLst/>
          </a:prstGeom>
          <a:noFill/>
        </p:spPr>
        <p:txBody>
          <a:bodyPr wrap="square" rtlCol="0">
            <a:spAutoFit/>
          </a:bodyPr>
          <a:lstStyle/>
          <a:p>
            <a:r>
              <a:rPr lang="es-PE" sz="2400" dirty="0" smtClean="0">
                <a:solidFill>
                  <a:srgbClr val="7030A0"/>
                </a:solidFill>
              </a:rPr>
              <a:t>4</a:t>
            </a:r>
            <a:r>
              <a:rPr lang="es-PE" sz="2400" i="1" dirty="0" smtClean="0">
                <a:solidFill>
                  <a:srgbClr val="7030A0"/>
                </a:solidFill>
              </a:rPr>
              <a:t>x </a:t>
            </a:r>
            <a:r>
              <a:rPr lang="es-PE" sz="2400" dirty="0">
                <a:solidFill>
                  <a:srgbClr val="7030A0"/>
                </a:solidFill>
              </a:rPr>
              <a:t>+ 40 ≤ 160 </a:t>
            </a:r>
            <a:endParaRPr lang="es-PE" sz="2400" dirty="0">
              <a:solidFill>
                <a:srgbClr val="7030A0"/>
              </a:solidFill>
            </a:endParaRPr>
          </a:p>
        </p:txBody>
      </p:sp>
      <p:sp>
        <p:nvSpPr>
          <p:cNvPr id="10" name="CuadroTexto 9"/>
          <p:cNvSpPr txBox="1"/>
          <p:nvPr/>
        </p:nvSpPr>
        <p:spPr>
          <a:xfrm>
            <a:off x="5016130" y="2582825"/>
            <a:ext cx="1450886" cy="461665"/>
          </a:xfrm>
          <a:prstGeom prst="rect">
            <a:avLst/>
          </a:prstGeom>
          <a:noFill/>
        </p:spPr>
        <p:txBody>
          <a:bodyPr wrap="square" rtlCol="0">
            <a:spAutoFit/>
          </a:bodyPr>
          <a:lstStyle/>
          <a:p>
            <a:r>
              <a:rPr lang="es-PE" sz="2400" dirty="0" smtClean="0">
                <a:solidFill>
                  <a:srgbClr val="7030A0"/>
                </a:solidFill>
              </a:rPr>
              <a:t>4</a:t>
            </a:r>
            <a:r>
              <a:rPr lang="es-PE" sz="2400" i="1" dirty="0" smtClean="0">
                <a:solidFill>
                  <a:srgbClr val="7030A0"/>
                </a:solidFill>
              </a:rPr>
              <a:t>x </a:t>
            </a:r>
            <a:r>
              <a:rPr lang="es-PE" sz="2400" dirty="0">
                <a:solidFill>
                  <a:srgbClr val="7030A0"/>
                </a:solidFill>
              </a:rPr>
              <a:t>≤ 120 </a:t>
            </a:r>
            <a:endParaRPr lang="es-PE" sz="2400" dirty="0">
              <a:solidFill>
                <a:srgbClr val="7030A0"/>
              </a:solidFill>
            </a:endParaRPr>
          </a:p>
        </p:txBody>
      </p:sp>
      <p:sp>
        <p:nvSpPr>
          <p:cNvPr id="11" name="CuadroTexto 10"/>
          <p:cNvSpPr txBox="1"/>
          <p:nvPr/>
        </p:nvSpPr>
        <p:spPr>
          <a:xfrm>
            <a:off x="5218951" y="2969853"/>
            <a:ext cx="1173580" cy="461665"/>
          </a:xfrm>
          <a:prstGeom prst="rect">
            <a:avLst/>
          </a:prstGeom>
          <a:noFill/>
        </p:spPr>
        <p:txBody>
          <a:bodyPr wrap="square" rtlCol="0">
            <a:spAutoFit/>
          </a:bodyPr>
          <a:lstStyle/>
          <a:p>
            <a:r>
              <a:rPr lang="es-PE" sz="2400" i="1" dirty="0" smtClean="0">
                <a:solidFill>
                  <a:srgbClr val="7030A0"/>
                </a:solidFill>
              </a:rPr>
              <a:t>x </a:t>
            </a:r>
            <a:r>
              <a:rPr lang="es-PE" sz="2400" dirty="0">
                <a:solidFill>
                  <a:srgbClr val="7030A0"/>
                </a:solidFill>
              </a:rPr>
              <a:t>≤ 30 </a:t>
            </a:r>
            <a:endParaRPr lang="es-PE" sz="2400" dirty="0">
              <a:solidFill>
                <a:srgbClr val="7030A0"/>
              </a:solidFill>
            </a:endParaRPr>
          </a:p>
        </p:txBody>
      </p:sp>
      <p:sp>
        <p:nvSpPr>
          <p:cNvPr id="12" name="CuadroTexto 11"/>
          <p:cNvSpPr txBox="1"/>
          <p:nvPr/>
        </p:nvSpPr>
        <p:spPr>
          <a:xfrm>
            <a:off x="535460" y="3356992"/>
            <a:ext cx="8157501" cy="1631216"/>
          </a:xfrm>
          <a:prstGeom prst="rect">
            <a:avLst/>
          </a:prstGeom>
          <a:noFill/>
        </p:spPr>
        <p:txBody>
          <a:bodyPr wrap="square" rtlCol="0">
            <a:spAutoFit/>
          </a:bodyPr>
          <a:lstStyle/>
          <a:p>
            <a:pPr algn="just"/>
            <a:r>
              <a:rPr lang="es-PE" sz="2000" dirty="0" smtClean="0"/>
              <a:t>El </a:t>
            </a:r>
            <a:r>
              <a:rPr lang="es-PE" sz="2000" dirty="0"/>
              <a:t>resultado </a:t>
            </a:r>
            <a:r>
              <a:rPr lang="es-PE" sz="2000" i="1" dirty="0"/>
              <a:t>x </a:t>
            </a:r>
            <a:r>
              <a:rPr lang="es-PE" sz="2000" dirty="0"/>
              <a:t>≤ 30 nos indica que el lado menor del terreno debe medir como máximo 30 m. Esto significa que el otro lado del terreno debería medir como máximo 50 m (lo cual resulta de sumar 30 + 20). Pero estas medidas no son las únicas, sino que hay varios pares de medida para los valores de x menores que 30. </a:t>
            </a:r>
            <a:endParaRPr lang="es-PE" sz="2000" dirty="0"/>
          </a:p>
        </p:txBody>
      </p:sp>
      <p:sp>
        <p:nvSpPr>
          <p:cNvPr id="14" name="CuadroTexto 13"/>
          <p:cNvSpPr txBox="1"/>
          <p:nvPr/>
        </p:nvSpPr>
        <p:spPr>
          <a:xfrm>
            <a:off x="535461" y="5013176"/>
            <a:ext cx="5260676" cy="400110"/>
          </a:xfrm>
          <a:prstGeom prst="rect">
            <a:avLst/>
          </a:prstGeom>
          <a:noFill/>
        </p:spPr>
        <p:txBody>
          <a:bodyPr wrap="square" rtlCol="0">
            <a:spAutoFit/>
          </a:bodyPr>
          <a:lstStyle/>
          <a:p>
            <a:r>
              <a:rPr lang="es-PE" sz="2000" dirty="0" smtClean="0"/>
              <a:t>De </a:t>
            </a:r>
            <a:r>
              <a:rPr lang="es-PE" sz="2000" dirty="0"/>
              <a:t>esta manera, tenemos los siguientes pares: </a:t>
            </a:r>
            <a:endParaRPr lang="es-PE" sz="2000" dirty="0"/>
          </a:p>
        </p:txBody>
      </p:sp>
      <p:sp>
        <p:nvSpPr>
          <p:cNvPr id="15" name="CuadroTexto 14"/>
          <p:cNvSpPr txBox="1"/>
          <p:nvPr/>
        </p:nvSpPr>
        <p:spPr>
          <a:xfrm>
            <a:off x="899592" y="5373216"/>
            <a:ext cx="3953501" cy="1323439"/>
          </a:xfrm>
          <a:prstGeom prst="rect">
            <a:avLst/>
          </a:prstGeom>
          <a:noFill/>
        </p:spPr>
        <p:txBody>
          <a:bodyPr wrap="square" rtlCol="0">
            <a:spAutoFit/>
          </a:bodyPr>
          <a:lstStyle/>
          <a:p>
            <a:r>
              <a:rPr lang="es-PE" sz="2000" dirty="0"/>
              <a:t>30 m y 50 m </a:t>
            </a:r>
          </a:p>
          <a:p>
            <a:r>
              <a:rPr lang="es-PE" sz="2000" dirty="0" smtClean="0"/>
              <a:t>29 </a:t>
            </a:r>
            <a:r>
              <a:rPr lang="es-PE" sz="2000" dirty="0"/>
              <a:t>m y </a:t>
            </a:r>
            <a:r>
              <a:rPr lang="es-PE" sz="2000" dirty="0" smtClean="0"/>
              <a:t>49 </a:t>
            </a:r>
            <a:r>
              <a:rPr lang="es-PE" sz="2000" dirty="0"/>
              <a:t>m </a:t>
            </a:r>
          </a:p>
          <a:p>
            <a:r>
              <a:rPr lang="es-PE" sz="2000" dirty="0"/>
              <a:t>25 m y 45 m </a:t>
            </a:r>
          </a:p>
          <a:p>
            <a:r>
              <a:rPr lang="es-PE" sz="2000" dirty="0" smtClean="0"/>
              <a:t>20 </a:t>
            </a:r>
            <a:r>
              <a:rPr lang="es-PE" sz="2000" dirty="0"/>
              <a:t>m y </a:t>
            </a:r>
            <a:r>
              <a:rPr lang="es-PE" sz="2000" dirty="0" smtClean="0"/>
              <a:t>40 </a:t>
            </a:r>
            <a:r>
              <a:rPr lang="es-PE" sz="2000" dirty="0"/>
              <a:t>m Así sucesivamente.</a:t>
            </a:r>
          </a:p>
        </p:txBody>
      </p:sp>
    </p:spTree>
    <p:extLst>
      <p:ext uri="{BB962C8B-B14F-4D97-AF65-F5344CB8AC3E}">
        <p14:creationId xmlns:p14="http://schemas.microsoft.com/office/powerpoint/2010/main" val="2627360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7" grpId="0"/>
      <p:bldP spid="29" grpId="0"/>
      <p:bldP spid="30" grpId="0"/>
      <p:bldP spid="9" grpId="0"/>
      <p:bldP spid="10" grpId="0"/>
      <p:bldP spid="11" grpId="0"/>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293" y="0"/>
            <a:ext cx="3685905" cy="692696"/>
          </a:xfrm>
          <a:prstGeom prst="rect">
            <a:avLst/>
          </a:prstGeom>
        </p:spPr>
      </p:pic>
      <p:sp>
        <p:nvSpPr>
          <p:cNvPr id="2" name="CuadroTexto 1"/>
          <p:cNvSpPr txBox="1"/>
          <p:nvPr/>
        </p:nvSpPr>
        <p:spPr>
          <a:xfrm>
            <a:off x="484667" y="2084934"/>
            <a:ext cx="8430958" cy="1107996"/>
          </a:xfrm>
          <a:prstGeom prst="rect">
            <a:avLst/>
          </a:prstGeom>
          <a:noFill/>
        </p:spPr>
        <p:txBody>
          <a:bodyPr wrap="square" rtlCol="0">
            <a:spAutoFit/>
          </a:bodyPr>
          <a:lstStyle/>
          <a:p>
            <a:pPr algn="just"/>
            <a:r>
              <a:rPr lang="es-PE" sz="2200" dirty="0" smtClean="0"/>
              <a:t>Finalmente ahora te toca resolver las 15 preguntas de selección múltiple y de respuesta construida. </a:t>
            </a:r>
            <a:r>
              <a:rPr lang="es-PE" sz="2200" dirty="0"/>
              <a:t>R</a:t>
            </a:r>
            <a:r>
              <a:rPr lang="es-PE" sz="2200" dirty="0" smtClean="0"/>
              <a:t>esuelve en forma individual y escribe tu procedimiento en la misma hoja. Te deseo éxitos en esta prueba.</a:t>
            </a:r>
            <a:endParaRPr lang="es-PE" sz="2200" dirty="0"/>
          </a:p>
        </p:txBody>
      </p:sp>
      <p:sp>
        <p:nvSpPr>
          <p:cNvPr id="9" name="4 Título"/>
          <p:cNvSpPr txBox="1">
            <a:spLocks/>
          </p:cNvSpPr>
          <p:nvPr/>
        </p:nvSpPr>
        <p:spPr bwMode="auto">
          <a:xfrm>
            <a:off x="2934393" y="959049"/>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PRACTICAMOS</a:t>
            </a:r>
            <a:endParaRPr lang="es-PE" sz="3400"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450" y="3193091"/>
            <a:ext cx="3333750" cy="3333750"/>
          </a:xfrm>
          <a:prstGeom prst="rect">
            <a:avLst/>
          </a:prstGeom>
        </p:spPr>
      </p:pic>
    </p:spTree>
    <p:extLst>
      <p:ext uri="{BB962C8B-B14F-4D97-AF65-F5344CB8AC3E}">
        <p14:creationId xmlns:p14="http://schemas.microsoft.com/office/powerpoint/2010/main" val="102333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3" y="260648"/>
            <a:ext cx="3067262" cy="576435"/>
          </a:xfrm>
          <a:prstGeom prst="rect">
            <a:avLst/>
          </a:prstGeom>
        </p:spPr>
      </p:pic>
      <p:sp>
        <p:nvSpPr>
          <p:cNvPr id="6" name="Rectángulo 5"/>
          <p:cNvSpPr/>
          <p:nvPr/>
        </p:nvSpPr>
        <p:spPr>
          <a:xfrm>
            <a:off x="468313" y="1112545"/>
            <a:ext cx="6858000" cy="3539430"/>
          </a:xfrm>
          <a:prstGeom prst="rect">
            <a:avLst/>
          </a:prstGeom>
        </p:spPr>
        <p:txBody>
          <a:bodyPr wrap="square">
            <a:spAutoFit/>
          </a:bodyPr>
          <a:lstStyle/>
          <a:p>
            <a:pPr algn="ctr"/>
            <a:r>
              <a:rPr lang="es-PE" sz="2800" b="1" i="1" dirty="0" smtClean="0">
                <a:solidFill>
                  <a:srgbClr val="D20000"/>
                </a:solidFill>
                <a:latin typeface="Segoe UI Semilight" panose="020B0402040204020203" pitchFamily="34" charset="0"/>
                <a:cs typeface="Segoe UI Semilight" panose="020B0402040204020203" pitchFamily="34" charset="0"/>
              </a:rPr>
              <a:t>METACOGNICIÓN</a:t>
            </a:r>
          </a:p>
          <a:p>
            <a:pPr algn="ctr"/>
            <a:endParaRPr lang="es-PE" sz="2800" b="1" i="1" dirty="0" smtClean="0">
              <a:solidFill>
                <a:srgbClr val="D20000"/>
              </a:solidFill>
              <a:latin typeface="Segoe UI Semilight" panose="020B0402040204020203" pitchFamily="34" charset="0"/>
              <a:cs typeface="Segoe UI Semilight" panose="020B0402040204020203" pitchFamily="34" charset="0"/>
            </a:endParaRPr>
          </a:p>
          <a:p>
            <a:pPr marL="342900" indent="-342900" algn="just">
              <a:buFont typeface="Wingdings" panose="05000000000000000000" pitchFamily="2" charset="2"/>
              <a:buChar char="q"/>
            </a:pPr>
            <a:r>
              <a:rPr lang="es-PE" sz="2400" b="1" i="1" dirty="0" smtClean="0">
                <a:latin typeface="Segoe UI Semilight" panose="020B0402040204020203" pitchFamily="34" charset="0"/>
                <a:cs typeface="Segoe UI Semilight" panose="020B0402040204020203" pitchFamily="34" charset="0"/>
              </a:rPr>
              <a:t>¿</a:t>
            </a:r>
            <a:r>
              <a:rPr lang="es-PE" sz="2400" b="1" i="1" dirty="0">
                <a:latin typeface="Segoe UI Semilight" panose="020B0402040204020203" pitchFamily="34" charset="0"/>
                <a:cs typeface="Segoe UI Semilight" panose="020B0402040204020203" pitchFamily="34" charset="0"/>
              </a:rPr>
              <a:t>Qué aprendí hoy?</a:t>
            </a:r>
          </a:p>
          <a:p>
            <a:pPr marL="342900" lvl="0" indent="-342900" algn="just">
              <a:buFont typeface="Wingdings" panose="05000000000000000000" pitchFamily="2" charset="2"/>
              <a:buChar char="q"/>
            </a:pPr>
            <a:r>
              <a:rPr lang="es-PE" sz="2400" b="1" i="1" dirty="0" smtClean="0">
                <a:latin typeface="Segoe UI Semilight" panose="020B0402040204020203" pitchFamily="34" charset="0"/>
                <a:cs typeface="Segoe UI Semilight" panose="020B0402040204020203" pitchFamily="34" charset="0"/>
              </a:rPr>
              <a:t>¿</a:t>
            </a:r>
            <a:r>
              <a:rPr lang="es-ES" sz="2400" b="1" i="1" dirty="0" smtClean="0">
                <a:latin typeface="Segoe UI Semilight" panose="020B0402040204020203" pitchFamily="34" charset="0"/>
                <a:cs typeface="Segoe UI Semilight" panose="020B0402040204020203" pitchFamily="34" charset="0"/>
              </a:rPr>
              <a:t>Cómo </a:t>
            </a:r>
            <a:r>
              <a:rPr lang="es-ES" sz="2400" b="1" i="1" dirty="0">
                <a:latin typeface="Segoe UI Semilight" panose="020B0402040204020203" pitchFamily="34" charset="0"/>
                <a:cs typeface="Segoe UI Semilight" panose="020B0402040204020203" pitchFamily="34" charset="0"/>
              </a:rPr>
              <a:t>usamos las </a:t>
            </a:r>
            <a:r>
              <a:rPr lang="es-ES" sz="2400" b="1" i="1" dirty="0" smtClean="0">
                <a:latin typeface="Segoe UI Semilight" panose="020B0402040204020203" pitchFamily="34" charset="0"/>
                <a:cs typeface="Segoe UI Semilight" panose="020B0402040204020203" pitchFamily="34" charset="0"/>
              </a:rPr>
              <a:t>ecuaciones e inecuaciones </a:t>
            </a:r>
            <a:r>
              <a:rPr lang="es-ES" sz="2400" b="1" i="1" dirty="0">
                <a:latin typeface="Segoe UI Semilight" panose="020B0402040204020203" pitchFamily="34" charset="0"/>
                <a:cs typeface="Segoe UI Semilight" panose="020B0402040204020203" pitchFamily="34" charset="0"/>
              </a:rPr>
              <a:t>en nuestra vida cotidiana</a:t>
            </a:r>
            <a:r>
              <a:rPr lang="es-PE" sz="2400" b="1" i="1" dirty="0">
                <a:latin typeface="Segoe UI Semilight" panose="020B0402040204020203" pitchFamily="34" charset="0"/>
                <a:cs typeface="Segoe UI Semilight" panose="020B0402040204020203" pitchFamily="34" charset="0"/>
              </a:rPr>
              <a:t>?</a:t>
            </a:r>
          </a:p>
          <a:p>
            <a:pPr marL="342900" indent="-342900" algn="just">
              <a:buFont typeface="Wingdings" panose="05000000000000000000" pitchFamily="2" charset="2"/>
              <a:buChar char="q"/>
            </a:pPr>
            <a:r>
              <a:rPr lang="es-ES" sz="2400" b="1" i="1" dirty="0">
                <a:latin typeface="Segoe UI Semilight" panose="020B0402040204020203" pitchFamily="34" charset="0"/>
                <a:cs typeface="Segoe UI Semilight" panose="020B0402040204020203" pitchFamily="34" charset="0"/>
              </a:rPr>
              <a:t>¿</a:t>
            </a:r>
            <a:r>
              <a:rPr lang="es-ES" sz="2400" b="1" i="1" dirty="0">
                <a:latin typeface="Segoe UI Semilight" panose="020B0402040204020203" pitchFamily="34" charset="0"/>
                <a:cs typeface="Segoe UI Semilight" panose="020B0402040204020203" pitchFamily="34" charset="0"/>
              </a:rPr>
              <a:t>Cómo pude superar las dificultades presentadas</a:t>
            </a:r>
            <a:r>
              <a:rPr lang="es-ES" sz="2400" b="1" i="1" dirty="0">
                <a:latin typeface="Segoe UI Semilight" panose="020B0402040204020203" pitchFamily="34" charset="0"/>
                <a:cs typeface="Segoe UI Semilight" panose="020B0402040204020203" pitchFamily="34" charset="0"/>
              </a:rPr>
              <a:t>? </a:t>
            </a:r>
            <a:r>
              <a:rPr lang="es-PE" sz="2400" b="1" i="1" dirty="0">
                <a:latin typeface="Segoe UI Semilight" panose="020B0402040204020203" pitchFamily="34" charset="0"/>
                <a:cs typeface="Segoe UI Semilight" panose="020B0402040204020203" pitchFamily="34" charset="0"/>
              </a:rPr>
              <a:t>	</a:t>
            </a:r>
            <a:r>
              <a:rPr lang="es-PE" b="1" i="1" dirty="0" smtClean="0">
                <a:latin typeface="TimesNewRomanPS-BoldItalicMT"/>
              </a:rPr>
              <a:t>		</a:t>
            </a:r>
          </a:p>
          <a:p>
            <a:pPr algn="just"/>
            <a:r>
              <a:rPr lang="es-ES" sz="2400" b="1" i="1" dirty="0">
                <a:latin typeface="Segoe UI Semilight" panose="020B0402040204020203" pitchFamily="34" charset="0"/>
                <a:cs typeface="Segoe UI Semilight" panose="020B0402040204020203" pitchFamily="34" charset="0"/>
              </a:rPr>
              <a:t>El docente cierra la sesión con ideas fuerza de lo </a:t>
            </a:r>
            <a:r>
              <a:rPr lang="es-ES" sz="2400" b="1" i="1" dirty="0" smtClean="0">
                <a:latin typeface="Segoe UI Semilight" panose="020B0402040204020203" pitchFamily="34" charset="0"/>
                <a:cs typeface="Segoe UI Semilight" panose="020B0402040204020203" pitchFamily="34" charset="0"/>
              </a:rPr>
              <a:t>tratado.</a:t>
            </a:r>
            <a:endParaRPr lang="es-PE" sz="2400" b="1" i="1" dirty="0">
              <a:latin typeface="Segoe UI Semilight" panose="020B0402040204020203" pitchFamily="34" charset="0"/>
              <a:cs typeface="Segoe UI Semilight" panose="020B0402040204020203" pitchFamily="34" charset="0"/>
            </a:endParaRPr>
          </a:p>
        </p:txBody>
      </p:sp>
      <p:pic>
        <p:nvPicPr>
          <p:cNvPr id="7" name="Picture 4" descr="G:\Imagen Gracias\Gracias 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01944" y="1520239"/>
            <a:ext cx="7416824" cy="536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9716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33" y="14699"/>
            <a:ext cx="3986979" cy="723575"/>
          </a:xfrm>
          <a:prstGeom prst="rect">
            <a:avLst/>
          </a:prstGeom>
        </p:spPr>
      </p:pic>
      <p:sp>
        <p:nvSpPr>
          <p:cNvPr id="6" name="3 Rectángulo"/>
          <p:cNvSpPr/>
          <p:nvPr/>
        </p:nvSpPr>
        <p:spPr>
          <a:xfrm>
            <a:off x="4644008" y="249841"/>
            <a:ext cx="3816424"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PE" sz="2800" dirty="0" smtClean="0"/>
              <a:t> </a:t>
            </a:r>
            <a:r>
              <a:rPr lang="es-PE" sz="2800" b="1" dirty="0"/>
              <a:t>La tienda de frutas </a:t>
            </a:r>
            <a:endParaRPr lang="es-PE" sz="2500" dirty="0">
              <a:solidFill>
                <a:schemeClr val="tx1"/>
              </a:solidFill>
            </a:endParaRPr>
          </a:p>
        </p:txBody>
      </p:sp>
      <p:sp>
        <p:nvSpPr>
          <p:cNvPr id="8" name="CuadroTexto 7"/>
          <p:cNvSpPr txBox="1"/>
          <p:nvPr/>
        </p:nvSpPr>
        <p:spPr>
          <a:xfrm>
            <a:off x="827584" y="5229200"/>
            <a:ext cx="7776864" cy="1477328"/>
          </a:xfrm>
          <a:prstGeom prst="rect">
            <a:avLst/>
          </a:prstGeom>
          <a:noFill/>
        </p:spPr>
        <p:txBody>
          <a:bodyPr wrap="square" rtlCol="0">
            <a:spAutoFit/>
          </a:bodyPr>
          <a:lstStyle/>
          <a:p>
            <a:r>
              <a:rPr lang="es-PE" dirty="0" smtClean="0"/>
              <a:t> </a:t>
            </a:r>
            <a:r>
              <a:rPr lang="es-PE" dirty="0"/>
              <a:t>Responde las siguientes preguntas: </a:t>
            </a:r>
          </a:p>
          <a:p>
            <a:pPr marL="342900" indent="-342900">
              <a:buFont typeface="+mj-lt"/>
              <a:buAutoNum type="arabicPeriod"/>
            </a:pPr>
            <a:r>
              <a:rPr lang="es-PE" dirty="0" smtClean="0"/>
              <a:t>¿</a:t>
            </a:r>
            <a:r>
              <a:rPr lang="es-PE" dirty="0"/>
              <a:t>Qué frutas de la imagen conoces? </a:t>
            </a:r>
          </a:p>
          <a:p>
            <a:pPr marL="342900" indent="-342900">
              <a:buFont typeface="+mj-lt"/>
              <a:buAutoNum type="arabicPeriod"/>
            </a:pPr>
            <a:r>
              <a:rPr lang="es-PE" dirty="0"/>
              <a:t>¿Cuánto costarían 3 kg de manzanas? </a:t>
            </a:r>
          </a:p>
          <a:p>
            <a:pPr marL="342900" indent="-342900">
              <a:buFont typeface="+mj-lt"/>
              <a:buAutoNum type="arabicPeriod"/>
            </a:pPr>
            <a:r>
              <a:rPr lang="es-PE" dirty="0"/>
              <a:t>¿Cuántos kilos de manzana delicia puedes comprar con S/. 10? </a:t>
            </a:r>
          </a:p>
          <a:p>
            <a:pPr marL="342900" indent="-342900">
              <a:buFont typeface="+mj-lt"/>
              <a:buAutoNum type="arabicPeriod"/>
            </a:pPr>
            <a:r>
              <a:rPr lang="es-PE" dirty="0"/>
              <a:t>La cantidad calculada en la pregunta anterior será una cantidad entera? </a:t>
            </a:r>
          </a:p>
        </p:txBody>
      </p:sp>
      <p:pic>
        <p:nvPicPr>
          <p:cNvPr id="7" name="Imagen 6"/>
          <p:cNvPicPr/>
          <p:nvPr/>
        </p:nvPicPr>
        <p:blipFill rotWithShape="1">
          <a:blip r:embed="rId3"/>
          <a:srcRect l="9879" t="11084" r="11217" b="9642"/>
          <a:stretch/>
        </p:blipFill>
        <p:spPr bwMode="auto">
          <a:xfrm>
            <a:off x="539552" y="908720"/>
            <a:ext cx="7992888" cy="4320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92796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783" y="116632"/>
            <a:ext cx="4032448" cy="731827"/>
          </a:xfrm>
          <a:prstGeom prst="rect">
            <a:avLst/>
          </a:prstGeom>
        </p:spPr>
      </p:pic>
      <p:sp>
        <p:nvSpPr>
          <p:cNvPr id="6" name="3 Rectángulo"/>
          <p:cNvSpPr/>
          <p:nvPr/>
        </p:nvSpPr>
        <p:spPr>
          <a:xfrm>
            <a:off x="2771800" y="2607295"/>
            <a:ext cx="3580655"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PE" sz="2400" b="1" dirty="0" smtClean="0"/>
              <a:t>Planteo de ecuaciones</a:t>
            </a:r>
            <a:endParaRPr lang="es-PE" sz="2400" dirty="0">
              <a:solidFill>
                <a:schemeClr val="tx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563686899"/>
              </p:ext>
            </p:extLst>
          </p:nvPr>
        </p:nvGraphicFramePr>
        <p:xfrm>
          <a:off x="635480" y="1077104"/>
          <a:ext cx="8100900" cy="1127760"/>
        </p:xfrm>
        <a:graphic>
          <a:graphicData uri="http://schemas.openxmlformats.org/drawingml/2006/table">
            <a:tbl>
              <a:tblPr>
                <a:tableStyleId>{5C22544A-7EE6-4342-B048-85BDC9FD1C3A}</a:tableStyleId>
              </a:tblPr>
              <a:tblGrid>
                <a:gridCol w="8100900"/>
              </a:tblGrid>
              <a:tr h="906311">
                <a:tc>
                  <a:txBody>
                    <a:bodyPr/>
                    <a:lstStyle/>
                    <a:p>
                      <a:pPr marL="0" marR="0" indent="0" algn="just" defTabSz="914290" rtl="0" eaLnBrk="1" fontAlgn="auto" latinLnBrk="0" hangingPunct="1">
                        <a:lnSpc>
                          <a:spcPct val="100000"/>
                        </a:lnSpc>
                        <a:spcBef>
                          <a:spcPts val="0"/>
                        </a:spcBef>
                        <a:spcAft>
                          <a:spcPts val="0"/>
                        </a:spcAft>
                        <a:buClrTx/>
                        <a:buSzTx/>
                        <a:buFontTx/>
                        <a:buNone/>
                        <a:tabLst/>
                        <a:defRPr/>
                      </a:pPr>
                      <a:r>
                        <a:rPr lang="es-ES" sz="2600" b="1" kern="1200" dirty="0" smtClean="0">
                          <a:solidFill>
                            <a:srgbClr val="FF0000"/>
                          </a:solidFill>
                          <a:effectLst/>
                          <a:latin typeface="+mn-lt"/>
                          <a:ea typeface="+mn-ea"/>
                          <a:cs typeface="+mn-cs"/>
                        </a:rPr>
                        <a:t>PROPÓSITO DE LA SESIÓN</a:t>
                      </a:r>
                      <a:r>
                        <a:rPr lang="es-ES" sz="2600" kern="1200" dirty="0" smtClean="0">
                          <a:solidFill>
                            <a:schemeClr val="dk1"/>
                          </a:solidFill>
                          <a:effectLst/>
                          <a:latin typeface="+mn-lt"/>
                          <a:ea typeface="+mn-ea"/>
                          <a:cs typeface="+mn-cs"/>
                        </a:rPr>
                        <a:t>: </a:t>
                      </a:r>
                      <a:r>
                        <a:rPr lang="es-ES" sz="2400" b="0" kern="1200" dirty="0" smtClean="0">
                          <a:solidFill>
                            <a:schemeClr val="dk1"/>
                          </a:solidFill>
                          <a:effectLst/>
                          <a:latin typeface="+mn-lt"/>
                          <a:ea typeface="+mn-ea"/>
                          <a:cs typeface="+mn-cs"/>
                        </a:rPr>
                        <a:t>Resuelve problemas referidos al ordenamiento de los números racionales y su densidad en diversas situaciones de contexto real.</a:t>
                      </a:r>
                      <a:endParaRPr lang="es-PE" sz="2000" b="0" kern="1200" dirty="0" smtClean="0">
                        <a:solidFill>
                          <a:schemeClr val="dk1"/>
                        </a:solidFill>
                        <a:effectLst/>
                        <a:latin typeface="+mn-lt"/>
                        <a:ea typeface="+mn-ea"/>
                        <a:cs typeface="+mn-cs"/>
                      </a:endParaRPr>
                    </a:p>
                  </a:txBody>
                  <a:tcPr marL="89535" marR="89535" marT="0" marB="0"/>
                </a:tc>
              </a:tr>
            </a:tbl>
          </a:graphicData>
        </a:graphic>
      </p:graphicFrame>
      <p:sp>
        <p:nvSpPr>
          <p:cNvPr id="3" name="Elipse 2"/>
          <p:cNvSpPr/>
          <p:nvPr/>
        </p:nvSpPr>
        <p:spPr>
          <a:xfrm>
            <a:off x="1619672" y="3623074"/>
            <a:ext cx="2016224" cy="136815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smtClean="0"/>
              <a:t>Lenguaje oral</a:t>
            </a:r>
            <a:endParaRPr lang="es-PE" dirty="0"/>
          </a:p>
        </p:txBody>
      </p:sp>
      <p:sp>
        <p:nvSpPr>
          <p:cNvPr id="8" name="Elipse 7"/>
          <p:cNvSpPr/>
          <p:nvPr/>
        </p:nvSpPr>
        <p:spPr>
          <a:xfrm>
            <a:off x="5868144" y="3626890"/>
            <a:ext cx="201622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Lenguaje Simbólico o algebraico</a:t>
            </a:r>
            <a:endParaRPr lang="es-PE" dirty="0"/>
          </a:p>
        </p:txBody>
      </p:sp>
      <p:sp>
        <p:nvSpPr>
          <p:cNvPr id="4" name="Flecha derecha 3"/>
          <p:cNvSpPr/>
          <p:nvPr/>
        </p:nvSpPr>
        <p:spPr>
          <a:xfrm>
            <a:off x="3815916" y="3429000"/>
            <a:ext cx="1872207" cy="144016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PE" dirty="0" smtClean="0"/>
              <a:t>TRADUCIR</a:t>
            </a:r>
            <a:endParaRPr lang="es-PE" dirty="0"/>
          </a:p>
        </p:txBody>
      </p:sp>
      <p:sp>
        <p:nvSpPr>
          <p:cNvPr id="9" name="CuadroTexto 8"/>
          <p:cNvSpPr txBox="1"/>
          <p:nvPr/>
        </p:nvSpPr>
        <p:spPr>
          <a:xfrm>
            <a:off x="678524" y="5457113"/>
            <a:ext cx="8146989" cy="707886"/>
          </a:xfrm>
          <a:prstGeom prst="rect">
            <a:avLst/>
          </a:prstGeom>
          <a:noFill/>
        </p:spPr>
        <p:txBody>
          <a:bodyPr wrap="square" rtlCol="0">
            <a:spAutoFit/>
          </a:bodyPr>
          <a:lstStyle/>
          <a:p>
            <a:r>
              <a:rPr lang="es-ES" sz="2000" dirty="0" smtClean="0"/>
              <a:t>Plantear ecuaciones significa </a:t>
            </a:r>
            <a:r>
              <a:rPr lang="es-PE" sz="2000" dirty="0"/>
              <a:t>traducir el enunciado de la forma verbal a la forma </a:t>
            </a:r>
            <a:r>
              <a:rPr lang="es-PE" sz="2000" dirty="0" smtClean="0"/>
              <a:t>simbólica.</a:t>
            </a:r>
            <a:endParaRPr lang="es-PE" sz="2000" dirty="0">
              <a:solidFill>
                <a:schemeClr val="dk1"/>
              </a:solidFill>
            </a:endParaRPr>
          </a:p>
        </p:txBody>
      </p:sp>
    </p:spTree>
    <p:extLst>
      <p:ext uri="{BB962C8B-B14F-4D97-AF65-F5344CB8AC3E}">
        <p14:creationId xmlns:p14="http://schemas.microsoft.com/office/powerpoint/2010/main" val="3437159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4"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672" y="85889"/>
            <a:ext cx="2952328" cy="554834"/>
          </a:xfrm>
          <a:prstGeom prst="rect">
            <a:avLst/>
          </a:prstGeom>
        </p:spPr>
      </p:pic>
      <p:sp>
        <p:nvSpPr>
          <p:cNvPr id="11" name="CuadroTexto 10"/>
          <p:cNvSpPr txBox="1"/>
          <p:nvPr/>
        </p:nvSpPr>
        <p:spPr>
          <a:xfrm>
            <a:off x="395536" y="240613"/>
            <a:ext cx="1944215" cy="400110"/>
          </a:xfrm>
          <a:prstGeom prst="rect">
            <a:avLst/>
          </a:prstGeom>
          <a:noFill/>
        </p:spPr>
        <p:txBody>
          <a:bodyPr wrap="square" rtlCol="0">
            <a:spAutoFit/>
          </a:bodyPr>
          <a:lstStyle/>
          <a:p>
            <a:pPr algn="just"/>
            <a:r>
              <a:rPr lang="es-PE" sz="2000" dirty="0" smtClean="0"/>
              <a:t>Correlacionar:</a:t>
            </a:r>
            <a:endParaRPr lang="es-PE" sz="2000" dirty="0"/>
          </a:p>
        </p:txBody>
      </p:sp>
      <p:sp>
        <p:nvSpPr>
          <p:cNvPr id="9" name="Pentágono 8"/>
          <p:cNvSpPr/>
          <p:nvPr/>
        </p:nvSpPr>
        <p:spPr>
          <a:xfrm>
            <a:off x="768608" y="840454"/>
            <a:ext cx="2304256" cy="674235"/>
          </a:xfrm>
          <a:prstGeom prst="homePlate">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S" sz="1600" dirty="0">
                <a:effectLst/>
                <a:ea typeface="Calibri" panose="020F0502020204030204" pitchFamily="34" charset="0"/>
                <a:cs typeface="Times New Roman" panose="02020603050405020304" pitchFamily="18" charset="0"/>
              </a:rPr>
              <a:t>El doble de un número equivale a </a:t>
            </a:r>
            <a:r>
              <a:rPr lang="es-ES" sz="1600" dirty="0" smtClean="0">
                <a:effectLst/>
                <a:ea typeface="Calibri" panose="020F0502020204030204" pitchFamily="34" charset="0"/>
                <a:cs typeface="Times New Roman" panose="02020603050405020304" pitchFamily="18" charset="0"/>
              </a:rPr>
              <a:t>30.</a:t>
            </a:r>
            <a:endParaRPr lang="es-PE" sz="1600" dirty="0">
              <a:effectLst/>
              <a:ea typeface="Calibri" panose="020F0502020204030204" pitchFamily="34" charset="0"/>
              <a:cs typeface="Times New Roman" panose="02020603050405020304" pitchFamily="18" charset="0"/>
            </a:endParaRPr>
          </a:p>
        </p:txBody>
      </p:sp>
      <p:sp>
        <p:nvSpPr>
          <p:cNvPr id="10" name="Cheurón 9"/>
          <p:cNvSpPr/>
          <p:nvPr/>
        </p:nvSpPr>
        <p:spPr>
          <a:xfrm>
            <a:off x="5606687" y="787279"/>
            <a:ext cx="2160240" cy="639940"/>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PE" sz="2000" dirty="0">
                <a:solidFill>
                  <a:srgbClr val="0D0D0D"/>
                </a:solidFill>
                <a:effectLst/>
                <a:ea typeface="Calibri" panose="020F0502020204030204" pitchFamily="34" charset="0"/>
                <a:cs typeface="Times New Roman" panose="02020603050405020304" pitchFamily="18" charset="0"/>
              </a:rPr>
              <a:t>2x+13=30</a:t>
            </a:r>
            <a:endParaRPr lang="es-PE" sz="2000" dirty="0">
              <a:effectLst/>
              <a:ea typeface="Calibri" panose="020F0502020204030204" pitchFamily="34" charset="0"/>
              <a:cs typeface="Times New Roman" panose="02020603050405020304" pitchFamily="18" charset="0"/>
            </a:endParaRPr>
          </a:p>
        </p:txBody>
      </p:sp>
      <p:sp>
        <p:nvSpPr>
          <p:cNvPr id="12" name="Pentágono 11"/>
          <p:cNvSpPr/>
          <p:nvPr/>
        </p:nvSpPr>
        <p:spPr>
          <a:xfrm>
            <a:off x="793660" y="1714420"/>
            <a:ext cx="2279204" cy="786655"/>
          </a:xfrm>
          <a:prstGeom prst="homePlate">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S" sz="1400" dirty="0">
                <a:effectLst/>
                <a:ea typeface="Calibri" panose="020F0502020204030204" pitchFamily="34" charset="0"/>
                <a:cs typeface="Times New Roman" panose="02020603050405020304" pitchFamily="18" charset="0"/>
              </a:rPr>
              <a:t>El doble de un número, aumentado en 13 es igual a </a:t>
            </a:r>
            <a:r>
              <a:rPr lang="es-ES" sz="1400" dirty="0" smtClean="0">
                <a:effectLst/>
                <a:ea typeface="Calibri" panose="020F0502020204030204" pitchFamily="34" charset="0"/>
                <a:cs typeface="Times New Roman" panose="02020603050405020304" pitchFamily="18" charset="0"/>
              </a:rPr>
              <a:t>30.</a:t>
            </a:r>
            <a:endParaRPr lang="es-PE" sz="1400" dirty="0">
              <a:effectLst/>
              <a:ea typeface="Calibri" panose="020F0502020204030204" pitchFamily="34" charset="0"/>
              <a:cs typeface="Times New Roman" panose="02020603050405020304" pitchFamily="18" charset="0"/>
            </a:endParaRPr>
          </a:p>
        </p:txBody>
      </p:sp>
      <p:sp>
        <p:nvSpPr>
          <p:cNvPr id="13" name="Pentágono 12"/>
          <p:cNvSpPr/>
          <p:nvPr/>
        </p:nvSpPr>
        <p:spPr>
          <a:xfrm>
            <a:off x="804229" y="2700805"/>
            <a:ext cx="2471627" cy="951401"/>
          </a:xfrm>
          <a:prstGeom prst="homePlate">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PE" sz="1700" dirty="0"/>
              <a:t>Gasté </a:t>
            </a:r>
            <a:r>
              <a:rPr lang="es-PE" sz="1700" dirty="0" smtClean="0"/>
              <a:t>2/3 </a:t>
            </a:r>
            <a:r>
              <a:rPr lang="es-PE" sz="1700" dirty="0"/>
              <a:t>de lo que no gasté, si tenía </a:t>
            </a:r>
            <a:r>
              <a:rPr lang="es-PE" sz="1700" dirty="0" smtClean="0"/>
              <a:t>S/. </a:t>
            </a:r>
            <a:r>
              <a:rPr lang="es-PE" sz="1700" dirty="0"/>
              <a:t>3</a:t>
            </a:r>
            <a:r>
              <a:rPr lang="es-PE" sz="1700" dirty="0" smtClean="0"/>
              <a:t>0</a:t>
            </a:r>
            <a:endParaRPr lang="es-PE" sz="1700" dirty="0">
              <a:effectLst/>
              <a:ea typeface="Calibri" panose="020F0502020204030204" pitchFamily="34" charset="0"/>
              <a:cs typeface="Times New Roman" panose="02020603050405020304" pitchFamily="18" charset="0"/>
            </a:endParaRPr>
          </a:p>
        </p:txBody>
      </p:sp>
      <p:sp>
        <p:nvSpPr>
          <p:cNvPr id="14" name="Pentágono 13"/>
          <p:cNvSpPr/>
          <p:nvPr/>
        </p:nvSpPr>
        <p:spPr>
          <a:xfrm>
            <a:off x="827583" y="3851936"/>
            <a:ext cx="2592289" cy="964914"/>
          </a:xfrm>
          <a:prstGeom prst="homePlate">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S" sz="1400" dirty="0">
                <a:effectLst/>
                <a:ea typeface="Calibri" panose="020F0502020204030204" pitchFamily="34" charset="0"/>
                <a:cs typeface="Times New Roman" panose="02020603050405020304" pitchFamily="18" charset="0"/>
              </a:rPr>
              <a:t>Los kg de frutas comprados por José exceden en 2Kg a los comprados  por Iván ¿quién compró más fruta?</a:t>
            </a:r>
            <a:endParaRPr lang="es-PE" sz="1400" dirty="0">
              <a:effectLst/>
              <a:ea typeface="Calibri" panose="020F0502020204030204" pitchFamily="34" charset="0"/>
              <a:cs typeface="Times New Roman" panose="02020603050405020304" pitchFamily="18" charset="0"/>
            </a:endParaRPr>
          </a:p>
        </p:txBody>
      </p:sp>
      <p:sp>
        <p:nvSpPr>
          <p:cNvPr id="15" name="Pentágono 14"/>
          <p:cNvSpPr/>
          <p:nvPr/>
        </p:nvSpPr>
        <p:spPr>
          <a:xfrm>
            <a:off x="833567" y="4983488"/>
            <a:ext cx="2186305" cy="788683"/>
          </a:xfrm>
          <a:prstGeom prst="homePlate">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s-ES" sz="1500" dirty="0">
                <a:solidFill>
                  <a:srgbClr val="0D0D0D"/>
                </a:solidFill>
                <a:effectLst/>
                <a:ea typeface="Calibri" panose="020F0502020204030204" pitchFamily="34" charset="0"/>
                <a:cs typeface="Times New Roman" panose="02020603050405020304" pitchFamily="18" charset="0"/>
              </a:rPr>
              <a:t>Juan tiene lo mismo que Ana disminuido en 21.</a:t>
            </a:r>
            <a:endParaRPr lang="es-PE" sz="1500" dirty="0">
              <a:effectLst/>
              <a:ea typeface="Calibri" panose="020F0502020204030204" pitchFamily="34" charset="0"/>
              <a:cs typeface="Times New Roman" panose="02020603050405020304" pitchFamily="18" charset="0"/>
            </a:endParaRPr>
          </a:p>
        </p:txBody>
      </p:sp>
      <p:sp>
        <p:nvSpPr>
          <p:cNvPr id="16" name="Cheurón 15"/>
          <p:cNvSpPr/>
          <p:nvPr/>
        </p:nvSpPr>
        <p:spPr>
          <a:xfrm>
            <a:off x="5767490" y="2861797"/>
            <a:ext cx="1900346" cy="641376"/>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PE" sz="2000" dirty="0">
                <a:solidFill>
                  <a:srgbClr val="0D0D0D"/>
                </a:solidFill>
                <a:effectLst/>
                <a:ea typeface="Calibri" panose="020F0502020204030204" pitchFamily="34" charset="0"/>
                <a:cs typeface="Times New Roman" panose="02020603050405020304" pitchFamily="18" charset="0"/>
              </a:rPr>
              <a:t>2x= 30</a:t>
            </a:r>
            <a:endParaRPr lang="es-PE" sz="2000" dirty="0">
              <a:effectLst/>
              <a:ea typeface="Calibri" panose="020F0502020204030204" pitchFamily="34" charset="0"/>
              <a:cs typeface="Times New Roman" panose="02020603050405020304" pitchFamily="18" charset="0"/>
            </a:endParaRPr>
          </a:p>
        </p:txBody>
      </p:sp>
      <p:sp>
        <p:nvSpPr>
          <p:cNvPr id="17" name="Cheurón 16"/>
          <p:cNvSpPr/>
          <p:nvPr/>
        </p:nvSpPr>
        <p:spPr>
          <a:xfrm>
            <a:off x="5609670" y="3847383"/>
            <a:ext cx="2320665" cy="694141"/>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PE" sz="2000" dirty="0">
                <a:solidFill>
                  <a:srgbClr val="0D0D0D"/>
                </a:solidFill>
                <a:effectLst/>
                <a:ea typeface="Calibri" panose="020F0502020204030204" pitchFamily="34" charset="0"/>
                <a:cs typeface="Times New Roman" panose="02020603050405020304" pitchFamily="18" charset="0"/>
              </a:rPr>
              <a:t>J = A-21</a:t>
            </a:r>
            <a:endParaRPr lang="es-PE" sz="2000" dirty="0">
              <a:effectLst/>
              <a:ea typeface="Calibri" panose="020F0502020204030204" pitchFamily="34" charset="0"/>
              <a:cs typeface="Times New Roman" panose="02020603050405020304" pitchFamily="18" charset="0"/>
            </a:endParaRPr>
          </a:p>
        </p:txBody>
      </p:sp>
      <p:sp>
        <p:nvSpPr>
          <p:cNvPr id="18" name="Cheurón 17"/>
          <p:cNvSpPr/>
          <p:nvPr/>
        </p:nvSpPr>
        <p:spPr>
          <a:xfrm>
            <a:off x="5767490" y="4782177"/>
            <a:ext cx="2233034" cy="713014"/>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PE" sz="2000" dirty="0" smtClean="0">
                <a:solidFill>
                  <a:srgbClr val="0D0D0D"/>
                </a:solidFill>
                <a:effectLst/>
                <a:ea typeface="Calibri" panose="020F0502020204030204" pitchFamily="34" charset="0"/>
                <a:cs typeface="Times New Roman" panose="02020603050405020304" pitchFamily="18" charset="0"/>
              </a:rPr>
              <a:t>José</a:t>
            </a:r>
            <a:endParaRPr lang="es-PE" sz="2000" dirty="0">
              <a:effectLst/>
              <a:ea typeface="Calibri" panose="020F0502020204030204" pitchFamily="34" charset="0"/>
              <a:cs typeface="Times New Roman" panose="02020603050405020304" pitchFamily="18" charset="0"/>
            </a:endParaRPr>
          </a:p>
        </p:txBody>
      </p:sp>
      <p:sp>
        <p:nvSpPr>
          <p:cNvPr id="19" name="Cheurón 18"/>
          <p:cNvSpPr/>
          <p:nvPr/>
        </p:nvSpPr>
        <p:spPr>
          <a:xfrm>
            <a:off x="5606687" y="1724378"/>
            <a:ext cx="2653838" cy="723308"/>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PE" sz="2000" dirty="0" smtClean="0">
                <a:solidFill>
                  <a:srgbClr val="0D0D0D"/>
                </a:solidFill>
                <a:effectLst/>
                <a:ea typeface="Calibri" panose="020F0502020204030204" pitchFamily="34" charset="0"/>
                <a:cs typeface="Times New Roman" panose="02020603050405020304" pitchFamily="18" charset="0"/>
              </a:rPr>
              <a:t>2x/3 + x = 30</a:t>
            </a:r>
            <a:endParaRPr lang="es-PE" sz="2000" dirty="0">
              <a:effectLst/>
              <a:ea typeface="Calibri" panose="020F0502020204030204" pitchFamily="34" charset="0"/>
              <a:cs typeface="Times New Roman" panose="02020603050405020304" pitchFamily="18" charset="0"/>
            </a:endParaRPr>
          </a:p>
        </p:txBody>
      </p:sp>
      <p:cxnSp>
        <p:nvCxnSpPr>
          <p:cNvPr id="4" name="Conector recto 3"/>
          <p:cNvCxnSpPr>
            <a:stCxn id="9" idx="3"/>
            <a:endCxn id="16" idx="1"/>
          </p:cNvCxnSpPr>
          <p:nvPr/>
        </p:nvCxnSpPr>
        <p:spPr>
          <a:xfrm>
            <a:off x="3072864" y="1177572"/>
            <a:ext cx="3015314" cy="200491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Conector recto 5"/>
          <p:cNvCxnSpPr>
            <a:stCxn id="12" idx="3"/>
            <a:endCxn id="10" idx="1"/>
          </p:cNvCxnSpPr>
          <p:nvPr/>
        </p:nvCxnSpPr>
        <p:spPr>
          <a:xfrm flipV="1">
            <a:off x="3072864" y="1107249"/>
            <a:ext cx="2853793" cy="100049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Conector recto 7"/>
          <p:cNvCxnSpPr>
            <a:stCxn id="15" idx="3"/>
            <a:endCxn id="17" idx="1"/>
          </p:cNvCxnSpPr>
          <p:nvPr/>
        </p:nvCxnSpPr>
        <p:spPr>
          <a:xfrm flipV="1">
            <a:off x="3019872" y="4194454"/>
            <a:ext cx="2936869" cy="118337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24" name="Cheurón 23"/>
          <p:cNvSpPr/>
          <p:nvPr/>
        </p:nvSpPr>
        <p:spPr>
          <a:xfrm>
            <a:off x="5767490" y="5817559"/>
            <a:ext cx="2233034" cy="713014"/>
          </a:xfrm>
          <a:prstGeom prst="chevr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PE" sz="2000" dirty="0" smtClean="0">
                <a:solidFill>
                  <a:srgbClr val="0D0D0D"/>
                </a:solidFill>
                <a:effectLst/>
                <a:ea typeface="Calibri" panose="020F0502020204030204" pitchFamily="34" charset="0"/>
                <a:cs typeface="Times New Roman" panose="02020603050405020304" pitchFamily="18" charset="0"/>
              </a:rPr>
              <a:t>Iván</a:t>
            </a:r>
            <a:endParaRPr lang="es-PE" sz="2000" dirty="0">
              <a:effectLst/>
              <a:ea typeface="Calibri" panose="020F0502020204030204" pitchFamily="34" charset="0"/>
              <a:cs typeface="Times New Roman" panose="02020603050405020304" pitchFamily="18" charset="0"/>
            </a:endParaRPr>
          </a:p>
        </p:txBody>
      </p:sp>
      <p:cxnSp>
        <p:nvCxnSpPr>
          <p:cNvPr id="21" name="Conector recto 20"/>
          <p:cNvCxnSpPr>
            <a:stCxn id="14" idx="3"/>
            <a:endCxn id="18" idx="1"/>
          </p:cNvCxnSpPr>
          <p:nvPr/>
        </p:nvCxnSpPr>
        <p:spPr>
          <a:xfrm>
            <a:off x="3419872" y="4334393"/>
            <a:ext cx="2704125" cy="80429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Conector recto 24"/>
          <p:cNvCxnSpPr>
            <a:stCxn id="13" idx="3"/>
            <a:endCxn id="19" idx="1"/>
          </p:cNvCxnSpPr>
          <p:nvPr/>
        </p:nvCxnSpPr>
        <p:spPr>
          <a:xfrm flipV="1">
            <a:off x="3275856" y="2086032"/>
            <a:ext cx="2692485" cy="109047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004198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21" name="3 Rectángulo"/>
          <p:cNvSpPr/>
          <p:nvPr/>
        </p:nvSpPr>
        <p:spPr>
          <a:xfrm>
            <a:off x="1331640" y="359211"/>
            <a:ext cx="3816424"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PE" sz="2800" dirty="0" smtClean="0"/>
              <a:t> </a:t>
            </a:r>
            <a:r>
              <a:rPr lang="es-PE" sz="2800" b="1" dirty="0" smtClean="0"/>
              <a:t>Situación Problemática</a:t>
            </a:r>
            <a:endParaRPr lang="es-PE" sz="2500" dirty="0">
              <a:solidFill>
                <a:schemeClr val="tx1"/>
              </a:solidFill>
            </a:endParaRPr>
          </a:p>
        </p:txBody>
      </p:sp>
      <p:sp>
        <p:nvSpPr>
          <p:cNvPr id="22" name="CuadroTexto 21"/>
          <p:cNvSpPr txBox="1"/>
          <p:nvPr/>
        </p:nvSpPr>
        <p:spPr>
          <a:xfrm>
            <a:off x="323528" y="1124744"/>
            <a:ext cx="8405164" cy="1938992"/>
          </a:xfrm>
          <a:prstGeom prst="rect">
            <a:avLst/>
          </a:prstGeom>
          <a:noFill/>
        </p:spPr>
        <p:txBody>
          <a:bodyPr wrap="square" rtlCol="0">
            <a:spAutoFit/>
          </a:bodyPr>
          <a:lstStyle/>
          <a:p>
            <a:pPr algn="just"/>
            <a:r>
              <a:rPr lang="es-PE" sz="2000" dirty="0" smtClean="0"/>
              <a:t>Lucía </a:t>
            </a:r>
            <a:r>
              <a:rPr lang="es-PE" sz="2000" dirty="0"/>
              <a:t>va al mercado a comprar frutas. Pide 2 kg de manzana Israel y 3 1/2 kg de tunas verdes. Paga con un billete de S/. 20 y recibe de vuelto S/. 8. De retorno a casa, Lucía tiene la sensación de que le han dado menos vuelto del que le corresponde. ¿Qué expresión matemática le permitiría comprobar a Lucía que ha recibido el vuelto justo? </a:t>
            </a:r>
            <a:r>
              <a:rPr lang="es-PE" sz="2000" dirty="0" smtClean="0"/>
              <a:t>¿C</a:t>
            </a:r>
            <a:r>
              <a:rPr lang="es-PE" sz="2000" dirty="0" smtClean="0"/>
              <a:t>uánto </a:t>
            </a:r>
            <a:r>
              <a:rPr lang="es-PE" sz="2000" dirty="0"/>
              <a:t>más o cuánto menos recibió Lucía de </a:t>
            </a:r>
            <a:r>
              <a:rPr lang="es-PE" sz="2000" dirty="0" smtClean="0"/>
              <a:t>vuelto? </a:t>
            </a:r>
            <a:endParaRPr lang="es-PE" sz="2000" dirty="0">
              <a:solidFill>
                <a:schemeClr val="dk1"/>
              </a:solidFill>
            </a:endParaRPr>
          </a:p>
        </p:txBody>
      </p:sp>
      <p:pic>
        <p:nvPicPr>
          <p:cNvPr id="4" name="Imagen 3"/>
          <p:cNvPicPr>
            <a:picLocks noChangeAspect="1"/>
          </p:cNvPicPr>
          <p:nvPr/>
        </p:nvPicPr>
        <p:blipFill rotWithShape="1">
          <a:blip r:embed="rId4">
            <a:extLst>
              <a:ext uri="{28A0092B-C50C-407E-A947-70E740481C1C}">
                <a14:useLocalDpi xmlns:a14="http://schemas.microsoft.com/office/drawing/2010/main" val="0"/>
              </a:ext>
            </a:extLst>
          </a:blip>
          <a:srcRect l="4972" t="13700" r="4972" b="23170"/>
          <a:stretch/>
        </p:blipFill>
        <p:spPr>
          <a:xfrm>
            <a:off x="1691680" y="3116000"/>
            <a:ext cx="6311445" cy="3321813"/>
          </a:xfrm>
          <a:prstGeom prst="rect">
            <a:avLst/>
          </a:prstGeom>
        </p:spPr>
      </p:pic>
    </p:spTree>
    <p:extLst>
      <p:ext uri="{BB962C8B-B14F-4D97-AF65-F5344CB8AC3E}">
        <p14:creationId xmlns:p14="http://schemas.microsoft.com/office/powerpoint/2010/main" val="1489457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320231"/>
            <a:ext cx="2909293" cy="546747"/>
          </a:xfrm>
          <a:prstGeom prst="rect">
            <a:avLst/>
          </a:prstGeom>
        </p:spPr>
      </p:pic>
      <p:sp>
        <p:nvSpPr>
          <p:cNvPr id="29" name="4 Título"/>
          <p:cNvSpPr txBox="1">
            <a:spLocks/>
          </p:cNvSpPr>
          <p:nvPr/>
        </p:nvSpPr>
        <p:spPr bwMode="auto">
          <a:xfrm>
            <a:off x="4221118" y="116632"/>
            <a:ext cx="4577377" cy="10528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APRENDEMOS</a:t>
            </a:r>
            <a:endParaRPr lang="es-PE" sz="3400" dirty="0"/>
          </a:p>
        </p:txBody>
      </p:sp>
      <p:sp>
        <p:nvSpPr>
          <p:cNvPr id="6" name="CuadroTexto 5"/>
          <p:cNvSpPr txBox="1"/>
          <p:nvPr/>
        </p:nvSpPr>
        <p:spPr>
          <a:xfrm>
            <a:off x="249315" y="1407416"/>
            <a:ext cx="5402805" cy="400110"/>
          </a:xfrm>
          <a:prstGeom prst="rect">
            <a:avLst/>
          </a:prstGeom>
          <a:noFill/>
        </p:spPr>
        <p:txBody>
          <a:bodyPr wrap="square" rtlCol="0">
            <a:spAutoFit/>
          </a:bodyPr>
          <a:lstStyle/>
          <a:p>
            <a:r>
              <a:rPr lang="es-PE" sz="2000" dirty="0" smtClean="0"/>
              <a:t>Para </a:t>
            </a:r>
            <a:r>
              <a:rPr lang="es-PE" sz="2000" dirty="0"/>
              <a:t>resolver este problema, podemos modelarla: </a:t>
            </a:r>
            <a:endParaRPr lang="es-PE" sz="2000" dirty="0">
              <a:solidFill>
                <a:schemeClr val="dk1"/>
              </a:solidFill>
            </a:endParaRPr>
          </a:p>
        </p:txBody>
      </p:sp>
      <p:sp>
        <p:nvSpPr>
          <p:cNvPr id="7" name="CuadroTexto 6"/>
          <p:cNvSpPr txBox="1"/>
          <p:nvPr/>
        </p:nvSpPr>
        <p:spPr>
          <a:xfrm>
            <a:off x="249315" y="1845455"/>
            <a:ext cx="8549180" cy="707886"/>
          </a:xfrm>
          <a:prstGeom prst="rect">
            <a:avLst/>
          </a:prstGeom>
          <a:noFill/>
        </p:spPr>
        <p:txBody>
          <a:bodyPr wrap="square" rtlCol="0">
            <a:spAutoFit/>
          </a:bodyPr>
          <a:lstStyle/>
          <a:p>
            <a:r>
              <a:rPr lang="es-PE" sz="2000" dirty="0" smtClean="0"/>
              <a:t>“x” es </a:t>
            </a:r>
            <a:r>
              <a:rPr lang="es-PE" sz="2000" dirty="0"/>
              <a:t>la cantidad que le estarían cobrando en </a:t>
            </a:r>
            <a:r>
              <a:rPr lang="es-PE" sz="2000" dirty="0" smtClean="0"/>
              <a:t>exceso.  Por </a:t>
            </a:r>
            <a:r>
              <a:rPr lang="es-PE" sz="2000" dirty="0"/>
              <a:t>tanto, la relación podría quedar así: </a:t>
            </a:r>
            <a:r>
              <a:rPr lang="es-PE" sz="2000" dirty="0" smtClean="0"/>
              <a:t> </a:t>
            </a:r>
            <a:endParaRPr lang="es-PE" sz="2000" dirty="0">
              <a:solidFill>
                <a:schemeClr val="dk1"/>
              </a:solidFill>
            </a:endParaRPr>
          </a:p>
        </p:txBody>
      </p:sp>
      <p:sp>
        <p:nvSpPr>
          <p:cNvPr id="8" name="CuadroTexto 7"/>
          <p:cNvSpPr txBox="1"/>
          <p:nvPr/>
        </p:nvSpPr>
        <p:spPr>
          <a:xfrm>
            <a:off x="249315" y="2660452"/>
            <a:ext cx="7203005" cy="400110"/>
          </a:xfrm>
          <a:prstGeom prst="rect">
            <a:avLst/>
          </a:prstGeom>
          <a:noFill/>
        </p:spPr>
        <p:txBody>
          <a:bodyPr wrap="square" rtlCol="0">
            <a:spAutoFit/>
          </a:bodyPr>
          <a:lstStyle/>
          <a:p>
            <a:r>
              <a:rPr lang="es-PE" sz="2000" b="1" dirty="0" smtClean="0">
                <a:solidFill>
                  <a:srgbClr val="FF0000"/>
                </a:solidFill>
              </a:rPr>
              <a:t>Costo </a:t>
            </a:r>
            <a:r>
              <a:rPr lang="es-PE" sz="2000" b="1" dirty="0">
                <a:solidFill>
                  <a:srgbClr val="FF0000"/>
                </a:solidFill>
              </a:rPr>
              <a:t>manzana Israel + costo de tunas verdes + vuelto + </a:t>
            </a:r>
            <a:r>
              <a:rPr lang="es-PE" sz="2000" b="1" i="1" dirty="0" smtClean="0">
                <a:solidFill>
                  <a:srgbClr val="FF0000"/>
                </a:solidFill>
              </a:rPr>
              <a:t>x </a:t>
            </a:r>
            <a:r>
              <a:rPr lang="es-PE" sz="2000" b="1" dirty="0" smtClean="0">
                <a:solidFill>
                  <a:srgbClr val="FF0000"/>
                </a:solidFill>
              </a:rPr>
              <a:t>= </a:t>
            </a:r>
            <a:r>
              <a:rPr lang="es-PE" sz="2000" b="1" dirty="0">
                <a:solidFill>
                  <a:srgbClr val="FF0000"/>
                </a:solidFill>
              </a:rPr>
              <a:t>20 </a:t>
            </a:r>
            <a:endParaRPr lang="es-PE" sz="2000" b="1" dirty="0">
              <a:solidFill>
                <a:srgbClr val="FF0000"/>
              </a:solidFill>
            </a:endParaRPr>
          </a:p>
        </p:txBody>
      </p:sp>
      <p:sp>
        <p:nvSpPr>
          <p:cNvPr id="46" name="CuadroTexto 45"/>
          <p:cNvSpPr txBox="1"/>
          <p:nvPr/>
        </p:nvSpPr>
        <p:spPr>
          <a:xfrm>
            <a:off x="301770" y="3123660"/>
            <a:ext cx="7770485" cy="400110"/>
          </a:xfrm>
          <a:prstGeom prst="rect">
            <a:avLst/>
          </a:prstGeom>
          <a:noFill/>
        </p:spPr>
        <p:txBody>
          <a:bodyPr wrap="square" rtlCol="0">
            <a:spAutoFit/>
          </a:bodyPr>
          <a:lstStyle/>
          <a:p>
            <a:r>
              <a:rPr lang="es-PE" sz="2000" dirty="0" smtClean="0"/>
              <a:t>Este </a:t>
            </a:r>
            <a:r>
              <a:rPr lang="es-PE" sz="2000" dirty="0"/>
              <a:t>valor nos permite llegar a alguna de las siguientes conclusiones: </a:t>
            </a:r>
            <a:endParaRPr lang="es-PE" sz="2000" dirty="0">
              <a:solidFill>
                <a:schemeClr val="dk1"/>
              </a:solidFill>
            </a:endParaRPr>
          </a:p>
        </p:txBody>
      </p:sp>
      <p:sp>
        <p:nvSpPr>
          <p:cNvPr id="22" name="CuadroTexto 21"/>
          <p:cNvSpPr txBox="1"/>
          <p:nvPr/>
        </p:nvSpPr>
        <p:spPr>
          <a:xfrm>
            <a:off x="335875" y="3638190"/>
            <a:ext cx="7770485" cy="400110"/>
          </a:xfrm>
          <a:prstGeom prst="rect">
            <a:avLst/>
          </a:prstGeom>
          <a:noFill/>
        </p:spPr>
        <p:txBody>
          <a:bodyPr wrap="square" rtlCol="0">
            <a:spAutoFit/>
          </a:bodyPr>
          <a:lstStyle/>
          <a:p>
            <a:r>
              <a:rPr lang="es-PE" sz="2000" dirty="0" smtClean="0">
                <a:solidFill>
                  <a:srgbClr val="7030A0"/>
                </a:solidFill>
              </a:rPr>
              <a:t>Si </a:t>
            </a:r>
            <a:r>
              <a:rPr lang="es-PE" sz="2000" i="1" dirty="0">
                <a:solidFill>
                  <a:srgbClr val="7030A0"/>
                </a:solidFill>
              </a:rPr>
              <a:t>x </a:t>
            </a:r>
            <a:r>
              <a:rPr lang="es-PE" sz="2000" dirty="0">
                <a:solidFill>
                  <a:srgbClr val="7030A0"/>
                </a:solidFill>
              </a:rPr>
              <a:t>es igual a 0, entonces a Lucía le dieron el vuelto justo. </a:t>
            </a:r>
            <a:endParaRPr lang="es-PE" sz="2000" dirty="0">
              <a:solidFill>
                <a:srgbClr val="7030A0"/>
              </a:solidFill>
            </a:endParaRPr>
          </a:p>
        </p:txBody>
      </p:sp>
      <p:sp>
        <p:nvSpPr>
          <p:cNvPr id="23" name="CuadroTexto 22"/>
          <p:cNvSpPr txBox="1"/>
          <p:nvPr/>
        </p:nvSpPr>
        <p:spPr>
          <a:xfrm>
            <a:off x="335875" y="4094089"/>
            <a:ext cx="7770485" cy="707886"/>
          </a:xfrm>
          <a:prstGeom prst="rect">
            <a:avLst/>
          </a:prstGeom>
          <a:noFill/>
        </p:spPr>
        <p:txBody>
          <a:bodyPr wrap="square" rtlCol="0">
            <a:spAutoFit/>
          </a:bodyPr>
          <a:lstStyle/>
          <a:p>
            <a:r>
              <a:rPr lang="es-PE" sz="2000" dirty="0" smtClean="0">
                <a:solidFill>
                  <a:srgbClr val="7030A0"/>
                </a:solidFill>
              </a:rPr>
              <a:t>Si </a:t>
            </a:r>
            <a:r>
              <a:rPr lang="es-PE" sz="2000" i="1" dirty="0">
                <a:solidFill>
                  <a:srgbClr val="7030A0"/>
                </a:solidFill>
              </a:rPr>
              <a:t>x </a:t>
            </a:r>
            <a:r>
              <a:rPr lang="es-PE" sz="2000" dirty="0">
                <a:solidFill>
                  <a:srgbClr val="7030A0"/>
                </a:solidFill>
              </a:rPr>
              <a:t>es una cantidad menor que 0, entonces le dieron </a:t>
            </a:r>
            <a:r>
              <a:rPr lang="es-PE" sz="2000" dirty="0" smtClean="0">
                <a:solidFill>
                  <a:srgbClr val="7030A0"/>
                </a:solidFill>
              </a:rPr>
              <a:t>más vuelto </a:t>
            </a:r>
            <a:r>
              <a:rPr lang="es-PE" sz="2000" dirty="0">
                <a:solidFill>
                  <a:srgbClr val="7030A0"/>
                </a:solidFill>
              </a:rPr>
              <a:t>del previsto. </a:t>
            </a:r>
            <a:endParaRPr lang="es-PE" sz="2000" dirty="0">
              <a:solidFill>
                <a:srgbClr val="7030A0"/>
              </a:solidFill>
            </a:endParaRPr>
          </a:p>
        </p:txBody>
      </p:sp>
      <p:sp>
        <p:nvSpPr>
          <p:cNvPr id="24" name="CuadroTexto 23"/>
          <p:cNvSpPr txBox="1"/>
          <p:nvPr/>
        </p:nvSpPr>
        <p:spPr>
          <a:xfrm>
            <a:off x="335875" y="4737338"/>
            <a:ext cx="7770485" cy="707886"/>
          </a:xfrm>
          <a:prstGeom prst="rect">
            <a:avLst/>
          </a:prstGeom>
          <a:noFill/>
        </p:spPr>
        <p:txBody>
          <a:bodyPr wrap="square" rtlCol="0">
            <a:spAutoFit/>
          </a:bodyPr>
          <a:lstStyle/>
          <a:p>
            <a:r>
              <a:rPr lang="es-PE" sz="2000" dirty="0" smtClean="0">
                <a:solidFill>
                  <a:srgbClr val="7030A0"/>
                </a:solidFill>
              </a:rPr>
              <a:t>Si </a:t>
            </a:r>
            <a:r>
              <a:rPr lang="es-PE" sz="2000" i="1" dirty="0">
                <a:solidFill>
                  <a:srgbClr val="7030A0"/>
                </a:solidFill>
              </a:rPr>
              <a:t>x </a:t>
            </a:r>
            <a:r>
              <a:rPr lang="es-PE" sz="2000" dirty="0">
                <a:solidFill>
                  <a:srgbClr val="7030A0"/>
                </a:solidFill>
              </a:rPr>
              <a:t>es una cantidad mayor que 0, entonces le dieron </a:t>
            </a:r>
            <a:r>
              <a:rPr lang="es-PE" sz="2000" dirty="0" smtClean="0">
                <a:solidFill>
                  <a:srgbClr val="7030A0"/>
                </a:solidFill>
              </a:rPr>
              <a:t>menos </a:t>
            </a:r>
            <a:r>
              <a:rPr lang="es-PE" sz="2000" dirty="0">
                <a:solidFill>
                  <a:srgbClr val="7030A0"/>
                </a:solidFill>
              </a:rPr>
              <a:t>vuelto del previsto. </a:t>
            </a:r>
            <a:endParaRPr lang="es-PE" sz="2000" dirty="0">
              <a:solidFill>
                <a:srgbClr val="7030A0"/>
              </a:solidFill>
            </a:endParaRPr>
          </a:p>
        </p:txBody>
      </p:sp>
      <p:sp>
        <p:nvSpPr>
          <p:cNvPr id="25" name="CuadroTexto 24"/>
          <p:cNvSpPr txBox="1"/>
          <p:nvPr/>
        </p:nvSpPr>
        <p:spPr>
          <a:xfrm>
            <a:off x="249315" y="5445224"/>
            <a:ext cx="8549180" cy="1015663"/>
          </a:xfrm>
          <a:prstGeom prst="rect">
            <a:avLst/>
          </a:prstGeom>
          <a:noFill/>
        </p:spPr>
        <p:txBody>
          <a:bodyPr wrap="square" rtlCol="0">
            <a:spAutoFit/>
          </a:bodyPr>
          <a:lstStyle/>
          <a:p>
            <a:pPr algn="just"/>
            <a:r>
              <a:rPr lang="es-PE" sz="2000" dirty="0" smtClean="0"/>
              <a:t>Por dato del problema se tiene: </a:t>
            </a:r>
          </a:p>
          <a:p>
            <a:pPr algn="just"/>
            <a:r>
              <a:rPr lang="es-PE" sz="2000" dirty="0" smtClean="0"/>
              <a:t>Precio por Kg. de Manzana Israel: 3,20</a:t>
            </a:r>
          </a:p>
          <a:p>
            <a:pPr algn="just"/>
            <a:r>
              <a:rPr lang="es-PE" sz="2000" dirty="0"/>
              <a:t>Precio </a:t>
            </a:r>
            <a:r>
              <a:rPr lang="es-PE" sz="2000" dirty="0" smtClean="0"/>
              <a:t>por </a:t>
            </a:r>
            <a:r>
              <a:rPr lang="es-PE" sz="2000" dirty="0"/>
              <a:t>Kg. </a:t>
            </a:r>
            <a:r>
              <a:rPr lang="es-PE" sz="2000" dirty="0" smtClean="0"/>
              <a:t>de Tuna verde: 1,20</a:t>
            </a:r>
            <a:endParaRPr lang="es-PE" sz="2000" dirty="0">
              <a:solidFill>
                <a:schemeClr val="dk1"/>
              </a:solidFill>
            </a:endParaRPr>
          </a:p>
        </p:txBody>
      </p:sp>
    </p:spTree>
    <p:extLst>
      <p:ext uri="{BB962C8B-B14F-4D97-AF65-F5344CB8AC3E}">
        <p14:creationId xmlns:p14="http://schemas.microsoft.com/office/powerpoint/2010/main" val="1558545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46"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p:sp>
        <p:nvSpPr>
          <p:cNvPr id="5" name="CuadroTexto 4"/>
          <p:cNvSpPr txBox="1"/>
          <p:nvPr/>
        </p:nvSpPr>
        <p:spPr>
          <a:xfrm>
            <a:off x="395536" y="690576"/>
            <a:ext cx="8046568" cy="1015663"/>
          </a:xfrm>
          <a:prstGeom prst="rect">
            <a:avLst/>
          </a:prstGeom>
          <a:noFill/>
        </p:spPr>
        <p:txBody>
          <a:bodyPr wrap="square" rtlCol="0">
            <a:spAutoFit/>
          </a:bodyPr>
          <a:lstStyle/>
          <a:p>
            <a:r>
              <a:rPr lang="es-PE" sz="2000" dirty="0" smtClean="0"/>
              <a:t>Costo </a:t>
            </a:r>
            <a:r>
              <a:rPr lang="es-PE" sz="2000" dirty="0"/>
              <a:t>de manzana Israel = (2) (3,20) = </a:t>
            </a:r>
            <a:r>
              <a:rPr lang="es-PE" sz="2000" dirty="0" smtClean="0"/>
              <a:t>6,40</a:t>
            </a:r>
          </a:p>
          <a:p>
            <a:r>
              <a:rPr lang="es-PE" sz="2000" dirty="0" smtClean="0"/>
              <a:t>Costo </a:t>
            </a:r>
            <a:r>
              <a:rPr lang="es-PE" sz="2000" dirty="0"/>
              <a:t>de tunas verdes = (3,5) (1,20) = 4,20 </a:t>
            </a:r>
            <a:r>
              <a:rPr lang="es-PE" sz="2000" dirty="0" smtClean="0"/>
              <a:t> </a:t>
            </a:r>
          </a:p>
          <a:p>
            <a:r>
              <a:rPr lang="es-PE" sz="2000" dirty="0" smtClean="0"/>
              <a:t>Vuelto </a:t>
            </a:r>
            <a:r>
              <a:rPr lang="es-PE" sz="2000" dirty="0"/>
              <a:t>= 8,00 </a:t>
            </a:r>
            <a:endParaRPr lang="es-PE" sz="2000" dirty="0">
              <a:solidFill>
                <a:schemeClr val="dk1"/>
              </a:solidFill>
            </a:endParaRPr>
          </a:p>
        </p:txBody>
      </p:sp>
      <p:sp>
        <p:nvSpPr>
          <p:cNvPr id="11" name="CuadroTexto 10"/>
          <p:cNvSpPr txBox="1"/>
          <p:nvPr/>
        </p:nvSpPr>
        <p:spPr>
          <a:xfrm>
            <a:off x="428423" y="1850068"/>
            <a:ext cx="8046568" cy="1877437"/>
          </a:xfrm>
          <a:prstGeom prst="rect">
            <a:avLst/>
          </a:prstGeom>
          <a:noFill/>
        </p:spPr>
        <p:txBody>
          <a:bodyPr wrap="square" rtlCol="0">
            <a:spAutoFit/>
          </a:bodyPr>
          <a:lstStyle/>
          <a:p>
            <a:r>
              <a:rPr lang="es-PE" sz="2000" dirty="0" smtClean="0"/>
              <a:t>La </a:t>
            </a:r>
            <a:r>
              <a:rPr lang="es-PE" sz="2000" dirty="0"/>
              <a:t>expresión quedaría así: </a:t>
            </a:r>
            <a:endParaRPr lang="es-PE" sz="2000" dirty="0" smtClean="0"/>
          </a:p>
          <a:p>
            <a:pPr algn="ctr"/>
            <a:r>
              <a:rPr lang="es-PE" sz="2400" dirty="0" smtClean="0">
                <a:solidFill>
                  <a:srgbClr val="7030A0"/>
                </a:solidFill>
              </a:rPr>
              <a:t>6,40 </a:t>
            </a:r>
            <a:r>
              <a:rPr lang="es-PE" sz="2400" dirty="0">
                <a:solidFill>
                  <a:srgbClr val="7030A0"/>
                </a:solidFill>
              </a:rPr>
              <a:t>+ 4,20 + 8 + </a:t>
            </a:r>
            <a:r>
              <a:rPr lang="es-PE" sz="2400" i="1" dirty="0">
                <a:solidFill>
                  <a:srgbClr val="7030A0"/>
                </a:solidFill>
              </a:rPr>
              <a:t>x </a:t>
            </a:r>
            <a:r>
              <a:rPr lang="es-PE" sz="2400" dirty="0">
                <a:solidFill>
                  <a:srgbClr val="7030A0"/>
                </a:solidFill>
              </a:rPr>
              <a:t>= 20 </a:t>
            </a:r>
            <a:endParaRPr lang="es-PE" sz="2400" dirty="0" smtClean="0">
              <a:solidFill>
                <a:srgbClr val="7030A0"/>
              </a:solidFill>
            </a:endParaRPr>
          </a:p>
          <a:p>
            <a:pPr algn="ctr"/>
            <a:r>
              <a:rPr lang="es-PE" sz="2400" dirty="0" smtClean="0">
                <a:solidFill>
                  <a:srgbClr val="7030A0"/>
                </a:solidFill>
              </a:rPr>
              <a:t>18,6 </a:t>
            </a:r>
            <a:r>
              <a:rPr lang="es-PE" sz="2400" dirty="0">
                <a:solidFill>
                  <a:srgbClr val="7030A0"/>
                </a:solidFill>
              </a:rPr>
              <a:t>+ </a:t>
            </a:r>
            <a:r>
              <a:rPr lang="es-PE" sz="2400" i="1" dirty="0">
                <a:solidFill>
                  <a:srgbClr val="7030A0"/>
                </a:solidFill>
              </a:rPr>
              <a:t>x </a:t>
            </a:r>
            <a:r>
              <a:rPr lang="es-PE" sz="2400" dirty="0">
                <a:solidFill>
                  <a:srgbClr val="7030A0"/>
                </a:solidFill>
              </a:rPr>
              <a:t>= 20 </a:t>
            </a:r>
            <a:endParaRPr lang="es-PE" sz="2400" dirty="0" smtClean="0">
              <a:solidFill>
                <a:srgbClr val="7030A0"/>
              </a:solidFill>
            </a:endParaRPr>
          </a:p>
          <a:p>
            <a:pPr algn="ctr"/>
            <a:r>
              <a:rPr lang="es-PE" sz="2400" dirty="0" smtClean="0">
                <a:solidFill>
                  <a:srgbClr val="7030A0"/>
                </a:solidFill>
              </a:rPr>
              <a:t> </a:t>
            </a:r>
            <a:r>
              <a:rPr lang="es-PE" sz="2400" i="1" dirty="0">
                <a:solidFill>
                  <a:srgbClr val="7030A0"/>
                </a:solidFill>
              </a:rPr>
              <a:t>x </a:t>
            </a:r>
            <a:r>
              <a:rPr lang="es-PE" sz="2400" dirty="0">
                <a:solidFill>
                  <a:srgbClr val="7030A0"/>
                </a:solidFill>
              </a:rPr>
              <a:t>= 20 –</a:t>
            </a:r>
            <a:r>
              <a:rPr lang="es-PE" sz="2400" dirty="0" smtClean="0">
                <a:solidFill>
                  <a:srgbClr val="7030A0"/>
                </a:solidFill>
              </a:rPr>
              <a:t> 18,6</a:t>
            </a:r>
          </a:p>
          <a:p>
            <a:pPr algn="ctr"/>
            <a:r>
              <a:rPr lang="es-PE" sz="2400" dirty="0">
                <a:solidFill>
                  <a:srgbClr val="7030A0"/>
                </a:solidFill>
              </a:rPr>
              <a:t> </a:t>
            </a:r>
            <a:r>
              <a:rPr lang="es-PE" sz="2400" i="1" dirty="0">
                <a:solidFill>
                  <a:srgbClr val="7030A0"/>
                </a:solidFill>
              </a:rPr>
              <a:t>x </a:t>
            </a:r>
            <a:r>
              <a:rPr lang="es-PE" sz="2400" dirty="0">
                <a:solidFill>
                  <a:srgbClr val="7030A0"/>
                </a:solidFill>
              </a:rPr>
              <a:t>= </a:t>
            </a:r>
            <a:r>
              <a:rPr lang="es-PE" sz="2400" dirty="0" smtClean="0">
                <a:solidFill>
                  <a:srgbClr val="7030A0"/>
                </a:solidFill>
              </a:rPr>
              <a:t>1,4</a:t>
            </a:r>
            <a:endParaRPr lang="es-PE" sz="2400" dirty="0">
              <a:solidFill>
                <a:srgbClr val="7030A0"/>
              </a:solidFill>
            </a:endParaRPr>
          </a:p>
        </p:txBody>
      </p:sp>
      <p:sp>
        <p:nvSpPr>
          <p:cNvPr id="54" name="CuadroTexto 53"/>
          <p:cNvSpPr txBox="1"/>
          <p:nvPr/>
        </p:nvSpPr>
        <p:spPr>
          <a:xfrm>
            <a:off x="458845" y="4653136"/>
            <a:ext cx="8046568" cy="1323439"/>
          </a:xfrm>
          <a:prstGeom prst="rect">
            <a:avLst/>
          </a:prstGeom>
          <a:noFill/>
        </p:spPr>
        <p:txBody>
          <a:bodyPr wrap="square" rtlCol="0">
            <a:spAutoFit/>
          </a:bodyPr>
          <a:lstStyle/>
          <a:p>
            <a:pPr algn="just"/>
            <a:r>
              <a:rPr lang="es-PE" sz="2000" dirty="0"/>
              <a:t>En nuestra vida cotidiana estamos siempre elaborando cálculos o estimando cantidades. Estos cálculos o estimaciones provienen de relaciones matemáticas de igualdad (ecuaciones) o de desigualdad (inecuaciones). </a:t>
            </a:r>
            <a:endParaRPr lang="es-PE" sz="2000" dirty="0">
              <a:solidFill>
                <a:schemeClr val="dk1"/>
              </a:solidFill>
            </a:endParaRPr>
          </a:p>
        </p:txBody>
      </p:sp>
      <p:sp>
        <p:nvSpPr>
          <p:cNvPr id="55" name="CuadroTexto 54"/>
          <p:cNvSpPr txBox="1"/>
          <p:nvPr/>
        </p:nvSpPr>
        <p:spPr>
          <a:xfrm>
            <a:off x="395536" y="3892986"/>
            <a:ext cx="8280920" cy="400110"/>
          </a:xfrm>
          <a:prstGeom prst="rect">
            <a:avLst/>
          </a:prstGeom>
          <a:noFill/>
        </p:spPr>
        <p:txBody>
          <a:bodyPr wrap="square" rtlCol="0">
            <a:spAutoFit/>
          </a:bodyPr>
          <a:lstStyle/>
          <a:p>
            <a:r>
              <a:rPr lang="es-PE" sz="2000" dirty="0" smtClean="0"/>
              <a:t>Por tanto a Lucía le dieron menos vuelto, le dieron S/. 1,4 menos (porque x&gt;0)</a:t>
            </a:r>
            <a:endParaRPr lang="es-PE" sz="2000" dirty="0"/>
          </a:p>
        </p:txBody>
      </p:sp>
    </p:spTree>
    <p:extLst>
      <p:ext uri="{BB962C8B-B14F-4D97-AF65-F5344CB8AC3E}">
        <p14:creationId xmlns:p14="http://schemas.microsoft.com/office/powerpoint/2010/main" val="2782791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47" name="CuadroTexto 46"/>
          <p:cNvSpPr txBox="1"/>
          <p:nvPr/>
        </p:nvSpPr>
        <p:spPr>
          <a:xfrm>
            <a:off x="539552" y="1124744"/>
            <a:ext cx="8064896" cy="1015663"/>
          </a:xfrm>
          <a:prstGeom prst="rect">
            <a:avLst/>
          </a:prstGeom>
          <a:noFill/>
        </p:spPr>
        <p:txBody>
          <a:bodyPr wrap="square" rtlCol="0">
            <a:spAutoFit/>
          </a:bodyPr>
          <a:lstStyle/>
          <a:p>
            <a:pPr algn="just"/>
            <a:r>
              <a:rPr lang="es-ES" sz="2000" dirty="0"/>
              <a:t>Desigualdad entre dos expresiones algebraicas de una o varias incógnitas, que solo se verifica para ciertos valores de esas incógnitas; se expresa con los signos &gt;, &lt;, ≥ y ≤</a:t>
            </a:r>
            <a:r>
              <a:rPr lang="es-ES" sz="2000" dirty="0" smtClean="0"/>
              <a:t>. "</a:t>
            </a:r>
            <a:r>
              <a:rPr lang="es-ES" sz="2000" dirty="0"/>
              <a:t>3x - y ≤ 8 es una inecuación</a:t>
            </a:r>
            <a:r>
              <a:rPr lang="es-ES" sz="2000" dirty="0" smtClean="0"/>
              <a:t>"</a:t>
            </a:r>
            <a:endParaRPr lang="es-PE" sz="2000" dirty="0"/>
          </a:p>
        </p:txBody>
      </p:sp>
      <p:sp>
        <p:nvSpPr>
          <p:cNvPr id="26" name="3 Rectángulo"/>
          <p:cNvSpPr/>
          <p:nvPr/>
        </p:nvSpPr>
        <p:spPr>
          <a:xfrm>
            <a:off x="971600" y="469572"/>
            <a:ext cx="2880320" cy="46166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PE" sz="2400" b="1" dirty="0" smtClean="0"/>
              <a:t>INECUACIÓN </a:t>
            </a:r>
            <a:endParaRPr lang="es-PE" sz="2400" dirty="0"/>
          </a:p>
        </p:txBody>
      </p:sp>
      <p:sp>
        <p:nvSpPr>
          <p:cNvPr id="37" name="CuadroTexto 36"/>
          <p:cNvSpPr txBox="1"/>
          <p:nvPr/>
        </p:nvSpPr>
        <p:spPr>
          <a:xfrm>
            <a:off x="509523" y="2254545"/>
            <a:ext cx="5375432" cy="369332"/>
          </a:xfrm>
          <a:prstGeom prst="rect">
            <a:avLst/>
          </a:prstGeom>
          <a:noFill/>
        </p:spPr>
        <p:txBody>
          <a:bodyPr wrap="square" rtlCol="0">
            <a:spAutoFit/>
          </a:bodyPr>
          <a:lstStyle/>
          <a:p>
            <a:r>
              <a:rPr lang="es-PE" b="1" dirty="0" smtClean="0"/>
              <a:t>¿</a:t>
            </a:r>
            <a:r>
              <a:rPr lang="es-PE" b="1" dirty="0"/>
              <a:t>CÓMO RESOLVEMOS ECUACIONES O INECUACIONES? </a:t>
            </a:r>
            <a:endParaRPr lang="es-PE" dirty="0"/>
          </a:p>
        </p:txBody>
      </p:sp>
      <p:sp>
        <p:nvSpPr>
          <p:cNvPr id="51" name="CuadroTexto 50"/>
          <p:cNvSpPr txBox="1"/>
          <p:nvPr/>
        </p:nvSpPr>
        <p:spPr>
          <a:xfrm>
            <a:off x="574779" y="2738015"/>
            <a:ext cx="8064896" cy="707886"/>
          </a:xfrm>
          <a:prstGeom prst="rect">
            <a:avLst/>
          </a:prstGeom>
          <a:noFill/>
        </p:spPr>
        <p:txBody>
          <a:bodyPr wrap="square" rtlCol="0">
            <a:spAutoFit/>
          </a:bodyPr>
          <a:lstStyle/>
          <a:p>
            <a:pPr marL="342900" indent="-342900" algn="just">
              <a:buFont typeface="Arial" panose="020B0604020202020204" pitchFamily="34" charset="0"/>
              <a:buChar char="•"/>
            </a:pPr>
            <a:r>
              <a:rPr lang="es-PE" sz="2000" b="1" dirty="0" smtClean="0"/>
              <a:t>Por </a:t>
            </a:r>
            <a:r>
              <a:rPr lang="es-PE" sz="2000" b="1" dirty="0"/>
              <a:t>ensayo y error. </a:t>
            </a:r>
            <a:r>
              <a:rPr lang="es-PE" sz="2000" dirty="0"/>
              <a:t>Consiste en ir probando valores para la incógnita con el fin de ir aproximándonos a la verificación de la igualdad. </a:t>
            </a:r>
            <a:endParaRPr lang="es-PE" sz="2000" dirty="0">
              <a:solidFill>
                <a:schemeClr val="dk1"/>
              </a:solidFill>
            </a:endParaRPr>
          </a:p>
        </p:txBody>
      </p:sp>
      <p:sp>
        <p:nvSpPr>
          <p:cNvPr id="13" name="CuadroTexto 12"/>
          <p:cNvSpPr txBox="1"/>
          <p:nvPr/>
        </p:nvSpPr>
        <p:spPr>
          <a:xfrm>
            <a:off x="574779" y="3388930"/>
            <a:ext cx="6805533" cy="400110"/>
          </a:xfrm>
          <a:prstGeom prst="rect">
            <a:avLst/>
          </a:prstGeom>
          <a:noFill/>
        </p:spPr>
        <p:txBody>
          <a:bodyPr wrap="square" rtlCol="0">
            <a:spAutoFit/>
          </a:bodyPr>
          <a:lstStyle/>
          <a:p>
            <a:r>
              <a:rPr lang="es-PE" sz="2000" b="1" dirty="0" smtClean="0"/>
              <a:t>Ejemplo </a:t>
            </a:r>
            <a:r>
              <a:rPr lang="es-PE" sz="2000" b="1" dirty="0"/>
              <a:t>1: </a:t>
            </a:r>
            <a:r>
              <a:rPr lang="es-PE" sz="2000" dirty="0"/>
              <a:t>resolvamos la siguiente ecuación: 2,5</a:t>
            </a:r>
            <a:r>
              <a:rPr lang="es-PE" sz="2000" i="1" dirty="0"/>
              <a:t>x </a:t>
            </a:r>
            <a:r>
              <a:rPr lang="es-PE" sz="2000" dirty="0"/>
              <a:t>+ 1,2 = 5,7 </a:t>
            </a:r>
            <a:endParaRPr lang="es-PE" sz="2000" dirty="0">
              <a:solidFill>
                <a:schemeClr val="dk1"/>
              </a:solidFill>
            </a:endParaRPr>
          </a:p>
        </p:txBody>
      </p:sp>
      <p:sp>
        <p:nvSpPr>
          <p:cNvPr id="14" name="CuadroTexto 13"/>
          <p:cNvSpPr txBox="1"/>
          <p:nvPr/>
        </p:nvSpPr>
        <p:spPr>
          <a:xfrm>
            <a:off x="586355" y="3816689"/>
            <a:ext cx="5497813" cy="400110"/>
          </a:xfrm>
          <a:prstGeom prst="rect">
            <a:avLst/>
          </a:prstGeom>
          <a:noFill/>
        </p:spPr>
        <p:txBody>
          <a:bodyPr wrap="square" rtlCol="0">
            <a:spAutoFit/>
          </a:bodyPr>
          <a:lstStyle/>
          <a:p>
            <a:r>
              <a:rPr lang="es-PE" sz="2000" dirty="0" smtClean="0"/>
              <a:t>Para </a:t>
            </a:r>
            <a:r>
              <a:rPr lang="es-PE" sz="2000" i="1" dirty="0"/>
              <a:t>x </a:t>
            </a:r>
            <a:r>
              <a:rPr lang="es-PE" sz="2000" dirty="0"/>
              <a:t>= 1 </a:t>
            </a:r>
            <a:r>
              <a:rPr lang="es-PE" sz="2000" dirty="0" smtClean="0">
                <a:sym typeface="Symbol" panose="05050102010706020507" pitchFamily="18" charset="2"/>
              </a:rPr>
              <a:t></a:t>
            </a:r>
            <a:r>
              <a:rPr lang="es-PE" sz="2000" dirty="0" smtClean="0"/>
              <a:t> </a:t>
            </a:r>
            <a:r>
              <a:rPr lang="es-PE" sz="2000" dirty="0"/>
              <a:t>2,5(1) + 1,2 = 2,5 + 1,2 = 3,7 (falta). </a:t>
            </a:r>
            <a:endParaRPr lang="es-PE" sz="2000" dirty="0">
              <a:solidFill>
                <a:schemeClr val="dk1"/>
              </a:solidFill>
            </a:endParaRPr>
          </a:p>
        </p:txBody>
      </p:sp>
      <p:sp>
        <p:nvSpPr>
          <p:cNvPr id="15" name="CuadroTexto 14"/>
          <p:cNvSpPr txBox="1"/>
          <p:nvPr/>
        </p:nvSpPr>
        <p:spPr>
          <a:xfrm>
            <a:off x="586355" y="4197078"/>
            <a:ext cx="5497813" cy="400110"/>
          </a:xfrm>
          <a:prstGeom prst="rect">
            <a:avLst/>
          </a:prstGeom>
          <a:noFill/>
        </p:spPr>
        <p:txBody>
          <a:bodyPr wrap="square" rtlCol="0">
            <a:spAutoFit/>
          </a:bodyPr>
          <a:lstStyle/>
          <a:p>
            <a:r>
              <a:rPr lang="es-PE" sz="2000" dirty="0" smtClean="0"/>
              <a:t>Para </a:t>
            </a:r>
            <a:r>
              <a:rPr lang="es-PE" sz="2000" i="1" dirty="0"/>
              <a:t>x </a:t>
            </a:r>
            <a:r>
              <a:rPr lang="es-PE" sz="2000" dirty="0"/>
              <a:t>= 2 </a:t>
            </a:r>
            <a:r>
              <a:rPr lang="es-PE" sz="2000" dirty="0" smtClean="0">
                <a:sym typeface="Symbol" panose="05050102010706020507" pitchFamily="18" charset="2"/>
              </a:rPr>
              <a:t></a:t>
            </a:r>
            <a:r>
              <a:rPr lang="es-PE" sz="2000" dirty="0" smtClean="0"/>
              <a:t> </a:t>
            </a:r>
            <a:r>
              <a:rPr lang="es-PE" sz="2000" dirty="0"/>
              <a:t>2,5(2) + 1,2 = 5 + 1,2 = 6,2 (excede). </a:t>
            </a:r>
            <a:endParaRPr lang="es-PE" sz="2000" dirty="0">
              <a:solidFill>
                <a:schemeClr val="dk1"/>
              </a:solidFill>
            </a:endParaRPr>
          </a:p>
        </p:txBody>
      </p:sp>
      <p:sp>
        <p:nvSpPr>
          <p:cNvPr id="17" name="CuadroTexto 16"/>
          <p:cNvSpPr txBox="1"/>
          <p:nvPr/>
        </p:nvSpPr>
        <p:spPr>
          <a:xfrm>
            <a:off x="602773" y="4605405"/>
            <a:ext cx="6057459" cy="400110"/>
          </a:xfrm>
          <a:prstGeom prst="rect">
            <a:avLst/>
          </a:prstGeom>
          <a:noFill/>
        </p:spPr>
        <p:txBody>
          <a:bodyPr wrap="square" rtlCol="0">
            <a:spAutoFit/>
          </a:bodyPr>
          <a:lstStyle/>
          <a:p>
            <a:r>
              <a:rPr lang="es-PE" sz="2000" dirty="0" smtClean="0"/>
              <a:t>Para </a:t>
            </a:r>
            <a:r>
              <a:rPr lang="es-PE" sz="2000" i="1" dirty="0"/>
              <a:t>x </a:t>
            </a:r>
            <a:r>
              <a:rPr lang="es-PE" sz="2000" dirty="0"/>
              <a:t>= 1,5 </a:t>
            </a:r>
            <a:r>
              <a:rPr lang="es-PE" sz="2000" dirty="0" smtClean="0">
                <a:sym typeface="Symbol" panose="05050102010706020507" pitchFamily="18" charset="2"/>
              </a:rPr>
              <a:t></a:t>
            </a:r>
            <a:r>
              <a:rPr lang="es-PE" sz="2000" dirty="0" smtClean="0"/>
              <a:t> </a:t>
            </a:r>
            <a:r>
              <a:rPr lang="es-PE" sz="2000" dirty="0"/>
              <a:t>2,5(1,5) + 1,2 = 3,75 + 1,2 = 4,95 (falta). </a:t>
            </a:r>
            <a:endParaRPr lang="es-PE" sz="2000" dirty="0">
              <a:solidFill>
                <a:schemeClr val="dk1"/>
              </a:solidFill>
            </a:endParaRPr>
          </a:p>
        </p:txBody>
      </p:sp>
      <p:sp>
        <p:nvSpPr>
          <p:cNvPr id="18" name="CuadroTexto 17"/>
          <p:cNvSpPr txBox="1"/>
          <p:nvPr/>
        </p:nvSpPr>
        <p:spPr>
          <a:xfrm>
            <a:off x="621494" y="5033164"/>
            <a:ext cx="6057459" cy="400110"/>
          </a:xfrm>
          <a:prstGeom prst="rect">
            <a:avLst/>
          </a:prstGeom>
          <a:noFill/>
        </p:spPr>
        <p:txBody>
          <a:bodyPr wrap="square" rtlCol="0">
            <a:spAutoFit/>
          </a:bodyPr>
          <a:lstStyle/>
          <a:p>
            <a:r>
              <a:rPr lang="pt-BR" sz="2000" dirty="0" smtClean="0"/>
              <a:t>Para </a:t>
            </a:r>
            <a:r>
              <a:rPr lang="pt-BR" sz="2000" i="1" dirty="0"/>
              <a:t>x </a:t>
            </a:r>
            <a:r>
              <a:rPr lang="pt-BR" sz="2000" dirty="0"/>
              <a:t>= 1,8 </a:t>
            </a:r>
            <a:r>
              <a:rPr lang="pt-BR" sz="2000" dirty="0" smtClean="0">
                <a:sym typeface="Symbol" panose="05050102010706020507" pitchFamily="18" charset="2"/>
              </a:rPr>
              <a:t></a:t>
            </a:r>
            <a:r>
              <a:rPr lang="pt-BR" sz="2000" dirty="0" smtClean="0"/>
              <a:t> </a:t>
            </a:r>
            <a:r>
              <a:rPr lang="pt-BR" sz="2000" dirty="0"/>
              <a:t>2,5(1,8) + 1,2 = 4,5 + 1,2 = 5,7 (verifica). </a:t>
            </a:r>
            <a:endParaRPr lang="es-PE" sz="2000" dirty="0">
              <a:solidFill>
                <a:schemeClr val="dk1"/>
              </a:solidFill>
            </a:endParaRPr>
          </a:p>
        </p:txBody>
      </p:sp>
      <p:sp>
        <p:nvSpPr>
          <p:cNvPr id="19" name="CuadroTexto 18"/>
          <p:cNvSpPr txBox="1"/>
          <p:nvPr/>
        </p:nvSpPr>
        <p:spPr>
          <a:xfrm>
            <a:off x="637876" y="5460923"/>
            <a:ext cx="5247080" cy="400110"/>
          </a:xfrm>
          <a:prstGeom prst="rect">
            <a:avLst/>
          </a:prstGeom>
          <a:noFill/>
        </p:spPr>
        <p:txBody>
          <a:bodyPr wrap="square" rtlCol="0">
            <a:spAutoFit/>
          </a:bodyPr>
          <a:lstStyle/>
          <a:p>
            <a:r>
              <a:rPr lang="es-PE" sz="2000" dirty="0" smtClean="0"/>
              <a:t>Por </a:t>
            </a:r>
            <a:r>
              <a:rPr lang="es-PE" sz="2000" dirty="0"/>
              <a:t>lo que </a:t>
            </a:r>
            <a:r>
              <a:rPr lang="es-PE" sz="2000" i="1" dirty="0"/>
              <a:t>x </a:t>
            </a:r>
            <a:r>
              <a:rPr lang="es-PE" sz="2000" dirty="0"/>
              <a:t>= 1,8 es la solución de la ecuación </a:t>
            </a:r>
            <a:endParaRPr lang="es-PE" sz="2000" dirty="0">
              <a:solidFill>
                <a:schemeClr val="dk1"/>
              </a:solidFill>
            </a:endParaRPr>
          </a:p>
        </p:txBody>
      </p:sp>
    </p:spTree>
    <p:extLst>
      <p:ext uri="{BB962C8B-B14F-4D97-AF65-F5344CB8AC3E}">
        <p14:creationId xmlns:p14="http://schemas.microsoft.com/office/powerpoint/2010/main" val="3420783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6" grpId="0" animBg="1"/>
      <p:bldP spid="37" grpId="0"/>
      <p:bldP spid="51" grpId="0"/>
      <p:bldP spid="13" grpId="0"/>
      <p:bldP spid="14" grpId="0"/>
      <p:bldP spid="15"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p:sp>
        <p:nvSpPr>
          <p:cNvPr id="5" name="CuadroTexto 4"/>
          <p:cNvSpPr txBox="1"/>
          <p:nvPr/>
        </p:nvSpPr>
        <p:spPr>
          <a:xfrm>
            <a:off x="526154" y="1715455"/>
            <a:ext cx="8046568" cy="400110"/>
          </a:xfrm>
          <a:prstGeom prst="rect">
            <a:avLst/>
          </a:prstGeom>
          <a:noFill/>
        </p:spPr>
        <p:txBody>
          <a:bodyPr wrap="square" rtlCol="0">
            <a:spAutoFit/>
          </a:bodyPr>
          <a:lstStyle/>
          <a:p>
            <a:r>
              <a:rPr lang="es-PE" sz="2000" b="1" dirty="0" smtClean="0"/>
              <a:t>Ejemplo </a:t>
            </a:r>
            <a:r>
              <a:rPr lang="es-PE" sz="2000" b="1" dirty="0"/>
              <a:t>1: </a:t>
            </a:r>
            <a:r>
              <a:rPr lang="es-PE" sz="2000" dirty="0"/>
              <a:t>hallemos la incógnita de la siguiente ecuación: 2,5</a:t>
            </a:r>
            <a:r>
              <a:rPr lang="es-PE" sz="2000" i="1" dirty="0"/>
              <a:t>x </a:t>
            </a:r>
            <a:r>
              <a:rPr lang="es-PE" sz="2000" dirty="0"/>
              <a:t>+ 1,2 = 5,7. </a:t>
            </a:r>
            <a:endParaRPr lang="es-PE" sz="2000" dirty="0">
              <a:solidFill>
                <a:schemeClr val="dk1"/>
              </a:solidFill>
            </a:endParaRPr>
          </a:p>
        </p:txBody>
      </p:sp>
      <p:sp>
        <p:nvSpPr>
          <p:cNvPr id="19" name="CuadroTexto 18"/>
          <p:cNvSpPr txBox="1"/>
          <p:nvPr/>
        </p:nvSpPr>
        <p:spPr>
          <a:xfrm>
            <a:off x="554629" y="661843"/>
            <a:ext cx="8064896" cy="1015663"/>
          </a:xfrm>
          <a:prstGeom prst="rect">
            <a:avLst/>
          </a:prstGeom>
          <a:noFill/>
        </p:spPr>
        <p:txBody>
          <a:bodyPr wrap="square" rtlCol="0">
            <a:spAutoFit/>
          </a:bodyPr>
          <a:lstStyle/>
          <a:p>
            <a:pPr marL="457200" indent="-457200" algn="just">
              <a:buFont typeface="Arial" panose="020B0604020202020204" pitchFamily="34" charset="0"/>
              <a:buChar char="•"/>
            </a:pPr>
            <a:r>
              <a:rPr lang="es-PE" sz="2000" b="1" dirty="0" smtClean="0"/>
              <a:t>Usando </a:t>
            </a:r>
            <a:r>
              <a:rPr lang="es-PE" sz="2000" b="1" dirty="0"/>
              <a:t>reglas de transposición. </a:t>
            </a:r>
            <a:r>
              <a:rPr lang="es-PE" sz="2000" dirty="0"/>
              <a:t>Consiste en aplicar los procedimientos ya conocidos cuando se resuelven ecuaciones de primer grado con coeficientes e incógnita enteros. </a:t>
            </a:r>
            <a:endParaRPr lang="es-PE" sz="2000" dirty="0">
              <a:solidFill>
                <a:schemeClr val="dk1"/>
              </a:solidFill>
            </a:endParaRPr>
          </a:p>
        </p:txBody>
      </p:sp>
      <p:sp>
        <p:nvSpPr>
          <p:cNvPr id="20" name="CuadroTexto 19"/>
          <p:cNvSpPr txBox="1"/>
          <p:nvPr/>
        </p:nvSpPr>
        <p:spPr>
          <a:xfrm>
            <a:off x="1560535" y="2187635"/>
            <a:ext cx="4261870" cy="400110"/>
          </a:xfrm>
          <a:prstGeom prst="rect">
            <a:avLst/>
          </a:prstGeom>
          <a:noFill/>
        </p:spPr>
        <p:txBody>
          <a:bodyPr wrap="square" rtlCol="0">
            <a:spAutoFit/>
          </a:bodyPr>
          <a:lstStyle/>
          <a:p>
            <a:r>
              <a:rPr lang="es-PE" sz="2000" dirty="0" smtClean="0"/>
              <a:t>Transponemos </a:t>
            </a:r>
            <a:r>
              <a:rPr lang="es-PE" sz="2000" dirty="0"/>
              <a:t>1,2 </a:t>
            </a:r>
            <a:r>
              <a:rPr lang="es-PE" sz="2000" dirty="0" smtClean="0">
                <a:sym typeface="Symbol" panose="05050102010706020507" pitchFamily="18" charset="2"/>
              </a:rPr>
              <a:t></a:t>
            </a:r>
            <a:r>
              <a:rPr lang="es-PE" sz="2000" dirty="0" smtClean="0"/>
              <a:t> </a:t>
            </a:r>
            <a:r>
              <a:rPr lang="es-PE" sz="2000" dirty="0"/>
              <a:t>2,5</a:t>
            </a:r>
            <a:r>
              <a:rPr lang="es-PE" sz="2000" i="1" dirty="0"/>
              <a:t>x </a:t>
            </a:r>
            <a:r>
              <a:rPr lang="es-PE" sz="2000" dirty="0"/>
              <a:t>= 5,7 - 1,2 </a:t>
            </a:r>
            <a:endParaRPr lang="es-PE" sz="2000" dirty="0">
              <a:solidFill>
                <a:schemeClr val="dk1"/>
              </a:solidFill>
            </a:endParaRPr>
          </a:p>
        </p:txBody>
      </p:sp>
      <p:sp>
        <p:nvSpPr>
          <p:cNvPr id="21" name="CuadroTexto 20"/>
          <p:cNvSpPr txBox="1"/>
          <p:nvPr/>
        </p:nvSpPr>
        <p:spPr>
          <a:xfrm>
            <a:off x="3836896" y="2564904"/>
            <a:ext cx="1425083" cy="400110"/>
          </a:xfrm>
          <a:prstGeom prst="rect">
            <a:avLst/>
          </a:prstGeom>
          <a:noFill/>
        </p:spPr>
        <p:txBody>
          <a:bodyPr wrap="square" rtlCol="0">
            <a:spAutoFit/>
          </a:bodyPr>
          <a:lstStyle/>
          <a:p>
            <a:r>
              <a:rPr lang="es-PE" sz="2000" dirty="0" smtClean="0"/>
              <a:t>2,5</a:t>
            </a:r>
            <a:r>
              <a:rPr lang="es-PE" sz="2000" i="1" dirty="0" smtClean="0"/>
              <a:t>x </a:t>
            </a:r>
            <a:r>
              <a:rPr lang="es-PE" sz="2000" dirty="0"/>
              <a:t>= 4,5 </a:t>
            </a:r>
            <a:endParaRPr lang="es-PE" sz="2000" dirty="0">
              <a:solidFill>
                <a:schemeClr val="dk1"/>
              </a:solidFill>
            </a:endParaRPr>
          </a:p>
        </p:txBody>
      </p:sp>
      <p:sp>
        <p:nvSpPr>
          <p:cNvPr id="22" name="CuadroTexto 21"/>
          <p:cNvSpPr txBox="1"/>
          <p:nvPr/>
        </p:nvSpPr>
        <p:spPr>
          <a:xfrm>
            <a:off x="1547664" y="2942922"/>
            <a:ext cx="3829822" cy="400110"/>
          </a:xfrm>
          <a:prstGeom prst="rect">
            <a:avLst/>
          </a:prstGeom>
          <a:noFill/>
        </p:spPr>
        <p:txBody>
          <a:bodyPr wrap="square" rtlCol="0">
            <a:spAutoFit/>
          </a:bodyPr>
          <a:lstStyle/>
          <a:p>
            <a:r>
              <a:rPr lang="es-PE" sz="2000" dirty="0" smtClean="0"/>
              <a:t>Transponemos </a:t>
            </a:r>
            <a:r>
              <a:rPr lang="es-PE" sz="2000" dirty="0"/>
              <a:t>2,5 </a:t>
            </a:r>
            <a:r>
              <a:rPr lang="es-PE" sz="2000" dirty="0" smtClean="0">
                <a:sym typeface="Symbol" panose="05050102010706020507" pitchFamily="18" charset="2"/>
              </a:rPr>
              <a:t></a:t>
            </a:r>
            <a:r>
              <a:rPr lang="es-PE" sz="2000" dirty="0" smtClean="0"/>
              <a:t> </a:t>
            </a:r>
            <a:r>
              <a:rPr lang="es-PE" sz="2000" i="1" dirty="0"/>
              <a:t>x </a:t>
            </a:r>
            <a:r>
              <a:rPr lang="es-PE" sz="2000" dirty="0"/>
              <a:t>= 4,5/2,5 </a:t>
            </a:r>
            <a:endParaRPr lang="es-PE" sz="2000" dirty="0">
              <a:solidFill>
                <a:schemeClr val="dk1"/>
              </a:solidFill>
            </a:endParaRPr>
          </a:p>
        </p:txBody>
      </p:sp>
      <p:sp>
        <p:nvSpPr>
          <p:cNvPr id="23" name="CuadroTexto 22"/>
          <p:cNvSpPr txBox="1"/>
          <p:nvPr/>
        </p:nvSpPr>
        <p:spPr>
          <a:xfrm>
            <a:off x="3836896" y="3313229"/>
            <a:ext cx="1103593" cy="400110"/>
          </a:xfrm>
          <a:prstGeom prst="rect">
            <a:avLst/>
          </a:prstGeom>
          <a:noFill/>
        </p:spPr>
        <p:txBody>
          <a:bodyPr wrap="square" rtlCol="0">
            <a:spAutoFit/>
          </a:bodyPr>
          <a:lstStyle/>
          <a:p>
            <a:r>
              <a:rPr lang="es-PE" sz="2000" i="1" dirty="0" smtClean="0"/>
              <a:t>x </a:t>
            </a:r>
            <a:r>
              <a:rPr lang="es-PE" sz="2000" dirty="0"/>
              <a:t>= 1,8 </a:t>
            </a:r>
            <a:endParaRPr lang="es-PE" sz="2000" dirty="0">
              <a:solidFill>
                <a:schemeClr val="dk1"/>
              </a:solidFill>
            </a:endParaRPr>
          </a:p>
        </p:txBody>
      </p:sp>
      <p:sp>
        <p:nvSpPr>
          <p:cNvPr id="24" name="CuadroTexto 23"/>
          <p:cNvSpPr txBox="1"/>
          <p:nvPr/>
        </p:nvSpPr>
        <p:spPr>
          <a:xfrm>
            <a:off x="526154" y="3781091"/>
            <a:ext cx="5846046" cy="400110"/>
          </a:xfrm>
          <a:prstGeom prst="rect">
            <a:avLst/>
          </a:prstGeom>
          <a:noFill/>
        </p:spPr>
        <p:txBody>
          <a:bodyPr wrap="square" rtlCol="0">
            <a:spAutoFit/>
          </a:bodyPr>
          <a:lstStyle/>
          <a:p>
            <a:r>
              <a:rPr lang="es-PE" sz="2000" b="1" dirty="0" smtClean="0"/>
              <a:t>Ejemplo </a:t>
            </a:r>
            <a:r>
              <a:rPr lang="es-PE" sz="2000" b="1" dirty="0"/>
              <a:t>2: </a:t>
            </a:r>
            <a:r>
              <a:rPr lang="es-PE" sz="2000" dirty="0"/>
              <a:t>resolvamos la inecuación 1,2</a:t>
            </a:r>
            <a:r>
              <a:rPr lang="es-PE" sz="2000" i="1" dirty="0"/>
              <a:t>x </a:t>
            </a:r>
            <a:r>
              <a:rPr lang="es-PE" sz="2000" dirty="0"/>
              <a:t>- 2,6 &lt; 5,8. </a:t>
            </a:r>
            <a:endParaRPr lang="es-PE" sz="2000" dirty="0">
              <a:solidFill>
                <a:schemeClr val="dk1"/>
              </a:solidFill>
            </a:endParaRPr>
          </a:p>
        </p:txBody>
      </p:sp>
      <p:sp>
        <p:nvSpPr>
          <p:cNvPr id="25" name="CuadroTexto 24"/>
          <p:cNvSpPr txBox="1"/>
          <p:nvPr/>
        </p:nvSpPr>
        <p:spPr>
          <a:xfrm>
            <a:off x="1560535" y="4149080"/>
            <a:ext cx="4261870" cy="400110"/>
          </a:xfrm>
          <a:prstGeom prst="rect">
            <a:avLst/>
          </a:prstGeom>
          <a:noFill/>
        </p:spPr>
        <p:txBody>
          <a:bodyPr wrap="square" rtlCol="0">
            <a:spAutoFit/>
          </a:bodyPr>
          <a:lstStyle/>
          <a:p>
            <a:r>
              <a:rPr lang="es-PE" sz="2000" dirty="0" smtClean="0"/>
              <a:t>Transponemos </a:t>
            </a:r>
            <a:r>
              <a:rPr lang="es-PE" sz="2000" dirty="0"/>
              <a:t>2,6 </a:t>
            </a:r>
            <a:r>
              <a:rPr lang="es-PE" sz="2000" dirty="0" smtClean="0">
                <a:sym typeface="Symbol" panose="05050102010706020507" pitchFamily="18" charset="2"/>
              </a:rPr>
              <a:t></a:t>
            </a:r>
            <a:r>
              <a:rPr lang="es-PE" sz="2000" dirty="0" smtClean="0"/>
              <a:t> </a:t>
            </a:r>
            <a:r>
              <a:rPr lang="es-PE" sz="2000" dirty="0"/>
              <a:t>1,2</a:t>
            </a:r>
            <a:r>
              <a:rPr lang="es-PE" sz="2000" i="1" dirty="0"/>
              <a:t>x </a:t>
            </a:r>
            <a:r>
              <a:rPr lang="es-PE" sz="2000" dirty="0"/>
              <a:t>&lt; 5,8 + 2,6 </a:t>
            </a:r>
            <a:endParaRPr lang="es-PE" sz="2000" dirty="0">
              <a:solidFill>
                <a:schemeClr val="dk1"/>
              </a:solidFill>
            </a:endParaRPr>
          </a:p>
        </p:txBody>
      </p:sp>
      <p:sp>
        <p:nvSpPr>
          <p:cNvPr id="26" name="CuadroTexto 25"/>
          <p:cNvSpPr txBox="1"/>
          <p:nvPr/>
        </p:nvSpPr>
        <p:spPr>
          <a:xfrm>
            <a:off x="3740004" y="4509120"/>
            <a:ext cx="1425083" cy="400110"/>
          </a:xfrm>
          <a:prstGeom prst="rect">
            <a:avLst/>
          </a:prstGeom>
          <a:noFill/>
        </p:spPr>
        <p:txBody>
          <a:bodyPr wrap="square" rtlCol="0">
            <a:spAutoFit/>
          </a:bodyPr>
          <a:lstStyle/>
          <a:p>
            <a:r>
              <a:rPr lang="es-PE" sz="2000" dirty="0" smtClean="0"/>
              <a:t>1,2</a:t>
            </a:r>
            <a:r>
              <a:rPr lang="es-PE" sz="2000" i="1" dirty="0" smtClean="0"/>
              <a:t>x </a:t>
            </a:r>
            <a:r>
              <a:rPr lang="es-PE" sz="2000" dirty="0"/>
              <a:t>&lt; 8,4 </a:t>
            </a:r>
            <a:endParaRPr lang="es-PE" sz="2000" dirty="0">
              <a:solidFill>
                <a:schemeClr val="dk1"/>
              </a:solidFill>
            </a:endParaRPr>
          </a:p>
        </p:txBody>
      </p:sp>
      <p:sp>
        <p:nvSpPr>
          <p:cNvPr id="27" name="CuadroTexto 26"/>
          <p:cNvSpPr txBox="1"/>
          <p:nvPr/>
        </p:nvSpPr>
        <p:spPr>
          <a:xfrm>
            <a:off x="1056201" y="5013176"/>
            <a:ext cx="7503909" cy="707886"/>
          </a:xfrm>
          <a:prstGeom prst="rect">
            <a:avLst/>
          </a:prstGeom>
          <a:noFill/>
        </p:spPr>
        <p:txBody>
          <a:bodyPr wrap="square" rtlCol="0">
            <a:spAutoFit/>
          </a:bodyPr>
          <a:lstStyle/>
          <a:p>
            <a:pPr algn="just"/>
            <a:r>
              <a:rPr lang="es-PE" sz="2000" dirty="0" smtClean="0"/>
              <a:t>Transponemos </a:t>
            </a:r>
            <a:r>
              <a:rPr lang="es-PE" sz="2000" dirty="0"/>
              <a:t>1,2 (recordemos que si 1,2 hubiese sido negativo, el sentido de la desigualdad cambiaría de &lt; a &gt;). </a:t>
            </a:r>
            <a:endParaRPr lang="es-PE" sz="2000" dirty="0">
              <a:solidFill>
                <a:schemeClr val="dk1"/>
              </a:solidFill>
            </a:endParaRPr>
          </a:p>
        </p:txBody>
      </p:sp>
      <p:sp>
        <p:nvSpPr>
          <p:cNvPr id="28" name="CuadroTexto 27"/>
          <p:cNvSpPr txBox="1"/>
          <p:nvPr/>
        </p:nvSpPr>
        <p:spPr>
          <a:xfrm>
            <a:off x="3691470" y="5759419"/>
            <a:ext cx="1473617" cy="400110"/>
          </a:xfrm>
          <a:prstGeom prst="rect">
            <a:avLst/>
          </a:prstGeom>
          <a:noFill/>
        </p:spPr>
        <p:txBody>
          <a:bodyPr wrap="square" rtlCol="0">
            <a:spAutoFit/>
          </a:bodyPr>
          <a:lstStyle/>
          <a:p>
            <a:r>
              <a:rPr lang="es-PE" sz="2000" i="1" dirty="0" smtClean="0"/>
              <a:t>x </a:t>
            </a:r>
            <a:r>
              <a:rPr lang="es-PE" sz="2000" dirty="0"/>
              <a:t>&lt; </a:t>
            </a:r>
            <a:r>
              <a:rPr lang="es-PE" sz="2000" dirty="0" smtClean="0"/>
              <a:t>8,4/1,2 </a:t>
            </a:r>
            <a:endParaRPr lang="es-PE" sz="2000" dirty="0">
              <a:solidFill>
                <a:schemeClr val="dk1"/>
              </a:solidFill>
            </a:endParaRPr>
          </a:p>
        </p:txBody>
      </p:sp>
      <p:sp>
        <p:nvSpPr>
          <p:cNvPr id="29" name="CuadroTexto 28"/>
          <p:cNvSpPr txBox="1"/>
          <p:nvPr/>
        </p:nvSpPr>
        <p:spPr>
          <a:xfrm>
            <a:off x="3723891" y="6185048"/>
            <a:ext cx="848109" cy="400110"/>
          </a:xfrm>
          <a:prstGeom prst="rect">
            <a:avLst/>
          </a:prstGeom>
          <a:noFill/>
        </p:spPr>
        <p:txBody>
          <a:bodyPr wrap="square" rtlCol="0">
            <a:spAutoFit/>
          </a:bodyPr>
          <a:lstStyle/>
          <a:p>
            <a:r>
              <a:rPr lang="es-PE" sz="2000" i="1" dirty="0" smtClean="0"/>
              <a:t>x </a:t>
            </a:r>
            <a:r>
              <a:rPr lang="es-PE" sz="2000" dirty="0"/>
              <a:t>&lt; </a:t>
            </a:r>
            <a:r>
              <a:rPr lang="es-PE" sz="2000" dirty="0" smtClean="0"/>
              <a:t>7</a:t>
            </a:r>
            <a:endParaRPr lang="es-PE" sz="2000" dirty="0">
              <a:solidFill>
                <a:schemeClr val="dk1"/>
              </a:solidFill>
            </a:endParaRPr>
          </a:p>
        </p:txBody>
      </p:sp>
    </p:spTree>
    <p:extLst>
      <p:ext uri="{BB962C8B-B14F-4D97-AF65-F5344CB8AC3E}">
        <p14:creationId xmlns:p14="http://schemas.microsoft.com/office/powerpoint/2010/main" val="40044806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2" grpId="0"/>
      <p:bldP spid="23" grpId="0"/>
      <p:bldP spid="24" grpId="0"/>
      <p:bldP spid="25" grpId="0"/>
      <p:bldP spid="26" grpId="0"/>
      <p:bldP spid="27" grpId="0"/>
      <p:bldP spid="28" grpId="0"/>
      <p:bldP spid="2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13264</TotalTime>
  <Words>1324</Words>
  <Application>Microsoft Office PowerPoint</Application>
  <PresentationFormat>Presentación en pantalla (4:3)</PresentationFormat>
  <Paragraphs>131</Paragraphs>
  <Slides>16</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Arial</vt:lpstr>
      <vt:lpstr>Calibri</vt:lpstr>
      <vt:lpstr>Maiandra GD</vt:lpstr>
      <vt:lpstr>Segoe UI Semilight</vt:lpstr>
      <vt:lpstr>Symbol</vt:lpstr>
      <vt:lpstr>Times New Roman</vt:lpstr>
      <vt:lpstr>TimesNewRomanPS-BoldItalicMT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WILLIAM MARCELINO PALIZA FRANCO</dc:creator>
  <cp:lastModifiedBy>JOSELITO</cp:lastModifiedBy>
  <cp:revision>854</cp:revision>
  <dcterms:created xsi:type="dcterms:W3CDTF">2013-07-07T20:40:24Z</dcterms:created>
  <dcterms:modified xsi:type="dcterms:W3CDTF">2015-10-03T00:56:52Z</dcterms:modified>
</cp:coreProperties>
</file>