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3" r:id="rId4"/>
    <p:sldId id="264" r:id="rId5"/>
    <p:sldId id="265" r:id="rId6"/>
    <p:sldId id="258" r:id="rId7"/>
    <p:sldId id="259" r:id="rId8"/>
    <p:sldId id="266" r:id="rId9"/>
    <p:sldId id="261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39" d="100"/>
          <a:sy n="39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F424A-9F16-461D-BE05-4531E43ABD79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9E3B7-A677-4EE4-AF7C-424677D7124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9E3B7-A677-4EE4-AF7C-424677D71246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1DBED-F104-4DCC-8B6C-3178D35298AD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4C570-D15D-4357-8F47-ADA64ADF90F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338396">
            <a:off x="785786" y="2357430"/>
            <a:ext cx="4071966" cy="857256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5400" b="1" smtClean="0">
                <a:solidFill>
                  <a:schemeClr val="bg1"/>
                </a:solidFill>
              </a:rPr>
              <a:t>SUBTITUSI</a:t>
            </a:r>
            <a:endParaRPr lang="id-ID" sz="5400" b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1277915">
            <a:off x="3286116" y="3648984"/>
            <a:ext cx="5143536" cy="857256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5400" b="1" smtClean="0"/>
              <a:t>NUKLEOFILIK</a:t>
            </a:r>
            <a:endParaRPr lang="id-ID" sz="5400" b="1"/>
          </a:p>
        </p:txBody>
      </p:sp>
      <p:sp>
        <p:nvSpPr>
          <p:cNvPr id="5" name="Rectangle 4"/>
          <p:cNvSpPr/>
          <p:nvPr/>
        </p:nvSpPr>
        <p:spPr>
          <a:xfrm>
            <a:off x="428596" y="5857892"/>
            <a:ext cx="5000660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smtClean="0">
                <a:latin typeface="Arial Black" pitchFamily="34" charset="0"/>
              </a:rPr>
              <a:t>Maker : Alfahru Mangidi</a:t>
            </a:r>
            <a:endParaRPr lang="id-ID" sz="28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8726" y="57148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id-ID" b="1" smtClean="0"/>
              <a:t>Mekanisme Reaksi S</a:t>
            </a:r>
            <a:r>
              <a:rPr lang="id-ID" b="1" baseline="-25000" smtClean="0"/>
              <a:t>N </a:t>
            </a:r>
            <a:r>
              <a:rPr lang="id-ID" b="1" smtClean="0"/>
              <a:t>2</a:t>
            </a:r>
            <a:r>
              <a:rPr lang="id-ID" smtClean="0"/>
              <a:t/>
            </a:r>
            <a:br>
              <a:rPr lang="id-ID" smtClean="0"/>
            </a:b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d-ID" smtClean="0"/>
              <a:t>Bentuk umum reaksi subtitusi nukleofilik ini adalah sebagai berikut:</a:t>
            </a:r>
          </a:p>
          <a:p>
            <a:pPr algn="ctr">
              <a:buNone/>
            </a:pPr>
            <a:r>
              <a:rPr lang="id-ID" smtClean="0"/>
              <a:t> Nu: + R-X   	         R-Nu + X:</a:t>
            </a:r>
          </a:p>
          <a:p>
            <a:pPr marL="1162050" indent="-904875">
              <a:buNone/>
            </a:pPr>
            <a:r>
              <a:rPr lang="id-ID" smtClean="0"/>
              <a:t>Ket :</a:t>
            </a:r>
          </a:p>
          <a:p>
            <a:pPr marL="1162050">
              <a:buNone/>
            </a:pPr>
            <a:r>
              <a:rPr lang="id-ID" smtClean="0"/>
              <a:t>Nu  = nukleofil</a:t>
            </a:r>
          </a:p>
          <a:p>
            <a:pPr marL="1162050">
              <a:buNone/>
            </a:pPr>
            <a:r>
              <a:rPr lang="id-ID" smtClean="0"/>
              <a:t>   :   = pasangan elektron</a:t>
            </a:r>
          </a:p>
          <a:p>
            <a:pPr marL="1162050">
              <a:buNone/>
            </a:pPr>
            <a:r>
              <a:rPr lang="id-ID" smtClean="0"/>
              <a:t>R-X = substrat dengan gugus pergi (X)</a:t>
            </a:r>
          </a:p>
          <a:p>
            <a:pPr marL="1162050">
              <a:buNone/>
            </a:pPr>
            <a:endParaRPr lang="id-ID" smtClean="0"/>
          </a:p>
          <a:p>
            <a:pPr marL="0" indent="0" algn="just">
              <a:buNone/>
            </a:pPr>
            <a:r>
              <a:rPr lang="id-ID" smtClean="0"/>
              <a:t>	Berdasarkan reaksi umum tersebut menggambarkan bahwa pasangan elektron dari nukleofil menyerang substrat membentuk ikatan baru, sementara gugus pergi melepaskan diri bersama dengan sepasang elektron.</a:t>
            </a:r>
          </a:p>
          <a:p>
            <a:pPr marL="1162050">
              <a:buNone/>
            </a:pPr>
            <a:endParaRPr lang="id-ID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29058" y="3000372"/>
            <a:ext cx="157163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3000" smtClean="0"/>
              <a:t>Dalam reaksi S</a:t>
            </a:r>
            <a:r>
              <a:rPr lang="id-ID" sz="3000" baseline="-25000" smtClean="0"/>
              <a:t>N</a:t>
            </a:r>
            <a:r>
              <a:rPr lang="id-ID" sz="3000" smtClean="0"/>
              <a:t> 2 antara bromoetana dan ion hidroksida, oksigen dari ion hidroksida menabrak bagian belakang karbon ujung dan menggantikan ion bromida:</a:t>
            </a:r>
          </a:p>
          <a:p>
            <a:pPr algn="just"/>
            <a:endParaRPr lang="id-ID" sz="3000" smtClean="0"/>
          </a:p>
          <a:p>
            <a:pPr algn="just"/>
            <a:endParaRPr lang="id-ID" sz="3000" smtClean="0"/>
          </a:p>
          <a:p>
            <a:pPr algn="just"/>
            <a:endParaRPr lang="id-ID" sz="3000" smtClean="0"/>
          </a:p>
          <a:p>
            <a:pPr algn="just"/>
            <a:endParaRPr lang="id-ID" sz="3000" smtClean="0"/>
          </a:p>
          <a:p>
            <a:pPr algn="just"/>
            <a:r>
              <a:rPr lang="id-ID" sz="3000" smtClean="0"/>
              <a:t>Bila sebuah nukleofilik menabrak dari sisi belakang suatu atom karbon tetrahedral yang terikat pada sebuah halogen, dua peristiwa sekaligus dapat terjadi:</a:t>
            </a:r>
          </a:p>
          <a:p>
            <a:pPr marL="890588" lvl="0" indent="-444500">
              <a:buFont typeface="+mj-lt"/>
              <a:buAutoNum type="arabicPeriod"/>
            </a:pPr>
            <a:r>
              <a:rPr lang="id-ID" sz="3000" smtClean="0"/>
              <a:t>Suatu ikatan baru mulai muncul </a:t>
            </a:r>
          </a:p>
          <a:p>
            <a:pPr marL="890588" lvl="0" indent="-444500">
              <a:buFont typeface="+mj-lt"/>
              <a:buAutoNum type="arabicPeriod"/>
            </a:pPr>
            <a:r>
              <a:rPr lang="id-ID" sz="3000" smtClean="0"/>
              <a:t>Ikatan C-X mulai patah</a:t>
            </a:r>
          </a:p>
          <a:p>
            <a:pPr algn="just"/>
            <a:endParaRPr lang="id-ID" sz="2800" smtClean="0"/>
          </a:p>
          <a:p>
            <a:endParaRPr lang="id-ID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14554"/>
            <a:ext cx="6858048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9033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d-ID" sz="2800" smtClean="0"/>
              <a:t>Reaksi S</a:t>
            </a:r>
            <a:r>
              <a:rPr lang="id-ID" sz="2800" baseline="-25000" smtClean="0"/>
              <a:t>N</a:t>
            </a:r>
            <a:r>
              <a:rPr lang="id-ID" sz="2800" smtClean="0"/>
              <a:t> 2 Dikatakan Bersifat Bimolekular ( Bimolecular;angka 2 Dalam S</a:t>
            </a:r>
            <a:r>
              <a:rPr lang="id-ID" sz="2800" baseline="-25000" smtClean="0"/>
              <a:t>N</a:t>
            </a:r>
            <a:r>
              <a:rPr lang="id-ID" sz="2800" smtClean="0"/>
              <a:t> 2 Menyatakan Bimolekular).</a:t>
            </a:r>
            <a:endParaRPr lang="id-ID" sz="280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928934"/>
            <a:ext cx="7929618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408362" y="2357430"/>
            <a:ext cx="2663836" cy="73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2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Ikatan parsial</a:t>
            </a:r>
            <a:endParaRPr kumimoji="0" lang="id-ID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000100" y="5214950"/>
            <a:ext cx="1571636" cy="54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2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pereaksi</a:t>
            </a:r>
            <a:endParaRPr kumimoji="0" lang="id-ID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357554" y="5286388"/>
            <a:ext cx="2714643" cy="847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Keadaan transisi: energi potensial tinggi, mampu kembali kepereaksi atau terus ke produk</a:t>
            </a:r>
            <a:endParaRPr kumimoji="0" lang="id-ID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427938" y="5214950"/>
            <a:ext cx="100171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produk</a:t>
            </a:r>
            <a:endParaRPr kumimoji="0" lang="id-ID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3301"/>
            <a:ext cx="8329642" cy="5311781"/>
          </a:xfrm>
        </p:spPr>
        <p:txBody>
          <a:bodyPr>
            <a:normAutofit/>
          </a:bodyPr>
          <a:lstStyle/>
          <a:p>
            <a:pPr algn="just"/>
            <a:r>
              <a:rPr lang="id-ID" sz="2800" smtClean="0"/>
              <a:t>Dalam suatu reaksi S</a:t>
            </a:r>
            <a:r>
              <a:rPr lang="id-ID" sz="2800" baseline="-25000" smtClean="0"/>
              <a:t>N </a:t>
            </a:r>
            <a:r>
              <a:rPr lang="id-ID" sz="2800" smtClean="0"/>
              <a:t>2 energi suatu keadaan transisi yang berjejal lebih tinggi daripada energi keadaan transisi dengan rintangan sterik rendah, karena inilah laju reaksi makin menurun dari deret metil,primer, sekunder dan tersier.</a:t>
            </a:r>
          </a:p>
          <a:p>
            <a:pPr algn="just"/>
            <a:endParaRPr lang="id-ID" sz="2800" smtClean="0"/>
          </a:p>
          <a:p>
            <a:pPr algn="just"/>
            <a:endParaRPr lang="id-ID" sz="2800" smtClean="0"/>
          </a:p>
          <a:p>
            <a:pPr algn="just"/>
            <a:endParaRPr lang="id-ID" sz="2800" smtClean="0"/>
          </a:p>
          <a:p>
            <a:pPr algn="just"/>
            <a:endParaRPr lang="id-ID" sz="2800" smtClean="0"/>
          </a:p>
          <a:p>
            <a:pPr>
              <a:buNone/>
            </a:pPr>
            <a:r>
              <a:rPr lang="id-ID" sz="2800" smtClean="0"/>
              <a:t>          Bromoetana 		   	bromoetana	</a:t>
            </a:r>
          </a:p>
          <a:p>
            <a:pPr>
              <a:buNone/>
            </a:pPr>
            <a:r>
              <a:rPr lang="id-ID" sz="2800" i="1" smtClean="0"/>
              <a:t>         Sangat cepat			laju sedang</a:t>
            </a:r>
            <a:endParaRPr lang="id-ID" sz="2800" smtClean="0"/>
          </a:p>
          <a:p>
            <a:pPr algn="just"/>
            <a:endParaRPr lang="id-ID" sz="280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283915"/>
            <a:ext cx="2428892" cy="1502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" name="Picture 8" descr="Picture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286124"/>
            <a:ext cx="2334012" cy="1445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5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3429024" cy="28398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" name="Picture 8" descr="Picture5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643050"/>
            <a:ext cx="3733446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1643042" y="4857760"/>
            <a:ext cx="1862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smtClean="0"/>
              <a:t>2-bromopropana </a:t>
            </a:r>
            <a:endParaRPr lang="id-ID" b="1"/>
          </a:p>
        </p:txBody>
      </p:sp>
      <p:sp>
        <p:nvSpPr>
          <p:cNvPr id="11" name="Rectangle 10"/>
          <p:cNvSpPr/>
          <p:nvPr/>
        </p:nvSpPr>
        <p:spPr>
          <a:xfrm>
            <a:off x="1826295" y="521495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i="1" smtClean="0"/>
              <a:t>Sangat lambat	</a:t>
            </a:r>
            <a:endParaRPr lang="id-ID" b="1"/>
          </a:p>
        </p:txBody>
      </p:sp>
      <p:sp>
        <p:nvSpPr>
          <p:cNvPr id="12" name="Rectangle 11"/>
          <p:cNvSpPr/>
          <p:nvPr/>
        </p:nvSpPr>
        <p:spPr>
          <a:xfrm>
            <a:off x="5899750" y="4774180"/>
            <a:ext cx="1634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smtClean="0"/>
              <a:t>t-butil bromida</a:t>
            </a:r>
            <a:endParaRPr lang="id-ID" b="1"/>
          </a:p>
        </p:txBody>
      </p:sp>
      <p:sp>
        <p:nvSpPr>
          <p:cNvPr id="13" name="Rectangle 12"/>
          <p:cNvSpPr/>
          <p:nvPr/>
        </p:nvSpPr>
        <p:spPr>
          <a:xfrm>
            <a:off x="5690174" y="5143512"/>
            <a:ext cx="2239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i="1" smtClean="0"/>
              <a:t>tidak ada reaksi S</a:t>
            </a:r>
            <a:r>
              <a:rPr lang="id-ID" b="1" i="1" baseline="-25000" smtClean="0"/>
              <a:t>N</a:t>
            </a:r>
            <a:r>
              <a:rPr lang="id-ID" b="1" i="1" smtClean="0"/>
              <a:t> 2</a:t>
            </a:r>
            <a:endParaRPr lang="id-ID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5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2571744"/>
            <a:ext cx="8241111" cy="12678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mtClean="0"/>
              <a:t>Reaksi S</a:t>
            </a:r>
            <a:r>
              <a:rPr lang="id-ID" baseline="-25000" smtClean="0"/>
              <a:t>N</a:t>
            </a:r>
            <a:r>
              <a:rPr lang="id-ID" smtClean="0"/>
              <a:t>1 adalah reaksi ion. Mekanismenya kompleks karena adanya interaksi antara molekul pelarut, molekul RX, dan ion-ion antara yang terbentuk. </a:t>
            </a:r>
          </a:p>
          <a:p>
            <a:pPr algn="just"/>
            <a:r>
              <a:rPr lang="id-ID" smtClean="0"/>
              <a:t>Alkil halida tersier tidak dapat bereaksi secara S</a:t>
            </a:r>
            <a:r>
              <a:rPr lang="id-ID" baseline="-25000" smtClean="0"/>
              <a:t>N</a:t>
            </a:r>
            <a:r>
              <a:rPr lang="id-ID" smtClean="0"/>
              <a:t>2 melainkan mengalami subtitusi dengan suatu mekanisme yang berlainan yaitu reaksi S</a:t>
            </a:r>
            <a:r>
              <a:rPr lang="id-ID" baseline="-25000" smtClean="0"/>
              <a:t>N</a:t>
            </a:r>
            <a:r>
              <a:rPr lang="id-ID" smtClean="0"/>
              <a:t>1 (subtitusi nukleofilik unimolekular).</a:t>
            </a:r>
            <a:endParaRPr lang="id-ID"/>
          </a:p>
        </p:txBody>
      </p:sp>
      <p:pic>
        <p:nvPicPr>
          <p:cNvPr id="9" name="Picture 8" descr="Picture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357166"/>
            <a:ext cx="4467999" cy="963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71518" y="85723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id-ID" b="1" smtClean="0"/>
              <a:t>Mekanisme Reaksi S</a:t>
            </a:r>
            <a:r>
              <a:rPr lang="id-ID" b="1" baseline="-25000" smtClean="0"/>
              <a:t>N</a:t>
            </a:r>
            <a:r>
              <a:rPr lang="id-ID" b="1" smtClean="0"/>
              <a:t> 1</a:t>
            </a:r>
            <a:br>
              <a:rPr lang="id-ID" b="1" smtClean="0"/>
            </a:b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smtClean="0"/>
              <a:t>Reaksi SN 1 suatu alkil halida tersier adalah reaksi bertahap. Tahap pertama berupa pematahan alkil halida menjadi sepasang ion yaitu ion halida dan suatu karbokation.</a:t>
            </a:r>
            <a:endParaRPr lang="id-ID" sz="2800"/>
          </a:p>
        </p:txBody>
      </p:sp>
      <p:pic>
        <p:nvPicPr>
          <p:cNvPr id="4" name="Picture 3" descr="Picture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129952"/>
            <a:ext cx="7715304" cy="1370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57224" y="3590512"/>
            <a:ext cx="8663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Tahap 1</a:t>
            </a:r>
            <a:endParaRPr kumimoji="0" lang="id-ID" sz="1600" b="1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/>
          <a:lstStyle/>
          <a:p>
            <a:pPr algn="just"/>
            <a:r>
              <a:rPr lang="id-ID" i="1" smtClean="0"/>
              <a:t>Tahap 2</a:t>
            </a:r>
            <a:r>
              <a:rPr lang="id-ID" smtClean="0"/>
              <a:t> adalah penggabungan karbokation itu dengan nukleofil (H2O) menghasilkan produk awal, suatu alkohol nerproton.</a:t>
            </a:r>
          </a:p>
          <a:p>
            <a:endParaRPr lang="id-ID"/>
          </a:p>
        </p:txBody>
      </p:sp>
      <p:pic>
        <p:nvPicPr>
          <p:cNvPr id="4" name="Picture 3" descr="Picture3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876"/>
            <a:ext cx="7429552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937432" y="3000372"/>
            <a:ext cx="991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i="1"/>
              <a:t>Tahap 2</a:t>
            </a:r>
            <a:r>
              <a:rPr lang="id-ID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 algn="just"/>
            <a:r>
              <a:rPr lang="id-ID" i="1" smtClean="0"/>
              <a:t>terakhir</a:t>
            </a:r>
            <a:r>
              <a:rPr lang="id-ID" smtClean="0"/>
              <a:t> adalah lepasnya H</a:t>
            </a:r>
            <a:r>
              <a:rPr lang="id-ID" baseline="30000" smtClean="0"/>
              <a:t>+ </a:t>
            </a:r>
            <a:r>
              <a:rPr lang="id-ID" smtClean="0"/>
              <a:t>dari dala alkohol berproton, dalam suatu reaksi asam basa yang cepat dan reversibel dengan pelarut.</a:t>
            </a:r>
          </a:p>
          <a:p>
            <a:endParaRPr lang="id-ID"/>
          </a:p>
        </p:txBody>
      </p:sp>
      <p:pic>
        <p:nvPicPr>
          <p:cNvPr id="4" name="Picture 3" descr="Picture3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786190"/>
            <a:ext cx="7286676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57288" y="3143248"/>
            <a:ext cx="13351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Tahap terakhir</a:t>
            </a:r>
            <a:r>
              <a:rPr kumimoji="0" lang="id-ID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d-ID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/>
            <a:r>
              <a:rPr lang="id-ID" sz="2800"/>
              <a:t>Energi untuk suatu reaksi SN 1 secara khas memunyai energi aktivasi tinggi, inilah tahap lambat dalam proses keseluruhan. Dibutuhkan energi yang cukup agar alkil halida tersier mematahkan ikatan sigma C-X dan menghasilkan karbokation serta ion halida</a:t>
            </a:r>
            <a:r>
              <a:rPr lang="id-ID" sz="2800" smtClean="0"/>
              <a:t>.</a:t>
            </a:r>
          </a:p>
          <a:p>
            <a:pPr algn="just"/>
            <a:r>
              <a:rPr lang="id-ID" sz="2800"/>
              <a:t>Karbokation itu sendiri adalah zat antara dalam reaksi SN 1 dimana suatu struktur yang terbentuk dalam reaksi dan bereaksi lebih lanjut menghasilkan produk</a:t>
            </a:r>
            <a:r>
              <a:rPr lang="id-ID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671638"/>
            <a:ext cx="8229600" cy="482919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id-ID" sz="3600" smtClean="0"/>
              <a:t>Secara umum, nukleofil adalah spesi yang kaya akan elektron secara selektif berikatan yang tertarik ke suatu pusat positif dari sebuah gugus kimia</a:t>
            </a:r>
          </a:p>
          <a:p>
            <a:pPr algn="just"/>
            <a:r>
              <a:rPr lang="id-ID" sz="3600" smtClean="0"/>
              <a:t>Nukleofil merupakan suatu basa lewis.</a:t>
            </a:r>
          </a:p>
          <a:p>
            <a:pPr algn="just"/>
            <a:r>
              <a:rPr lang="id-ID" sz="3600" smtClean="0"/>
              <a:t>Kebanyakan nukleofil adalah anion.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85728"/>
            <a:ext cx="3643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800" b="1" smtClean="0"/>
              <a:t>Defenisi S</a:t>
            </a:r>
            <a:r>
              <a:rPr lang="id-ID" sz="4800" b="1" baseline="-25000" smtClean="0"/>
              <a:t>N</a:t>
            </a:r>
            <a:r>
              <a:rPr lang="id-ID" sz="4800" b="1" smtClean="0"/>
              <a:t> 2</a:t>
            </a:r>
            <a:r>
              <a:rPr lang="id-ID" sz="4800" smtClean="0"/>
              <a:t/>
            </a:r>
            <a:br>
              <a:rPr lang="id-ID" sz="4800" smtClean="0"/>
            </a:br>
            <a:endParaRPr lang="id-ID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00278" y="285736"/>
            <a:ext cx="8229600" cy="1143000"/>
          </a:xfrm>
        </p:spPr>
        <p:txBody>
          <a:bodyPr/>
          <a:lstStyle/>
          <a:p>
            <a:r>
              <a:rPr lang="id-ID" smtClean="0"/>
              <a:t>Lanjutan...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243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3600" smtClean="0"/>
              <a:t>Beberapa molekul polar netral memiliki pasangan elektron menyendiri yang dapat digunakan untuk membentuk ikatan sigma.</a:t>
            </a:r>
          </a:p>
          <a:p>
            <a:pPr algn="just"/>
            <a:r>
              <a:rPr lang="id-ID" sz="3600" smtClean="0"/>
              <a:t>Subtitusi oleh nukleofil disebut subtitusi nukleofil atau pergantian nukleofil. Reaksi subtitusi nukleofilik biasanya dinyatakan dengan S</a:t>
            </a:r>
            <a:r>
              <a:rPr lang="id-ID" sz="3600" baseline="-25000" smtClean="0"/>
              <a:t>N</a:t>
            </a:r>
            <a:r>
              <a:rPr lang="id-ID" sz="3600" smtClean="0"/>
              <a:t>.</a:t>
            </a:r>
          </a:p>
          <a:p>
            <a:endParaRPr lang="id-ID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" name="Content Placeholder 5" descr="Picture4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286677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" name="Picture 6" descr="Picture5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714752"/>
            <a:ext cx="7572428" cy="1944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425</Words>
  <Application>Microsoft Office PowerPoint</Application>
  <PresentationFormat>On-screen Show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Mekanisme Reaksi SN 1 </vt:lpstr>
      <vt:lpstr>Slide 4</vt:lpstr>
      <vt:lpstr>Slide 5</vt:lpstr>
      <vt:lpstr>Slide 6</vt:lpstr>
      <vt:lpstr>Slide 7</vt:lpstr>
      <vt:lpstr>Lanjutan...</vt:lpstr>
      <vt:lpstr>Slide 9</vt:lpstr>
      <vt:lpstr>Mekanisme Reaksi SN 2 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SUBTITUSI NUKLEOFILIK</dc:title>
  <dc:creator>user</dc:creator>
  <cp:lastModifiedBy>user</cp:lastModifiedBy>
  <cp:revision>25</cp:revision>
  <dcterms:created xsi:type="dcterms:W3CDTF">2015-10-16T06:11:11Z</dcterms:created>
  <dcterms:modified xsi:type="dcterms:W3CDTF">2016-03-20T13:19:00Z</dcterms:modified>
</cp:coreProperties>
</file>