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5" r:id="rId2"/>
    <p:sldId id="417" r:id="rId3"/>
    <p:sldId id="423" r:id="rId4"/>
    <p:sldId id="443" r:id="rId5"/>
    <p:sldId id="438" r:id="rId6"/>
    <p:sldId id="386" r:id="rId7"/>
    <p:sldId id="419" r:id="rId8"/>
    <p:sldId id="435" r:id="rId9"/>
    <p:sldId id="436" r:id="rId10"/>
    <p:sldId id="425" r:id="rId11"/>
    <p:sldId id="434" r:id="rId12"/>
    <p:sldId id="426" r:id="rId13"/>
    <p:sldId id="431" r:id="rId14"/>
    <p:sldId id="430" r:id="rId15"/>
    <p:sldId id="424" r:id="rId16"/>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4343"/>
    <a:srgbClr val="D20000"/>
    <a:srgbClr val="E6E100"/>
    <a:srgbClr val="F8F200"/>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70" d="100"/>
          <a:sy n="70" d="100"/>
        </p:scale>
        <p:origin x="1332"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12/11/2015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5</a:t>
            </a:fld>
            <a:endParaRPr lang="es-PE" dirty="0"/>
          </a:p>
        </p:txBody>
      </p:sp>
    </p:spTree>
    <p:extLst>
      <p:ext uri="{BB962C8B-B14F-4D97-AF65-F5344CB8AC3E}">
        <p14:creationId xmlns:p14="http://schemas.microsoft.com/office/powerpoint/2010/main" val="387316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E81F558E-7C73-4D92-B8DF-94404A6834C1}" type="slidenum">
              <a:rPr lang="es-PE" smtClean="0"/>
              <a:pPr>
                <a:defRPr/>
              </a:pPr>
              <a:t>7</a:t>
            </a:fld>
            <a:endParaRPr lang="es-PE" dirty="0"/>
          </a:p>
        </p:txBody>
      </p:sp>
    </p:spTree>
    <p:extLst>
      <p:ext uri="{BB962C8B-B14F-4D97-AF65-F5344CB8AC3E}">
        <p14:creationId xmlns:p14="http://schemas.microsoft.com/office/powerpoint/2010/main" val="187564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8</a:t>
            </a:fld>
            <a:endParaRPr lang="es-PE" dirty="0"/>
          </a:p>
        </p:txBody>
      </p:sp>
    </p:spTree>
    <p:extLst>
      <p:ext uri="{BB962C8B-B14F-4D97-AF65-F5344CB8AC3E}">
        <p14:creationId xmlns:p14="http://schemas.microsoft.com/office/powerpoint/2010/main" val="143661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12</a:t>
            </a:fld>
            <a:endParaRPr lang="es-PE" dirty="0"/>
          </a:p>
        </p:txBody>
      </p:sp>
    </p:spTree>
    <p:extLst>
      <p:ext uri="{BB962C8B-B14F-4D97-AF65-F5344CB8AC3E}">
        <p14:creationId xmlns:p14="http://schemas.microsoft.com/office/powerpoint/2010/main" val="290232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405751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14</a:t>
            </a:fld>
            <a:endParaRPr lang="es-PE" dirty="0"/>
          </a:p>
        </p:txBody>
      </p:sp>
    </p:spTree>
    <p:extLst>
      <p:ext uri="{BB962C8B-B14F-4D97-AF65-F5344CB8AC3E}">
        <p14:creationId xmlns:p14="http://schemas.microsoft.com/office/powerpoint/2010/main" val="383148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15</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12/11/2015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12/11/2015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12/11/2015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12/11/2015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12/11/2015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12/11/2015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12/11/2015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12/11/2015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12/11/2015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12/11/2015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12/11/2015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12/11/2015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1907704"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10</a:t>
            </a:r>
            <a:endParaRPr lang="es-ES" altLang="es-PE" sz="4000" b="1" dirty="0" smtClean="0">
              <a:solidFill>
                <a:srgbClr val="FF0000"/>
              </a:solidFill>
              <a:latin typeface="+mn-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pic>
        <p:nvPicPr>
          <p:cNvPr id="10" name="Imagen 9" descr="I:\Secundaria Rural Mejorada\Informe 03\Cuarto Informe\Anexos\Fotos\01 IE 86009 Micaela Bastidas Puyucahua\IMG_4793.JPG"/>
          <p:cNvPicPr/>
          <p:nvPr/>
        </p:nvPicPr>
        <p:blipFill rotWithShape="1">
          <a:blip r:embed="rId5" cstate="print">
            <a:extLst>
              <a:ext uri="{28A0092B-C50C-407E-A947-70E740481C1C}">
                <a14:useLocalDpi xmlns:a14="http://schemas.microsoft.com/office/drawing/2010/main" val="0"/>
              </a:ext>
            </a:extLst>
          </a:blip>
          <a:srcRect l="31933" t="8143" b="-1"/>
          <a:stretch/>
        </p:blipFill>
        <p:spPr bwMode="auto">
          <a:xfrm>
            <a:off x="3166993" y="116632"/>
            <a:ext cx="3674110" cy="279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Imagen 11" descr="D:\Archivos Joselito\Fotos\DSC02012.JPG"/>
          <p:cNvPicPr/>
          <p:nvPr/>
        </p:nvPicPr>
        <p:blipFill rotWithShape="1">
          <a:blip r:embed="rId6" cstate="print">
            <a:extLst>
              <a:ext uri="{28A0092B-C50C-407E-A947-70E740481C1C}">
                <a14:useLocalDpi xmlns:a14="http://schemas.microsoft.com/office/drawing/2010/main" val="0"/>
              </a:ext>
            </a:extLst>
          </a:blip>
          <a:srcRect l="10937" t="2198" r="10207" b="2679"/>
          <a:stretch/>
        </p:blipFill>
        <p:spPr bwMode="auto">
          <a:xfrm rot="20783333">
            <a:off x="1862753" y="1657206"/>
            <a:ext cx="425767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I:\Secundaria Rural Mejorada\Informe 02\Anexos\Fotos\02 San Martin de Porres\DSC01943.JPG"/>
          <p:cNvPicPr/>
          <p:nvPr/>
        </p:nvPicPr>
        <p:blipFill rotWithShape="1">
          <a:blip r:embed="rId7" cstate="print">
            <a:extLst>
              <a:ext uri="{28A0092B-C50C-407E-A947-70E740481C1C}">
                <a14:useLocalDpi xmlns:a14="http://schemas.microsoft.com/office/drawing/2010/main" val="0"/>
              </a:ext>
            </a:extLst>
          </a:blip>
          <a:srcRect l="30168" t="43011" r="18655" b="-1"/>
          <a:stretch/>
        </p:blipFill>
        <p:spPr bwMode="auto">
          <a:xfrm rot="748221">
            <a:off x="4594340" y="1978703"/>
            <a:ext cx="4199097" cy="266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7" name="4 Título"/>
          <p:cNvSpPr txBox="1">
            <a:spLocks/>
          </p:cNvSpPr>
          <p:nvPr/>
        </p:nvSpPr>
        <p:spPr bwMode="auto">
          <a:xfrm>
            <a:off x="4632432" y="265212"/>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sp>
        <p:nvSpPr>
          <p:cNvPr id="8" name="CuadroTexto 7"/>
          <p:cNvSpPr txBox="1"/>
          <p:nvPr/>
        </p:nvSpPr>
        <p:spPr>
          <a:xfrm>
            <a:off x="1500084" y="1278091"/>
            <a:ext cx="6264696" cy="400110"/>
          </a:xfrm>
          <a:prstGeom prst="rect">
            <a:avLst/>
          </a:prstGeom>
          <a:noFill/>
        </p:spPr>
        <p:txBody>
          <a:bodyPr wrap="square" rtlCol="0">
            <a:spAutoFit/>
          </a:bodyPr>
          <a:lstStyle/>
          <a:p>
            <a:r>
              <a:rPr lang="es-PE" sz="2000" b="1" dirty="0" smtClean="0"/>
              <a:t>En </a:t>
            </a:r>
            <a:r>
              <a:rPr lang="es-PE" sz="2000" b="1" dirty="0"/>
              <a:t>la tómbola se tienen los siguientes artículos y costos: </a:t>
            </a:r>
            <a:endParaRPr lang="es-PE" sz="2000" dirty="0"/>
          </a:p>
        </p:txBody>
      </p:sp>
      <p:graphicFrame>
        <p:nvGraphicFramePr>
          <p:cNvPr id="16" name="Tabla 15"/>
          <p:cNvGraphicFramePr>
            <a:graphicFrameLocks noGrp="1"/>
          </p:cNvGraphicFramePr>
          <p:nvPr>
            <p:extLst>
              <p:ext uri="{D42A27DB-BD31-4B8C-83A1-F6EECF244321}">
                <p14:modId xmlns:p14="http://schemas.microsoft.com/office/powerpoint/2010/main" val="2479558494"/>
              </p:ext>
            </p:extLst>
          </p:nvPr>
        </p:nvGraphicFramePr>
        <p:xfrm>
          <a:off x="971600" y="1820648"/>
          <a:ext cx="7056783" cy="4382487"/>
        </p:xfrm>
        <a:graphic>
          <a:graphicData uri="http://schemas.openxmlformats.org/drawingml/2006/table">
            <a:tbl>
              <a:tblPr firstRow="1" firstCol="1" lastRow="1" lastCol="1" bandRow="1" bandCol="1">
                <a:solidFill>
                  <a:srgbClr val="7030A0"/>
                </a:solidFill>
                <a:tableStyleId>{5940675A-B579-460E-94D1-54222C63F5DA}</a:tableStyleId>
              </a:tblPr>
              <a:tblGrid>
                <a:gridCol w="1167910"/>
                <a:gridCol w="2520280"/>
                <a:gridCol w="1775127"/>
                <a:gridCol w="1593466"/>
              </a:tblGrid>
              <a:tr h="526767">
                <a:tc>
                  <a:txBody>
                    <a:bodyPr/>
                    <a:lstStyle/>
                    <a:p>
                      <a:pPr marL="0" algn="ctr">
                        <a:lnSpc>
                          <a:spcPct val="115000"/>
                        </a:lnSpc>
                        <a:spcBef>
                          <a:spcPts val="150"/>
                        </a:spcBef>
                        <a:spcAft>
                          <a:spcPts val="0"/>
                        </a:spcAft>
                      </a:pPr>
                      <a:r>
                        <a:rPr lang="en-US" sz="2000" spc="-25" dirty="0" smtClean="0">
                          <a:effectLst/>
                        </a:rPr>
                        <a:t>  </a:t>
                      </a:r>
                      <a:r>
                        <a:rPr lang="en-US" sz="2000" kern="1200" dirty="0" smtClean="0">
                          <a:solidFill>
                            <a:schemeClr val="tx1"/>
                          </a:solidFill>
                          <a:effectLst/>
                          <a:latin typeface="+mn-lt"/>
                          <a:ea typeface="+mn-ea"/>
                          <a:cs typeface="+mn-cs"/>
                        </a:rPr>
                        <a:t>ARTÍCULO</a:t>
                      </a:r>
                      <a:endParaRPr lang="es-PE" sz="200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lumMod val="75000"/>
                      </a:schemeClr>
                    </a:solidFill>
                  </a:tcPr>
                </a:tc>
                <a:tc>
                  <a:txBody>
                    <a:bodyPr/>
                    <a:lstStyle/>
                    <a:p>
                      <a:pPr marL="255270" marR="242570" algn="ctr">
                        <a:lnSpc>
                          <a:spcPct val="115000"/>
                        </a:lnSpc>
                        <a:spcBef>
                          <a:spcPts val="440"/>
                        </a:spcBef>
                        <a:spcAft>
                          <a:spcPts val="0"/>
                        </a:spcAft>
                      </a:pPr>
                      <a:r>
                        <a:rPr lang="en-US" sz="2000" dirty="0" smtClean="0">
                          <a:effectLst/>
                          <a:latin typeface="+mn-lt"/>
                          <a:ea typeface="+mn-ea"/>
                          <a:cs typeface="+mn-cs"/>
                        </a:rPr>
                        <a:t>NOMBRE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marL="255270" marR="242570" algn="ctr">
                        <a:lnSpc>
                          <a:spcPct val="115000"/>
                        </a:lnSpc>
                        <a:spcBef>
                          <a:spcPts val="440"/>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COSTO (s/.)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255270" marR="242570" algn="ctr">
                        <a:lnSpc>
                          <a:spcPct val="115000"/>
                        </a:lnSpc>
                        <a:spcBef>
                          <a:spcPts val="440"/>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CANTIDAD</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75000"/>
                      </a:schemeClr>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1</a:t>
                      </a:r>
                      <a:endParaRPr lang="es-PE" sz="2000" kern="1200" dirty="0">
                        <a:solidFill>
                          <a:schemeClr val="tx1"/>
                        </a:solidFill>
                        <a:effectLst/>
                        <a:latin typeface="+mn-lt"/>
                        <a:ea typeface="+mn-ea"/>
                        <a:cs typeface="+mn-cs"/>
                      </a:endParaRPr>
                    </a:p>
                  </a:txBody>
                  <a:tcPr marL="0" marR="0" marT="0" marB="0">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Pantera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3,00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2</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Pescado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5,00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3</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Muñeca pequeña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2,00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4</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Pingüino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6,00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5</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Oso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4,00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6</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Juguete pequeño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1,00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7</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Caramelo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0,10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8</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Patito de hule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0,50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9</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Muñeca grande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6,50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10</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Pingüinito de huele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0,80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gridSpan="3">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TOTAL</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hMerge="1">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hMerge="1">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bl>
          </a:graphicData>
        </a:graphic>
      </p:graphicFrame>
      <p:sp>
        <p:nvSpPr>
          <p:cNvPr id="17" name="CuadroTexto 16"/>
          <p:cNvSpPr txBox="1"/>
          <p:nvPr/>
        </p:nvSpPr>
        <p:spPr>
          <a:xfrm>
            <a:off x="323529" y="6269250"/>
            <a:ext cx="8712968" cy="400110"/>
          </a:xfrm>
          <a:prstGeom prst="rect">
            <a:avLst/>
          </a:prstGeom>
          <a:noFill/>
        </p:spPr>
        <p:txBody>
          <a:bodyPr wrap="square" rtlCol="0">
            <a:spAutoFit/>
          </a:bodyPr>
          <a:lstStyle/>
          <a:p>
            <a:r>
              <a:rPr lang="es-PE" sz="2000" dirty="0" smtClean="0"/>
              <a:t>El </a:t>
            </a:r>
            <a:r>
              <a:rPr lang="es-PE" sz="2000" dirty="0"/>
              <a:t>juego consiste en extraer de una urna un boleto con la numeración del artículo. </a:t>
            </a:r>
            <a:endParaRPr lang="es-PE" sz="2000" dirty="0">
              <a:solidFill>
                <a:srgbClr val="002060"/>
              </a:solidFill>
            </a:endParaRPr>
          </a:p>
        </p:txBody>
      </p:sp>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80">
                                          <p:stCondLst>
                                            <p:cond delay="0"/>
                                          </p:stCondLst>
                                        </p:cTn>
                                        <p:tgtEl>
                                          <p:spTgt spid="16"/>
                                        </p:tgtEl>
                                      </p:cBhvr>
                                    </p:animEffect>
                                    <p:anim calcmode="lin" valueType="num">
                                      <p:cBhvr>
                                        <p:cTn id="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 dur="26">
                                          <p:stCondLst>
                                            <p:cond delay="650"/>
                                          </p:stCondLst>
                                        </p:cTn>
                                        <p:tgtEl>
                                          <p:spTgt spid="16"/>
                                        </p:tgtEl>
                                      </p:cBhvr>
                                      <p:to x="100000" y="60000"/>
                                    </p:animScale>
                                    <p:animScale>
                                      <p:cBhvr>
                                        <p:cTn id="18" dur="166" decel="50000">
                                          <p:stCondLst>
                                            <p:cond delay="676"/>
                                          </p:stCondLst>
                                        </p:cTn>
                                        <p:tgtEl>
                                          <p:spTgt spid="16"/>
                                        </p:tgtEl>
                                      </p:cBhvr>
                                      <p:to x="100000" y="100000"/>
                                    </p:animScale>
                                    <p:animScale>
                                      <p:cBhvr>
                                        <p:cTn id="19" dur="26">
                                          <p:stCondLst>
                                            <p:cond delay="1312"/>
                                          </p:stCondLst>
                                        </p:cTn>
                                        <p:tgtEl>
                                          <p:spTgt spid="16"/>
                                        </p:tgtEl>
                                      </p:cBhvr>
                                      <p:to x="100000" y="80000"/>
                                    </p:animScale>
                                    <p:animScale>
                                      <p:cBhvr>
                                        <p:cTn id="20" dur="166" decel="50000">
                                          <p:stCondLst>
                                            <p:cond delay="1338"/>
                                          </p:stCondLst>
                                        </p:cTn>
                                        <p:tgtEl>
                                          <p:spTgt spid="16"/>
                                        </p:tgtEl>
                                      </p:cBhvr>
                                      <p:to x="100000" y="100000"/>
                                    </p:animScale>
                                    <p:animScale>
                                      <p:cBhvr>
                                        <p:cTn id="21" dur="26">
                                          <p:stCondLst>
                                            <p:cond delay="1642"/>
                                          </p:stCondLst>
                                        </p:cTn>
                                        <p:tgtEl>
                                          <p:spTgt spid="16"/>
                                        </p:tgtEl>
                                      </p:cBhvr>
                                      <p:to x="100000" y="90000"/>
                                    </p:animScale>
                                    <p:animScale>
                                      <p:cBhvr>
                                        <p:cTn id="22" dur="166" decel="50000">
                                          <p:stCondLst>
                                            <p:cond delay="1668"/>
                                          </p:stCondLst>
                                        </p:cTn>
                                        <p:tgtEl>
                                          <p:spTgt spid="16"/>
                                        </p:tgtEl>
                                      </p:cBhvr>
                                      <p:to x="100000" y="100000"/>
                                    </p:animScale>
                                    <p:animScale>
                                      <p:cBhvr>
                                        <p:cTn id="23" dur="26">
                                          <p:stCondLst>
                                            <p:cond delay="1808"/>
                                          </p:stCondLst>
                                        </p:cTn>
                                        <p:tgtEl>
                                          <p:spTgt spid="16"/>
                                        </p:tgtEl>
                                      </p:cBhvr>
                                      <p:to x="100000" y="95000"/>
                                    </p:animScale>
                                    <p:animScale>
                                      <p:cBhvr>
                                        <p:cTn id="24" dur="166" decel="50000">
                                          <p:stCondLst>
                                            <p:cond delay="1834"/>
                                          </p:stCondLst>
                                        </p:cTn>
                                        <p:tgtEl>
                                          <p:spTgt spid="1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2" y="91581"/>
            <a:ext cx="3123813" cy="587062"/>
          </a:xfrm>
          <a:prstGeom prst="rect">
            <a:avLst/>
          </a:prstGeom>
        </p:spPr>
      </p:pic>
      <p:sp>
        <p:nvSpPr>
          <p:cNvPr id="14" name="CuadroTexto 13"/>
          <p:cNvSpPr txBox="1"/>
          <p:nvPr/>
        </p:nvSpPr>
        <p:spPr>
          <a:xfrm>
            <a:off x="683568" y="2124776"/>
            <a:ext cx="6840760" cy="1631216"/>
          </a:xfrm>
          <a:prstGeom prst="rect">
            <a:avLst/>
          </a:prstGeom>
          <a:noFill/>
        </p:spPr>
        <p:txBody>
          <a:bodyPr wrap="square" rtlCol="0">
            <a:spAutoFit/>
          </a:bodyPr>
          <a:lstStyle/>
          <a:p>
            <a:r>
              <a:rPr lang="es-PE" sz="2000" dirty="0" smtClean="0"/>
              <a:t>El </a:t>
            </a:r>
            <a:r>
              <a:rPr lang="es-PE" sz="2000" dirty="0"/>
              <a:t>espacio </a:t>
            </a:r>
            <a:r>
              <a:rPr lang="es-PE" sz="2000" dirty="0" err="1"/>
              <a:t>muestral</a:t>
            </a:r>
            <a:r>
              <a:rPr lang="es-PE" sz="2000" dirty="0"/>
              <a:t> está dado por los boletos, un boleto por cada artículo; es decir, los casos posibles son 80. </a:t>
            </a:r>
          </a:p>
          <a:p>
            <a:r>
              <a:rPr lang="es-PE" sz="2000" dirty="0"/>
              <a:t>El evento consiste en que la numeración del boleto sea 7, para lo cual hay 40 casos favorables. </a:t>
            </a:r>
            <a:endParaRPr lang="es-PE" sz="2000" dirty="0" smtClean="0"/>
          </a:p>
          <a:p>
            <a:r>
              <a:rPr lang="es-PE" sz="2000" dirty="0"/>
              <a:t>Luego:</a:t>
            </a:r>
          </a:p>
        </p:txBody>
      </p:sp>
      <p:sp>
        <p:nvSpPr>
          <p:cNvPr id="6" name="CuadroTexto 5"/>
          <p:cNvSpPr txBox="1"/>
          <p:nvPr/>
        </p:nvSpPr>
        <p:spPr>
          <a:xfrm>
            <a:off x="395536" y="1036306"/>
            <a:ext cx="8136904" cy="400110"/>
          </a:xfrm>
          <a:prstGeom prst="rect">
            <a:avLst/>
          </a:prstGeom>
          <a:noFill/>
        </p:spPr>
        <p:txBody>
          <a:bodyPr wrap="square" rtlCol="0">
            <a:spAutoFit/>
          </a:bodyPr>
          <a:lstStyle/>
          <a:p>
            <a:r>
              <a:rPr lang="es-PE" sz="2000" dirty="0" smtClean="0"/>
              <a:t>1) ¿</a:t>
            </a:r>
            <a:r>
              <a:rPr lang="es-PE" sz="2000" dirty="0"/>
              <a:t>Cuál es la probabilidad de obtener un caramelo? </a:t>
            </a:r>
          </a:p>
        </p:txBody>
      </p:sp>
      <mc:AlternateContent xmlns:mc="http://schemas.openxmlformats.org/markup-compatibility/2006" xmlns:a14="http://schemas.microsoft.com/office/drawing/2010/main">
        <mc:Choice Requires="a14">
          <p:sp>
            <p:nvSpPr>
              <p:cNvPr id="7" name="CuadroTexto 6"/>
              <p:cNvSpPr txBox="1"/>
              <p:nvPr/>
            </p:nvSpPr>
            <p:spPr>
              <a:xfrm>
                <a:off x="2627784" y="3885640"/>
                <a:ext cx="3672408" cy="697114"/>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𝑃</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𝐶𝑎𝑟𝑎𝑚𝑒𝑙𝑜</m:t>
                          </m:r>
                        </m:e>
                      </m:d>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40</m:t>
                          </m:r>
                        </m:num>
                        <m:den>
                          <m:r>
                            <a:rPr lang="es-PE" sz="2000" b="0" i="1" smtClean="0">
                              <a:latin typeface="Cambria Math" panose="02040503050406030204" pitchFamily="18" charset="0"/>
                            </a:rPr>
                            <m:t>80</m:t>
                          </m:r>
                        </m:den>
                      </m:f>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1</m:t>
                          </m:r>
                        </m:num>
                        <m:den>
                          <m:r>
                            <a:rPr lang="es-PE" sz="2000" b="0" i="1" smtClean="0">
                              <a:latin typeface="Cambria Math" panose="02040503050406030204" pitchFamily="18" charset="0"/>
                            </a:rPr>
                            <m:t>2</m:t>
                          </m:r>
                        </m:den>
                      </m:f>
                      <m:r>
                        <a:rPr lang="es-PE" sz="2000" b="0" i="1" smtClean="0">
                          <a:latin typeface="Cambria Math" panose="02040503050406030204" pitchFamily="18" charset="0"/>
                        </a:rPr>
                        <m:t>=0,5</m:t>
                      </m:r>
                    </m:oMath>
                  </m:oMathPara>
                </a14:m>
                <a:endParaRPr lang="es-PE" sz="20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627784" y="3885640"/>
                <a:ext cx="3672408" cy="697114"/>
              </a:xfrm>
              <a:prstGeom prst="rect">
                <a:avLst/>
              </a:prstGeom>
              <a:blipFill rotWithShape="0">
                <a:blip r:embed="rId3"/>
                <a:stretch>
                  <a:fillRect/>
                </a:stretch>
              </a:blipFill>
            </p:spPr>
            <p:txBody>
              <a:bodyPr/>
              <a:lstStyle/>
              <a:p>
                <a:r>
                  <a:rPr lang="es-PE">
                    <a:noFill/>
                  </a:rPr>
                  <a:t> </a:t>
                </a:r>
              </a:p>
            </p:txBody>
          </p:sp>
        </mc:Fallback>
      </mc:AlternateContent>
      <p:sp>
        <p:nvSpPr>
          <p:cNvPr id="9" name="CuadroTexto 8"/>
          <p:cNvSpPr txBox="1"/>
          <p:nvPr/>
        </p:nvSpPr>
        <p:spPr>
          <a:xfrm>
            <a:off x="827584" y="1628583"/>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p:pic>
        <p:nvPicPr>
          <p:cNvPr id="3074" name="Picture 2" descr="C:\Users\PCA\Desktop\carame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64" y="4869160"/>
            <a:ext cx="301942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8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80">
                                          <p:stCondLst>
                                            <p:cond delay="0"/>
                                          </p:stCondLst>
                                        </p:cTn>
                                        <p:tgtEl>
                                          <p:spTgt spid="3074"/>
                                        </p:tgtEl>
                                      </p:cBhvr>
                                    </p:animEffect>
                                    <p:anim calcmode="lin" valueType="num">
                                      <p:cBhvr>
                                        <p:cTn id="1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4"/>
                                        </p:tgtEl>
                                      </p:cBhvr>
                                      <p:to x="100000" y="60000"/>
                                    </p:animScale>
                                    <p:animScale>
                                      <p:cBhvr>
                                        <p:cTn id="22" dur="166" decel="50000">
                                          <p:stCondLst>
                                            <p:cond delay="676"/>
                                          </p:stCondLst>
                                        </p:cTn>
                                        <p:tgtEl>
                                          <p:spTgt spid="3074"/>
                                        </p:tgtEl>
                                      </p:cBhvr>
                                      <p:to x="100000" y="100000"/>
                                    </p:animScale>
                                    <p:animScale>
                                      <p:cBhvr>
                                        <p:cTn id="23" dur="26">
                                          <p:stCondLst>
                                            <p:cond delay="1312"/>
                                          </p:stCondLst>
                                        </p:cTn>
                                        <p:tgtEl>
                                          <p:spTgt spid="3074"/>
                                        </p:tgtEl>
                                      </p:cBhvr>
                                      <p:to x="100000" y="80000"/>
                                    </p:animScale>
                                    <p:animScale>
                                      <p:cBhvr>
                                        <p:cTn id="24" dur="166" decel="50000">
                                          <p:stCondLst>
                                            <p:cond delay="1338"/>
                                          </p:stCondLst>
                                        </p:cTn>
                                        <p:tgtEl>
                                          <p:spTgt spid="3074"/>
                                        </p:tgtEl>
                                      </p:cBhvr>
                                      <p:to x="100000" y="100000"/>
                                    </p:animScale>
                                    <p:animScale>
                                      <p:cBhvr>
                                        <p:cTn id="25" dur="26">
                                          <p:stCondLst>
                                            <p:cond delay="1642"/>
                                          </p:stCondLst>
                                        </p:cTn>
                                        <p:tgtEl>
                                          <p:spTgt spid="3074"/>
                                        </p:tgtEl>
                                      </p:cBhvr>
                                      <p:to x="100000" y="90000"/>
                                    </p:animScale>
                                    <p:animScale>
                                      <p:cBhvr>
                                        <p:cTn id="26" dur="166" decel="50000">
                                          <p:stCondLst>
                                            <p:cond delay="1668"/>
                                          </p:stCondLst>
                                        </p:cTn>
                                        <p:tgtEl>
                                          <p:spTgt spid="3074"/>
                                        </p:tgtEl>
                                      </p:cBhvr>
                                      <p:to x="100000" y="100000"/>
                                    </p:animScale>
                                    <p:animScale>
                                      <p:cBhvr>
                                        <p:cTn id="27" dur="26">
                                          <p:stCondLst>
                                            <p:cond delay="1808"/>
                                          </p:stCondLst>
                                        </p:cTn>
                                        <p:tgtEl>
                                          <p:spTgt spid="3074"/>
                                        </p:tgtEl>
                                      </p:cBhvr>
                                      <p:to x="100000" y="95000"/>
                                    </p:animScale>
                                    <p:animScale>
                                      <p:cBhvr>
                                        <p:cTn id="28" dur="166" decel="50000">
                                          <p:stCondLst>
                                            <p:cond delay="1834"/>
                                          </p:stCondLst>
                                        </p:cTn>
                                        <p:tgtEl>
                                          <p:spTgt spid="307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44624"/>
            <a:ext cx="3448455" cy="648072"/>
          </a:xfrm>
          <a:prstGeom prst="rect">
            <a:avLst/>
          </a:prstGeom>
        </p:spPr>
      </p:pic>
      <p:sp>
        <p:nvSpPr>
          <p:cNvPr id="6" name="CuadroTexto 5"/>
          <p:cNvSpPr txBox="1"/>
          <p:nvPr/>
        </p:nvSpPr>
        <p:spPr>
          <a:xfrm>
            <a:off x="497574" y="1124744"/>
            <a:ext cx="8568951" cy="707886"/>
          </a:xfrm>
          <a:prstGeom prst="rect">
            <a:avLst/>
          </a:prstGeom>
          <a:noFill/>
        </p:spPr>
        <p:txBody>
          <a:bodyPr wrap="square" rtlCol="0">
            <a:spAutoFit/>
          </a:bodyPr>
          <a:lstStyle/>
          <a:p>
            <a:r>
              <a:rPr lang="es-PE" sz="2000" dirty="0" smtClean="0"/>
              <a:t>2) Si </a:t>
            </a:r>
            <a:r>
              <a:rPr lang="es-PE" sz="2000" dirty="0"/>
              <a:t>para extraer un boleto se debe pagar S/. 1,50, </a:t>
            </a:r>
            <a:r>
              <a:rPr lang="es-PE" sz="2000" dirty="0" smtClean="0"/>
              <a:t>¿Cuál </a:t>
            </a:r>
            <a:r>
              <a:rPr lang="es-PE" sz="2000" dirty="0"/>
              <a:t>es la probabilidad de obtener ganancias en una jugada? </a:t>
            </a:r>
            <a:endParaRPr lang="es-PE" sz="1900" dirty="0">
              <a:solidFill>
                <a:srgbClr val="002060"/>
              </a:solidFill>
            </a:endParaRPr>
          </a:p>
        </p:txBody>
      </p:sp>
      <p:sp>
        <p:nvSpPr>
          <p:cNvPr id="8" name="CuadroTexto 7"/>
          <p:cNvSpPr txBox="1"/>
          <p:nvPr/>
        </p:nvSpPr>
        <p:spPr>
          <a:xfrm>
            <a:off x="755576" y="2064623"/>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p:sp>
        <p:nvSpPr>
          <p:cNvPr id="9" name="CuadroTexto 8"/>
          <p:cNvSpPr txBox="1"/>
          <p:nvPr/>
        </p:nvSpPr>
        <p:spPr>
          <a:xfrm>
            <a:off x="467545" y="2536783"/>
            <a:ext cx="8568951" cy="707886"/>
          </a:xfrm>
          <a:prstGeom prst="rect">
            <a:avLst/>
          </a:prstGeom>
          <a:noFill/>
        </p:spPr>
        <p:txBody>
          <a:bodyPr wrap="square" rtlCol="0">
            <a:spAutoFit/>
          </a:bodyPr>
          <a:lstStyle/>
          <a:p>
            <a:r>
              <a:rPr lang="es-PE" sz="2000" dirty="0" smtClean="0"/>
              <a:t>Para </a:t>
            </a:r>
            <a:r>
              <a:rPr lang="es-PE" sz="2000" dirty="0"/>
              <a:t>obtener ganancia en la extracción de boletos, se deben extraer boletos con la numeración 6, 7, 8 o 10; es decir: 7 + 40 + 6 + 6 = 59 </a:t>
            </a:r>
            <a:endParaRPr lang="es-PE" sz="1900" dirty="0">
              <a:solidFill>
                <a:srgbClr val="002060"/>
              </a:solidFill>
            </a:endParaRPr>
          </a:p>
        </p:txBody>
      </p:sp>
      <mc:AlternateContent xmlns:mc="http://schemas.openxmlformats.org/markup-compatibility/2006" xmlns:a14="http://schemas.microsoft.com/office/drawing/2010/main">
        <mc:Choice Requires="a14">
          <p:sp>
            <p:nvSpPr>
              <p:cNvPr id="10" name="CuadroTexto 9"/>
              <p:cNvSpPr txBox="1"/>
              <p:nvPr/>
            </p:nvSpPr>
            <p:spPr>
              <a:xfrm>
                <a:off x="2555776" y="3600265"/>
                <a:ext cx="3672408" cy="697114"/>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𝑃</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𝐺𝑎𝑛𝑎𝑟</m:t>
                          </m:r>
                        </m:e>
                      </m:d>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59</m:t>
                          </m:r>
                        </m:num>
                        <m:den>
                          <m:r>
                            <a:rPr lang="es-PE" sz="2000" b="0" i="1" smtClean="0">
                              <a:latin typeface="Cambria Math" panose="02040503050406030204" pitchFamily="18" charset="0"/>
                            </a:rPr>
                            <m:t>80</m:t>
                          </m:r>
                        </m:den>
                      </m:f>
                      <m:r>
                        <a:rPr lang="es-PE" sz="2000" b="0" i="1" smtClean="0">
                          <a:latin typeface="Cambria Math" panose="02040503050406030204" pitchFamily="18" charset="0"/>
                        </a:rPr>
                        <m:t>=0,7375</m:t>
                      </m:r>
                    </m:oMath>
                  </m:oMathPara>
                </a14:m>
                <a:endParaRPr lang="es-PE"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555776" y="3600265"/>
                <a:ext cx="3672408" cy="697114"/>
              </a:xfrm>
              <a:prstGeom prst="rect">
                <a:avLst/>
              </a:prstGeom>
              <a:blipFill rotWithShape="0">
                <a:blip r:embed="rId4"/>
                <a:stretch>
                  <a:fillRect/>
                </a:stretch>
              </a:blipFill>
            </p:spPr>
            <p:txBody>
              <a:bodyPr/>
              <a:lstStyle/>
              <a:p>
                <a:r>
                  <a:rPr lang="es-PE">
                    <a:noFill/>
                  </a:rPr>
                  <a:t> </a:t>
                </a:r>
              </a:p>
            </p:txBody>
          </p:sp>
        </mc:Fallback>
      </mc:AlternateContent>
      <p:pic>
        <p:nvPicPr>
          <p:cNvPr id="4098" name="Picture 2" descr="C:\Users\PCA\Desktop\tombo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980" y="4581128"/>
            <a:ext cx="22860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80">
                                          <p:stCondLst>
                                            <p:cond delay="0"/>
                                          </p:stCondLst>
                                        </p:cTn>
                                        <p:tgtEl>
                                          <p:spTgt spid="4098"/>
                                        </p:tgtEl>
                                      </p:cBhvr>
                                    </p:animEffect>
                                    <p:anim calcmode="lin" valueType="num">
                                      <p:cBhvr>
                                        <p:cTn id="1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1" dur="26">
                                          <p:stCondLst>
                                            <p:cond delay="650"/>
                                          </p:stCondLst>
                                        </p:cTn>
                                        <p:tgtEl>
                                          <p:spTgt spid="4098"/>
                                        </p:tgtEl>
                                      </p:cBhvr>
                                      <p:to x="100000" y="60000"/>
                                    </p:animScale>
                                    <p:animScale>
                                      <p:cBhvr>
                                        <p:cTn id="22" dur="166" decel="50000">
                                          <p:stCondLst>
                                            <p:cond delay="676"/>
                                          </p:stCondLst>
                                        </p:cTn>
                                        <p:tgtEl>
                                          <p:spTgt spid="4098"/>
                                        </p:tgtEl>
                                      </p:cBhvr>
                                      <p:to x="100000" y="100000"/>
                                    </p:animScale>
                                    <p:animScale>
                                      <p:cBhvr>
                                        <p:cTn id="23" dur="26">
                                          <p:stCondLst>
                                            <p:cond delay="1312"/>
                                          </p:stCondLst>
                                        </p:cTn>
                                        <p:tgtEl>
                                          <p:spTgt spid="4098"/>
                                        </p:tgtEl>
                                      </p:cBhvr>
                                      <p:to x="100000" y="80000"/>
                                    </p:animScale>
                                    <p:animScale>
                                      <p:cBhvr>
                                        <p:cTn id="24" dur="166" decel="50000">
                                          <p:stCondLst>
                                            <p:cond delay="1338"/>
                                          </p:stCondLst>
                                        </p:cTn>
                                        <p:tgtEl>
                                          <p:spTgt spid="4098"/>
                                        </p:tgtEl>
                                      </p:cBhvr>
                                      <p:to x="100000" y="100000"/>
                                    </p:animScale>
                                    <p:animScale>
                                      <p:cBhvr>
                                        <p:cTn id="25" dur="26">
                                          <p:stCondLst>
                                            <p:cond delay="1642"/>
                                          </p:stCondLst>
                                        </p:cTn>
                                        <p:tgtEl>
                                          <p:spTgt spid="4098"/>
                                        </p:tgtEl>
                                      </p:cBhvr>
                                      <p:to x="100000" y="90000"/>
                                    </p:animScale>
                                    <p:animScale>
                                      <p:cBhvr>
                                        <p:cTn id="26" dur="166" decel="50000">
                                          <p:stCondLst>
                                            <p:cond delay="1668"/>
                                          </p:stCondLst>
                                        </p:cTn>
                                        <p:tgtEl>
                                          <p:spTgt spid="4098"/>
                                        </p:tgtEl>
                                      </p:cBhvr>
                                      <p:to x="100000" y="100000"/>
                                    </p:animScale>
                                    <p:animScale>
                                      <p:cBhvr>
                                        <p:cTn id="27" dur="26">
                                          <p:stCondLst>
                                            <p:cond delay="1808"/>
                                          </p:stCondLst>
                                        </p:cTn>
                                        <p:tgtEl>
                                          <p:spTgt spid="4098"/>
                                        </p:tgtEl>
                                      </p:cBhvr>
                                      <p:to x="100000" y="95000"/>
                                    </p:animScale>
                                    <p:animScale>
                                      <p:cBhvr>
                                        <p:cTn id="28" dur="166" decel="50000">
                                          <p:stCondLst>
                                            <p:cond delay="1834"/>
                                          </p:stCondLst>
                                        </p:cTn>
                                        <p:tgtEl>
                                          <p:spTgt spid="409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8282"/>
            <a:ext cx="3448455" cy="648072"/>
          </a:xfrm>
          <a:prstGeom prst="rect">
            <a:avLst/>
          </a:prstGeom>
        </p:spPr>
      </p:pic>
      <p:sp>
        <p:nvSpPr>
          <p:cNvPr id="16" name="CuadroTexto 15"/>
          <p:cNvSpPr txBox="1"/>
          <p:nvPr/>
        </p:nvSpPr>
        <p:spPr>
          <a:xfrm>
            <a:off x="467544" y="836712"/>
            <a:ext cx="8424936" cy="707886"/>
          </a:xfrm>
          <a:prstGeom prst="rect">
            <a:avLst/>
          </a:prstGeom>
          <a:noFill/>
        </p:spPr>
        <p:txBody>
          <a:bodyPr wrap="square" rtlCol="0">
            <a:spAutoFit/>
          </a:bodyPr>
          <a:lstStyle/>
          <a:p>
            <a:r>
              <a:rPr lang="es-PE" sz="1900" dirty="0" smtClean="0"/>
              <a:t>3) </a:t>
            </a:r>
            <a:r>
              <a:rPr lang="es-PE" sz="2000" dirty="0" smtClean="0"/>
              <a:t>Si </a:t>
            </a:r>
            <a:r>
              <a:rPr lang="es-PE" sz="2000" dirty="0"/>
              <a:t>ya se han entregado 20 caramelos y 2 muñecas pequeñas, </a:t>
            </a:r>
            <a:r>
              <a:rPr lang="es-PE" sz="2000" dirty="0" smtClean="0"/>
              <a:t>¿Cuál </a:t>
            </a:r>
            <a:r>
              <a:rPr lang="es-PE" sz="2000" dirty="0"/>
              <a:t>es la probabilidad de que en la siguiente extracción se siga ganando? </a:t>
            </a:r>
            <a:endParaRPr lang="es-PE" sz="1900" dirty="0"/>
          </a:p>
        </p:txBody>
      </p:sp>
      <p:sp>
        <p:nvSpPr>
          <p:cNvPr id="17" name="CuadroTexto 16"/>
          <p:cNvSpPr txBox="1"/>
          <p:nvPr/>
        </p:nvSpPr>
        <p:spPr>
          <a:xfrm>
            <a:off x="971600" y="1644956"/>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p:sp>
        <p:nvSpPr>
          <p:cNvPr id="6" name="CuadroTexto 5"/>
          <p:cNvSpPr txBox="1"/>
          <p:nvPr/>
        </p:nvSpPr>
        <p:spPr>
          <a:xfrm>
            <a:off x="683568" y="2124776"/>
            <a:ext cx="7704856" cy="1631216"/>
          </a:xfrm>
          <a:prstGeom prst="rect">
            <a:avLst/>
          </a:prstGeom>
          <a:noFill/>
        </p:spPr>
        <p:txBody>
          <a:bodyPr wrap="square" rtlCol="0">
            <a:spAutoFit/>
          </a:bodyPr>
          <a:lstStyle/>
          <a:p>
            <a:r>
              <a:rPr lang="es-PE" sz="2000" dirty="0" smtClean="0"/>
              <a:t>Se </a:t>
            </a:r>
            <a:r>
              <a:rPr lang="es-PE" sz="2000" dirty="0"/>
              <a:t>han entregado 22 artículos, por lo que quedan en la urna 80 – 22 = 58 casos posibles. </a:t>
            </a:r>
          </a:p>
          <a:p>
            <a:r>
              <a:rPr lang="es-PE" sz="2000" dirty="0"/>
              <a:t>Los casos favorables son boletos con numeración 6, </a:t>
            </a:r>
            <a:r>
              <a:rPr lang="es-PE" sz="2000" dirty="0" smtClean="0"/>
              <a:t>7, 8 </a:t>
            </a:r>
            <a:r>
              <a:rPr lang="es-PE" sz="2000" dirty="0"/>
              <a:t>o</a:t>
            </a:r>
            <a:r>
              <a:rPr lang="es-PE" sz="2000" dirty="0" smtClean="0"/>
              <a:t> 10. </a:t>
            </a:r>
            <a:r>
              <a:rPr lang="es-PE" sz="2000" dirty="0"/>
              <a:t>Considerando que ya se han entregado 20 caramelos, </a:t>
            </a:r>
            <a:endParaRPr lang="es-PE" sz="2000" dirty="0" smtClean="0"/>
          </a:p>
          <a:p>
            <a:r>
              <a:rPr lang="es-PE" sz="2000" dirty="0" smtClean="0"/>
              <a:t>tenemos</a:t>
            </a:r>
            <a:r>
              <a:rPr lang="es-PE" sz="2000" dirty="0"/>
              <a:t>: 7 + 20 + 6 + 6 = 39. </a:t>
            </a:r>
          </a:p>
        </p:txBody>
      </p:sp>
      <mc:AlternateContent xmlns:mc="http://schemas.openxmlformats.org/markup-compatibility/2006" xmlns:a14="http://schemas.microsoft.com/office/drawing/2010/main">
        <mc:Choice Requires="a14">
          <p:sp>
            <p:nvSpPr>
              <p:cNvPr id="8" name="CuadroTexto 7"/>
              <p:cNvSpPr txBox="1"/>
              <p:nvPr/>
            </p:nvSpPr>
            <p:spPr>
              <a:xfrm>
                <a:off x="2555776" y="3840604"/>
                <a:ext cx="3672408" cy="668516"/>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𝑃</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𝐺𝑎𝑛𝑎𝑟</m:t>
                          </m:r>
                        </m:e>
                      </m:d>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39</m:t>
                          </m:r>
                        </m:num>
                        <m:den>
                          <m:r>
                            <a:rPr lang="es-PE" sz="2000" b="0" i="1" smtClean="0">
                              <a:latin typeface="Cambria Math" panose="02040503050406030204" pitchFamily="18" charset="0"/>
                            </a:rPr>
                            <m:t>58</m:t>
                          </m:r>
                        </m:den>
                      </m:f>
                      <m:r>
                        <a:rPr lang="es-PE" sz="2000" b="0" i="1" smtClean="0">
                          <a:latin typeface="Cambria Math" panose="02040503050406030204" pitchFamily="18" charset="0"/>
                        </a:rPr>
                        <m:t>=0,672</m:t>
                      </m:r>
                    </m:oMath>
                  </m:oMathPara>
                </a14:m>
                <a:endParaRPr lang="es-PE" sz="20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555776" y="3840604"/>
                <a:ext cx="3672408" cy="668516"/>
              </a:xfrm>
              <a:prstGeom prst="rect">
                <a:avLst/>
              </a:prstGeom>
              <a:blipFill rotWithShape="0">
                <a:blip r:embed="rId4"/>
                <a:stretch>
                  <a:fillRect/>
                </a:stretch>
              </a:blipFill>
            </p:spPr>
            <p:txBody>
              <a:bodyPr/>
              <a:lstStyle/>
              <a:p>
                <a:r>
                  <a:rPr lang="es-PE">
                    <a:noFill/>
                  </a:rPr>
                  <a:t> </a:t>
                </a:r>
              </a:p>
            </p:txBody>
          </p:sp>
        </mc:Fallback>
      </mc:AlternateContent>
      <p:pic>
        <p:nvPicPr>
          <p:cNvPr id="5122" name="Picture 2" descr="C:\Users\PCA\Desktop\tombola2.jpg"/>
          <p:cNvPicPr>
            <a:picLocks noChangeAspect="1" noChangeArrowheads="1"/>
          </p:cNvPicPr>
          <p:nvPr/>
        </p:nvPicPr>
        <p:blipFill rotWithShape="1">
          <a:blip r:embed="rId5">
            <a:extLst>
              <a:ext uri="{28A0092B-C50C-407E-A947-70E740481C1C}">
                <a14:useLocalDpi xmlns:a14="http://schemas.microsoft.com/office/drawing/2010/main" val="0"/>
              </a:ext>
            </a:extLst>
          </a:blip>
          <a:srcRect b="6664"/>
          <a:stretch/>
        </p:blipFill>
        <p:spPr bwMode="auto">
          <a:xfrm>
            <a:off x="3396419" y="4725144"/>
            <a:ext cx="2533650" cy="168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60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80">
                                          <p:stCondLst>
                                            <p:cond delay="0"/>
                                          </p:stCondLst>
                                        </p:cTn>
                                        <p:tgtEl>
                                          <p:spTgt spid="5122"/>
                                        </p:tgtEl>
                                      </p:cBhvr>
                                    </p:animEffect>
                                    <p:anim calcmode="lin" valueType="num">
                                      <p:cBhvr>
                                        <p:cTn id="1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1" dur="26">
                                          <p:stCondLst>
                                            <p:cond delay="650"/>
                                          </p:stCondLst>
                                        </p:cTn>
                                        <p:tgtEl>
                                          <p:spTgt spid="5122"/>
                                        </p:tgtEl>
                                      </p:cBhvr>
                                      <p:to x="100000" y="60000"/>
                                    </p:animScale>
                                    <p:animScale>
                                      <p:cBhvr>
                                        <p:cTn id="22" dur="166" decel="50000">
                                          <p:stCondLst>
                                            <p:cond delay="676"/>
                                          </p:stCondLst>
                                        </p:cTn>
                                        <p:tgtEl>
                                          <p:spTgt spid="5122"/>
                                        </p:tgtEl>
                                      </p:cBhvr>
                                      <p:to x="100000" y="100000"/>
                                    </p:animScale>
                                    <p:animScale>
                                      <p:cBhvr>
                                        <p:cTn id="23" dur="26">
                                          <p:stCondLst>
                                            <p:cond delay="1312"/>
                                          </p:stCondLst>
                                        </p:cTn>
                                        <p:tgtEl>
                                          <p:spTgt spid="5122"/>
                                        </p:tgtEl>
                                      </p:cBhvr>
                                      <p:to x="100000" y="80000"/>
                                    </p:animScale>
                                    <p:animScale>
                                      <p:cBhvr>
                                        <p:cTn id="24" dur="166" decel="50000">
                                          <p:stCondLst>
                                            <p:cond delay="1338"/>
                                          </p:stCondLst>
                                        </p:cTn>
                                        <p:tgtEl>
                                          <p:spTgt spid="5122"/>
                                        </p:tgtEl>
                                      </p:cBhvr>
                                      <p:to x="100000" y="100000"/>
                                    </p:animScale>
                                    <p:animScale>
                                      <p:cBhvr>
                                        <p:cTn id="25" dur="26">
                                          <p:stCondLst>
                                            <p:cond delay="1642"/>
                                          </p:stCondLst>
                                        </p:cTn>
                                        <p:tgtEl>
                                          <p:spTgt spid="5122"/>
                                        </p:tgtEl>
                                      </p:cBhvr>
                                      <p:to x="100000" y="90000"/>
                                    </p:animScale>
                                    <p:animScale>
                                      <p:cBhvr>
                                        <p:cTn id="26" dur="166" decel="50000">
                                          <p:stCondLst>
                                            <p:cond delay="1668"/>
                                          </p:stCondLst>
                                        </p:cTn>
                                        <p:tgtEl>
                                          <p:spTgt spid="5122"/>
                                        </p:tgtEl>
                                      </p:cBhvr>
                                      <p:to x="100000" y="100000"/>
                                    </p:animScale>
                                    <p:animScale>
                                      <p:cBhvr>
                                        <p:cTn id="27" dur="26">
                                          <p:stCondLst>
                                            <p:cond delay="1808"/>
                                          </p:stCondLst>
                                        </p:cTn>
                                        <p:tgtEl>
                                          <p:spTgt spid="5122"/>
                                        </p:tgtEl>
                                      </p:cBhvr>
                                      <p:to x="100000" y="95000"/>
                                    </p:animScale>
                                    <p:animScale>
                                      <p:cBhvr>
                                        <p:cTn id="28" dur="166" decel="50000">
                                          <p:stCondLst>
                                            <p:cond delay="1834"/>
                                          </p:stCondLst>
                                        </p:cTn>
                                        <p:tgtEl>
                                          <p:spTgt spid="512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84667" y="2084934"/>
            <a:ext cx="8430958" cy="1446550"/>
          </a:xfrm>
          <a:prstGeom prst="rect">
            <a:avLst/>
          </a:prstGeom>
          <a:noFill/>
        </p:spPr>
        <p:txBody>
          <a:bodyPr wrap="square" rtlCol="0">
            <a:spAutoFit/>
          </a:bodyPr>
          <a:lstStyle/>
          <a:p>
            <a:pPr algn="just"/>
            <a:r>
              <a:rPr lang="es-PE" sz="2200" dirty="0" smtClean="0"/>
              <a:t>Finalmente ahora te toca resolver los problemas propuestos de selección múltiple y de respuesta construida. </a:t>
            </a:r>
            <a:r>
              <a:rPr lang="es-PE" sz="2200" dirty="0"/>
              <a:t>R</a:t>
            </a:r>
            <a:r>
              <a:rPr lang="es-PE" sz="2200" dirty="0" smtClean="0"/>
              <a:t>esuelve en forma individual y escribe tu procedimiento en la misma hoja. Te deseo éxitos...</a:t>
            </a:r>
            <a:endParaRPr lang="es-PE" sz="2200" dirty="0"/>
          </a:p>
        </p:txBody>
      </p:sp>
      <p:sp>
        <p:nvSpPr>
          <p:cNvPr id="9" name="4 Título"/>
          <p:cNvSpPr txBox="1">
            <a:spLocks/>
          </p:cNvSpPr>
          <p:nvPr/>
        </p:nvSpPr>
        <p:spPr bwMode="auto">
          <a:xfrm>
            <a:off x="2934393" y="959049"/>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50" y="3193091"/>
            <a:ext cx="3333750" cy="3333750"/>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20" y="188640"/>
            <a:ext cx="3067262" cy="576435"/>
          </a:xfrm>
          <a:prstGeom prst="rect">
            <a:avLst/>
          </a:prstGeom>
        </p:spPr>
      </p:pic>
      <p:sp>
        <p:nvSpPr>
          <p:cNvPr id="6" name="Rectángulo 5"/>
          <p:cNvSpPr/>
          <p:nvPr/>
        </p:nvSpPr>
        <p:spPr>
          <a:xfrm>
            <a:off x="439320" y="908720"/>
            <a:ext cx="6858000" cy="4585871"/>
          </a:xfrm>
          <a:prstGeom prst="rect">
            <a:avLst/>
          </a:prstGeom>
        </p:spPr>
        <p:txBody>
          <a:bodyPr wrap="square">
            <a:spAutoFit/>
          </a:bodyPr>
          <a:lstStyle/>
          <a:p>
            <a:pPr algn="ctr"/>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marL="342900" lvl="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a:t>
            </a:r>
            <a:r>
              <a:rPr lang="es-PE" sz="2400" b="1" i="1" dirty="0">
                <a:latin typeface="Segoe UI Semilight" panose="020B0402040204020203" pitchFamily="34" charset="0"/>
                <a:cs typeface="Segoe UI Semilight" panose="020B0402040204020203" pitchFamily="34" charset="0"/>
              </a:rPr>
              <a:t>Qué aprendí hoy?</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¿Cómo usamos las probabilidades en la toma de decisiones?</a:t>
            </a:r>
          </a:p>
          <a:p>
            <a:pPr marL="342900" lvl="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¿Qué </a:t>
            </a:r>
            <a:r>
              <a:rPr lang="es-PE" sz="2400" b="1" i="1" dirty="0">
                <a:latin typeface="Segoe UI Semilight" panose="020B0402040204020203" pitchFamily="34" charset="0"/>
                <a:cs typeface="Segoe UI Semilight" panose="020B0402040204020203" pitchFamily="34" charset="0"/>
              </a:rPr>
              <a:t>dificultades encontré al realizar esta actividad?</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¿Cómo pude superar las dificultades presentadas? </a:t>
            </a:r>
          </a:p>
          <a:p>
            <a:pPr marL="342900" lvl="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¿Qué </a:t>
            </a:r>
            <a:r>
              <a:rPr lang="es-PE" sz="2400" b="1" i="1" dirty="0">
                <a:latin typeface="Segoe UI Semilight" panose="020B0402040204020203" pitchFamily="34" charset="0"/>
                <a:cs typeface="Segoe UI Semilight" panose="020B0402040204020203" pitchFamily="34" charset="0"/>
              </a:rPr>
              <a:t>estrategias me dieron mejores resultados?</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¿Qué otros juegos conocemos donde el azar es importante y genera ganancias para quien lo organiza? </a:t>
            </a: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700808"/>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3" y="14700"/>
            <a:ext cx="3735203" cy="677882"/>
          </a:xfrm>
          <a:prstGeom prst="rect">
            <a:avLst/>
          </a:prstGeom>
        </p:spPr>
      </p:pic>
      <p:sp>
        <p:nvSpPr>
          <p:cNvPr id="6" name="3 Rectángulo"/>
          <p:cNvSpPr/>
          <p:nvPr/>
        </p:nvSpPr>
        <p:spPr>
          <a:xfrm>
            <a:off x="2843808" y="754126"/>
            <a:ext cx="3971622"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2800" dirty="0" smtClean="0"/>
              <a:t>  LA TÓMBOLA ESCOLAR</a:t>
            </a:r>
            <a:endParaRPr lang="es-PE" sz="2800" dirty="0"/>
          </a:p>
        </p:txBody>
      </p:sp>
      <p:sp>
        <p:nvSpPr>
          <p:cNvPr id="8" name="CuadroTexto 7"/>
          <p:cNvSpPr txBox="1"/>
          <p:nvPr/>
        </p:nvSpPr>
        <p:spPr>
          <a:xfrm>
            <a:off x="467544" y="5900816"/>
            <a:ext cx="7367366" cy="707886"/>
          </a:xfrm>
          <a:prstGeom prst="rect">
            <a:avLst/>
          </a:prstGeom>
          <a:noFill/>
        </p:spPr>
        <p:txBody>
          <a:bodyPr wrap="square" rtlCol="0">
            <a:spAutoFit/>
          </a:bodyPr>
          <a:lstStyle/>
          <a:p>
            <a:r>
              <a:rPr lang="es-PE" sz="2000" dirty="0" smtClean="0"/>
              <a:t>Observa </a:t>
            </a:r>
            <a:r>
              <a:rPr lang="es-PE" sz="2000" dirty="0"/>
              <a:t>la imagen y responde las siguientes preguntas: </a:t>
            </a:r>
            <a:endParaRPr lang="es-PE" sz="2000" dirty="0" smtClean="0"/>
          </a:p>
          <a:p>
            <a:r>
              <a:rPr lang="es-PE" sz="2000" dirty="0" smtClean="0"/>
              <a:t>1) ¿Qué </a:t>
            </a:r>
            <a:r>
              <a:rPr lang="es-PE" sz="2000" dirty="0"/>
              <a:t>artículos observas? </a:t>
            </a:r>
            <a:endParaRPr lang="es-PE" sz="1900" dirty="0"/>
          </a:p>
        </p:txBody>
      </p:sp>
      <p:pic>
        <p:nvPicPr>
          <p:cNvPr id="3" name="Imagen 2"/>
          <p:cNvPicPr>
            <a:picLocks noChangeAspect="1"/>
          </p:cNvPicPr>
          <p:nvPr/>
        </p:nvPicPr>
        <p:blipFill rotWithShape="1">
          <a:blip r:embed="rId3"/>
          <a:srcRect l="20341" t="18862" r="17537" b="15077"/>
          <a:stretch/>
        </p:blipFill>
        <p:spPr>
          <a:xfrm>
            <a:off x="683567" y="1338890"/>
            <a:ext cx="7629951" cy="4561926"/>
          </a:xfrm>
          <a:prstGeom prst="rect">
            <a:avLst/>
          </a:prstGeom>
        </p:spPr>
      </p:pic>
    </p:spTree>
    <p:extLst>
      <p:ext uri="{BB962C8B-B14F-4D97-AF65-F5344CB8AC3E}">
        <p14:creationId xmlns:p14="http://schemas.microsoft.com/office/powerpoint/2010/main" val="729279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1765"/>
            <a:ext cx="4032448" cy="731827"/>
          </a:xfrm>
          <a:prstGeom prst="rect">
            <a:avLst/>
          </a:prstGeom>
        </p:spPr>
      </p:pic>
      <p:sp>
        <p:nvSpPr>
          <p:cNvPr id="10" name="CuadroTexto 9"/>
          <p:cNvSpPr txBox="1"/>
          <p:nvPr/>
        </p:nvSpPr>
        <p:spPr>
          <a:xfrm>
            <a:off x="532801" y="992008"/>
            <a:ext cx="7783616" cy="400110"/>
          </a:xfrm>
          <a:prstGeom prst="rect">
            <a:avLst/>
          </a:prstGeom>
          <a:noFill/>
        </p:spPr>
        <p:txBody>
          <a:bodyPr wrap="square" rtlCol="0">
            <a:spAutoFit/>
          </a:bodyPr>
          <a:lstStyle/>
          <a:p>
            <a:r>
              <a:rPr lang="es-PE" sz="2000" dirty="0" smtClean="0"/>
              <a:t>2) </a:t>
            </a:r>
            <a:r>
              <a:rPr lang="es-PE" sz="2000" dirty="0"/>
              <a:t>Completa la tabla con la cantidad de artículos que hay en la tómbola. </a:t>
            </a:r>
            <a:endParaRPr lang="es-PE" sz="2000" dirty="0" smtClean="0"/>
          </a:p>
        </p:txBody>
      </p:sp>
      <p:graphicFrame>
        <p:nvGraphicFramePr>
          <p:cNvPr id="6" name="Tabla 5"/>
          <p:cNvGraphicFramePr>
            <a:graphicFrameLocks noGrp="1"/>
          </p:cNvGraphicFramePr>
          <p:nvPr>
            <p:extLst>
              <p:ext uri="{D42A27DB-BD31-4B8C-83A1-F6EECF244321}">
                <p14:modId xmlns:p14="http://schemas.microsoft.com/office/powerpoint/2010/main" val="1326367827"/>
              </p:ext>
            </p:extLst>
          </p:nvPr>
        </p:nvGraphicFramePr>
        <p:xfrm>
          <a:off x="1099834" y="1642253"/>
          <a:ext cx="7056783" cy="4031967"/>
        </p:xfrm>
        <a:graphic>
          <a:graphicData uri="http://schemas.openxmlformats.org/drawingml/2006/table">
            <a:tbl>
              <a:tblPr firstRow="1" firstCol="1" lastRow="1" lastCol="1" bandRow="1" bandCol="1">
                <a:solidFill>
                  <a:srgbClr val="7030A0"/>
                </a:solidFill>
                <a:tableStyleId>{5940675A-B579-460E-94D1-54222C63F5DA}</a:tableStyleId>
              </a:tblPr>
              <a:tblGrid>
                <a:gridCol w="1167910"/>
                <a:gridCol w="2520280"/>
                <a:gridCol w="1775127"/>
                <a:gridCol w="1593466"/>
              </a:tblGrid>
              <a:tr h="526767">
                <a:tc>
                  <a:txBody>
                    <a:bodyPr/>
                    <a:lstStyle/>
                    <a:p>
                      <a:pPr marL="0" algn="ctr">
                        <a:lnSpc>
                          <a:spcPct val="115000"/>
                        </a:lnSpc>
                        <a:spcBef>
                          <a:spcPts val="150"/>
                        </a:spcBef>
                        <a:spcAft>
                          <a:spcPts val="0"/>
                        </a:spcAft>
                      </a:pPr>
                      <a:r>
                        <a:rPr lang="en-US" sz="2000" spc="-25" dirty="0" smtClean="0">
                          <a:effectLst/>
                        </a:rPr>
                        <a:t>  </a:t>
                      </a:r>
                      <a:r>
                        <a:rPr lang="en-US" sz="2000" kern="1200" dirty="0" smtClean="0">
                          <a:solidFill>
                            <a:schemeClr val="tx1"/>
                          </a:solidFill>
                          <a:effectLst/>
                          <a:latin typeface="+mn-lt"/>
                          <a:ea typeface="+mn-ea"/>
                          <a:cs typeface="+mn-cs"/>
                        </a:rPr>
                        <a:t>ARTÍCULO</a:t>
                      </a:r>
                      <a:endParaRPr lang="es-PE" sz="200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lumMod val="75000"/>
                      </a:schemeClr>
                    </a:solidFill>
                  </a:tcPr>
                </a:tc>
                <a:tc>
                  <a:txBody>
                    <a:bodyPr/>
                    <a:lstStyle/>
                    <a:p>
                      <a:pPr marL="255270" marR="242570" algn="ctr">
                        <a:lnSpc>
                          <a:spcPct val="115000"/>
                        </a:lnSpc>
                        <a:spcBef>
                          <a:spcPts val="440"/>
                        </a:spcBef>
                        <a:spcAft>
                          <a:spcPts val="0"/>
                        </a:spcAft>
                      </a:pPr>
                      <a:r>
                        <a:rPr lang="en-US" sz="2000" dirty="0" smtClean="0">
                          <a:effectLst/>
                          <a:latin typeface="+mn-lt"/>
                          <a:ea typeface="+mn-ea"/>
                          <a:cs typeface="+mn-cs"/>
                        </a:rPr>
                        <a:t>NOMBRE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marL="255270" marR="242570" algn="ctr">
                        <a:lnSpc>
                          <a:spcPct val="115000"/>
                        </a:lnSpc>
                        <a:spcBef>
                          <a:spcPts val="440"/>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COSTO (s/.)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255270" marR="242570" algn="ctr">
                        <a:lnSpc>
                          <a:spcPct val="115000"/>
                        </a:lnSpc>
                        <a:spcBef>
                          <a:spcPts val="440"/>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CANTIDAD</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75000"/>
                      </a:schemeClr>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1</a:t>
                      </a:r>
                      <a:endParaRPr lang="es-PE" sz="2000" kern="1200" dirty="0">
                        <a:solidFill>
                          <a:schemeClr val="tx1"/>
                        </a:solidFill>
                        <a:effectLst/>
                        <a:latin typeface="+mn-lt"/>
                        <a:ea typeface="+mn-ea"/>
                        <a:cs typeface="+mn-cs"/>
                      </a:endParaRPr>
                    </a:p>
                  </a:txBody>
                  <a:tcPr marL="0" marR="0" marT="0" marB="0">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Pantera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3,00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2</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Pescado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5,00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3</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Muñeca pequeña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2,00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4</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Pingüino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6,00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5</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Oso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4,00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6</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Juguete pequeño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1,00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7</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Caramelo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0,10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8</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Patito de hule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0,50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9</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Muñeca grande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6,50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0" algn="ctr" defTabSz="914290" rtl="0" eaLnBrk="1" latinLnBrk="0" hangingPunct="1">
                        <a:lnSpc>
                          <a:spcPct val="115000"/>
                        </a:lnSpc>
                        <a:spcBef>
                          <a:spcPts val="150"/>
                        </a:spcBef>
                        <a:spcAft>
                          <a:spcPts val="0"/>
                        </a:spcAft>
                      </a:pPr>
                      <a:r>
                        <a:rPr lang="es-PE" sz="2000" kern="1200" dirty="0" smtClean="0">
                          <a:solidFill>
                            <a:schemeClr val="tx1"/>
                          </a:solidFill>
                          <a:effectLst/>
                          <a:latin typeface="+mn-lt"/>
                          <a:ea typeface="+mn-ea"/>
                          <a:cs typeface="+mn-cs"/>
                        </a:rPr>
                        <a:t>10</a:t>
                      </a:r>
                      <a:endParaRPr lang="es-PE" sz="2000" kern="1200" dirty="0">
                        <a:solidFill>
                          <a:schemeClr val="tx1"/>
                        </a:solidFill>
                        <a:effectLst/>
                        <a:latin typeface="+mn-lt"/>
                        <a:ea typeface="+mn-ea"/>
                        <a:cs typeface="+mn-cs"/>
                      </a:endParaRPr>
                    </a:p>
                  </a:txBody>
                  <a:tcPr marL="0" marR="0" marT="0" marB="0">
                    <a:solidFill>
                      <a:schemeClr val="bg1">
                        <a:lumMod val="75000"/>
                      </a:schemeClr>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Pingüinito de huele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0,80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bl>
          </a:graphicData>
        </a:graphic>
      </p:graphicFrame>
      <p:sp>
        <p:nvSpPr>
          <p:cNvPr id="5" name="CuadroTexto 4"/>
          <p:cNvSpPr txBox="1"/>
          <p:nvPr/>
        </p:nvSpPr>
        <p:spPr>
          <a:xfrm>
            <a:off x="7232528" y="2132856"/>
            <a:ext cx="387319" cy="400110"/>
          </a:xfrm>
          <a:prstGeom prst="rect">
            <a:avLst/>
          </a:prstGeom>
          <a:noFill/>
        </p:spPr>
        <p:txBody>
          <a:bodyPr wrap="square" rtlCol="0">
            <a:spAutoFit/>
          </a:bodyPr>
          <a:lstStyle/>
          <a:p>
            <a:r>
              <a:rPr lang="es-PE" sz="2000" dirty="0" smtClean="0">
                <a:solidFill>
                  <a:srgbClr val="FF0000"/>
                </a:solidFill>
              </a:rPr>
              <a:t>3</a:t>
            </a:r>
          </a:p>
        </p:txBody>
      </p:sp>
      <p:sp>
        <p:nvSpPr>
          <p:cNvPr id="9" name="CuadroTexto 8"/>
          <p:cNvSpPr txBox="1"/>
          <p:nvPr/>
        </p:nvSpPr>
        <p:spPr>
          <a:xfrm>
            <a:off x="7236296" y="2532966"/>
            <a:ext cx="387319" cy="400110"/>
          </a:xfrm>
          <a:prstGeom prst="rect">
            <a:avLst/>
          </a:prstGeom>
          <a:noFill/>
        </p:spPr>
        <p:txBody>
          <a:bodyPr wrap="square" rtlCol="0">
            <a:spAutoFit/>
          </a:bodyPr>
          <a:lstStyle/>
          <a:p>
            <a:r>
              <a:rPr lang="es-PE" sz="2000" dirty="0" smtClean="0">
                <a:solidFill>
                  <a:srgbClr val="FF0000"/>
                </a:solidFill>
              </a:rPr>
              <a:t>4</a:t>
            </a:r>
          </a:p>
        </p:txBody>
      </p:sp>
      <p:sp>
        <p:nvSpPr>
          <p:cNvPr id="11" name="CuadroTexto 10"/>
          <p:cNvSpPr txBox="1"/>
          <p:nvPr/>
        </p:nvSpPr>
        <p:spPr>
          <a:xfrm>
            <a:off x="7232528" y="2866584"/>
            <a:ext cx="387319" cy="400110"/>
          </a:xfrm>
          <a:prstGeom prst="rect">
            <a:avLst/>
          </a:prstGeom>
          <a:noFill/>
        </p:spPr>
        <p:txBody>
          <a:bodyPr wrap="square" rtlCol="0">
            <a:spAutoFit/>
          </a:bodyPr>
          <a:lstStyle/>
          <a:p>
            <a:r>
              <a:rPr lang="es-PE" sz="2000" dirty="0" smtClean="0">
                <a:solidFill>
                  <a:srgbClr val="FF0000"/>
                </a:solidFill>
              </a:rPr>
              <a:t>5</a:t>
            </a:r>
          </a:p>
        </p:txBody>
      </p:sp>
      <p:sp>
        <p:nvSpPr>
          <p:cNvPr id="12" name="CuadroTexto 11"/>
          <p:cNvSpPr txBox="1"/>
          <p:nvPr/>
        </p:nvSpPr>
        <p:spPr>
          <a:xfrm>
            <a:off x="7236585" y="3223298"/>
            <a:ext cx="387319" cy="400110"/>
          </a:xfrm>
          <a:prstGeom prst="rect">
            <a:avLst/>
          </a:prstGeom>
          <a:noFill/>
        </p:spPr>
        <p:txBody>
          <a:bodyPr wrap="square" rtlCol="0">
            <a:spAutoFit/>
          </a:bodyPr>
          <a:lstStyle/>
          <a:p>
            <a:r>
              <a:rPr lang="es-PE" sz="2000" dirty="0" smtClean="0">
                <a:solidFill>
                  <a:srgbClr val="FF0000"/>
                </a:solidFill>
              </a:rPr>
              <a:t>2</a:t>
            </a:r>
          </a:p>
        </p:txBody>
      </p:sp>
      <p:sp>
        <p:nvSpPr>
          <p:cNvPr id="13" name="CuadroTexto 12"/>
          <p:cNvSpPr txBox="1"/>
          <p:nvPr/>
        </p:nvSpPr>
        <p:spPr>
          <a:xfrm>
            <a:off x="7240642" y="3580860"/>
            <a:ext cx="387319" cy="400110"/>
          </a:xfrm>
          <a:prstGeom prst="rect">
            <a:avLst/>
          </a:prstGeom>
          <a:noFill/>
        </p:spPr>
        <p:txBody>
          <a:bodyPr wrap="square" rtlCol="0">
            <a:spAutoFit/>
          </a:bodyPr>
          <a:lstStyle/>
          <a:p>
            <a:r>
              <a:rPr lang="es-PE" sz="2000" dirty="0" smtClean="0">
                <a:solidFill>
                  <a:srgbClr val="FF0000"/>
                </a:solidFill>
              </a:rPr>
              <a:t>3</a:t>
            </a:r>
          </a:p>
        </p:txBody>
      </p:sp>
      <p:sp>
        <p:nvSpPr>
          <p:cNvPr id="14" name="CuadroTexto 13"/>
          <p:cNvSpPr txBox="1"/>
          <p:nvPr/>
        </p:nvSpPr>
        <p:spPr>
          <a:xfrm>
            <a:off x="7240641" y="3909919"/>
            <a:ext cx="387319" cy="400110"/>
          </a:xfrm>
          <a:prstGeom prst="rect">
            <a:avLst/>
          </a:prstGeom>
          <a:noFill/>
        </p:spPr>
        <p:txBody>
          <a:bodyPr wrap="square" rtlCol="0">
            <a:spAutoFit/>
          </a:bodyPr>
          <a:lstStyle/>
          <a:p>
            <a:r>
              <a:rPr lang="es-PE" sz="2000" dirty="0" smtClean="0">
                <a:solidFill>
                  <a:srgbClr val="FF0000"/>
                </a:solidFill>
              </a:rPr>
              <a:t>7</a:t>
            </a:r>
          </a:p>
        </p:txBody>
      </p:sp>
      <p:sp>
        <p:nvSpPr>
          <p:cNvPr id="15" name="CuadroTexto 14"/>
          <p:cNvSpPr txBox="1"/>
          <p:nvPr/>
        </p:nvSpPr>
        <p:spPr>
          <a:xfrm>
            <a:off x="7168344" y="4272049"/>
            <a:ext cx="616720" cy="400110"/>
          </a:xfrm>
          <a:prstGeom prst="rect">
            <a:avLst/>
          </a:prstGeom>
          <a:noFill/>
        </p:spPr>
        <p:txBody>
          <a:bodyPr wrap="square" rtlCol="0">
            <a:spAutoFit/>
          </a:bodyPr>
          <a:lstStyle/>
          <a:p>
            <a:r>
              <a:rPr lang="es-PE" sz="2000" dirty="0" smtClean="0">
                <a:solidFill>
                  <a:srgbClr val="FF0000"/>
                </a:solidFill>
              </a:rPr>
              <a:t>40</a:t>
            </a:r>
          </a:p>
        </p:txBody>
      </p:sp>
      <p:sp>
        <p:nvSpPr>
          <p:cNvPr id="17" name="CuadroTexto 16"/>
          <p:cNvSpPr txBox="1"/>
          <p:nvPr/>
        </p:nvSpPr>
        <p:spPr>
          <a:xfrm>
            <a:off x="7238275" y="4961343"/>
            <a:ext cx="387319" cy="400110"/>
          </a:xfrm>
          <a:prstGeom prst="rect">
            <a:avLst/>
          </a:prstGeom>
          <a:noFill/>
        </p:spPr>
        <p:txBody>
          <a:bodyPr wrap="square" rtlCol="0">
            <a:spAutoFit/>
          </a:bodyPr>
          <a:lstStyle/>
          <a:p>
            <a:r>
              <a:rPr lang="es-PE" sz="2000" dirty="0" smtClean="0">
                <a:solidFill>
                  <a:srgbClr val="FF0000"/>
                </a:solidFill>
              </a:rPr>
              <a:t>4</a:t>
            </a:r>
          </a:p>
        </p:txBody>
      </p:sp>
      <p:sp>
        <p:nvSpPr>
          <p:cNvPr id="18" name="CuadroTexto 17"/>
          <p:cNvSpPr txBox="1"/>
          <p:nvPr/>
        </p:nvSpPr>
        <p:spPr>
          <a:xfrm>
            <a:off x="7238275" y="5313567"/>
            <a:ext cx="387319" cy="400110"/>
          </a:xfrm>
          <a:prstGeom prst="rect">
            <a:avLst/>
          </a:prstGeom>
          <a:noFill/>
        </p:spPr>
        <p:txBody>
          <a:bodyPr wrap="square" rtlCol="0">
            <a:spAutoFit/>
          </a:bodyPr>
          <a:lstStyle/>
          <a:p>
            <a:r>
              <a:rPr lang="es-PE" sz="2000" dirty="0" smtClean="0">
                <a:solidFill>
                  <a:srgbClr val="FF0000"/>
                </a:solidFill>
              </a:rPr>
              <a:t>6</a:t>
            </a:r>
          </a:p>
        </p:txBody>
      </p:sp>
      <p:sp>
        <p:nvSpPr>
          <p:cNvPr id="19" name="CuadroTexto 18"/>
          <p:cNvSpPr txBox="1"/>
          <p:nvPr/>
        </p:nvSpPr>
        <p:spPr>
          <a:xfrm>
            <a:off x="7235446" y="4600690"/>
            <a:ext cx="387319" cy="400110"/>
          </a:xfrm>
          <a:prstGeom prst="rect">
            <a:avLst/>
          </a:prstGeom>
          <a:noFill/>
        </p:spPr>
        <p:txBody>
          <a:bodyPr wrap="square" rtlCol="0">
            <a:spAutoFit/>
          </a:bodyPr>
          <a:lstStyle/>
          <a:p>
            <a:r>
              <a:rPr lang="es-PE" sz="2000" dirty="0" smtClean="0">
                <a:solidFill>
                  <a:srgbClr val="FF0000"/>
                </a:solidFill>
              </a:rPr>
              <a:t>6</a:t>
            </a:r>
          </a:p>
        </p:txBody>
      </p:sp>
      <p:sp>
        <p:nvSpPr>
          <p:cNvPr id="20" name="CuadroTexto 19"/>
          <p:cNvSpPr txBox="1"/>
          <p:nvPr/>
        </p:nvSpPr>
        <p:spPr>
          <a:xfrm>
            <a:off x="545538" y="5892146"/>
            <a:ext cx="5403976" cy="707886"/>
          </a:xfrm>
          <a:prstGeom prst="rect">
            <a:avLst/>
          </a:prstGeom>
          <a:noFill/>
        </p:spPr>
        <p:txBody>
          <a:bodyPr wrap="square" rtlCol="0">
            <a:spAutoFit/>
          </a:bodyPr>
          <a:lstStyle/>
          <a:p>
            <a:r>
              <a:rPr lang="es-PE" sz="2000" dirty="0" smtClean="0"/>
              <a:t>3) </a:t>
            </a:r>
            <a:r>
              <a:rPr lang="es-PE" sz="2000" dirty="0"/>
              <a:t>¿Cómo se juega la tómbola?</a:t>
            </a:r>
          </a:p>
          <a:p>
            <a:r>
              <a:rPr lang="es-PE" sz="2000" dirty="0" smtClean="0"/>
              <a:t>4) </a:t>
            </a:r>
            <a:r>
              <a:rPr lang="es-PE" sz="2000" dirty="0"/>
              <a:t>¿Cuál es la finalidad de la tómbola?</a:t>
            </a:r>
          </a:p>
        </p:txBody>
      </p:sp>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9" grpId="0"/>
      <p:bldP spid="11" grpId="0"/>
      <p:bldP spid="12" grpId="0"/>
      <p:bldP spid="13" grpId="0"/>
      <p:bldP spid="14" grpId="0"/>
      <p:bldP spid="15"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1765"/>
            <a:ext cx="4032448" cy="731827"/>
          </a:xfrm>
          <a:prstGeom prst="rect">
            <a:avLst/>
          </a:prstGeom>
        </p:spPr>
      </p:pic>
      <p:sp>
        <p:nvSpPr>
          <p:cNvPr id="10" name="CuadroTexto 9"/>
          <p:cNvSpPr txBox="1"/>
          <p:nvPr/>
        </p:nvSpPr>
        <p:spPr>
          <a:xfrm>
            <a:off x="532799" y="836712"/>
            <a:ext cx="8071647" cy="707886"/>
          </a:xfrm>
          <a:prstGeom prst="rect">
            <a:avLst/>
          </a:prstGeom>
          <a:noFill/>
        </p:spPr>
        <p:txBody>
          <a:bodyPr wrap="square" rtlCol="0">
            <a:spAutoFit/>
          </a:bodyPr>
          <a:lstStyle/>
          <a:p>
            <a:r>
              <a:rPr lang="es-PE" sz="2000" dirty="0" smtClean="0"/>
              <a:t>5) ¿Qué </a:t>
            </a:r>
            <a:r>
              <a:rPr lang="es-PE" sz="2000" dirty="0"/>
              <a:t>condiciones se deben dar para que se asegure una buena recaudación de dinero? Menciona algunas de ellas.</a:t>
            </a:r>
            <a:endParaRPr lang="es-PE" sz="2000" dirty="0" smtClean="0"/>
          </a:p>
        </p:txBody>
      </p:sp>
      <p:sp>
        <p:nvSpPr>
          <p:cNvPr id="5" name="3 Rectángulo"/>
          <p:cNvSpPr/>
          <p:nvPr/>
        </p:nvSpPr>
        <p:spPr>
          <a:xfrm>
            <a:off x="2349892" y="2461926"/>
            <a:ext cx="4437460"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2800" dirty="0" smtClean="0"/>
              <a:t>  SITUACIÓN PROBLEMÁTICA</a:t>
            </a:r>
            <a:endParaRPr lang="es-PE" sz="2800" dirty="0"/>
          </a:p>
        </p:txBody>
      </p:sp>
      <p:sp>
        <p:nvSpPr>
          <p:cNvPr id="7" name="CuadroTexto 6"/>
          <p:cNvSpPr txBox="1"/>
          <p:nvPr/>
        </p:nvSpPr>
        <p:spPr>
          <a:xfrm>
            <a:off x="395536" y="3238641"/>
            <a:ext cx="8071647" cy="1015663"/>
          </a:xfrm>
          <a:prstGeom prst="rect">
            <a:avLst/>
          </a:prstGeom>
          <a:noFill/>
        </p:spPr>
        <p:txBody>
          <a:bodyPr wrap="square" rtlCol="0">
            <a:spAutoFit/>
          </a:bodyPr>
          <a:lstStyle/>
          <a:p>
            <a:pPr algn="just"/>
            <a:r>
              <a:rPr lang="es-PE" sz="2000" dirty="0" smtClean="0"/>
              <a:t>Si </a:t>
            </a:r>
            <a:r>
              <a:rPr lang="es-PE" sz="2000" dirty="0"/>
              <a:t>el precio de cada boleto es S/. 1,50 y se juega extrayendo un boleto de la urna, </a:t>
            </a:r>
            <a:r>
              <a:rPr lang="es-PE" sz="2000" dirty="0" smtClean="0"/>
              <a:t>¿Qué </a:t>
            </a:r>
            <a:r>
              <a:rPr lang="es-PE" sz="2000" dirty="0"/>
              <a:t>artículos se tendrá que tener en mayor cantidad para asegurar una mayor utilidad? </a:t>
            </a:r>
            <a:endParaRPr lang="es-PE" sz="2000" dirty="0" smtClean="0"/>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24019" r="29659"/>
          <a:stretch/>
        </p:blipFill>
        <p:spPr>
          <a:xfrm>
            <a:off x="4313210" y="3975322"/>
            <a:ext cx="2058990" cy="2781672"/>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87" y="4326234"/>
            <a:ext cx="3127913" cy="1922747"/>
          </a:xfrm>
          <a:prstGeom prst="rect">
            <a:avLst/>
          </a:prstGeom>
        </p:spPr>
      </p:pic>
      <p:sp>
        <p:nvSpPr>
          <p:cNvPr id="8" name="CuadroTexto 7"/>
          <p:cNvSpPr txBox="1"/>
          <p:nvPr/>
        </p:nvSpPr>
        <p:spPr>
          <a:xfrm>
            <a:off x="532799" y="1597169"/>
            <a:ext cx="8071647" cy="707886"/>
          </a:xfrm>
          <a:prstGeom prst="rect">
            <a:avLst/>
          </a:prstGeom>
          <a:noFill/>
        </p:spPr>
        <p:txBody>
          <a:bodyPr wrap="square" rtlCol="0">
            <a:spAutoFit/>
          </a:bodyPr>
          <a:lstStyle/>
          <a:p>
            <a:r>
              <a:rPr lang="es-PE" sz="2000" dirty="0">
                <a:solidFill>
                  <a:srgbClr val="002060"/>
                </a:solidFill>
              </a:rPr>
              <a:t>P</a:t>
            </a:r>
            <a:r>
              <a:rPr lang="es-PE" sz="2000" dirty="0" smtClean="0">
                <a:solidFill>
                  <a:srgbClr val="002060"/>
                </a:solidFill>
              </a:rPr>
              <a:t>ropósito </a:t>
            </a:r>
            <a:r>
              <a:rPr lang="es-PE" sz="2000" dirty="0">
                <a:solidFill>
                  <a:srgbClr val="002060"/>
                </a:solidFill>
              </a:rPr>
              <a:t>de la sesión: Resuelve problemas referidos a la probabilidad de un evento usando la regla de Laplace. </a:t>
            </a:r>
            <a:endParaRPr lang="es-PE" sz="2000" dirty="0" smtClean="0">
              <a:solidFill>
                <a:srgbClr val="002060"/>
              </a:solidFill>
            </a:endParaRPr>
          </a:p>
        </p:txBody>
      </p:sp>
    </p:spTree>
    <p:extLst>
      <p:ext uri="{BB962C8B-B14F-4D97-AF65-F5344CB8AC3E}">
        <p14:creationId xmlns:p14="http://schemas.microsoft.com/office/powerpoint/2010/main" val="2816714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587"/>
            <a:ext cx="3448455" cy="648072"/>
          </a:xfrm>
          <a:prstGeom prst="rect">
            <a:avLst/>
          </a:prstGeom>
        </p:spPr>
      </p:pic>
      <p:sp>
        <p:nvSpPr>
          <p:cNvPr id="22" name="CuadroTexto 21"/>
          <p:cNvSpPr txBox="1"/>
          <p:nvPr/>
        </p:nvSpPr>
        <p:spPr>
          <a:xfrm>
            <a:off x="467544" y="1399187"/>
            <a:ext cx="8280920" cy="1631216"/>
          </a:xfrm>
          <a:prstGeom prst="rect">
            <a:avLst/>
          </a:prstGeom>
          <a:noFill/>
        </p:spPr>
        <p:txBody>
          <a:bodyPr wrap="square" rtlCol="0">
            <a:spAutoFit/>
          </a:bodyPr>
          <a:lstStyle/>
          <a:p>
            <a:pPr algn="just"/>
            <a:r>
              <a:rPr lang="es-PE" sz="2000" dirty="0" smtClean="0"/>
              <a:t>Todo </a:t>
            </a:r>
            <a:r>
              <a:rPr lang="es-PE" sz="2000" dirty="0"/>
              <a:t>juego de azar, como la tómbola, se centra en el cálculo de las probabilidades. </a:t>
            </a:r>
          </a:p>
          <a:p>
            <a:pPr algn="just"/>
            <a:r>
              <a:rPr lang="es-PE" sz="2000" dirty="0"/>
              <a:t>Para resolver problemas relacionados con probabilidades, es necesario recordar qué es un experimento aleatorio y qué es un experimento determinístico. </a:t>
            </a:r>
            <a:endParaRPr lang="es-PE" sz="2000" dirty="0">
              <a:solidFill>
                <a:schemeClr val="dk1"/>
              </a:solidFill>
            </a:endParaRPr>
          </a:p>
        </p:txBody>
      </p:sp>
      <p:sp>
        <p:nvSpPr>
          <p:cNvPr id="6" name="4 Título"/>
          <p:cNvSpPr txBox="1">
            <a:spLocks/>
          </p:cNvSpPr>
          <p:nvPr/>
        </p:nvSpPr>
        <p:spPr bwMode="auto">
          <a:xfrm>
            <a:off x="4251858" y="188782"/>
            <a:ext cx="4577377" cy="10528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sp>
        <p:nvSpPr>
          <p:cNvPr id="8" name="CuadroTexto 7"/>
          <p:cNvSpPr txBox="1"/>
          <p:nvPr/>
        </p:nvSpPr>
        <p:spPr>
          <a:xfrm>
            <a:off x="471707" y="3102211"/>
            <a:ext cx="8280920" cy="1323439"/>
          </a:xfrm>
          <a:prstGeom prst="rect">
            <a:avLst/>
          </a:prstGeom>
          <a:noFill/>
        </p:spPr>
        <p:txBody>
          <a:bodyPr wrap="square" rtlCol="0">
            <a:spAutoFit/>
          </a:bodyPr>
          <a:lstStyle/>
          <a:p>
            <a:pPr algn="just"/>
            <a:r>
              <a:rPr lang="es-PE" sz="2000" b="1" dirty="0" smtClean="0">
                <a:solidFill>
                  <a:srgbClr val="7030A0"/>
                </a:solidFill>
              </a:rPr>
              <a:t>Un </a:t>
            </a:r>
            <a:r>
              <a:rPr lang="es-PE" sz="2000" b="1" dirty="0">
                <a:solidFill>
                  <a:srgbClr val="7030A0"/>
                </a:solidFill>
              </a:rPr>
              <a:t>experimento es aleatorio cuando no se conoce con anticipación lo que va a ocurrir o el resultado que se va a obtener; mientras que en un experimento determinístico sí se conoce lo que ocurrirá o el resultado que se obtendrá de él. </a:t>
            </a:r>
            <a:endParaRPr lang="es-PE" b="1" dirty="0">
              <a:solidFill>
                <a:srgbClr val="7030A0"/>
              </a:solidFill>
            </a:endParaRPr>
          </a:p>
        </p:txBody>
      </p:sp>
      <p:sp>
        <p:nvSpPr>
          <p:cNvPr id="9" name="CuadroTexto 8"/>
          <p:cNvSpPr txBox="1"/>
          <p:nvPr/>
        </p:nvSpPr>
        <p:spPr>
          <a:xfrm>
            <a:off x="487550" y="4351108"/>
            <a:ext cx="8280920" cy="2215991"/>
          </a:xfrm>
          <a:prstGeom prst="rect">
            <a:avLst/>
          </a:prstGeom>
          <a:noFill/>
        </p:spPr>
        <p:txBody>
          <a:bodyPr wrap="square" rtlCol="0">
            <a:spAutoFit/>
          </a:bodyPr>
          <a:lstStyle/>
          <a:p>
            <a:pPr algn="just"/>
            <a:r>
              <a:rPr lang="es-PE" sz="2000" b="1" dirty="0" smtClean="0"/>
              <a:t>Ejemplo </a:t>
            </a:r>
            <a:r>
              <a:rPr lang="es-PE" sz="2000" b="1" dirty="0"/>
              <a:t>1: </a:t>
            </a:r>
            <a:r>
              <a:rPr lang="es-PE" sz="2000" dirty="0"/>
              <a:t>E</a:t>
            </a:r>
            <a:r>
              <a:rPr lang="es-PE" sz="2000" dirty="0" smtClean="0"/>
              <a:t>n </a:t>
            </a:r>
            <a:r>
              <a:rPr lang="es-PE" sz="2000" dirty="0"/>
              <a:t>cada caso señala si los experimentos descritos son determinísticos o aleatorios. </a:t>
            </a:r>
            <a:endParaRPr lang="es-PE" sz="2000" dirty="0" smtClean="0"/>
          </a:p>
          <a:p>
            <a:endParaRPr lang="es-PE" dirty="0"/>
          </a:p>
          <a:p>
            <a:r>
              <a:rPr lang="es-PE" sz="2000" dirty="0"/>
              <a:t>a. Lanzar un dado normal (con seis caras diferentes): </a:t>
            </a:r>
          </a:p>
          <a:p>
            <a:r>
              <a:rPr lang="es-PE" sz="2000" dirty="0"/>
              <a:t>b. Extraer una ficha de una urna llena de fichas diferentes: </a:t>
            </a:r>
          </a:p>
          <a:p>
            <a:r>
              <a:rPr lang="es-PE" sz="2000" dirty="0"/>
              <a:t>c. Indicar qué día de la semana será mañana: </a:t>
            </a:r>
          </a:p>
          <a:p>
            <a:r>
              <a:rPr lang="es-PE" sz="2000" dirty="0"/>
              <a:t>d. Soltar una piedra desde lo alto de un edificio: </a:t>
            </a:r>
            <a:endParaRPr lang="es-PE" sz="2000" dirty="0">
              <a:solidFill>
                <a:schemeClr val="dk1"/>
              </a:solidFill>
            </a:endParaRPr>
          </a:p>
        </p:txBody>
      </p:sp>
      <p:sp>
        <p:nvSpPr>
          <p:cNvPr id="10" name="CuadroTexto 9"/>
          <p:cNvSpPr txBox="1"/>
          <p:nvPr/>
        </p:nvSpPr>
        <p:spPr>
          <a:xfrm>
            <a:off x="6751912" y="5229200"/>
            <a:ext cx="1987834" cy="400110"/>
          </a:xfrm>
          <a:prstGeom prst="rect">
            <a:avLst/>
          </a:prstGeom>
          <a:noFill/>
        </p:spPr>
        <p:txBody>
          <a:bodyPr wrap="square" rtlCol="0">
            <a:spAutoFit/>
          </a:bodyPr>
          <a:lstStyle/>
          <a:p>
            <a:pPr algn="just"/>
            <a:r>
              <a:rPr lang="es-PE" sz="2000" b="1" dirty="0" smtClean="0">
                <a:solidFill>
                  <a:srgbClr val="CC0000"/>
                </a:solidFill>
              </a:rPr>
              <a:t>E. Aleatorio.</a:t>
            </a:r>
            <a:endParaRPr lang="es-PE" sz="2000" dirty="0">
              <a:solidFill>
                <a:srgbClr val="CC0000"/>
              </a:solidFill>
            </a:endParaRPr>
          </a:p>
        </p:txBody>
      </p:sp>
      <p:sp>
        <p:nvSpPr>
          <p:cNvPr id="11" name="CuadroTexto 10"/>
          <p:cNvSpPr txBox="1"/>
          <p:nvPr/>
        </p:nvSpPr>
        <p:spPr>
          <a:xfrm>
            <a:off x="6751912" y="5544528"/>
            <a:ext cx="1987834" cy="400110"/>
          </a:xfrm>
          <a:prstGeom prst="rect">
            <a:avLst/>
          </a:prstGeom>
          <a:noFill/>
        </p:spPr>
        <p:txBody>
          <a:bodyPr wrap="square" rtlCol="0">
            <a:spAutoFit/>
          </a:bodyPr>
          <a:lstStyle/>
          <a:p>
            <a:pPr algn="just"/>
            <a:r>
              <a:rPr lang="es-PE" sz="2000" b="1" dirty="0" smtClean="0">
                <a:solidFill>
                  <a:srgbClr val="CC0000"/>
                </a:solidFill>
              </a:rPr>
              <a:t>E. Aleatorio.</a:t>
            </a:r>
            <a:endParaRPr lang="es-PE" sz="2000" dirty="0">
              <a:solidFill>
                <a:srgbClr val="CC0000"/>
              </a:solidFill>
            </a:endParaRPr>
          </a:p>
        </p:txBody>
      </p:sp>
      <p:sp>
        <p:nvSpPr>
          <p:cNvPr id="12" name="CuadroTexto 11"/>
          <p:cNvSpPr txBox="1"/>
          <p:nvPr/>
        </p:nvSpPr>
        <p:spPr>
          <a:xfrm>
            <a:off x="6766274" y="5886169"/>
            <a:ext cx="1987834" cy="400110"/>
          </a:xfrm>
          <a:prstGeom prst="rect">
            <a:avLst/>
          </a:prstGeom>
          <a:noFill/>
        </p:spPr>
        <p:txBody>
          <a:bodyPr wrap="square" rtlCol="0">
            <a:spAutoFit/>
          </a:bodyPr>
          <a:lstStyle/>
          <a:p>
            <a:pPr algn="just"/>
            <a:r>
              <a:rPr lang="es-PE" sz="2000" b="1" dirty="0" smtClean="0">
                <a:solidFill>
                  <a:srgbClr val="CC0000"/>
                </a:solidFill>
              </a:rPr>
              <a:t>E. Determinístico</a:t>
            </a:r>
            <a:endParaRPr lang="es-PE" sz="2000" dirty="0">
              <a:solidFill>
                <a:srgbClr val="CC0000"/>
              </a:solidFill>
            </a:endParaRPr>
          </a:p>
        </p:txBody>
      </p:sp>
      <p:sp>
        <p:nvSpPr>
          <p:cNvPr id="13" name="CuadroTexto 12"/>
          <p:cNvSpPr txBox="1"/>
          <p:nvPr/>
        </p:nvSpPr>
        <p:spPr>
          <a:xfrm>
            <a:off x="6766274" y="6201497"/>
            <a:ext cx="1987834" cy="400110"/>
          </a:xfrm>
          <a:prstGeom prst="rect">
            <a:avLst/>
          </a:prstGeom>
          <a:noFill/>
        </p:spPr>
        <p:txBody>
          <a:bodyPr wrap="square" rtlCol="0">
            <a:spAutoFit/>
          </a:bodyPr>
          <a:lstStyle/>
          <a:p>
            <a:pPr algn="just"/>
            <a:r>
              <a:rPr lang="es-PE" sz="2000" b="1" dirty="0" smtClean="0">
                <a:solidFill>
                  <a:srgbClr val="CC0000"/>
                </a:solidFill>
              </a:rPr>
              <a:t>E. Determinístico</a:t>
            </a:r>
            <a:endParaRPr lang="es-PE" sz="2000" dirty="0">
              <a:solidFill>
                <a:srgbClr val="CC0000"/>
              </a:solidFill>
            </a:endParaRPr>
          </a:p>
        </p:txBody>
      </p:sp>
    </p:spTree>
    <p:extLst>
      <p:ext uri="{BB962C8B-B14F-4D97-AF65-F5344CB8AC3E}">
        <p14:creationId xmlns:p14="http://schemas.microsoft.com/office/powerpoint/2010/main" val="1489457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8272"/>
            <a:ext cx="2909293" cy="546747"/>
          </a:xfrm>
          <a:prstGeom prst="rect">
            <a:avLst/>
          </a:prstGeom>
        </p:spPr>
      </p:pic>
      <p:sp>
        <p:nvSpPr>
          <p:cNvPr id="5" name="CuadroTexto 4"/>
          <p:cNvSpPr txBox="1"/>
          <p:nvPr/>
        </p:nvSpPr>
        <p:spPr>
          <a:xfrm>
            <a:off x="467544" y="620688"/>
            <a:ext cx="8280920" cy="830997"/>
          </a:xfrm>
          <a:prstGeom prst="rect">
            <a:avLst/>
          </a:prstGeom>
          <a:noFill/>
        </p:spPr>
        <p:txBody>
          <a:bodyPr wrap="square" rtlCol="0">
            <a:spAutoFit/>
          </a:bodyPr>
          <a:lstStyle/>
          <a:p>
            <a:pPr algn="just"/>
            <a:r>
              <a:rPr lang="es-PE" sz="2400" b="1" dirty="0" smtClean="0">
                <a:solidFill>
                  <a:srgbClr val="7030A0"/>
                </a:solidFill>
              </a:rPr>
              <a:t>El </a:t>
            </a:r>
            <a:r>
              <a:rPr lang="es-PE" sz="2400" b="1" dirty="0">
                <a:solidFill>
                  <a:srgbClr val="7030A0"/>
                </a:solidFill>
              </a:rPr>
              <a:t>espacio </a:t>
            </a:r>
            <a:r>
              <a:rPr lang="es-PE" sz="2400" b="1" dirty="0" err="1">
                <a:solidFill>
                  <a:srgbClr val="7030A0"/>
                </a:solidFill>
              </a:rPr>
              <a:t>muestral</a:t>
            </a:r>
            <a:r>
              <a:rPr lang="es-PE" sz="2400" b="1" dirty="0">
                <a:solidFill>
                  <a:srgbClr val="7030A0"/>
                </a:solidFill>
              </a:rPr>
              <a:t> (</a:t>
            </a:r>
            <a:r>
              <a:rPr lang="es-PE" sz="2400" dirty="0">
                <a:solidFill>
                  <a:srgbClr val="7030A0"/>
                </a:solidFill>
              </a:rPr>
              <a:t>Ω</a:t>
            </a:r>
            <a:r>
              <a:rPr lang="es-PE" sz="2400" b="1" dirty="0">
                <a:solidFill>
                  <a:srgbClr val="7030A0"/>
                </a:solidFill>
              </a:rPr>
              <a:t>) es el conjunto de todos los posibles resultados de un experimento aleatorio. </a:t>
            </a:r>
            <a:endParaRPr lang="es-PE" sz="2000" dirty="0">
              <a:solidFill>
                <a:srgbClr val="7030A0"/>
              </a:solidFill>
            </a:endParaRPr>
          </a:p>
        </p:txBody>
      </p:sp>
      <p:sp>
        <p:nvSpPr>
          <p:cNvPr id="7" name="CuadroTexto 6"/>
          <p:cNvSpPr txBox="1"/>
          <p:nvPr/>
        </p:nvSpPr>
        <p:spPr>
          <a:xfrm>
            <a:off x="467544" y="1412776"/>
            <a:ext cx="8280920" cy="1938992"/>
          </a:xfrm>
          <a:prstGeom prst="rect">
            <a:avLst/>
          </a:prstGeom>
          <a:noFill/>
        </p:spPr>
        <p:txBody>
          <a:bodyPr wrap="square" rtlCol="0">
            <a:spAutoFit/>
          </a:bodyPr>
          <a:lstStyle/>
          <a:p>
            <a:r>
              <a:rPr lang="es-PE" sz="2000" b="1" dirty="0" smtClean="0"/>
              <a:t>Ejemplo </a:t>
            </a:r>
            <a:r>
              <a:rPr lang="es-PE" sz="2000" b="1" dirty="0"/>
              <a:t>2: </a:t>
            </a:r>
            <a:r>
              <a:rPr lang="es-PE" sz="2000" dirty="0" smtClean="0"/>
              <a:t>Si </a:t>
            </a:r>
            <a:r>
              <a:rPr lang="es-PE" sz="2000" dirty="0"/>
              <a:t>el experimento aleatorio es lanzar un dado normal, </a:t>
            </a:r>
            <a:r>
              <a:rPr lang="es-PE" sz="2000" dirty="0" smtClean="0"/>
              <a:t>¿Cuál </a:t>
            </a:r>
            <a:r>
              <a:rPr lang="es-PE" sz="2000" dirty="0"/>
              <a:t>es el espacio </a:t>
            </a:r>
            <a:r>
              <a:rPr lang="es-PE" sz="2000" dirty="0" err="1"/>
              <a:t>muestral</a:t>
            </a:r>
            <a:r>
              <a:rPr lang="es-PE" sz="2000" dirty="0"/>
              <a:t>? </a:t>
            </a:r>
          </a:p>
          <a:p>
            <a:r>
              <a:rPr lang="es-PE" sz="2000" dirty="0"/>
              <a:t>a. {1, 2, 3, 4, 5, 6} </a:t>
            </a:r>
          </a:p>
          <a:p>
            <a:r>
              <a:rPr lang="es-PE" sz="2000" dirty="0"/>
              <a:t>b. {enero, febrero, marzo, abril} </a:t>
            </a:r>
          </a:p>
          <a:p>
            <a:r>
              <a:rPr lang="pt-BR" sz="2000" dirty="0"/>
              <a:t>c. {a, b, c, d, e} </a:t>
            </a:r>
          </a:p>
          <a:p>
            <a:r>
              <a:rPr lang="es-PE" sz="2000" dirty="0"/>
              <a:t>d. {3, 5, 7, 9, 11, 13} </a:t>
            </a:r>
            <a:endParaRPr lang="es-PE" sz="2000" dirty="0">
              <a:solidFill>
                <a:schemeClr val="dk1"/>
              </a:solidFill>
            </a:endParaRPr>
          </a:p>
        </p:txBody>
      </p:sp>
      <p:sp>
        <p:nvSpPr>
          <p:cNvPr id="8" name="CuadroTexto 7"/>
          <p:cNvSpPr txBox="1"/>
          <p:nvPr/>
        </p:nvSpPr>
        <p:spPr>
          <a:xfrm>
            <a:off x="2384474" y="2060848"/>
            <a:ext cx="2223530" cy="400110"/>
          </a:xfrm>
          <a:prstGeom prst="rect">
            <a:avLst/>
          </a:prstGeom>
          <a:noFill/>
        </p:spPr>
        <p:txBody>
          <a:bodyPr wrap="square" rtlCol="0">
            <a:spAutoFit/>
          </a:bodyPr>
          <a:lstStyle/>
          <a:p>
            <a:pPr algn="just"/>
            <a:r>
              <a:rPr lang="es-PE" sz="2000" b="1" dirty="0" smtClean="0">
                <a:solidFill>
                  <a:srgbClr val="CC0000"/>
                </a:solidFill>
              </a:rPr>
              <a:t>Respuesta correcta</a:t>
            </a:r>
            <a:endParaRPr lang="es-PE" sz="2000" dirty="0">
              <a:solidFill>
                <a:srgbClr val="CC0000"/>
              </a:solidFill>
            </a:endParaRPr>
          </a:p>
        </p:txBody>
      </p:sp>
      <p:sp>
        <p:nvSpPr>
          <p:cNvPr id="9" name="CuadroTexto 8"/>
          <p:cNvSpPr txBox="1"/>
          <p:nvPr/>
        </p:nvSpPr>
        <p:spPr>
          <a:xfrm>
            <a:off x="468186" y="3284984"/>
            <a:ext cx="8280920" cy="830997"/>
          </a:xfrm>
          <a:prstGeom prst="rect">
            <a:avLst/>
          </a:prstGeom>
          <a:noFill/>
        </p:spPr>
        <p:txBody>
          <a:bodyPr wrap="square" rtlCol="0">
            <a:spAutoFit/>
          </a:bodyPr>
          <a:lstStyle/>
          <a:p>
            <a:pPr algn="just"/>
            <a:r>
              <a:rPr lang="es-PE" sz="2400" b="1" dirty="0">
                <a:solidFill>
                  <a:srgbClr val="7030A0"/>
                </a:solidFill>
              </a:rPr>
              <a:t>Un evento (ε) o suceso se refiere a la ocurrencia de algún subconjunto del espacio </a:t>
            </a:r>
            <a:r>
              <a:rPr lang="es-PE" sz="2400" b="1" dirty="0" err="1">
                <a:solidFill>
                  <a:srgbClr val="7030A0"/>
                </a:solidFill>
              </a:rPr>
              <a:t>muestral</a:t>
            </a:r>
            <a:r>
              <a:rPr lang="es-PE" sz="2400" b="1" dirty="0">
                <a:solidFill>
                  <a:srgbClr val="7030A0"/>
                </a:solidFill>
              </a:rPr>
              <a:t>. </a:t>
            </a:r>
          </a:p>
        </p:txBody>
      </p:sp>
      <p:sp>
        <p:nvSpPr>
          <p:cNvPr id="11" name="CuadroTexto 10"/>
          <p:cNvSpPr txBox="1"/>
          <p:nvPr/>
        </p:nvSpPr>
        <p:spPr>
          <a:xfrm>
            <a:off x="611560" y="4149080"/>
            <a:ext cx="8280920" cy="2554545"/>
          </a:xfrm>
          <a:prstGeom prst="rect">
            <a:avLst/>
          </a:prstGeom>
          <a:noFill/>
        </p:spPr>
        <p:txBody>
          <a:bodyPr wrap="square" rtlCol="0">
            <a:spAutoFit/>
          </a:bodyPr>
          <a:lstStyle/>
          <a:p>
            <a:pPr algn="just"/>
            <a:r>
              <a:rPr lang="es-PE" sz="2000" b="1" dirty="0" smtClean="0"/>
              <a:t>Ejemplo </a:t>
            </a:r>
            <a:r>
              <a:rPr lang="es-PE" sz="2000" b="1" dirty="0"/>
              <a:t>3: </a:t>
            </a:r>
            <a:r>
              <a:rPr lang="es-PE" sz="2000" dirty="0"/>
              <a:t>S</a:t>
            </a:r>
            <a:r>
              <a:rPr lang="es-PE" sz="2000" dirty="0" smtClean="0"/>
              <a:t>i </a:t>
            </a:r>
            <a:r>
              <a:rPr lang="es-PE" sz="2000" dirty="0"/>
              <a:t>el experimento aleatorio es extraer, sin ver, una carta y observar el número representado en ella, su espacio </a:t>
            </a:r>
            <a:r>
              <a:rPr lang="es-PE" sz="2000" dirty="0" err="1"/>
              <a:t>muestral</a:t>
            </a:r>
            <a:r>
              <a:rPr lang="es-PE" sz="2000" dirty="0"/>
              <a:t> es el siguiente: </a:t>
            </a:r>
          </a:p>
          <a:p>
            <a:r>
              <a:rPr lang="el-GR" sz="2000" dirty="0"/>
              <a:t>Ω = {1, 2, 3, 4, 5, 6, 7, 8, 9, 10, 11, 12, 13} </a:t>
            </a:r>
          </a:p>
          <a:p>
            <a:r>
              <a:rPr lang="es-PE" sz="2000" b="1" dirty="0"/>
              <a:t>¿Cuáles son eventos de este experimento aleatorio? </a:t>
            </a:r>
            <a:endParaRPr lang="es-PE" sz="2000" dirty="0"/>
          </a:p>
          <a:p>
            <a:r>
              <a:rPr lang="es-PE" sz="2000" dirty="0"/>
              <a:t>a. La carta es de espadas. </a:t>
            </a:r>
          </a:p>
          <a:p>
            <a:r>
              <a:rPr lang="es-PE" sz="2000" dirty="0"/>
              <a:t>b. La carta tiene un número par. </a:t>
            </a:r>
          </a:p>
          <a:p>
            <a:r>
              <a:rPr lang="es-PE" sz="2000" dirty="0"/>
              <a:t>c. La carta es la más grande en tamaño. </a:t>
            </a:r>
          </a:p>
          <a:p>
            <a:r>
              <a:rPr lang="es-PE" sz="2000" dirty="0"/>
              <a:t>d. La carta está cortada por la mitad. </a:t>
            </a:r>
            <a:endParaRPr lang="es-PE" sz="2000" dirty="0">
              <a:solidFill>
                <a:schemeClr val="dk1"/>
              </a:solidFill>
            </a:endParaRPr>
          </a:p>
        </p:txBody>
      </p:sp>
      <p:sp>
        <p:nvSpPr>
          <p:cNvPr id="12" name="CuadroTexto 11"/>
          <p:cNvSpPr txBox="1"/>
          <p:nvPr/>
        </p:nvSpPr>
        <p:spPr>
          <a:xfrm>
            <a:off x="3496239" y="5373216"/>
            <a:ext cx="1867849" cy="400110"/>
          </a:xfrm>
          <a:prstGeom prst="rect">
            <a:avLst/>
          </a:prstGeom>
          <a:noFill/>
        </p:spPr>
        <p:txBody>
          <a:bodyPr wrap="square" rtlCol="0">
            <a:spAutoFit/>
          </a:bodyPr>
          <a:lstStyle/>
          <a:p>
            <a:pPr algn="just"/>
            <a:r>
              <a:rPr lang="es-PE" sz="2000" b="1" dirty="0" smtClean="0">
                <a:solidFill>
                  <a:srgbClr val="CC0000"/>
                </a:solidFill>
              </a:rPr>
              <a:t>Es </a:t>
            </a:r>
            <a:r>
              <a:rPr lang="es-PE" sz="2000" b="1" dirty="0" smtClean="0">
                <a:solidFill>
                  <a:srgbClr val="CC0000"/>
                </a:solidFill>
              </a:rPr>
              <a:t>evento</a:t>
            </a:r>
            <a:endParaRPr lang="es-PE" sz="2000" dirty="0">
              <a:solidFill>
                <a:srgbClr val="CC0000"/>
              </a:solidFill>
            </a:endParaRPr>
          </a:p>
        </p:txBody>
      </p:sp>
      <p:sp>
        <p:nvSpPr>
          <p:cNvPr id="13" name="CuadroTexto 12"/>
          <p:cNvSpPr txBox="1"/>
          <p:nvPr/>
        </p:nvSpPr>
        <p:spPr>
          <a:xfrm>
            <a:off x="4211960" y="5674896"/>
            <a:ext cx="1368152" cy="400110"/>
          </a:xfrm>
          <a:prstGeom prst="rect">
            <a:avLst/>
          </a:prstGeom>
          <a:noFill/>
        </p:spPr>
        <p:txBody>
          <a:bodyPr wrap="square" rtlCol="0">
            <a:spAutoFit/>
          </a:bodyPr>
          <a:lstStyle/>
          <a:p>
            <a:pPr algn="just"/>
            <a:r>
              <a:rPr lang="es-PE" sz="2000" b="1" dirty="0" smtClean="0">
                <a:solidFill>
                  <a:srgbClr val="CC0000"/>
                </a:solidFill>
              </a:rPr>
              <a:t>Es evento</a:t>
            </a:r>
            <a:endParaRPr lang="es-PE" sz="2000" dirty="0">
              <a:solidFill>
                <a:srgbClr val="CC0000"/>
              </a:solidFill>
            </a:endParaRPr>
          </a:p>
        </p:txBody>
      </p:sp>
      <p:sp>
        <p:nvSpPr>
          <p:cNvPr id="14" name="CuadroTexto 13"/>
          <p:cNvSpPr txBox="1"/>
          <p:nvPr/>
        </p:nvSpPr>
        <p:spPr>
          <a:xfrm>
            <a:off x="4896036" y="5989205"/>
            <a:ext cx="1692188" cy="400110"/>
          </a:xfrm>
          <a:prstGeom prst="rect">
            <a:avLst/>
          </a:prstGeom>
          <a:noFill/>
        </p:spPr>
        <p:txBody>
          <a:bodyPr wrap="square" rtlCol="0">
            <a:spAutoFit/>
          </a:bodyPr>
          <a:lstStyle/>
          <a:p>
            <a:pPr algn="just"/>
            <a:r>
              <a:rPr lang="es-PE" sz="2000" b="1" dirty="0" smtClean="0">
                <a:solidFill>
                  <a:srgbClr val="CC0000"/>
                </a:solidFill>
              </a:rPr>
              <a:t>No es evento</a:t>
            </a:r>
            <a:endParaRPr lang="es-PE" sz="2000" dirty="0">
              <a:solidFill>
                <a:srgbClr val="CC0000"/>
              </a:solidFill>
            </a:endParaRPr>
          </a:p>
        </p:txBody>
      </p:sp>
      <p:sp>
        <p:nvSpPr>
          <p:cNvPr id="15" name="CuadroTexto 14"/>
          <p:cNvSpPr txBox="1"/>
          <p:nvPr/>
        </p:nvSpPr>
        <p:spPr>
          <a:xfrm>
            <a:off x="4734018" y="6322828"/>
            <a:ext cx="1692188" cy="400110"/>
          </a:xfrm>
          <a:prstGeom prst="rect">
            <a:avLst/>
          </a:prstGeom>
          <a:noFill/>
        </p:spPr>
        <p:txBody>
          <a:bodyPr wrap="square" rtlCol="0">
            <a:spAutoFit/>
          </a:bodyPr>
          <a:lstStyle/>
          <a:p>
            <a:pPr algn="just"/>
            <a:r>
              <a:rPr lang="es-PE" sz="2000" b="1" dirty="0" smtClean="0">
                <a:solidFill>
                  <a:srgbClr val="CC0000"/>
                </a:solidFill>
              </a:rPr>
              <a:t>No es evento</a:t>
            </a:r>
            <a:endParaRPr lang="es-PE" sz="2000" dirty="0">
              <a:solidFill>
                <a:srgbClr val="CC0000"/>
              </a:solidFill>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001994" y="2085997"/>
            <a:ext cx="1378317" cy="1165888"/>
          </a:xfrm>
          <a:prstGeom prst="rect">
            <a:avLst/>
          </a:prstGeom>
        </p:spPr>
      </p:pic>
      <p:pic>
        <p:nvPicPr>
          <p:cNvPr id="1026" name="Picture 2" descr="C:\Users\PCA\Desktop\naipes.jpg"/>
          <p:cNvPicPr>
            <a:picLocks noChangeAspect="1" noChangeArrowheads="1"/>
          </p:cNvPicPr>
          <p:nvPr/>
        </p:nvPicPr>
        <p:blipFill rotWithShape="1">
          <a:blip r:embed="rId4">
            <a:extLst>
              <a:ext uri="{28A0092B-C50C-407E-A947-70E740481C1C}">
                <a14:useLocalDpi xmlns:a14="http://schemas.microsoft.com/office/drawing/2010/main" val="0"/>
              </a:ext>
            </a:extLst>
          </a:blip>
          <a:srcRect t="15867" b="14953"/>
          <a:stretch/>
        </p:blipFill>
        <p:spPr bwMode="auto">
          <a:xfrm>
            <a:off x="7380311" y="5198872"/>
            <a:ext cx="1431603" cy="99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45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80">
                                          <p:stCondLst>
                                            <p:cond delay="0"/>
                                          </p:stCondLst>
                                        </p:cTn>
                                        <p:tgtEl>
                                          <p:spTgt spid="16"/>
                                        </p:tgtEl>
                                      </p:cBhvr>
                                    </p:animEffect>
                                    <p:anim calcmode="lin" valueType="num">
                                      <p:cBhvr>
                                        <p:cTn id="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 dur="26">
                                          <p:stCondLst>
                                            <p:cond delay="650"/>
                                          </p:stCondLst>
                                        </p:cTn>
                                        <p:tgtEl>
                                          <p:spTgt spid="16"/>
                                        </p:tgtEl>
                                      </p:cBhvr>
                                      <p:to x="100000" y="60000"/>
                                    </p:animScale>
                                    <p:animScale>
                                      <p:cBhvr>
                                        <p:cTn id="22" dur="166" decel="50000">
                                          <p:stCondLst>
                                            <p:cond delay="676"/>
                                          </p:stCondLst>
                                        </p:cTn>
                                        <p:tgtEl>
                                          <p:spTgt spid="16"/>
                                        </p:tgtEl>
                                      </p:cBhvr>
                                      <p:to x="100000" y="100000"/>
                                    </p:animScale>
                                    <p:animScale>
                                      <p:cBhvr>
                                        <p:cTn id="23" dur="26">
                                          <p:stCondLst>
                                            <p:cond delay="1312"/>
                                          </p:stCondLst>
                                        </p:cTn>
                                        <p:tgtEl>
                                          <p:spTgt spid="16"/>
                                        </p:tgtEl>
                                      </p:cBhvr>
                                      <p:to x="100000" y="80000"/>
                                    </p:animScale>
                                    <p:animScale>
                                      <p:cBhvr>
                                        <p:cTn id="24" dur="166" decel="50000">
                                          <p:stCondLst>
                                            <p:cond delay="1338"/>
                                          </p:stCondLst>
                                        </p:cTn>
                                        <p:tgtEl>
                                          <p:spTgt spid="16"/>
                                        </p:tgtEl>
                                      </p:cBhvr>
                                      <p:to x="100000" y="100000"/>
                                    </p:animScale>
                                    <p:animScale>
                                      <p:cBhvr>
                                        <p:cTn id="25" dur="26">
                                          <p:stCondLst>
                                            <p:cond delay="1642"/>
                                          </p:stCondLst>
                                        </p:cTn>
                                        <p:tgtEl>
                                          <p:spTgt spid="16"/>
                                        </p:tgtEl>
                                      </p:cBhvr>
                                      <p:to x="100000" y="90000"/>
                                    </p:animScale>
                                    <p:animScale>
                                      <p:cBhvr>
                                        <p:cTn id="26" dur="166" decel="50000">
                                          <p:stCondLst>
                                            <p:cond delay="1668"/>
                                          </p:stCondLst>
                                        </p:cTn>
                                        <p:tgtEl>
                                          <p:spTgt spid="16"/>
                                        </p:tgtEl>
                                      </p:cBhvr>
                                      <p:to x="100000" y="100000"/>
                                    </p:animScale>
                                    <p:animScale>
                                      <p:cBhvr>
                                        <p:cTn id="27" dur="26">
                                          <p:stCondLst>
                                            <p:cond delay="1808"/>
                                          </p:stCondLst>
                                        </p:cTn>
                                        <p:tgtEl>
                                          <p:spTgt spid="16"/>
                                        </p:tgtEl>
                                      </p:cBhvr>
                                      <p:to x="100000" y="95000"/>
                                    </p:animScale>
                                    <p:animScale>
                                      <p:cBhvr>
                                        <p:cTn id="28" dur="166" decel="50000">
                                          <p:stCondLst>
                                            <p:cond delay="1834"/>
                                          </p:stCondLst>
                                        </p:cTn>
                                        <p:tgtEl>
                                          <p:spTgt spid="1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wipe(down)">
                                      <p:cBhvr>
                                        <p:cTn id="45" dur="580">
                                          <p:stCondLst>
                                            <p:cond delay="0"/>
                                          </p:stCondLst>
                                        </p:cTn>
                                        <p:tgtEl>
                                          <p:spTgt spid="1026"/>
                                        </p:tgtEl>
                                      </p:cBhvr>
                                    </p:animEffect>
                                    <p:anim calcmode="lin" valueType="num">
                                      <p:cBhvr>
                                        <p:cTn id="4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6"/>
                                        </p:tgtEl>
                                      </p:cBhvr>
                                      <p:to x="100000" y="60000"/>
                                    </p:animScale>
                                    <p:animScale>
                                      <p:cBhvr>
                                        <p:cTn id="52" dur="166" decel="50000">
                                          <p:stCondLst>
                                            <p:cond delay="676"/>
                                          </p:stCondLst>
                                        </p:cTn>
                                        <p:tgtEl>
                                          <p:spTgt spid="1026"/>
                                        </p:tgtEl>
                                      </p:cBhvr>
                                      <p:to x="100000" y="100000"/>
                                    </p:animScale>
                                    <p:animScale>
                                      <p:cBhvr>
                                        <p:cTn id="53" dur="26">
                                          <p:stCondLst>
                                            <p:cond delay="1312"/>
                                          </p:stCondLst>
                                        </p:cTn>
                                        <p:tgtEl>
                                          <p:spTgt spid="1026"/>
                                        </p:tgtEl>
                                      </p:cBhvr>
                                      <p:to x="100000" y="80000"/>
                                    </p:animScale>
                                    <p:animScale>
                                      <p:cBhvr>
                                        <p:cTn id="54" dur="166" decel="50000">
                                          <p:stCondLst>
                                            <p:cond delay="1338"/>
                                          </p:stCondLst>
                                        </p:cTn>
                                        <p:tgtEl>
                                          <p:spTgt spid="1026"/>
                                        </p:tgtEl>
                                      </p:cBhvr>
                                      <p:to x="100000" y="100000"/>
                                    </p:animScale>
                                    <p:animScale>
                                      <p:cBhvr>
                                        <p:cTn id="55" dur="26">
                                          <p:stCondLst>
                                            <p:cond delay="1642"/>
                                          </p:stCondLst>
                                        </p:cTn>
                                        <p:tgtEl>
                                          <p:spTgt spid="1026"/>
                                        </p:tgtEl>
                                      </p:cBhvr>
                                      <p:to x="100000" y="90000"/>
                                    </p:animScale>
                                    <p:animScale>
                                      <p:cBhvr>
                                        <p:cTn id="56" dur="166" decel="50000">
                                          <p:stCondLst>
                                            <p:cond delay="1668"/>
                                          </p:stCondLst>
                                        </p:cTn>
                                        <p:tgtEl>
                                          <p:spTgt spid="1026"/>
                                        </p:tgtEl>
                                      </p:cBhvr>
                                      <p:to x="100000" y="100000"/>
                                    </p:animScale>
                                    <p:animScale>
                                      <p:cBhvr>
                                        <p:cTn id="57" dur="26">
                                          <p:stCondLst>
                                            <p:cond delay="1808"/>
                                          </p:stCondLst>
                                        </p:cTn>
                                        <p:tgtEl>
                                          <p:spTgt spid="1026"/>
                                        </p:tgtEl>
                                      </p:cBhvr>
                                      <p:to x="100000" y="95000"/>
                                    </p:animScale>
                                    <p:animScale>
                                      <p:cBhvr>
                                        <p:cTn id="58" dur="166" decel="50000">
                                          <p:stCondLst>
                                            <p:cond delay="1834"/>
                                          </p:stCondLst>
                                        </p:cTn>
                                        <p:tgtEl>
                                          <p:spTgt spid="102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395536" y="764704"/>
            <a:ext cx="8280920" cy="1569660"/>
          </a:xfrm>
          <a:prstGeom prst="rect">
            <a:avLst/>
          </a:prstGeom>
          <a:noFill/>
        </p:spPr>
        <p:txBody>
          <a:bodyPr wrap="square" rtlCol="0">
            <a:spAutoFit/>
          </a:bodyPr>
          <a:lstStyle/>
          <a:p>
            <a:pPr algn="just"/>
            <a:r>
              <a:rPr lang="es-PE" sz="2400" b="1" dirty="0" smtClean="0">
                <a:solidFill>
                  <a:srgbClr val="7030A0"/>
                </a:solidFill>
              </a:rPr>
              <a:t>La </a:t>
            </a:r>
            <a:r>
              <a:rPr lang="es-PE" sz="2400" b="1" dirty="0">
                <a:solidFill>
                  <a:srgbClr val="7030A0"/>
                </a:solidFill>
              </a:rPr>
              <a:t>probabilidad de ocurrencia de un evento </a:t>
            </a:r>
            <a:r>
              <a:rPr lang="es-PE" sz="2400" b="1" i="1" dirty="0">
                <a:solidFill>
                  <a:srgbClr val="7030A0"/>
                </a:solidFill>
              </a:rPr>
              <a:t>P</a:t>
            </a:r>
            <a:r>
              <a:rPr lang="es-PE" sz="2400" b="1" dirty="0">
                <a:solidFill>
                  <a:srgbClr val="7030A0"/>
                </a:solidFill>
              </a:rPr>
              <a:t>(</a:t>
            </a:r>
            <a:r>
              <a:rPr lang="es-PE" sz="2400" dirty="0">
                <a:solidFill>
                  <a:srgbClr val="7030A0"/>
                </a:solidFill>
              </a:rPr>
              <a:t>ε</a:t>
            </a:r>
            <a:r>
              <a:rPr lang="es-PE" sz="2400" b="1" dirty="0">
                <a:solidFill>
                  <a:srgbClr val="7030A0"/>
                </a:solidFill>
              </a:rPr>
              <a:t>) es un número comprendido entre 0 y 1 y nos indica la posibilidad de ocurrencia del evento (</a:t>
            </a:r>
            <a:r>
              <a:rPr lang="es-PE" sz="2400" dirty="0">
                <a:solidFill>
                  <a:srgbClr val="7030A0"/>
                </a:solidFill>
              </a:rPr>
              <a:t>ε</a:t>
            </a:r>
            <a:r>
              <a:rPr lang="es-PE" sz="2400" b="1" dirty="0">
                <a:solidFill>
                  <a:srgbClr val="7030A0"/>
                </a:solidFill>
              </a:rPr>
              <a:t>). 0 representa ocurrencia nula (fracaso) y 1, ocurrencia segura (éxito). </a:t>
            </a:r>
            <a:endParaRPr lang="es-PE" sz="2000" dirty="0">
              <a:solidFill>
                <a:srgbClr val="7030A0"/>
              </a:solidFill>
            </a:endParaRPr>
          </a:p>
        </p:txBody>
      </p:sp>
      <mc:AlternateContent xmlns:mc="http://schemas.openxmlformats.org/markup-compatibility/2006" xmlns:a14="http://schemas.microsoft.com/office/drawing/2010/main">
        <mc:Choice Requires="a14">
          <p:sp>
            <p:nvSpPr>
              <p:cNvPr id="6" name="CuadroTexto 5"/>
              <p:cNvSpPr txBox="1"/>
              <p:nvPr/>
            </p:nvSpPr>
            <p:spPr>
              <a:xfrm>
                <a:off x="382799" y="2577487"/>
                <a:ext cx="8280920" cy="1652632"/>
              </a:xfrm>
              <a:prstGeom prst="rect">
                <a:avLst/>
              </a:prstGeom>
              <a:noFill/>
            </p:spPr>
            <p:txBody>
              <a:bodyPr wrap="square" rtlCol="0">
                <a:spAutoFit/>
              </a:bodyPr>
              <a:lstStyle/>
              <a:p>
                <a:r>
                  <a:rPr lang="es-PE" sz="2000" dirty="0" smtClean="0"/>
                  <a:t>La </a:t>
                </a:r>
                <a:r>
                  <a:rPr lang="es-PE" sz="2000" dirty="0"/>
                  <a:t>probabilidad de un </a:t>
                </a:r>
                <a:r>
                  <a:rPr lang="es-PE" sz="2000" dirty="0" smtClean="0"/>
                  <a:t>evento </a:t>
                </a:r>
                <a:r>
                  <a:rPr lang="es-PE" sz="2000" dirty="0"/>
                  <a:t>aleatorio se calcula con la siguiente </a:t>
                </a:r>
                <a:r>
                  <a:rPr lang="es-PE" sz="2000" dirty="0" smtClean="0"/>
                  <a:t>relación (Definición teórica o de Laplace): </a:t>
                </a:r>
              </a:p>
              <a:p>
                <a:endParaRPr lang="es-PE" sz="2000" dirty="0" smtClean="0"/>
              </a:p>
              <a:p>
                <a:pPr/>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𝑃</m:t>
                      </m:r>
                      <m:d>
                        <m:dPr>
                          <m:ctrlPr>
                            <a:rPr lang="es-PE" sz="2000" b="0" i="1" smtClean="0">
                              <a:latin typeface="Cambria Math" panose="02040503050406030204" pitchFamily="18" charset="0"/>
                            </a:rPr>
                          </m:ctrlPr>
                        </m:dPr>
                        <m:e>
                          <m:r>
                            <a:rPr lang="es-PE" sz="2000" b="0" i="1" smtClean="0">
                              <a:latin typeface="Cambria Math" panose="02040503050406030204" pitchFamily="18" charset="0"/>
                              <a:ea typeface="Cambria Math" panose="02040503050406030204" pitchFamily="18" charset="0"/>
                            </a:rPr>
                            <m:t>𝜀</m:t>
                          </m:r>
                        </m:e>
                      </m:d>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𝐶𝑎𝑠𝑜𝑠</m:t>
                          </m:r>
                          <m:r>
                            <a:rPr lang="es-PE" sz="2000" b="0" i="1" smtClean="0">
                              <a:latin typeface="Cambria Math" panose="02040503050406030204" pitchFamily="18" charset="0"/>
                            </a:rPr>
                            <m:t> </m:t>
                          </m:r>
                          <m:r>
                            <a:rPr lang="es-PE" sz="2000" b="0" i="1" smtClean="0">
                              <a:latin typeface="Cambria Math" panose="02040503050406030204" pitchFamily="18" charset="0"/>
                            </a:rPr>
                            <m:t>𝑓𝑎𝑣𝑜𝑟𝑎𝑏𝑙𝑒𝑠</m:t>
                          </m:r>
                        </m:num>
                        <m:den>
                          <m:r>
                            <a:rPr lang="es-PE" sz="2000" b="0" i="1" smtClean="0">
                              <a:latin typeface="Cambria Math" panose="02040503050406030204" pitchFamily="18" charset="0"/>
                            </a:rPr>
                            <m:t>𝐶𝑎𝑠𝑜𝑠</m:t>
                          </m:r>
                          <m:r>
                            <a:rPr lang="es-PE" sz="2000" b="0" i="1" smtClean="0">
                              <a:latin typeface="Cambria Math" panose="02040503050406030204" pitchFamily="18" charset="0"/>
                            </a:rPr>
                            <m:t> </m:t>
                          </m:r>
                          <m:r>
                            <a:rPr lang="es-PE" sz="2000" b="0" i="1" smtClean="0">
                              <a:latin typeface="Cambria Math" panose="02040503050406030204" pitchFamily="18" charset="0"/>
                            </a:rPr>
                            <m:t>𝑝𝑜𝑠𝑖𝑏𝑙𝑒𝑠</m:t>
                          </m:r>
                        </m:den>
                      </m:f>
                    </m:oMath>
                  </m:oMathPara>
                </a14:m>
                <a:endParaRPr lang="es-PE" sz="2000" dirty="0" smtClean="0"/>
              </a:p>
            </p:txBody>
          </p:sp>
        </mc:Choice>
        <mc:Fallback xmlns="">
          <p:sp>
            <p:nvSpPr>
              <p:cNvPr id="6" name="CuadroTexto 5"/>
              <p:cNvSpPr txBox="1">
                <a:spLocks noRot="1" noChangeAspect="1" noMove="1" noResize="1" noEditPoints="1" noAdjustHandles="1" noChangeArrowheads="1" noChangeShapeType="1" noTextEdit="1"/>
              </p:cNvSpPr>
              <p:nvPr/>
            </p:nvSpPr>
            <p:spPr>
              <a:xfrm>
                <a:off x="382799" y="2577487"/>
                <a:ext cx="8280920" cy="1652632"/>
              </a:xfrm>
              <a:prstGeom prst="rect">
                <a:avLst/>
              </a:prstGeom>
              <a:blipFill rotWithShape="0">
                <a:blip r:embed="rId4"/>
                <a:stretch>
                  <a:fillRect l="-810" t="-2214"/>
                </a:stretch>
              </a:blipFill>
            </p:spPr>
            <p:txBody>
              <a:bodyPr/>
              <a:lstStyle/>
              <a:p>
                <a:r>
                  <a:rPr lang="es-PE">
                    <a:noFill/>
                  </a:rPr>
                  <a:t> </a:t>
                </a:r>
              </a:p>
            </p:txBody>
          </p:sp>
        </mc:Fallback>
      </mc:AlternateContent>
      <p:sp>
        <p:nvSpPr>
          <p:cNvPr id="7" name="CuadroTexto 6"/>
          <p:cNvSpPr txBox="1"/>
          <p:nvPr/>
        </p:nvSpPr>
        <p:spPr>
          <a:xfrm>
            <a:off x="395536" y="4509120"/>
            <a:ext cx="8280920" cy="1015663"/>
          </a:xfrm>
          <a:prstGeom prst="rect">
            <a:avLst/>
          </a:prstGeom>
          <a:noFill/>
        </p:spPr>
        <p:txBody>
          <a:bodyPr wrap="square" rtlCol="0">
            <a:spAutoFit/>
          </a:bodyPr>
          <a:lstStyle/>
          <a:p>
            <a:pPr algn="just"/>
            <a:r>
              <a:rPr lang="es-PE" sz="2000" dirty="0" smtClean="0"/>
              <a:t>Los </a:t>
            </a:r>
            <a:r>
              <a:rPr lang="es-PE" sz="2000" dirty="0"/>
              <a:t>casos favorables son los elementos del espacio </a:t>
            </a:r>
            <a:r>
              <a:rPr lang="es-PE" sz="2000" dirty="0" err="1"/>
              <a:t>muestral</a:t>
            </a:r>
            <a:r>
              <a:rPr lang="es-PE" sz="2000" dirty="0"/>
              <a:t> que cumplen las características del evento, y los casos posibles son todos los elementos del espacio </a:t>
            </a:r>
            <a:r>
              <a:rPr lang="es-PE" sz="2000" dirty="0" err="1"/>
              <a:t>muestral</a:t>
            </a:r>
            <a:r>
              <a:rPr lang="es-PE" sz="2000" dirty="0"/>
              <a:t>. </a:t>
            </a:r>
            <a:endParaRPr lang="es-PE" sz="2000" dirty="0" smtClean="0"/>
          </a:p>
        </p:txBody>
      </p:sp>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8" name="CuadroTexto 7"/>
          <p:cNvSpPr txBox="1"/>
          <p:nvPr/>
        </p:nvSpPr>
        <p:spPr>
          <a:xfrm>
            <a:off x="395536" y="764704"/>
            <a:ext cx="8280920" cy="1015663"/>
          </a:xfrm>
          <a:prstGeom prst="rect">
            <a:avLst/>
          </a:prstGeom>
          <a:noFill/>
        </p:spPr>
        <p:txBody>
          <a:bodyPr wrap="square" rtlCol="0">
            <a:spAutoFit/>
          </a:bodyPr>
          <a:lstStyle/>
          <a:p>
            <a:r>
              <a:rPr lang="es-PE" sz="2000" b="1" dirty="0" smtClean="0"/>
              <a:t>Ejemplo </a:t>
            </a:r>
            <a:r>
              <a:rPr lang="es-PE" sz="2000" b="1" dirty="0"/>
              <a:t>4: </a:t>
            </a:r>
            <a:r>
              <a:rPr lang="es-PE" sz="2000" dirty="0"/>
              <a:t>si el experimento aleatorio es extraer al azar una carta de un grupo de 13 cartas diferentes y observar el número representado en ella, </a:t>
            </a:r>
            <a:r>
              <a:rPr lang="es-PE" sz="2000" dirty="0" smtClean="0"/>
              <a:t>¿Cuál </a:t>
            </a:r>
            <a:r>
              <a:rPr lang="es-PE" sz="2000" dirty="0"/>
              <a:t>es la probabilidad de obtener una carta con número par? </a:t>
            </a:r>
            <a:endParaRPr lang="es-PE" sz="2000" dirty="0" smtClean="0"/>
          </a:p>
        </p:txBody>
      </p:sp>
      <p:sp>
        <p:nvSpPr>
          <p:cNvPr id="6" name="CuadroTexto 5"/>
          <p:cNvSpPr txBox="1"/>
          <p:nvPr/>
        </p:nvSpPr>
        <p:spPr>
          <a:xfrm>
            <a:off x="389033" y="1920607"/>
            <a:ext cx="8280920" cy="2862322"/>
          </a:xfrm>
          <a:prstGeom prst="rect">
            <a:avLst/>
          </a:prstGeom>
          <a:noFill/>
        </p:spPr>
        <p:txBody>
          <a:bodyPr wrap="square" rtlCol="0">
            <a:spAutoFit/>
          </a:bodyPr>
          <a:lstStyle/>
          <a:p>
            <a:r>
              <a:rPr lang="es-PE" sz="2000" b="1" dirty="0" smtClean="0"/>
              <a:t>RESOLUCIÓN </a:t>
            </a:r>
            <a:endParaRPr lang="es-PE" sz="2000" dirty="0"/>
          </a:p>
          <a:p>
            <a:r>
              <a:rPr lang="es-PE" sz="2000" dirty="0"/>
              <a:t>Según el ejemplo anterior, el espacio </a:t>
            </a:r>
            <a:r>
              <a:rPr lang="es-PE" sz="2000" dirty="0" err="1"/>
              <a:t>muestral</a:t>
            </a:r>
            <a:r>
              <a:rPr lang="es-PE" sz="2000" dirty="0"/>
              <a:t> es el siguiente: </a:t>
            </a:r>
            <a:endParaRPr lang="es-PE" sz="2000" dirty="0" smtClean="0"/>
          </a:p>
          <a:p>
            <a:endParaRPr lang="es-PE" sz="2000" dirty="0"/>
          </a:p>
          <a:p>
            <a:r>
              <a:rPr lang="el-GR" sz="2000" dirty="0"/>
              <a:t>Ω = {1, 2, 3, 4, 5, 6, 7, 8, 9, 10, 11, 12, 13} </a:t>
            </a:r>
            <a:endParaRPr lang="es-PE" sz="2000" dirty="0" smtClean="0"/>
          </a:p>
          <a:p>
            <a:endParaRPr lang="el-GR" sz="2000" dirty="0"/>
          </a:p>
          <a:p>
            <a:r>
              <a:rPr lang="es-PE" sz="2000" dirty="0"/>
              <a:t>De lo cual se obtiene que la cantidad de casos posibles es 13. </a:t>
            </a:r>
          </a:p>
          <a:p>
            <a:pPr algn="just"/>
            <a:r>
              <a:rPr lang="es-PE" sz="2000" dirty="0"/>
              <a:t>El evento consiste en obtener una carta con número par. Los casos favorables son {2, 4, 6, 8, 10, 12}. De esto se desprende que son 6 los casos favorables. </a:t>
            </a:r>
          </a:p>
          <a:p>
            <a:r>
              <a:rPr lang="es-PE" sz="2000" dirty="0"/>
              <a:t>Siendo el evento ε: carta con número par, </a:t>
            </a:r>
            <a:r>
              <a:rPr lang="es-PE" sz="2000" dirty="0" smtClean="0"/>
              <a:t>entonces: </a:t>
            </a:r>
          </a:p>
        </p:txBody>
      </p:sp>
      <mc:AlternateContent xmlns:mc="http://schemas.openxmlformats.org/markup-compatibility/2006" xmlns:a14="http://schemas.microsoft.com/office/drawing/2010/main">
        <mc:Choice Requires="a14">
          <p:sp>
            <p:nvSpPr>
              <p:cNvPr id="7" name="CuadroTexto 6"/>
              <p:cNvSpPr txBox="1"/>
              <p:nvPr/>
            </p:nvSpPr>
            <p:spPr>
              <a:xfrm>
                <a:off x="1668473" y="4789142"/>
                <a:ext cx="5623127" cy="7489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𝑃</m:t>
                      </m:r>
                      <m:d>
                        <m:dPr>
                          <m:ctrlPr>
                            <a:rPr lang="es-PE" sz="2000" b="0" i="1" smtClean="0">
                              <a:latin typeface="Cambria Math" panose="02040503050406030204" pitchFamily="18" charset="0"/>
                            </a:rPr>
                          </m:ctrlPr>
                        </m:dPr>
                        <m:e>
                          <m:r>
                            <a:rPr lang="es-PE" sz="2000" b="0" i="1" smtClean="0">
                              <a:latin typeface="Cambria Math" panose="02040503050406030204" pitchFamily="18" charset="0"/>
                              <a:ea typeface="Cambria Math" panose="02040503050406030204" pitchFamily="18" charset="0"/>
                            </a:rPr>
                            <m:t>𝜀</m:t>
                          </m:r>
                        </m:e>
                      </m:d>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𝐶𝑎𝑠𝑜𝑠</m:t>
                          </m:r>
                          <m:r>
                            <a:rPr lang="es-PE" sz="2000" b="0" i="1" smtClean="0">
                              <a:latin typeface="Cambria Math" panose="02040503050406030204" pitchFamily="18" charset="0"/>
                            </a:rPr>
                            <m:t> </m:t>
                          </m:r>
                          <m:r>
                            <a:rPr lang="es-PE" sz="2000" b="0" i="1" smtClean="0">
                              <a:latin typeface="Cambria Math" panose="02040503050406030204" pitchFamily="18" charset="0"/>
                            </a:rPr>
                            <m:t>𝑓𝑎𝑣𝑜𝑟𝑎𝑏𝑙𝑒𝑠</m:t>
                          </m:r>
                        </m:num>
                        <m:den>
                          <m:r>
                            <a:rPr lang="es-PE" sz="2000" b="0" i="1" smtClean="0">
                              <a:latin typeface="Cambria Math" panose="02040503050406030204" pitchFamily="18" charset="0"/>
                            </a:rPr>
                            <m:t>𝐶𝑎𝑠𝑜𝑠</m:t>
                          </m:r>
                          <m:r>
                            <a:rPr lang="es-PE" sz="2000" b="0" i="1" smtClean="0">
                              <a:latin typeface="Cambria Math" panose="02040503050406030204" pitchFamily="18" charset="0"/>
                            </a:rPr>
                            <m:t> </m:t>
                          </m:r>
                          <m:r>
                            <a:rPr lang="es-PE" sz="2000" b="0" i="1" smtClean="0">
                              <a:latin typeface="Cambria Math" panose="02040503050406030204" pitchFamily="18" charset="0"/>
                            </a:rPr>
                            <m:t>𝑝𝑜𝑠𝑖𝑏𝑙𝑒𝑠</m:t>
                          </m:r>
                        </m:den>
                      </m:f>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6</m:t>
                          </m:r>
                        </m:num>
                        <m:den>
                          <m:r>
                            <a:rPr lang="es-PE" sz="2000" b="0" i="1" smtClean="0">
                              <a:latin typeface="Cambria Math" panose="02040503050406030204" pitchFamily="18" charset="0"/>
                            </a:rPr>
                            <m:t>13</m:t>
                          </m:r>
                        </m:den>
                      </m:f>
                    </m:oMath>
                  </m:oMathPara>
                </a14:m>
                <a:endParaRPr lang="es-PE" sz="2000" dirty="0" smtClean="0"/>
              </a:p>
            </p:txBody>
          </p:sp>
        </mc:Choice>
        <mc:Fallback xmlns="">
          <p:sp>
            <p:nvSpPr>
              <p:cNvPr id="7" name="CuadroTexto 6"/>
              <p:cNvSpPr txBox="1">
                <a:spLocks noRot="1" noChangeAspect="1" noMove="1" noResize="1" noEditPoints="1" noAdjustHandles="1" noChangeArrowheads="1" noChangeShapeType="1" noTextEdit="1"/>
              </p:cNvSpPr>
              <p:nvPr/>
            </p:nvSpPr>
            <p:spPr>
              <a:xfrm>
                <a:off x="1668473" y="4789142"/>
                <a:ext cx="5623127" cy="748923"/>
              </a:xfrm>
              <a:prstGeom prst="rect">
                <a:avLst/>
              </a:prstGeom>
              <a:blipFill rotWithShape="0">
                <a:blip r:embed="rId4"/>
                <a:stretch>
                  <a:fillRect/>
                </a:stretch>
              </a:blipFill>
            </p:spPr>
            <p:txBody>
              <a:bodyPr/>
              <a:lstStyle/>
              <a:p>
                <a:r>
                  <a:rPr lang="es-PE">
                    <a:noFill/>
                  </a:rPr>
                  <a:t> </a:t>
                </a:r>
              </a:p>
            </p:txBody>
          </p:sp>
        </mc:Fallback>
      </mc:AlternateContent>
      <p:pic>
        <p:nvPicPr>
          <p:cNvPr id="2050" name="Picture 2" descr="C:\Users\PCA\Desktop\naip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527" y="1780367"/>
            <a:ext cx="1667644" cy="161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83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80">
                                          <p:stCondLst>
                                            <p:cond delay="0"/>
                                          </p:stCondLst>
                                        </p:cTn>
                                        <p:tgtEl>
                                          <p:spTgt spid="2050"/>
                                        </p:tgtEl>
                                      </p:cBhvr>
                                    </p:animEffect>
                                    <p:anim calcmode="lin" valueType="num">
                                      <p:cBhvr>
                                        <p:cTn id="1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0"/>
                                        </p:tgtEl>
                                      </p:cBhvr>
                                      <p:to x="100000" y="60000"/>
                                    </p:animScale>
                                    <p:animScale>
                                      <p:cBhvr>
                                        <p:cTn id="22" dur="166" decel="50000">
                                          <p:stCondLst>
                                            <p:cond delay="676"/>
                                          </p:stCondLst>
                                        </p:cTn>
                                        <p:tgtEl>
                                          <p:spTgt spid="2050"/>
                                        </p:tgtEl>
                                      </p:cBhvr>
                                      <p:to x="100000" y="100000"/>
                                    </p:animScale>
                                    <p:animScale>
                                      <p:cBhvr>
                                        <p:cTn id="23" dur="26">
                                          <p:stCondLst>
                                            <p:cond delay="1312"/>
                                          </p:stCondLst>
                                        </p:cTn>
                                        <p:tgtEl>
                                          <p:spTgt spid="2050"/>
                                        </p:tgtEl>
                                      </p:cBhvr>
                                      <p:to x="100000" y="80000"/>
                                    </p:animScale>
                                    <p:animScale>
                                      <p:cBhvr>
                                        <p:cTn id="24" dur="166" decel="50000">
                                          <p:stCondLst>
                                            <p:cond delay="1338"/>
                                          </p:stCondLst>
                                        </p:cTn>
                                        <p:tgtEl>
                                          <p:spTgt spid="2050"/>
                                        </p:tgtEl>
                                      </p:cBhvr>
                                      <p:to x="100000" y="100000"/>
                                    </p:animScale>
                                    <p:animScale>
                                      <p:cBhvr>
                                        <p:cTn id="25" dur="26">
                                          <p:stCondLst>
                                            <p:cond delay="1642"/>
                                          </p:stCondLst>
                                        </p:cTn>
                                        <p:tgtEl>
                                          <p:spTgt spid="2050"/>
                                        </p:tgtEl>
                                      </p:cBhvr>
                                      <p:to x="100000" y="90000"/>
                                    </p:animScale>
                                    <p:animScale>
                                      <p:cBhvr>
                                        <p:cTn id="26" dur="166" decel="50000">
                                          <p:stCondLst>
                                            <p:cond delay="1668"/>
                                          </p:stCondLst>
                                        </p:cTn>
                                        <p:tgtEl>
                                          <p:spTgt spid="2050"/>
                                        </p:tgtEl>
                                      </p:cBhvr>
                                      <p:to x="100000" y="100000"/>
                                    </p:animScale>
                                    <p:animScale>
                                      <p:cBhvr>
                                        <p:cTn id="27" dur="26">
                                          <p:stCondLst>
                                            <p:cond delay="1808"/>
                                          </p:stCondLst>
                                        </p:cTn>
                                        <p:tgtEl>
                                          <p:spTgt spid="2050"/>
                                        </p:tgtEl>
                                      </p:cBhvr>
                                      <p:to x="100000" y="95000"/>
                                    </p:animScale>
                                    <p:animScale>
                                      <p:cBhvr>
                                        <p:cTn id="28" dur="166" decel="50000">
                                          <p:stCondLst>
                                            <p:cond delay="1834"/>
                                          </p:stCondLst>
                                        </p:cTn>
                                        <p:tgtEl>
                                          <p:spTgt spid="205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15" name="CuadroTexto 14"/>
          <p:cNvSpPr txBox="1"/>
          <p:nvPr/>
        </p:nvSpPr>
        <p:spPr>
          <a:xfrm>
            <a:off x="2195736" y="595147"/>
            <a:ext cx="5040560" cy="461665"/>
          </a:xfrm>
          <a:prstGeom prst="rect">
            <a:avLst/>
          </a:prstGeom>
          <a:noFill/>
        </p:spPr>
        <p:txBody>
          <a:bodyPr wrap="square" rtlCol="0">
            <a:spAutoFit/>
          </a:bodyPr>
          <a:lstStyle/>
          <a:p>
            <a:pPr algn="ctr"/>
            <a:r>
              <a:rPr lang="es-PE" sz="2400" b="1" dirty="0" smtClean="0"/>
              <a:t>Solución de la Situación problemática</a:t>
            </a:r>
            <a:endParaRPr lang="es-PE" sz="2400" dirty="0">
              <a:solidFill>
                <a:schemeClr val="dk1"/>
              </a:solidFill>
            </a:endParaRPr>
          </a:p>
        </p:txBody>
      </p:sp>
      <p:sp>
        <p:nvSpPr>
          <p:cNvPr id="6" name="CuadroTexto 5"/>
          <p:cNvSpPr txBox="1"/>
          <p:nvPr/>
        </p:nvSpPr>
        <p:spPr>
          <a:xfrm>
            <a:off x="467544" y="1105212"/>
            <a:ext cx="8496944" cy="3477875"/>
          </a:xfrm>
          <a:prstGeom prst="rect">
            <a:avLst/>
          </a:prstGeom>
          <a:noFill/>
        </p:spPr>
        <p:txBody>
          <a:bodyPr wrap="square" rtlCol="0">
            <a:spAutoFit/>
          </a:bodyPr>
          <a:lstStyle/>
          <a:p>
            <a:pPr algn="just"/>
            <a:r>
              <a:rPr lang="es-PE" sz="2000" dirty="0" smtClean="0"/>
              <a:t>Podemos decir </a:t>
            </a:r>
            <a:r>
              <a:rPr lang="es-PE" sz="2000" dirty="0"/>
              <a:t>que para asegurar un mejor éxito en la tómbola se debe incrementar la probabilidad de ocurrencia de extraer un boleto con la numeración de un artículo con un precio menor de S/. 1,50. Y minimizar la ocurrencia de extraer un boleto con la numeración de un artículo con costo mayor de S/. 1,50. </a:t>
            </a:r>
          </a:p>
          <a:p>
            <a:pPr algn="just"/>
            <a:r>
              <a:rPr lang="es-PE" sz="2000" dirty="0"/>
              <a:t>Con las cantidades contadas y escritas en la tabla, determinamos el espacio </a:t>
            </a:r>
            <a:r>
              <a:rPr lang="es-PE" sz="2000" dirty="0" err="1"/>
              <a:t>muestral</a:t>
            </a:r>
            <a:r>
              <a:rPr lang="es-PE" sz="2000" dirty="0"/>
              <a:t> (Ω), con lo que obtendremos los casos posibles. El evento (ε) es extraer un boleto con numeración 6, </a:t>
            </a:r>
            <a:r>
              <a:rPr lang="es-PE" sz="2000" dirty="0" smtClean="0"/>
              <a:t>7, 8 o 10. </a:t>
            </a:r>
            <a:r>
              <a:rPr lang="es-PE" sz="2000" dirty="0"/>
              <a:t>Con esto obtendremos la cantidad de casos favorables. Con estos dos datos se obtiene la probabilidad de ocurrencia. Si esta probabilidad es mayor que 0,5; estaremos frente a condiciones favorables de ganancia. </a:t>
            </a:r>
            <a:endParaRPr lang="es-PE" sz="2000" dirty="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365104"/>
            <a:ext cx="2389977" cy="2209601"/>
          </a:xfrm>
          <a:prstGeom prst="rect">
            <a:avLst/>
          </a:prstGeom>
        </p:spPr>
      </p:pic>
    </p:spTree>
    <p:extLst>
      <p:ext uri="{BB962C8B-B14F-4D97-AF65-F5344CB8AC3E}">
        <p14:creationId xmlns:p14="http://schemas.microsoft.com/office/powerpoint/2010/main" val="4004480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14853</TotalTime>
  <Words>1382</Words>
  <Application>Microsoft Office PowerPoint</Application>
  <PresentationFormat>Presentación en pantalla (4:3)</PresentationFormat>
  <Paragraphs>188</Paragraphs>
  <Slides>15</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Cambria Math</vt:lpstr>
      <vt:lpstr>Maiandra GD</vt:lpstr>
      <vt:lpstr>Segoe UI Semilight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946</cp:revision>
  <dcterms:created xsi:type="dcterms:W3CDTF">2013-07-07T20:40:24Z</dcterms:created>
  <dcterms:modified xsi:type="dcterms:W3CDTF">2015-11-12T16:58:24Z</dcterms:modified>
</cp:coreProperties>
</file>