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1" r:id="rId5"/>
    <p:sldId id="257" r:id="rId6"/>
    <p:sldId id="263" r:id="rId7"/>
    <p:sldId id="266" r:id="rId8"/>
    <p:sldId id="265"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C849"/>
    <a:srgbClr val="59A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6" autoAdjust="0"/>
    <p:restoredTop sz="94660"/>
  </p:normalViewPr>
  <p:slideViewPr>
    <p:cSldViewPr snapToGrid="0">
      <p:cViewPr varScale="1">
        <p:scale>
          <a:sx n="78" d="100"/>
          <a:sy n="78" d="100"/>
        </p:scale>
        <p:origin x="1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55651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1731063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329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3497901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9781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010903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871616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47758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5957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714A50-47B0-4B60-816D-BD97D59581B2}" type="datetimeFigureOut">
              <a:rPr lang="es-ES" smtClean="0"/>
              <a:t>06/12/2019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65298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8714A50-47B0-4B60-816D-BD97D59581B2}" type="datetimeFigureOut">
              <a:rPr lang="es-ES" smtClean="0"/>
              <a:t>06/12/2019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88382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8714A50-47B0-4B60-816D-BD97D59581B2}" type="datetimeFigureOut">
              <a:rPr lang="es-ES" smtClean="0"/>
              <a:t>06/12/2019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62279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8714A50-47B0-4B60-816D-BD97D59581B2}" type="datetimeFigureOut">
              <a:rPr lang="es-ES" smtClean="0"/>
              <a:t>06/12/2019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132340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14A50-47B0-4B60-816D-BD97D59581B2}" type="datetimeFigureOut">
              <a:rPr lang="es-ES" smtClean="0"/>
              <a:t>06/12/2019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48866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714A50-47B0-4B60-816D-BD97D59581B2}" type="datetimeFigureOut">
              <a:rPr lang="es-ES" smtClean="0"/>
              <a:t>06/12/2019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71238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714A50-47B0-4B60-816D-BD97D59581B2}" type="datetimeFigureOut">
              <a:rPr lang="es-ES" smtClean="0"/>
              <a:t>06/12/2019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DEC24EB-836F-4227-B17F-F49E30DF2EB0}" type="slidenum">
              <a:rPr lang="es-ES" smtClean="0"/>
              <a:t>‹Nº›</a:t>
            </a:fld>
            <a:endParaRPr lang="es-ES"/>
          </a:p>
        </p:txBody>
      </p:sp>
    </p:spTree>
    <p:extLst>
      <p:ext uri="{BB962C8B-B14F-4D97-AF65-F5344CB8AC3E}">
        <p14:creationId xmlns:p14="http://schemas.microsoft.com/office/powerpoint/2010/main" val="28129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714A50-47B0-4B60-816D-BD97D59581B2}" type="datetimeFigureOut">
              <a:rPr lang="es-ES" smtClean="0"/>
              <a:t>06/12/2019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EC24EB-836F-4227-B17F-F49E30DF2EB0}" type="slidenum">
              <a:rPr lang="es-ES" smtClean="0"/>
              <a:t>‹Nº›</a:t>
            </a:fld>
            <a:endParaRPr lang="es-ES"/>
          </a:p>
        </p:txBody>
      </p:sp>
    </p:spTree>
    <p:extLst>
      <p:ext uri="{BB962C8B-B14F-4D97-AF65-F5344CB8AC3E}">
        <p14:creationId xmlns:p14="http://schemas.microsoft.com/office/powerpoint/2010/main" val="1586669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8" name="CuadroTexto 7"/>
          <p:cNvSpPr txBox="1"/>
          <p:nvPr/>
        </p:nvSpPr>
        <p:spPr>
          <a:xfrm>
            <a:off x="957648" y="4131504"/>
            <a:ext cx="9465276" cy="1015663"/>
          </a:xfrm>
          <a:prstGeom prst="rect">
            <a:avLst/>
          </a:prstGeom>
          <a:noFill/>
        </p:spPr>
        <p:txBody>
          <a:bodyPr wrap="square" rtlCol="0">
            <a:spAutoFit/>
          </a:bodyPr>
          <a:lstStyle/>
          <a:p>
            <a:pPr algn="ctr"/>
            <a:r>
              <a:rPr lang="es-CO" sz="2000" dirty="0" smtClean="0">
                <a:solidFill>
                  <a:srgbClr val="38C849"/>
                </a:solidFill>
              </a:rPr>
              <a:t>CODIGO:  20191023012 </a:t>
            </a:r>
          </a:p>
          <a:p>
            <a:pPr algn="ctr"/>
            <a:endParaRPr lang="es-CO" sz="2000" dirty="0">
              <a:solidFill>
                <a:srgbClr val="38C849"/>
              </a:solidFill>
            </a:endParaRPr>
          </a:p>
          <a:p>
            <a:pPr algn="ctr"/>
            <a:r>
              <a:rPr lang="es-CO" sz="2000" dirty="0" smtClean="0">
                <a:solidFill>
                  <a:srgbClr val="38C849"/>
                </a:solidFill>
              </a:rPr>
              <a:t>MESA Nro. 3: Derechos y políticas para la infancia</a:t>
            </a:r>
            <a:endParaRPr lang="es-ES" sz="2000" dirty="0">
              <a:solidFill>
                <a:srgbClr val="38C849"/>
              </a:solidFill>
            </a:endParaRPr>
          </a:p>
        </p:txBody>
      </p:sp>
      <p:sp>
        <p:nvSpPr>
          <p:cNvPr id="9" name="CuadroTexto 8"/>
          <p:cNvSpPr txBox="1"/>
          <p:nvPr/>
        </p:nvSpPr>
        <p:spPr>
          <a:xfrm>
            <a:off x="630195" y="1519881"/>
            <a:ext cx="9094573" cy="369332"/>
          </a:xfrm>
          <a:prstGeom prst="rect">
            <a:avLst/>
          </a:prstGeom>
          <a:noFill/>
        </p:spPr>
        <p:txBody>
          <a:bodyPr wrap="square" rtlCol="0">
            <a:spAutoFit/>
          </a:bodyPr>
          <a:lstStyle/>
          <a:p>
            <a:endParaRPr lang="es-ES" dirty="0">
              <a:latin typeface="Consolas" panose="020B0609020204030204" pitchFamily="49" charset="0"/>
            </a:endParaRPr>
          </a:p>
        </p:txBody>
      </p:sp>
      <p:sp>
        <p:nvSpPr>
          <p:cNvPr id="10" name="CuadroTexto 9"/>
          <p:cNvSpPr txBox="1"/>
          <p:nvPr/>
        </p:nvSpPr>
        <p:spPr>
          <a:xfrm>
            <a:off x="1161534" y="2290217"/>
            <a:ext cx="9057503" cy="769441"/>
          </a:xfrm>
          <a:prstGeom prst="rect">
            <a:avLst/>
          </a:prstGeom>
          <a:noFill/>
        </p:spPr>
        <p:txBody>
          <a:bodyPr wrap="square" rtlCol="0">
            <a:spAutoFit/>
          </a:bodyPr>
          <a:lstStyle/>
          <a:p>
            <a:r>
              <a:rPr lang="es-CO" sz="4400" dirty="0" smtClean="0">
                <a:solidFill>
                  <a:srgbClr val="38C849"/>
                </a:solidFill>
                <a:latin typeface="Stencil" panose="040409050D0802020404" pitchFamily="82" charset="0"/>
              </a:rPr>
              <a:t>GINA FERNANDA DIAZ TORRES</a:t>
            </a:r>
            <a:endParaRPr lang="es-ES" sz="4400" dirty="0">
              <a:solidFill>
                <a:srgbClr val="38C849"/>
              </a:solidFill>
              <a:latin typeface="Stencil" panose="040409050D0802020404" pitchFamily="82" charset="0"/>
            </a:endParaRPr>
          </a:p>
        </p:txBody>
      </p:sp>
      <p:sp>
        <p:nvSpPr>
          <p:cNvPr id="11" name="CuadroTexto 10"/>
          <p:cNvSpPr txBox="1"/>
          <p:nvPr/>
        </p:nvSpPr>
        <p:spPr>
          <a:xfrm>
            <a:off x="599303" y="365272"/>
            <a:ext cx="9619734" cy="1015663"/>
          </a:xfrm>
          <a:prstGeom prst="rect">
            <a:avLst/>
          </a:prstGeom>
          <a:noFill/>
        </p:spPr>
        <p:txBody>
          <a:bodyPr wrap="square" rtlCol="0">
            <a:spAutoFit/>
          </a:bodyPr>
          <a:lstStyle/>
          <a:p>
            <a:pPr algn="ctr"/>
            <a:r>
              <a:rPr lang="es-CO" sz="3000" dirty="0" smtClean="0">
                <a:solidFill>
                  <a:srgbClr val="38C849"/>
                </a:solidFill>
                <a:latin typeface="Stencil" panose="040409050D0802020404" pitchFamily="82" charset="0"/>
              </a:rPr>
              <a:t>ESPECIALIZACION EN INFANCIA, CULTURA Y DESARROLLO </a:t>
            </a:r>
            <a:endParaRPr lang="es-ES" sz="3000" dirty="0">
              <a:solidFill>
                <a:srgbClr val="38C849"/>
              </a:solidFill>
              <a:latin typeface="Stencil" panose="040409050D0802020404" pitchFamily="82" charset="0"/>
            </a:endParaRPr>
          </a:p>
        </p:txBody>
      </p:sp>
    </p:spTree>
    <p:extLst>
      <p:ext uri="{BB962C8B-B14F-4D97-AF65-F5344CB8AC3E}">
        <p14:creationId xmlns:p14="http://schemas.microsoft.com/office/powerpoint/2010/main" val="262587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2" name="Rectángulo 1"/>
          <p:cNvSpPr/>
          <p:nvPr/>
        </p:nvSpPr>
        <p:spPr>
          <a:xfrm>
            <a:off x="712573" y="690601"/>
            <a:ext cx="2549612" cy="4708981"/>
          </a:xfrm>
          <a:prstGeom prst="rect">
            <a:avLst/>
          </a:prstGeom>
        </p:spPr>
        <p:txBody>
          <a:bodyPr wrap="square">
            <a:spAutoFit/>
          </a:bodyPr>
          <a:lstStyle/>
          <a:p>
            <a:pPr algn="ctr"/>
            <a:r>
              <a:rPr lang="es-CO" sz="2000" dirty="0" smtClean="0"/>
              <a:t>Cuando educamos a los niños, niñas y adolescentes para que participen y expresen su opinión contribuimos a la formación de sociedades más democráticas que busquen soluciones a conflictos sobre la base del diálogo y al respeto de las posiciones contrarias</a:t>
            </a:r>
            <a:endParaRPr lang="es-ES" sz="2000" dirty="0"/>
          </a:p>
        </p:txBody>
      </p:sp>
      <p:pic>
        <p:nvPicPr>
          <p:cNvPr id="3074" name="Picture 2" descr="National Consultant в UNICEF - Вакансии Киев - Happy Mon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067" y="5626444"/>
            <a:ext cx="1133475" cy="1133476"/>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4481383" y="690601"/>
            <a:ext cx="5325762" cy="4093428"/>
          </a:xfrm>
          <a:prstGeom prst="rect">
            <a:avLst/>
          </a:prstGeom>
        </p:spPr>
        <p:txBody>
          <a:bodyPr wrap="square">
            <a:spAutoFit/>
          </a:bodyPr>
          <a:lstStyle/>
          <a:p>
            <a:pPr algn="just"/>
            <a:r>
              <a:rPr lang="es-CO" sz="2000" dirty="0"/>
              <a:t>E</a:t>
            </a:r>
            <a:r>
              <a:rPr lang="es-CO" sz="2000" dirty="0" smtClean="0"/>
              <a:t>l ejercicio de la participación de los niños, niñas y adolescentes es la mejor expresión de su reconocimiento como sujetos de derechos. Esto implica que los mismos son agentes activos en la promoción y exigencia de los derechos de que son acreedores por ser seres humanos. Al igual que los adultos, tienen derecho a expresar su opinión sobre asuntos que le competen en el ámbito familiar, escolar y comunitario. Igualmente, tienen la capacidad para organizarse y plantear soluciones a problemas que les afectan.</a:t>
            </a:r>
            <a:endParaRPr lang="es-ES" sz="2000" dirty="0"/>
          </a:p>
        </p:txBody>
      </p:sp>
    </p:spTree>
    <p:extLst>
      <p:ext uri="{BB962C8B-B14F-4D97-AF65-F5344CB8AC3E}">
        <p14:creationId xmlns:p14="http://schemas.microsoft.com/office/powerpoint/2010/main" val="1997447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7" name="CuadroTexto 6"/>
          <p:cNvSpPr txBox="1"/>
          <p:nvPr/>
        </p:nvSpPr>
        <p:spPr>
          <a:xfrm>
            <a:off x="630195" y="358346"/>
            <a:ext cx="6166021" cy="707886"/>
          </a:xfrm>
          <a:prstGeom prst="rect">
            <a:avLst/>
          </a:prstGeom>
          <a:noFill/>
        </p:spPr>
        <p:txBody>
          <a:bodyPr wrap="square" rtlCol="0">
            <a:spAutoFit/>
          </a:bodyPr>
          <a:lstStyle/>
          <a:p>
            <a:r>
              <a:rPr lang="es-CO" sz="4000" dirty="0" smtClean="0">
                <a:solidFill>
                  <a:srgbClr val="59AB55"/>
                </a:solidFill>
                <a:latin typeface="Stencil" panose="040409050D0802020404" pitchFamily="82" charset="0"/>
              </a:rPr>
              <a:t>Que es participar? </a:t>
            </a:r>
            <a:endParaRPr lang="es-ES" sz="4000" dirty="0">
              <a:solidFill>
                <a:srgbClr val="59AB55"/>
              </a:solidFill>
              <a:latin typeface="Stencil" panose="040409050D0802020404" pitchFamily="82" charset="0"/>
            </a:endParaRPr>
          </a:p>
        </p:txBody>
      </p:sp>
      <p:sp>
        <p:nvSpPr>
          <p:cNvPr id="8" name="CuadroTexto 7"/>
          <p:cNvSpPr txBox="1"/>
          <p:nvPr/>
        </p:nvSpPr>
        <p:spPr>
          <a:xfrm>
            <a:off x="1013254" y="1519881"/>
            <a:ext cx="9465276" cy="3571103"/>
          </a:xfrm>
          <a:prstGeom prst="rect">
            <a:avLst/>
          </a:prstGeom>
          <a:noFill/>
        </p:spPr>
        <p:txBody>
          <a:bodyPr wrap="square" rtlCol="0">
            <a:spAutoFit/>
          </a:bodyPr>
          <a:lstStyle/>
          <a:p>
            <a:endParaRPr lang="es-ES" dirty="0"/>
          </a:p>
        </p:txBody>
      </p:sp>
      <p:sp>
        <p:nvSpPr>
          <p:cNvPr id="9" name="CuadroTexto 8"/>
          <p:cNvSpPr txBox="1"/>
          <p:nvPr/>
        </p:nvSpPr>
        <p:spPr>
          <a:xfrm>
            <a:off x="630195" y="1519881"/>
            <a:ext cx="9094573" cy="369332"/>
          </a:xfrm>
          <a:prstGeom prst="rect">
            <a:avLst/>
          </a:prstGeom>
          <a:noFill/>
        </p:spPr>
        <p:txBody>
          <a:bodyPr wrap="square" rtlCol="0">
            <a:spAutoFit/>
          </a:bodyPr>
          <a:lstStyle/>
          <a:p>
            <a:endParaRPr lang="es-ES" dirty="0">
              <a:latin typeface="Consolas" panose="020B0609020204030204" pitchFamily="49" charset="0"/>
            </a:endParaRPr>
          </a:p>
        </p:txBody>
      </p:sp>
      <p:sp>
        <p:nvSpPr>
          <p:cNvPr id="2" name="Rectángulo 1"/>
          <p:cNvSpPr/>
          <p:nvPr/>
        </p:nvSpPr>
        <p:spPr>
          <a:xfrm>
            <a:off x="3451654" y="1401794"/>
            <a:ext cx="6096000" cy="3693319"/>
          </a:xfrm>
          <a:prstGeom prst="rect">
            <a:avLst/>
          </a:prstGeom>
        </p:spPr>
        <p:txBody>
          <a:bodyPr>
            <a:spAutoFit/>
          </a:bodyPr>
          <a:lstStyle/>
          <a:p>
            <a:pPr algn="just"/>
            <a:r>
              <a:rPr lang="es-CO" dirty="0" smtClean="0"/>
              <a:t>“Proceso permanente de formación de opiniones, dentro del seno de los grupos de trabajo y organismos intermedios, en torno a todos los problemas de interés común, a medida que estos vayan surgiendo y requieran de soluciones, es decir, de decisiones. (Wright Mills, 1954). </a:t>
            </a:r>
          </a:p>
          <a:p>
            <a:pPr algn="just"/>
            <a:endParaRPr lang="es-CO" dirty="0" smtClean="0"/>
          </a:p>
          <a:p>
            <a:pPr algn="just"/>
            <a:endParaRPr lang="es-CO" dirty="0"/>
          </a:p>
          <a:p>
            <a:pPr algn="just"/>
            <a:r>
              <a:rPr lang="es-CO" dirty="0" smtClean="0"/>
              <a:t>Capacidad real, efectiva del individuo o de un grupo de tomar decisiones sobre asuntos que directa o indirectamente afectan sus actividades en la sociedad y, específicamente dentro del ambiente en que se desenvuelve”. (Allan Dale, 1999).</a:t>
            </a:r>
            <a:endParaRPr lang="es-ES" dirty="0"/>
          </a:p>
        </p:txBody>
      </p:sp>
      <p:sp>
        <p:nvSpPr>
          <p:cNvPr id="3" name="CuadroTexto 2"/>
          <p:cNvSpPr txBox="1"/>
          <p:nvPr/>
        </p:nvSpPr>
        <p:spPr>
          <a:xfrm>
            <a:off x="630195" y="1282345"/>
            <a:ext cx="1890583" cy="2862322"/>
          </a:xfrm>
          <a:prstGeom prst="rect">
            <a:avLst/>
          </a:prstGeom>
          <a:noFill/>
        </p:spPr>
        <p:txBody>
          <a:bodyPr wrap="square" rtlCol="0">
            <a:spAutoFit/>
          </a:bodyPr>
          <a:lstStyle/>
          <a:p>
            <a:pPr algn="ctr"/>
            <a:r>
              <a:rPr lang="es-CO" dirty="0" smtClean="0"/>
              <a:t>La participación implica estar involucrado en algo, interactuando con otras personas en base a alguna idea o proyecto concreto.</a:t>
            </a:r>
            <a:endParaRPr lang="es-ES" dirty="0"/>
          </a:p>
        </p:txBody>
      </p:sp>
      <p:pic>
        <p:nvPicPr>
          <p:cNvPr id="10" name="Picture 2" descr="National Consultant в UNICEF - Вакансии Киев - Happy Mon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067" y="5626444"/>
            <a:ext cx="113347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669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8" name="CuadroTexto 7"/>
          <p:cNvSpPr txBox="1"/>
          <p:nvPr/>
        </p:nvSpPr>
        <p:spPr>
          <a:xfrm>
            <a:off x="803190" y="1348088"/>
            <a:ext cx="1865869" cy="2031325"/>
          </a:xfrm>
          <a:prstGeom prst="rect">
            <a:avLst/>
          </a:prstGeom>
          <a:noFill/>
        </p:spPr>
        <p:txBody>
          <a:bodyPr wrap="square" rtlCol="0">
            <a:spAutoFit/>
          </a:bodyPr>
          <a:lstStyle/>
          <a:p>
            <a:pPr algn="ctr"/>
            <a:r>
              <a:rPr lang="es-CO" dirty="0"/>
              <a:t>L</a:t>
            </a:r>
            <a:r>
              <a:rPr lang="es-CO" dirty="0" smtClean="0"/>
              <a:t>os niños, niñas y adolescentes también participan y se expresan en sus espacios de relaciones. </a:t>
            </a:r>
            <a:endParaRPr lang="es-ES" dirty="0"/>
          </a:p>
        </p:txBody>
      </p:sp>
      <p:sp>
        <p:nvSpPr>
          <p:cNvPr id="2" name="Rectángulo 1"/>
          <p:cNvSpPr/>
          <p:nvPr/>
        </p:nvSpPr>
        <p:spPr>
          <a:xfrm>
            <a:off x="1338128" y="365209"/>
            <a:ext cx="7678705" cy="646331"/>
          </a:xfrm>
          <a:prstGeom prst="rect">
            <a:avLst/>
          </a:prstGeom>
        </p:spPr>
        <p:txBody>
          <a:bodyPr wrap="none">
            <a:spAutoFit/>
          </a:bodyPr>
          <a:lstStyle/>
          <a:p>
            <a:pPr algn="ctr"/>
            <a:r>
              <a:rPr lang="es-CO" sz="3600" dirty="0" smtClean="0">
                <a:solidFill>
                  <a:srgbClr val="59AB55"/>
                </a:solidFill>
                <a:latin typeface="Stencil" panose="040409050D0802020404" pitchFamily="82" charset="0"/>
              </a:rPr>
              <a:t>INCLUSION EN LA PARTICIPACION  </a:t>
            </a:r>
            <a:endParaRPr lang="es-ES" sz="3600" dirty="0">
              <a:solidFill>
                <a:srgbClr val="59AB55"/>
              </a:solidFill>
              <a:latin typeface="Stencil" panose="040409050D0802020404" pitchFamily="82" charset="0"/>
            </a:endParaRPr>
          </a:p>
        </p:txBody>
      </p:sp>
      <p:sp>
        <p:nvSpPr>
          <p:cNvPr id="3" name="Rectángulo 2"/>
          <p:cNvSpPr/>
          <p:nvPr/>
        </p:nvSpPr>
        <p:spPr>
          <a:xfrm>
            <a:off x="3179805" y="1348088"/>
            <a:ext cx="2961503" cy="3416320"/>
          </a:xfrm>
          <a:prstGeom prst="rect">
            <a:avLst/>
          </a:prstGeom>
        </p:spPr>
        <p:txBody>
          <a:bodyPr wrap="square">
            <a:spAutoFit/>
          </a:bodyPr>
          <a:lstStyle/>
          <a:p>
            <a:pPr algn="ctr"/>
            <a:r>
              <a:rPr lang="es-CO" dirty="0" smtClean="0"/>
              <a:t>Tradicionalmente esta capacidad les había sido limitada pero el reconocimiento de estos/as como sujetos de derechos obliga a entenderlos/as como personas con igualdad de derechos a los/as cuales no se puede discriminar por razones de edad. </a:t>
            </a:r>
          </a:p>
          <a:p>
            <a:pPr algn="ctr"/>
            <a:endParaRPr lang="es-CO" dirty="0"/>
          </a:p>
        </p:txBody>
      </p:sp>
      <p:sp>
        <p:nvSpPr>
          <p:cNvPr id="4" name="Rectángulo 3"/>
          <p:cNvSpPr/>
          <p:nvPr/>
        </p:nvSpPr>
        <p:spPr>
          <a:xfrm>
            <a:off x="7063947" y="1521065"/>
            <a:ext cx="2561966" cy="2585323"/>
          </a:xfrm>
          <a:prstGeom prst="rect">
            <a:avLst/>
          </a:prstGeom>
        </p:spPr>
        <p:txBody>
          <a:bodyPr wrap="square">
            <a:spAutoFit/>
          </a:bodyPr>
          <a:lstStyle/>
          <a:p>
            <a:pPr algn="just"/>
            <a:r>
              <a:rPr lang="es-CO" dirty="0" smtClean="0"/>
              <a:t>Ya los niños, niñas y adolescentes no callan cuando hablan los adultos, sino que es junto a ellos/as, que se expresan y exponen opiniones y estas  las mismas son consideradas</a:t>
            </a:r>
            <a:endParaRPr lang="es-ES" dirty="0"/>
          </a:p>
        </p:txBody>
      </p:sp>
      <p:pic>
        <p:nvPicPr>
          <p:cNvPr id="10" name="Picture 2" descr="National Consultant в UNICEF - Вакансии Киев - Happy Mon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067" y="5626444"/>
            <a:ext cx="113347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071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8" name="CuadroTexto 7"/>
          <p:cNvSpPr txBox="1"/>
          <p:nvPr/>
        </p:nvSpPr>
        <p:spPr>
          <a:xfrm>
            <a:off x="6350122" y="1917381"/>
            <a:ext cx="3420179" cy="3139321"/>
          </a:xfrm>
          <a:prstGeom prst="rect">
            <a:avLst/>
          </a:prstGeom>
          <a:noFill/>
        </p:spPr>
        <p:txBody>
          <a:bodyPr wrap="square" rtlCol="0">
            <a:spAutoFit/>
          </a:bodyPr>
          <a:lstStyle/>
          <a:p>
            <a:pPr algn="just"/>
            <a:r>
              <a:rPr lang="es-CO" dirty="0" smtClean="0"/>
              <a:t>“Los Estados Partes garantizarán al niño que esté en condiciones de formarse un juicio propio el derecho de expresar su opinión libremente en todos los asuntos que afectan al niño, teniéndose debidamente en cuenta las opiniones del niño, en función de la edad y madurez del niño”.</a:t>
            </a:r>
            <a:endParaRPr lang="es-ES" dirty="0"/>
          </a:p>
        </p:txBody>
      </p:sp>
      <p:sp>
        <p:nvSpPr>
          <p:cNvPr id="3" name="Rectángulo 2"/>
          <p:cNvSpPr/>
          <p:nvPr/>
        </p:nvSpPr>
        <p:spPr>
          <a:xfrm>
            <a:off x="1715937" y="504218"/>
            <a:ext cx="6631944" cy="1077218"/>
          </a:xfrm>
          <a:prstGeom prst="rect">
            <a:avLst/>
          </a:prstGeom>
        </p:spPr>
        <p:txBody>
          <a:bodyPr wrap="none">
            <a:spAutoFit/>
          </a:bodyPr>
          <a:lstStyle/>
          <a:p>
            <a:pPr algn="ctr"/>
            <a:r>
              <a:rPr lang="es-CO" sz="3200" dirty="0" smtClean="0">
                <a:solidFill>
                  <a:srgbClr val="59AB55"/>
                </a:solidFill>
                <a:latin typeface="Stencil" panose="040409050D0802020404" pitchFamily="82" charset="0"/>
              </a:rPr>
              <a:t>Convención internacional de </a:t>
            </a:r>
          </a:p>
          <a:p>
            <a:pPr algn="ctr"/>
            <a:r>
              <a:rPr lang="es-CO" sz="3200" dirty="0" smtClean="0">
                <a:solidFill>
                  <a:srgbClr val="59AB55"/>
                </a:solidFill>
                <a:latin typeface="Stencil" panose="040409050D0802020404" pitchFamily="82" charset="0"/>
              </a:rPr>
              <a:t>los derechos del niño </a:t>
            </a:r>
            <a:endParaRPr lang="es-ES" sz="3200" dirty="0">
              <a:solidFill>
                <a:srgbClr val="59AB55"/>
              </a:solidFill>
              <a:latin typeface="Stencil" panose="040409050D0802020404" pitchFamily="82" charset="0"/>
            </a:endParaRPr>
          </a:p>
        </p:txBody>
      </p:sp>
      <p:sp>
        <p:nvSpPr>
          <p:cNvPr id="4" name="Rectángulo 3"/>
          <p:cNvSpPr/>
          <p:nvPr/>
        </p:nvSpPr>
        <p:spPr>
          <a:xfrm>
            <a:off x="730685" y="1735324"/>
            <a:ext cx="1787047" cy="2585323"/>
          </a:xfrm>
          <a:prstGeom prst="rect">
            <a:avLst/>
          </a:prstGeom>
        </p:spPr>
        <p:txBody>
          <a:bodyPr wrap="square">
            <a:spAutoFit/>
          </a:bodyPr>
          <a:lstStyle/>
          <a:p>
            <a:pPr algn="ctr"/>
            <a:r>
              <a:rPr lang="es-CO" dirty="0" smtClean="0"/>
              <a:t>La Convención sobre los Derechos del Niño de 1989 consagra la participación de los niños, niñas y adolescentes</a:t>
            </a:r>
            <a:endParaRPr lang="es-ES" dirty="0"/>
          </a:p>
        </p:txBody>
      </p:sp>
      <p:sp>
        <p:nvSpPr>
          <p:cNvPr id="10" name="Rectángulo 9"/>
          <p:cNvSpPr/>
          <p:nvPr/>
        </p:nvSpPr>
        <p:spPr>
          <a:xfrm>
            <a:off x="3112447" y="1917381"/>
            <a:ext cx="3237675" cy="1200329"/>
          </a:xfrm>
          <a:prstGeom prst="rect">
            <a:avLst/>
          </a:prstGeom>
        </p:spPr>
        <p:txBody>
          <a:bodyPr wrap="square">
            <a:spAutoFit/>
          </a:bodyPr>
          <a:lstStyle/>
          <a:p>
            <a:pPr algn="ctr"/>
            <a:r>
              <a:rPr lang="es-CO" dirty="0" smtClean="0"/>
              <a:t>Derecho a la opinión y expresión. </a:t>
            </a:r>
          </a:p>
          <a:p>
            <a:pPr algn="ctr"/>
            <a:r>
              <a:rPr lang="es-CO" dirty="0" smtClean="0"/>
              <a:t>(Artículos 12 y 13) </a:t>
            </a:r>
          </a:p>
          <a:p>
            <a:pPr algn="ctr"/>
            <a:endParaRPr lang="es-ES" dirty="0"/>
          </a:p>
        </p:txBody>
      </p:sp>
      <p:pic>
        <p:nvPicPr>
          <p:cNvPr id="11" name="Picture 2" descr="National Consultant в UNICEF - Вакансии Киев - Happy Mon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067" y="5626444"/>
            <a:ext cx="1133475" cy="11334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tse1.mm.bing.net/th?id=OIP.oqpmKFU844aK3lshxxnwfwHaE7&amp;pid=Api&amp;P=0&amp;w=244&amp;h=1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2447" y="3027984"/>
            <a:ext cx="2954721" cy="215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200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9" name="CuadroTexto 8"/>
          <p:cNvSpPr txBox="1"/>
          <p:nvPr/>
        </p:nvSpPr>
        <p:spPr>
          <a:xfrm>
            <a:off x="630195" y="1519881"/>
            <a:ext cx="9094573" cy="369332"/>
          </a:xfrm>
          <a:prstGeom prst="rect">
            <a:avLst/>
          </a:prstGeom>
          <a:noFill/>
        </p:spPr>
        <p:txBody>
          <a:bodyPr wrap="square" rtlCol="0">
            <a:spAutoFit/>
          </a:bodyPr>
          <a:lstStyle/>
          <a:p>
            <a:endParaRPr lang="es-ES" dirty="0">
              <a:latin typeface="Consolas" panose="020B0609020204030204" pitchFamily="49" charset="0"/>
            </a:endParaRPr>
          </a:p>
        </p:txBody>
      </p:sp>
      <p:pic>
        <p:nvPicPr>
          <p:cNvPr id="9220" name="Picture 4" descr="https://interrelatedplanet.files.wordpress.com/2019/02/greta_thunberg_cnbc.jpg?w=6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357"/>
            <a:ext cx="3286897" cy="5301049"/>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628768" y="621356"/>
            <a:ext cx="6096000" cy="4750916"/>
          </a:xfrm>
          <a:prstGeom prst="rect">
            <a:avLst/>
          </a:prstGeom>
        </p:spPr>
        <p:txBody>
          <a:bodyPr>
            <a:spAutoFit/>
          </a:bodyPr>
          <a:lstStyle/>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Ustedes vienen a nosotros  los jóvenes buscando esperanza. Ustedes  me han robado mis sueños, mi infancia con sus palabras vacías. Y aun así yo soy una de las afortunadas.   </a:t>
            </a:r>
            <a:endParaRPr lang="es-ES" sz="2000" i="1"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Ustedes solo hablan de dinero y de cuentos de hadas de crecimiento económico. </a:t>
            </a:r>
            <a:endParaRPr lang="es-ES" sz="2000" i="1"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Ustedes no son lo suficientemente maduros para decir las cosas como son, ustedes nos están fallando, pero los jóvenes hemos comenzado a entender su traición. </a:t>
            </a:r>
            <a:endParaRPr lang="es-ES" sz="2000" i="1"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Loas ojos de todas las futuras generaciones están en ustedes y ustedes eligen fallarnos </a:t>
            </a:r>
            <a:endParaRPr lang="es-ES" sz="2000" i="1"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es-CO" i="1" dirty="0" smtClean="0">
                <a:effectLst/>
                <a:ea typeface="Calibri" panose="020F0502020204030204" pitchFamily="34" charset="0"/>
                <a:cs typeface="Times New Roman" panose="02020603050405020304" pitchFamily="18" charset="0"/>
              </a:rPr>
              <a:t> </a:t>
            </a:r>
            <a:endParaRPr lang="es-ES" i="1" dirty="0" smtClean="0">
              <a:effectLst/>
              <a:ea typeface="Calibri" panose="020F0502020204030204" pitchFamily="34" charset="0"/>
              <a:cs typeface="Times New Roman" panose="02020603050405020304" pitchFamily="18" charset="0"/>
            </a:endParaRPr>
          </a:p>
        </p:txBody>
      </p:sp>
      <p:sp>
        <p:nvSpPr>
          <p:cNvPr id="3" name="CuadroTexto 2"/>
          <p:cNvSpPr txBox="1"/>
          <p:nvPr/>
        </p:nvSpPr>
        <p:spPr>
          <a:xfrm>
            <a:off x="10046043" y="5458769"/>
            <a:ext cx="1846404" cy="923330"/>
          </a:xfrm>
          <a:prstGeom prst="rect">
            <a:avLst/>
          </a:prstGeom>
          <a:noFill/>
        </p:spPr>
        <p:txBody>
          <a:bodyPr wrap="square" rtlCol="0">
            <a:spAutoFit/>
          </a:bodyPr>
          <a:lstStyle/>
          <a:p>
            <a:r>
              <a:rPr lang="es-CO" dirty="0" smtClean="0"/>
              <a:t>Greta Thunberg en la Asamblea de la ONU</a:t>
            </a:r>
            <a:endParaRPr lang="es-ES" dirty="0"/>
          </a:p>
        </p:txBody>
      </p:sp>
    </p:spTree>
    <p:extLst>
      <p:ext uri="{BB962C8B-B14F-4D97-AF65-F5344CB8AC3E}">
        <p14:creationId xmlns:p14="http://schemas.microsoft.com/office/powerpoint/2010/main" val="3179694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9" name="CuadroTexto 8"/>
          <p:cNvSpPr txBox="1"/>
          <p:nvPr/>
        </p:nvSpPr>
        <p:spPr>
          <a:xfrm>
            <a:off x="4757352" y="432486"/>
            <a:ext cx="4732638" cy="3896644"/>
          </a:xfrm>
          <a:prstGeom prst="rect">
            <a:avLst/>
          </a:prstGeom>
          <a:noFill/>
        </p:spPr>
        <p:txBody>
          <a:bodyPr wrap="square" rtlCol="0">
            <a:spAutoFit/>
          </a:bodyPr>
          <a:lstStyle/>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Las políticas y soluciones necesarias aun no están a la vista, dicen que nos oyen y entienden la urgencia, pero no. </a:t>
            </a:r>
          </a:p>
          <a:p>
            <a:pPr algn="just">
              <a:lnSpc>
                <a:spcPct val="107000"/>
              </a:lnSpc>
              <a:spcAft>
                <a:spcPts val="800"/>
              </a:spcAft>
            </a:pPr>
            <a:endParaRPr lang="es-ES" sz="2000" i="1"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es-CO" sz="2000" i="1" dirty="0" smtClean="0">
                <a:effectLst/>
                <a:ea typeface="Calibri" panose="020F0502020204030204" pitchFamily="34" charset="0"/>
                <a:cs typeface="Times New Roman" panose="02020603050405020304" pitchFamily="18" charset="0"/>
              </a:rPr>
              <a:t>Pero no importa cuan triste o enojada este, aun siguen fallando a la hora de actuar, entonces significa que son malvados… y me niego a creer eso. Ustedes nos están fallando. Pero los jóvenes han comenzado a entender su traición </a:t>
            </a:r>
            <a:endParaRPr lang="es-ES" sz="2000" i="1" dirty="0">
              <a:effectLst/>
              <a:ea typeface="Calibri" panose="020F0502020204030204" pitchFamily="34" charset="0"/>
              <a:cs typeface="Times New Roman" panose="02020603050405020304" pitchFamily="18" charset="0"/>
            </a:endParaRPr>
          </a:p>
        </p:txBody>
      </p:sp>
      <p:pic>
        <p:nvPicPr>
          <p:cNvPr id="6148" name="Picture 4" descr="https://tse4.mm.bing.net/th?id=OIP.ANNjahrDIzs3IE1JnFc-qQHaFl&amp;pid=Api&amp;P=0&amp;w=239&amp;h=1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00151" cy="51816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10046043" y="5458769"/>
            <a:ext cx="1846404" cy="923330"/>
          </a:xfrm>
          <a:prstGeom prst="rect">
            <a:avLst/>
          </a:prstGeom>
          <a:noFill/>
        </p:spPr>
        <p:txBody>
          <a:bodyPr wrap="square" rtlCol="0">
            <a:spAutoFit/>
          </a:bodyPr>
          <a:lstStyle/>
          <a:p>
            <a:r>
              <a:rPr lang="es-CO" dirty="0" smtClean="0"/>
              <a:t>Greta Thunberg en la Asamblea de la ONU</a:t>
            </a:r>
            <a:endParaRPr lang="es-ES" dirty="0"/>
          </a:p>
        </p:txBody>
      </p:sp>
    </p:spTree>
    <p:extLst>
      <p:ext uri="{BB962C8B-B14F-4D97-AF65-F5344CB8AC3E}">
        <p14:creationId xmlns:p14="http://schemas.microsoft.com/office/powerpoint/2010/main" val="2559951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tse1.mm.bing.net/th?id=OIP.R2Fir8F9gXoxhidArQTFcwHaD4&amp;pid=Api&amp;P=0&amp;w=335&amp;h=1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2"/>
          <a:stretch>
            <a:fillRect/>
          </a:stretch>
        </p:blipFill>
        <p:spPr>
          <a:xfrm>
            <a:off x="0" y="5181600"/>
            <a:ext cx="8686801" cy="1676400"/>
          </a:xfrm>
          <a:prstGeom prst="rect">
            <a:avLst/>
          </a:prstGeom>
        </p:spPr>
      </p:pic>
      <p:sp>
        <p:nvSpPr>
          <p:cNvPr id="9" name="CuadroTexto 8"/>
          <p:cNvSpPr txBox="1"/>
          <p:nvPr/>
        </p:nvSpPr>
        <p:spPr>
          <a:xfrm>
            <a:off x="630195" y="1519881"/>
            <a:ext cx="9094573" cy="369332"/>
          </a:xfrm>
          <a:prstGeom prst="rect">
            <a:avLst/>
          </a:prstGeom>
          <a:noFill/>
        </p:spPr>
        <p:txBody>
          <a:bodyPr wrap="square" rtlCol="0">
            <a:spAutoFit/>
          </a:bodyPr>
          <a:lstStyle/>
          <a:p>
            <a:endParaRPr lang="es-ES" dirty="0">
              <a:latin typeface="Consolas" panose="020B0609020204030204" pitchFamily="49" charset="0"/>
            </a:endParaRPr>
          </a:p>
        </p:txBody>
      </p:sp>
      <p:sp>
        <p:nvSpPr>
          <p:cNvPr id="2" name="Rectángulo 1"/>
          <p:cNvSpPr/>
          <p:nvPr/>
        </p:nvSpPr>
        <p:spPr>
          <a:xfrm>
            <a:off x="6015517" y="649956"/>
            <a:ext cx="3709251" cy="3046988"/>
          </a:xfrm>
          <a:prstGeom prst="rect">
            <a:avLst/>
          </a:prstGeom>
        </p:spPr>
        <p:txBody>
          <a:bodyPr wrap="square">
            <a:spAutoFit/>
          </a:bodyPr>
          <a:lstStyle/>
          <a:p>
            <a:pPr algn="just"/>
            <a:r>
              <a:rPr lang="es-CO" sz="2400" b="0" i="1" dirty="0" smtClean="0">
                <a:effectLst/>
              </a:rPr>
              <a:t>Todo está mal. </a:t>
            </a:r>
          </a:p>
          <a:p>
            <a:pPr algn="just"/>
            <a:r>
              <a:rPr lang="es-CO" sz="2400" b="0" i="1" dirty="0" smtClean="0">
                <a:effectLst/>
              </a:rPr>
              <a:t>Yo no debería estar aquí, debería estar </a:t>
            </a:r>
            <a:r>
              <a:rPr lang="es-CO" sz="2400" b="1" i="1" dirty="0" smtClean="0">
                <a:effectLst/>
              </a:rPr>
              <a:t>en </a:t>
            </a:r>
            <a:r>
              <a:rPr lang="es-CO" sz="2400" b="0" i="1" dirty="0" smtClean="0">
                <a:effectLst/>
              </a:rPr>
              <a:t>la escuela al otro lado del océano“. Me habéis robado mis sueños y mi juventud con vuestras palabras vacías</a:t>
            </a:r>
            <a:endParaRPr lang="es-ES" sz="2400" i="1" dirty="0"/>
          </a:p>
        </p:txBody>
      </p:sp>
      <p:pic>
        <p:nvPicPr>
          <p:cNvPr id="7172" name="Picture 4" descr="https://tse1.mm.bing.net/th?id=OIP.kPI1oB67tRlH4D4yIMlEywHaD4&amp;pid=Api&amp;P=0&amp;w=381&amp;h=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1"/>
            <a:ext cx="5385322" cy="5085567"/>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10046043" y="5458769"/>
            <a:ext cx="1846404" cy="923330"/>
          </a:xfrm>
          <a:prstGeom prst="rect">
            <a:avLst/>
          </a:prstGeom>
          <a:noFill/>
        </p:spPr>
        <p:txBody>
          <a:bodyPr wrap="square" rtlCol="0">
            <a:spAutoFit/>
          </a:bodyPr>
          <a:lstStyle/>
          <a:p>
            <a:r>
              <a:rPr lang="es-CO" dirty="0" smtClean="0"/>
              <a:t>Greta Thunberg en la Asamblea de la ONU</a:t>
            </a:r>
            <a:endParaRPr lang="es-ES" dirty="0"/>
          </a:p>
        </p:txBody>
      </p:sp>
    </p:spTree>
    <p:extLst>
      <p:ext uri="{BB962C8B-B14F-4D97-AF65-F5344CB8AC3E}">
        <p14:creationId xmlns:p14="http://schemas.microsoft.com/office/powerpoint/2010/main" val="2984260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652</Words>
  <Application>Microsoft Office PowerPoint</Application>
  <PresentationFormat>Panorámica</PresentationFormat>
  <Paragraphs>36</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Consolas</vt:lpstr>
      <vt:lpstr>Stencil</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Gina Fernanda Diaz Torres</dc:creator>
  <cp:lastModifiedBy>Gina Fernanda Diaz Torres</cp:lastModifiedBy>
  <cp:revision>10</cp:revision>
  <dcterms:created xsi:type="dcterms:W3CDTF">2019-12-06T21:44:00Z</dcterms:created>
  <dcterms:modified xsi:type="dcterms:W3CDTF">2019-12-06T23:03:50Z</dcterms:modified>
</cp:coreProperties>
</file>