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5" r:id="rId2"/>
    <p:sldId id="417" r:id="rId3"/>
    <p:sldId id="423" r:id="rId4"/>
    <p:sldId id="414" r:id="rId5"/>
    <p:sldId id="386" r:id="rId6"/>
    <p:sldId id="419" r:id="rId7"/>
    <p:sldId id="420" r:id="rId8"/>
    <p:sldId id="387" r:id="rId9"/>
    <p:sldId id="421" r:id="rId10"/>
    <p:sldId id="422" r:id="rId11"/>
    <p:sldId id="418" r:id="rId12"/>
    <p:sldId id="425" r:id="rId13"/>
    <p:sldId id="426" r:id="rId14"/>
    <p:sldId id="427" r:id="rId15"/>
    <p:sldId id="428" r:id="rId16"/>
    <p:sldId id="429" r:id="rId17"/>
    <p:sldId id="430" r:id="rId18"/>
    <p:sldId id="424" r:id="rId19"/>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E6E100"/>
    <a:srgbClr val="CC0000"/>
    <a:srgbClr val="F8F200"/>
    <a:srgbClr val="FF4343"/>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04/09/2015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2221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11</a:t>
            </a:fld>
            <a:endParaRPr lang="es-PE" altLang="es-PE">
              <a:latin typeface="Calibri" panose="020F0502020204030204" pitchFamily="34" charset="0"/>
            </a:endParaRPr>
          </a:p>
        </p:txBody>
      </p:sp>
    </p:spTree>
    <p:extLst>
      <p:ext uri="{BB962C8B-B14F-4D97-AF65-F5344CB8AC3E}">
        <p14:creationId xmlns:p14="http://schemas.microsoft.com/office/powerpoint/2010/main" val="32520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47295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15</a:t>
            </a:fld>
            <a:endParaRPr lang="es-PE" dirty="0"/>
          </a:p>
        </p:txBody>
      </p:sp>
    </p:spTree>
    <p:extLst>
      <p:ext uri="{BB962C8B-B14F-4D97-AF65-F5344CB8AC3E}">
        <p14:creationId xmlns:p14="http://schemas.microsoft.com/office/powerpoint/2010/main" val="116099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16</a:t>
            </a:fld>
            <a:endParaRPr lang="es-PE" dirty="0"/>
          </a:p>
        </p:txBody>
      </p:sp>
    </p:spTree>
    <p:extLst>
      <p:ext uri="{BB962C8B-B14F-4D97-AF65-F5344CB8AC3E}">
        <p14:creationId xmlns:p14="http://schemas.microsoft.com/office/powerpoint/2010/main" val="191283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17</a:t>
            </a:fld>
            <a:endParaRPr lang="es-PE" dirty="0"/>
          </a:p>
        </p:txBody>
      </p:sp>
    </p:spTree>
    <p:extLst>
      <p:ext uri="{BB962C8B-B14F-4D97-AF65-F5344CB8AC3E}">
        <p14:creationId xmlns:p14="http://schemas.microsoft.com/office/powerpoint/2010/main" val="383148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18</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04/09/2015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04/09/2015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04/09/2015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04/09/2015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04/09/2015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04/09/2015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04/09/2015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04/09/2015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04/09/2015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04/09/2015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04/09/2015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04/09/2015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2121048"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01</a:t>
            </a:r>
            <a:endParaRPr lang="es-ES" altLang="es-PE" sz="4000" b="1" dirty="0" smtClean="0">
              <a:solidFill>
                <a:srgbClr val="FF0000"/>
              </a:solidFill>
              <a:latin typeface="+mn-lt"/>
            </a:endParaRPr>
          </a:p>
        </p:txBody>
      </p:sp>
      <p:pic>
        <p:nvPicPr>
          <p:cNvPr id="6" name="Picture 6"/>
          <p:cNvPicPr>
            <a:picLocks noChangeAspect="1" noChangeArrowheads="1"/>
          </p:cNvPicPr>
          <p:nvPr/>
        </p:nvPicPr>
        <p:blipFill rotWithShape="1">
          <a:blip r:embed="rId4" cstate="print">
            <a:extLst/>
          </a:blip>
          <a:srcRect r="-938"/>
          <a:stretch/>
        </p:blipFill>
        <p:spPr bwMode="auto">
          <a:xfrm rot="431069">
            <a:off x="5752756" y="2244020"/>
            <a:ext cx="3059733" cy="2420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noChangeArrowheads="1"/>
          </p:cNvPicPr>
          <p:nvPr/>
        </p:nvPicPr>
        <p:blipFill>
          <a:blip r:embed="rId5" cstate="print"/>
          <a:stretch>
            <a:fillRect/>
          </a:stretch>
        </p:blipFill>
        <p:spPr bwMode="auto">
          <a:xfrm rot="21445135">
            <a:off x="3682997" y="197127"/>
            <a:ext cx="3456384" cy="2465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https://m.ak.fbcdn.net/sphotos-a.ak/hphotos-ak-prn1/1010045_268470923294723_1113931763_n.jpg"/>
          <p:cNvPicPr>
            <a:picLocks noChangeAspect="1" noChangeArrowheads="1"/>
          </p:cNvPicPr>
          <p:nvPr/>
        </p:nvPicPr>
        <p:blipFill>
          <a:blip r:embed="rId6" cstate="print">
            <a:lum bright="10000"/>
          </a:blip>
          <a:srcRect/>
          <a:stretch>
            <a:fillRect/>
          </a:stretch>
        </p:blipFill>
        <p:spPr bwMode="auto">
          <a:xfrm rot="21259715">
            <a:off x="1728023" y="2408582"/>
            <a:ext cx="380240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0638" y="815805"/>
            <a:ext cx="856902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fontAlgn="auto" hangingPunct="1">
              <a:spcBef>
                <a:spcPts val="0"/>
              </a:spcBef>
              <a:spcAft>
                <a:spcPts val="0"/>
              </a:spcAft>
              <a:defRPr/>
            </a:pPr>
            <a:r>
              <a:rPr lang="es-PE" sz="2400" dirty="0" smtClean="0"/>
              <a:t>Ubicar en la recta numérica las siguientes fracciones: ½,  -3/4,  3/2, -8/3,  5/2.</a:t>
            </a:r>
            <a:endParaRPr lang="es-PE" sz="24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4781"/>
            <a:ext cx="3123813" cy="587062"/>
          </a:xfrm>
          <a:prstGeom prst="rect">
            <a:avLst/>
          </a:prstGeom>
        </p:spPr>
      </p:pic>
      <p:sp>
        <p:nvSpPr>
          <p:cNvPr id="2" name="CuadroTexto 1"/>
          <p:cNvSpPr txBox="1"/>
          <p:nvPr/>
        </p:nvSpPr>
        <p:spPr>
          <a:xfrm>
            <a:off x="773715" y="2604068"/>
            <a:ext cx="2548839" cy="369332"/>
          </a:xfrm>
          <a:prstGeom prst="rect">
            <a:avLst/>
          </a:prstGeom>
          <a:noFill/>
        </p:spPr>
        <p:txBody>
          <a:bodyPr wrap="none" rtlCol="0">
            <a:spAutoFit/>
          </a:bodyPr>
          <a:lstStyle/>
          <a:p>
            <a:r>
              <a:rPr lang="es-PE" dirty="0" smtClean="0"/>
              <a:t>Dividiendo cada fracción:</a:t>
            </a:r>
            <a:endParaRPr lang="es-PE" dirty="0"/>
          </a:p>
        </p:txBody>
      </p:sp>
      <p:sp>
        <p:nvSpPr>
          <p:cNvPr id="13" name="CuadroTexto 12"/>
          <p:cNvSpPr txBox="1"/>
          <p:nvPr/>
        </p:nvSpPr>
        <p:spPr>
          <a:xfrm>
            <a:off x="1180352" y="3130963"/>
            <a:ext cx="1141659" cy="369332"/>
          </a:xfrm>
          <a:prstGeom prst="rect">
            <a:avLst/>
          </a:prstGeom>
          <a:noFill/>
        </p:spPr>
        <p:txBody>
          <a:bodyPr wrap="none" rtlCol="0">
            <a:spAutoFit/>
          </a:bodyPr>
          <a:lstStyle/>
          <a:p>
            <a:pPr marL="285750" indent="-285750">
              <a:buFont typeface="Wingdings" panose="05000000000000000000" pitchFamily="2" charset="2"/>
              <a:buChar char="q"/>
            </a:pPr>
            <a:r>
              <a:rPr lang="es-PE" dirty="0" smtClean="0"/>
              <a:t>½ = 0,5</a:t>
            </a:r>
            <a:endParaRPr lang="es-PE" dirty="0"/>
          </a:p>
        </p:txBody>
      </p:sp>
      <p:pic>
        <p:nvPicPr>
          <p:cNvPr id="16" name="Imagen 15"/>
          <p:cNvPicPr>
            <a:picLocks noChangeAspect="1"/>
          </p:cNvPicPr>
          <p:nvPr/>
        </p:nvPicPr>
        <p:blipFill rotWithShape="1">
          <a:blip r:embed="rId3"/>
          <a:srcRect l="12366" t="50984" r="35058" b="36219"/>
          <a:stretch/>
        </p:blipFill>
        <p:spPr>
          <a:xfrm>
            <a:off x="1180352" y="4377726"/>
            <a:ext cx="6840760" cy="936104"/>
          </a:xfrm>
          <a:prstGeom prst="rect">
            <a:avLst/>
          </a:prstGeom>
        </p:spPr>
      </p:pic>
      <p:pic>
        <p:nvPicPr>
          <p:cNvPr id="17" name="Imagen 16"/>
          <p:cNvPicPr/>
          <p:nvPr/>
        </p:nvPicPr>
        <p:blipFill rotWithShape="1">
          <a:blip r:embed="rId4"/>
          <a:srcRect l="30515" t="58983" r="45849" b="33800"/>
          <a:stretch/>
        </p:blipFill>
        <p:spPr bwMode="auto">
          <a:xfrm>
            <a:off x="2100913" y="1841092"/>
            <a:ext cx="4820816" cy="738549"/>
          </a:xfrm>
          <a:prstGeom prst="rect">
            <a:avLst/>
          </a:prstGeom>
          <a:ln>
            <a:noFill/>
          </a:ln>
          <a:extLst>
            <a:ext uri="{53640926-AAD7-44D8-BBD7-CCE9431645EC}">
              <a14:shadowObscured xmlns:a14="http://schemas.microsoft.com/office/drawing/2010/main"/>
            </a:ext>
          </a:extLst>
        </p:spPr>
      </p:pic>
      <p:sp>
        <p:nvSpPr>
          <p:cNvPr id="11" name="CuadroTexto 10"/>
          <p:cNvSpPr txBox="1"/>
          <p:nvPr/>
        </p:nvSpPr>
        <p:spPr>
          <a:xfrm>
            <a:off x="1180352" y="3510942"/>
            <a:ext cx="1568058" cy="369332"/>
          </a:xfrm>
          <a:prstGeom prst="rect">
            <a:avLst/>
          </a:prstGeom>
          <a:noFill/>
        </p:spPr>
        <p:txBody>
          <a:bodyPr wrap="none" rtlCol="0">
            <a:spAutoFit/>
          </a:bodyPr>
          <a:lstStyle/>
          <a:p>
            <a:pPr marL="285750" indent="-285750">
              <a:buFont typeface="Wingdings" panose="05000000000000000000" pitchFamily="2" charset="2"/>
              <a:buChar char="q"/>
            </a:pPr>
            <a:r>
              <a:rPr lang="es-PE" dirty="0" smtClean="0"/>
              <a:t>-3/4 = -0,75</a:t>
            </a:r>
            <a:endParaRPr lang="es-PE" dirty="0"/>
          </a:p>
        </p:txBody>
      </p:sp>
      <p:sp>
        <p:nvSpPr>
          <p:cNvPr id="18" name="CuadroTexto 17"/>
          <p:cNvSpPr txBox="1"/>
          <p:nvPr/>
        </p:nvSpPr>
        <p:spPr>
          <a:xfrm>
            <a:off x="1195900" y="3937751"/>
            <a:ext cx="1309974" cy="369332"/>
          </a:xfrm>
          <a:prstGeom prst="rect">
            <a:avLst/>
          </a:prstGeom>
          <a:noFill/>
        </p:spPr>
        <p:txBody>
          <a:bodyPr wrap="none" rtlCol="0">
            <a:spAutoFit/>
          </a:bodyPr>
          <a:lstStyle/>
          <a:p>
            <a:pPr marL="285750" indent="-285750">
              <a:buFont typeface="Wingdings" panose="05000000000000000000" pitchFamily="2" charset="2"/>
              <a:buChar char="q"/>
            </a:pPr>
            <a:r>
              <a:rPr lang="es-PE" dirty="0" smtClean="0"/>
              <a:t>3/2 = 1,5</a:t>
            </a:r>
            <a:endParaRPr lang="es-PE" dirty="0"/>
          </a:p>
        </p:txBody>
      </p:sp>
      <p:sp>
        <p:nvSpPr>
          <p:cNvPr id="19" name="CuadroTexto 18"/>
          <p:cNvSpPr txBox="1"/>
          <p:nvPr/>
        </p:nvSpPr>
        <p:spPr>
          <a:xfrm>
            <a:off x="4788024" y="3014742"/>
            <a:ext cx="1741182" cy="369332"/>
          </a:xfrm>
          <a:prstGeom prst="rect">
            <a:avLst/>
          </a:prstGeom>
          <a:noFill/>
        </p:spPr>
        <p:txBody>
          <a:bodyPr wrap="none" rtlCol="0">
            <a:spAutoFit/>
          </a:bodyPr>
          <a:lstStyle/>
          <a:p>
            <a:pPr marL="285750" indent="-285750">
              <a:buFont typeface="Wingdings" panose="05000000000000000000" pitchFamily="2" charset="2"/>
              <a:buChar char="q"/>
            </a:pPr>
            <a:r>
              <a:rPr lang="es-PE" dirty="0" smtClean="0"/>
              <a:t>-8/3 = -2,66…</a:t>
            </a:r>
            <a:endParaRPr lang="es-PE" dirty="0"/>
          </a:p>
        </p:txBody>
      </p:sp>
      <p:sp>
        <p:nvSpPr>
          <p:cNvPr id="20" name="CuadroTexto 19"/>
          <p:cNvSpPr txBox="1"/>
          <p:nvPr/>
        </p:nvSpPr>
        <p:spPr>
          <a:xfrm>
            <a:off x="4846202" y="3384074"/>
            <a:ext cx="1309974" cy="369332"/>
          </a:xfrm>
          <a:prstGeom prst="rect">
            <a:avLst/>
          </a:prstGeom>
          <a:noFill/>
        </p:spPr>
        <p:txBody>
          <a:bodyPr wrap="none" rtlCol="0">
            <a:spAutoFit/>
          </a:bodyPr>
          <a:lstStyle/>
          <a:p>
            <a:pPr marL="285750" indent="-285750">
              <a:buFont typeface="Wingdings" panose="05000000000000000000" pitchFamily="2" charset="2"/>
              <a:buChar char="q"/>
            </a:pPr>
            <a:r>
              <a:rPr lang="es-PE" dirty="0" smtClean="0"/>
              <a:t>5/2 = 2,5</a:t>
            </a:r>
            <a:endParaRPr lang="es-PE" dirty="0"/>
          </a:p>
        </p:txBody>
      </p:sp>
      <p:sp>
        <p:nvSpPr>
          <p:cNvPr id="21" name="CuadroTexto 20"/>
          <p:cNvSpPr txBox="1"/>
          <p:nvPr/>
        </p:nvSpPr>
        <p:spPr>
          <a:xfrm>
            <a:off x="8026041" y="5260043"/>
            <a:ext cx="340158" cy="369332"/>
          </a:xfrm>
          <a:prstGeom prst="rect">
            <a:avLst/>
          </a:prstGeom>
          <a:noFill/>
        </p:spPr>
        <p:txBody>
          <a:bodyPr wrap="none" rtlCol="0">
            <a:spAutoFit/>
          </a:bodyPr>
          <a:lstStyle/>
          <a:p>
            <a:r>
              <a:rPr lang="es-PE" dirty="0" smtClean="0"/>
              <a:t>Q</a:t>
            </a:r>
            <a:endParaRPr lang="es-PE" dirty="0"/>
          </a:p>
        </p:txBody>
      </p:sp>
      <p:sp>
        <p:nvSpPr>
          <p:cNvPr id="22" name="CuadroTexto 21"/>
          <p:cNvSpPr txBox="1"/>
          <p:nvPr/>
        </p:nvSpPr>
        <p:spPr>
          <a:xfrm>
            <a:off x="6937966" y="2001428"/>
            <a:ext cx="340158" cy="369332"/>
          </a:xfrm>
          <a:prstGeom prst="rect">
            <a:avLst/>
          </a:prstGeom>
          <a:noFill/>
        </p:spPr>
        <p:txBody>
          <a:bodyPr wrap="none" rtlCol="0">
            <a:spAutoFit/>
          </a:bodyPr>
          <a:lstStyle/>
          <a:p>
            <a:r>
              <a:rPr lang="es-PE" dirty="0" smtClean="0"/>
              <a:t>Q</a:t>
            </a:r>
            <a:endParaRPr lang="es-PE" dirty="0"/>
          </a:p>
        </p:txBody>
      </p:sp>
      <p:sp>
        <p:nvSpPr>
          <p:cNvPr id="23" name="CuadroTexto 22"/>
          <p:cNvSpPr txBox="1"/>
          <p:nvPr/>
        </p:nvSpPr>
        <p:spPr>
          <a:xfrm>
            <a:off x="916351" y="5381158"/>
            <a:ext cx="7948784" cy="646331"/>
          </a:xfrm>
          <a:prstGeom prst="rect">
            <a:avLst/>
          </a:prstGeom>
          <a:noFill/>
        </p:spPr>
        <p:txBody>
          <a:bodyPr wrap="square" rtlCol="0">
            <a:spAutoFit/>
          </a:bodyPr>
          <a:lstStyle/>
          <a:p>
            <a:r>
              <a:rPr lang="es-PE" dirty="0"/>
              <a:t>Otra forma de ordenar fracciones es llevar a fracciones homogéneas y ordenarlos de acuerdo a su numerador.</a:t>
            </a:r>
          </a:p>
        </p:txBody>
      </p:sp>
      <p:sp>
        <p:nvSpPr>
          <p:cNvPr id="24" name="CuadroTexto 23"/>
          <p:cNvSpPr txBox="1"/>
          <p:nvPr/>
        </p:nvSpPr>
        <p:spPr>
          <a:xfrm>
            <a:off x="3618489" y="6062700"/>
            <a:ext cx="2047540" cy="369332"/>
          </a:xfrm>
          <a:prstGeom prst="rect">
            <a:avLst/>
          </a:prstGeom>
          <a:noFill/>
        </p:spPr>
        <p:txBody>
          <a:bodyPr wrap="square" rtlCol="0">
            <a:spAutoFit/>
          </a:bodyPr>
          <a:lstStyle/>
          <a:p>
            <a:r>
              <a:rPr lang="es-PE" dirty="0" smtClean="0">
                <a:solidFill>
                  <a:srgbClr val="FF0000"/>
                </a:solidFill>
              </a:rPr>
              <a:t>½  &lt;  3/2  &lt;   5/2</a:t>
            </a:r>
            <a:endParaRPr lang="es-PE" dirty="0">
              <a:solidFill>
                <a:srgbClr val="FF0000"/>
              </a:solidFill>
            </a:endParaRPr>
          </a:p>
        </p:txBody>
      </p:sp>
    </p:spTree>
    <p:extLst>
      <p:ext uri="{BB962C8B-B14F-4D97-AF65-F5344CB8AC3E}">
        <p14:creationId xmlns:p14="http://schemas.microsoft.com/office/powerpoint/2010/main" val="284844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bldP spid="11"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556619"/>
            <a:ext cx="3067262" cy="576435"/>
          </a:xfrm>
          <a:prstGeom prst="rect">
            <a:avLst/>
          </a:prstGeom>
        </p:spPr>
      </p:pic>
      <p:sp>
        <p:nvSpPr>
          <p:cNvPr id="7" name="7 Rectángulo"/>
          <p:cNvSpPr/>
          <p:nvPr/>
        </p:nvSpPr>
        <p:spPr>
          <a:xfrm>
            <a:off x="323452" y="1124744"/>
            <a:ext cx="856902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fontAlgn="auto" hangingPunct="1">
              <a:spcBef>
                <a:spcPts val="0"/>
              </a:spcBef>
              <a:spcAft>
                <a:spcPts val="0"/>
              </a:spcAft>
              <a:defRPr/>
            </a:pPr>
            <a:r>
              <a:rPr lang="es-PE" sz="2400" dirty="0" smtClean="0">
                <a:solidFill>
                  <a:srgbClr val="FF0000"/>
                </a:solidFill>
              </a:rPr>
              <a:t>Comparación de dos fracciones Heterogéneas</a:t>
            </a:r>
            <a:r>
              <a:rPr lang="es-PE" sz="2400" dirty="0"/>
              <a:t>: Hallar qué fracción es mayor</a:t>
            </a:r>
            <a:r>
              <a:rPr lang="es-PE" sz="2400" dirty="0" smtClean="0"/>
              <a:t>: 5/6 </a:t>
            </a:r>
            <a:r>
              <a:rPr lang="es-PE" sz="2400" dirty="0" err="1" smtClean="0"/>
              <a:t>ó</a:t>
            </a:r>
            <a:r>
              <a:rPr lang="es-PE" sz="2400" dirty="0" smtClean="0"/>
              <a:t> 7/8.</a:t>
            </a:r>
            <a:endParaRPr lang="es-PE" sz="2400" dirty="0"/>
          </a:p>
        </p:txBody>
      </p:sp>
      <p:grpSp>
        <p:nvGrpSpPr>
          <p:cNvPr id="15" name="Grupo 14"/>
          <p:cNvGrpSpPr/>
          <p:nvPr/>
        </p:nvGrpSpPr>
        <p:grpSpPr>
          <a:xfrm>
            <a:off x="3168167" y="2523866"/>
            <a:ext cx="432048" cy="984730"/>
            <a:chOff x="3168167" y="2523866"/>
            <a:chExt cx="432048" cy="984730"/>
          </a:xfrm>
        </p:grpSpPr>
        <p:sp>
          <p:nvSpPr>
            <p:cNvPr id="12" name="CuadroTexto 11"/>
            <p:cNvSpPr txBox="1"/>
            <p:nvPr/>
          </p:nvSpPr>
          <p:spPr>
            <a:xfrm>
              <a:off x="3168167" y="2523866"/>
              <a:ext cx="367408" cy="523220"/>
            </a:xfrm>
            <a:prstGeom prst="rect">
              <a:avLst/>
            </a:prstGeom>
            <a:noFill/>
          </p:spPr>
          <p:txBody>
            <a:bodyPr wrap="none" rtlCol="0">
              <a:spAutoFit/>
            </a:bodyPr>
            <a:lstStyle/>
            <a:p>
              <a:r>
                <a:rPr lang="es-PE" sz="2800" dirty="0" smtClean="0">
                  <a:solidFill>
                    <a:srgbClr val="FF0000"/>
                  </a:solidFill>
                </a:rPr>
                <a:t>5</a:t>
              </a:r>
              <a:endParaRPr lang="es-PE" sz="2800" dirty="0">
                <a:solidFill>
                  <a:srgbClr val="FF0000"/>
                </a:solidFill>
              </a:endParaRPr>
            </a:p>
          </p:txBody>
        </p:sp>
        <p:cxnSp>
          <p:nvCxnSpPr>
            <p:cNvPr id="11" name="Conector recto 10"/>
            <p:cNvCxnSpPr/>
            <p:nvPr/>
          </p:nvCxnSpPr>
          <p:spPr>
            <a:xfrm>
              <a:off x="3168167" y="2982482"/>
              <a:ext cx="432048"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68167" y="2985376"/>
              <a:ext cx="367408" cy="523220"/>
            </a:xfrm>
            <a:prstGeom prst="rect">
              <a:avLst/>
            </a:prstGeom>
            <a:noFill/>
          </p:spPr>
          <p:txBody>
            <a:bodyPr wrap="none" rtlCol="0">
              <a:spAutoFit/>
            </a:bodyPr>
            <a:lstStyle/>
            <a:p>
              <a:r>
                <a:rPr lang="es-PE" sz="2800" dirty="0" smtClean="0">
                  <a:solidFill>
                    <a:srgbClr val="FF0000"/>
                  </a:solidFill>
                </a:rPr>
                <a:t>6</a:t>
              </a:r>
              <a:endParaRPr lang="es-PE" sz="2800" dirty="0">
                <a:solidFill>
                  <a:srgbClr val="FF0000"/>
                </a:solidFill>
              </a:endParaRPr>
            </a:p>
          </p:txBody>
        </p:sp>
      </p:grpSp>
      <p:grpSp>
        <p:nvGrpSpPr>
          <p:cNvPr id="19" name="Grupo 18"/>
          <p:cNvGrpSpPr/>
          <p:nvPr/>
        </p:nvGrpSpPr>
        <p:grpSpPr>
          <a:xfrm>
            <a:off x="4391941" y="2523866"/>
            <a:ext cx="432048" cy="984730"/>
            <a:chOff x="3168167" y="2523866"/>
            <a:chExt cx="432048" cy="984730"/>
          </a:xfrm>
        </p:grpSpPr>
        <p:sp>
          <p:nvSpPr>
            <p:cNvPr id="20" name="CuadroTexto 19"/>
            <p:cNvSpPr txBox="1"/>
            <p:nvPr/>
          </p:nvSpPr>
          <p:spPr>
            <a:xfrm>
              <a:off x="3168167" y="2523866"/>
              <a:ext cx="367408" cy="523220"/>
            </a:xfrm>
            <a:prstGeom prst="rect">
              <a:avLst/>
            </a:prstGeom>
            <a:noFill/>
          </p:spPr>
          <p:txBody>
            <a:bodyPr wrap="none" rtlCol="0">
              <a:spAutoFit/>
            </a:bodyPr>
            <a:lstStyle/>
            <a:p>
              <a:r>
                <a:rPr lang="es-PE" sz="2800" dirty="0" smtClean="0">
                  <a:solidFill>
                    <a:srgbClr val="FF0000"/>
                  </a:solidFill>
                </a:rPr>
                <a:t>7</a:t>
              </a:r>
              <a:endParaRPr lang="es-PE" sz="2800" dirty="0">
                <a:solidFill>
                  <a:srgbClr val="FF0000"/>
                </a:solidFill>
              </a:endParaRPr>
            </a:p>
          </p:txBody>
        </p:sp>
        <p:cxnSp>
          <p:nvCxnSpPr>
            <p:cNvPr id="21" name="Conector recto 20"/>
            <p:cNvCxnSpPr/>
            <p:nvPr/>
          </p:nvCxnSpPr>
          <p:spPr>
            <a:xfrm>
              <a:off x="3168167" y="2982482"/>
              <a:ext cx="432048"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3168167" y="2985376"/>
              <a:ext cx="367408" cy="523220"/>
            </a:xfrm>
            <a:prstGeom prst="rect">
              <a:avLst/>
            </a:prstGeom>
            <a:noFill/>
          </p:spPr>
          <p:txBody>
            <a:bodyPr wrap="none" rtlCol="0">
              <a:spAutoFit/>
            </a:bodyPr>
            <a:lstStyle/>
            <a:p>
              <a:r>
                <a:rPr lang="es-PE" sz="2800" dirty="0" smtClean="0">
                  <a:solidFill>
                    <a:srgbClr val="FF0000"/>
                  </a:solidFill>
                </a:rPr>
                <a:t>8</a:t>
              </a:r>
              <a:endParaRPr lang="es-PE" sz="2800" dirty="0">
                <a:solidFill>
                  <a:srgbClr val="FF0000"/>
                </a:solidFill>
              </a:endParaRPr>
            </a:p>
          </p:txBody>
        </p:sp>
      </p:grpSp>
      <p:sp>
        <p:nvSpPr>
          <p:cNvPr id="23" name="CuadroTexto 22"/>
          <p:cNvSpPr txBox="1"/>
          <p:nvPr/>
        </p:nvSpPr>
        <p:spPr>
          <a:xfrm>
            <a:off x="3059832" y="3620052"/>
            <a:ext cx="1923925" cy="523220"/>
          </a:xfrm>
          <a:prstGeom prst="rect">
            <a:avLst/>
          </a:prstGeom>
          <a:noFill/>
        </p:spPr>
        <p:txBody>
          <a:bodyPr wrap="none" rtlCol="0">
            <a:spAutoFit/>
          </a:bodyPr>
          <a:lstStyle/>
          <a:p>
            <a:r>
              <a:rPr lang="es-PE" sz="2800" dirty="0" smtClean="0">
                <a:solidFill>
                  <a:srgbClr val="FF0000"/>
                </a:solidFill>
              </a:rPr>
              <a:t>5(8)       7(6)</a:t>
            </a:r>
            <a:endParaRPr lang="es-PE" sz="2800" dirty="0">
              <a:solidFill>
                <a:srgbClr val="FF0000"/>
              </a:solidFill>
            </a:endParaRPr>
          </a:p>
        </p:txBody>
      </p:sp>
      <p:sp>
        <p:nvSpPr>
          <p:cNvPr id="24" name="CuadroTexto 23"/>
          <p:cNvSpPr txBox="1"/>
          <p:nvPr/>
        </p:nvSpPr>
        <p:spPr>
          <a:xfrm>
            <a:off x="3059831" y="4257621"/>
            <a:ext cx="1487908" cy="523220"/>
          </a:xfrm>
          <a:prstGeom prst="rect">
            <a:avLst/>
          </a:prstGeom>
          <a:noFill/>
        </p:spPr>
        <p:txBody>
          <a:bodyPr wrap="none" rtlCol="0">
            <a:spAutoFit/>
          </a:bodyPr>
          <a:lstStyle/>
          <a:p>
            <a:r>
              <a:rPr lang="es-PE" sz="2800" dirty="0" smtClean="0">
                <a:solidFill>
                  <a:srgbClr val="FF0000"/>
                </a:solidFill>
              </a:rPr>
              <a:t>40       42</a:t>
            </a:r>
            <a:endParaRPr lang="es-PE" sz="2800" dirty="0">
              <a:solidFill>
                <a:srgbClr val="FF0000"/>
              </a:solidFill>
            </a:endParaRPr>
          </a:p>
        </p:txBody>
      </p:sp>
      <p:sp>
        <p:nvSpPr>
          <p:cNvPr id="25" name="CuadroTexto 24"/>
          <p:cNvSpPr txBox="1"/>
          <p:nvPr/>
        </p:nvSpPr>
        <p:spPr>
          <a:xfrm>
            <a:off x="3600215" y="4257621"/>
            <a:ext cx="364202" cy="523220"/>
          </a:xfrm>
          <a:prstGeom prst="rect">
            <a:avLst/>
          </a:prstGeom>
          <a:noFill/>
        </p:spPr>
        <p:txBody>
          <a:bodyPr wrap="none" rtlCol="0">
            <a:spAutoFit/>
          </a:bodyPr>
          <a:lstStyle/>
          <a:p>
            <a:r>
              <a:rPr lang="es-PE" sz="2800" dirty="0" smtClean="0">
                <a:solidFill>
                  <a:srgbClr val="FF0000"/>
                </a:solidFill>
              </a:rPr>
              <a:t>&lt;</a:t>
            </a:r>
            <a:endParaRPr lang="es-PE" sz="2800" dirty="0">
              <a:solidFill>
                <a:srgbClr val="FF0000"/>
              </a:solidFill>
            </a:endParaRPr>
          </a:p>
        </p:txBody>
      </p:sp>
      <p:sp>
        <p:nvSpPr>
          <p:cNvPr id="26" name="CuadroTexto 25"/>
          <p:cNvSpPr txBox="1"/>
          <p:nvPr/>
        </p:nvSpPr>
        <p:spPr>
          <a:xfrm>
            <a:off x="3803785" y="3620052"/>
            <a:ext cx="364202" cy="523220"/>
          </a:xfrm>
          <a:prstGeom prst="rect">
            <a:avLst/>
          </a:prstGeom>
          <a:noFill/>
        </p:spPr>
        <p:txBody>
          <a:bodyPr wrap="none" rtlCol="0">
            <a:spAutoFit/>
          </a:bodyPr>
          <a:lstStyle/>
          <a:p>
            <a:r>
              <a:rPr lang="es-PE" sz="2800" dirty="0" smtClean="0">
                <a:solidFill>
                  <a:srgbClr val="FF0000"/>
                </a:solidFill>
              </a:rPr>
              <a:t>&lt;</a:t>
            </a:r>
            <a:endParaRPr lang="es-PE" sz="2800" dirty="0">
              <a:solidFill>
                <a:srgbClr val="FF0000"/>
              </a:solidFill>
            </a:endParaRPr>
          </a:p>
        </p:txBody>
      </p:sp>
      <p:sp>
        <p:nvSpPr>
          <p:cNvPr id="27" name="CuadroTexto 26"/>
          <p:cNvSpPr txBox="1"/>
          <p:nvPr/>
        </p:nvSpPr>
        <p:spPr>
          <a:xfrm>
            <a:off x="3768749" y="2694291"/>
            <a:ext cx="364202" cy="523220"/>
          </a:xfrm>
          <a:prstGeom prst="rect">
            <a:avLst/>
          </a:prstGeom>
          <a:noFill/>
        </p:spPr>
        <p:txBody>
          <a:bodyPr wrap="none" rtlCol="0">
            <a:spAutoFit/>
          </a:bodyPr>
          <a:lstStyle/>
          <a:p>
            <a:r>
              <a:rPr lang="es-PE" sz="2800" dirty="0" smtClean="0">
                <a:solidFill>
                  <a:srgbClr val="FF0000"/>
                </a:solidFill>
              </a:rPr>
              <a:t>&lt;</a:t>
            </a:r>
            <a:endParaRPr lang="es-PE" sz="2800" dirty="0">
              <a:solidFill>
                <a:srgbClr val="FF0000"/>
              </a:solidFill>
            </a:endParaRPr>
          </a:p>
        </p:txBody>
      </p:sp>
      <p:sp>
        <p:nvSpPr>
          <p:cNvPr id="28" name="CuadroTexto 27"/>
          <p:cNvSpPr txBox="1"/>
          <p:nvPr/>
        </p:nvSpPr>
        <p:spPr>
          <a:xfrm>
            <a:off x="1596437" y="5520294"/>
            <a:ext cx="5534741" cy="369332"/>
          </a:xfrm>
          <a:prstGeom prst="rect">
            <a:avLst/>
          </a:prstGeom>
          <a:noFill/>
        </p:spPr>
        <p:txBody>
          <a:bodyPr wrap="square" rtlCol="0">
            <a:spAutoFit/>
          </a:bodyPr>
          <a:lstStyle/>
          <a:p>
            <a:r>
              <a:rPr lang="es-PE" dirty="0" smtClean="0">
                <a:solidFill>
                  <a:srgbClr val="FF0000"/>
                </a:solidFill>
              </a:rPr>
              <a:t>RESPUESTA</a:t>
            </a:r>
            <a:r>
              <a:rPr lang="es-PE" dirty="0" smtClean="0"/>
              <a:t>:  Por tanto 5/6 &lt; 7/8</a:t>
            </a:r>
            <a:endParaRPr lang="es-PE" dirty="0"/>
          </a:p>
        </p:txBody>
      </p:sp>
    </p:spTree>
    <p:extLst>
      <p:ext uri="{BB962C8B-B14F-4D97-AF65-F5344CB8AC3E}">
        <p14:creationId xmlns:p14="http://schemas.microsoft.com/office/powerpoint/2010/main" val="1819884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23452" y="1124744"/>
            <a:ext cx="8569027"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fontAlgn="auto" hangingPunct="1">
              <a:spcBef>
                <a:spcPts val="0"/>
              </a:spcBef>
              <a:spcAft>
                <a:spcPts val="0"/>
              </a:spcAft>
              <a:defRPr/>
            </a:pPr>
            <a:r>
              <a:rPr lang="es-PE" sz="2400" dirty="0" smtClean="0"/>
              <a:t>Ahora te toca practicar. Escribir &lt;, &gt; </a:t>
            </a:r>
            <a:r>
              <a:rPr lang="es-PE" sz="2400" dirty="0" err="1" smtClean="0"/>
              <a:t>ó</a:t>
            </a:r>
            <a:r>
              <a:rPr lang="es-PE" sz="2400" dirty="0" smtClean="0"/>
              <a:t> = según sea el caso:</a:t>
            </a:r>
            <a:endParaRPr lang="es-PE" sz="24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59" y="380948"/>
            <a:ext cx="3123813" cy="587062"/>
          </a:xfrm>
          <a:prstGeom prst="rect">
            <a:avLst/>
          </a:prstGeom>
        </p:spPr>
      </p:pic>
      <p:pic>
        <p:nvPicPr>
          <p:cNvPr id="11" name="Imagen 10"/>
          <p:cNvPicPr/>
          <p:nvPr/>
        </p:nvPicPr>
        <p:blipFill>
          <a:blip r:embed="rId3"/>
          <a:stretch>
            <a:fillRect/>
          </a:stretch>
        </p:blipFill>
        <p:spPr>
          <a:xfrm>
            <a:off x="1528873" y="2015462"/>
            <a:ext cx="2755095" cy="2277634"/>
          </a:xfrm>
          <a:prstGeom prst="rect">
            <a:avLst/>
          </a:prstGeom>
        </p:spPr>
      </p:pic>
      <p:sp>
        <p:nvSpPr>
          <p:cNvPr id="17" name="CuadroTexto 16"/>
          <p:cNvSpPr txBox="1"/>
          <p:nvPr/>
        </p:nvSpPr>
        <p:spPr>
          <a:xfrm>
            <a:off x="3028250" y="2348880"/>
            <a:ext cx="364202" cy="523220"/>
          </a:xfrm>
          <a:prstGeom prst="rect">
            <a:avLst/>
          </a:prstGeom>
          <a:noFill/>
        </p:spPr>
        <p:txBody>
          <a:bodyPr wrap="none" rtlCol="0">
            <a:spAutoFit/>
          </a:bodyPr>
          <a:lstStyle/>
          <a:p>
            <a:r>
              <a:rPr lang="es-PE" sz="2800" dirty="0" smtClean="0">
                <a:solidFill>
                  <a:srgbClr val="FF0000"/>
                </a:solidFill>
              </a:rPr>
              <a:t>&lt;</a:t>
            </a:r>
            <a:endParaRPr lang="es-PE" sz="2800" dirty="0">
              <a:solidFill>
                <a:srgbClr val="FF0000"/>
              </a:solidFill>
            </a:endParaRPr>
          </a:p>
        </p:txBody>
      </p:sp>
      <p:sp>
        <p:nvSpPr>
          <p:cNvPr id="18" name="CuadroTexto 17"/>
          <p:cNvSpPr txBox="1"/>
          <p:nvPr/>
        </p:nvSpPr>
        <p:spPr>
          <a:xfrm>
            <a:off x="3028250" y="3645024"/>
            <a:ext cx="364202" cy="523220"/>
          </a:xfrm>
          <a:prstGeom prst="rect">
            <a:avLst/>
          </a:prstGeom>
          <a:noFill/>
        </p:spPr>
        <p:txBody>
          <a:bodyPr wrap="none" rtlCol="0">
            <a:spAutoFit/>
          </a:bodyPr>
          <a:lstStyle/>
          <a:p>
            <a:r>
              <a:rPr lang="es-PE" sz="2800" dirty="0" smtClean="0">
                <a:solidFill>
                  <a:srgbClr val="FF0000"/>
                </a:solidFill>
              </a:rPr>
              <a:t>&lt;</a:t>
            </a:r>
            <a:endParaRPr lang="es-PE" sz="2800" dirty="0">
              <a:solidFill>
                <a:srgbClr val="FF0000"/>
              </a:solidFill>
            </a:endParaRPr>
          </a:p>
        </p:txBody>
      </p:sp>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6" name="4 Título"/>
          <p:cNvSpPr txBox="1">
            <a:spLocks/>
          </p:cNvSpPr>
          <p:nvPr/>
        </p:nvSpPr>
        <p:spPr bwMode="auto">
          <a:xfrm>
            <a:off x="539552" y="193204"/>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7" name="Tabla 6"/>
          <p:cNvGraphicFramePr>
            <a:graphicFrameLocks noGrp="1"/>
          </p:cNvGraphicFramePr>
          <p:nvPr>
            <p:extLst>
              <p:ext uri="{D42A27DB-BD31-4B8C-83A1-F6EECF244321}">
                <p14:modId xmlns:p14="http://schemas.microsoft.com/office/powerpoint/2010/main" val="2171342411"/>
              </p:ext>
            </p:extLst>
          </p:nvPr>
        </p:nvGraphicFramePr>
        <p:xfrm>
          <a:off x="323528" y="1268760"/>
          <a:ext cx="8260129" cy="998982"/>
        </p:xfrm>
        <a:graphic>
          <a:graphicData uri="http://schemas.openxmlformats.org/drawingml/2006/table">
            <a:tbl>
              <a:tblPr>
                <a:tableStyleId>{5C22544A-7EE6-4342-B048-85BDC9FD1C3A}</a:tableStyleId>
              </a:tblPr>
              <a:tblGrid>
                <a:gridCol w="8260129"/>
              </a:tblGrid>
              <a:tr h="526308">
                <a:tc>
                  <a:txBody>
                    <a:bodyPr/>
                    <a:lstStyle/>
                    <a:p>
                      <a:pPr algn="just">
                        <a:lnSpc>
                          <a:spcPct val="115000"/>
                        </a:lnSpc>
                        <a:spcAft>
                          <a:spcPts val="0"/>
                        </a:spcAft>
                      </a:pPr>
                      <a:r>
                        <a:rPr lang="es-PE" sz="1900" dirty="0" smtClean="0">
                          <a:solidFill>
                            <a:schemeClr val="tx1"/>
                          </a:solidFill>
                          <a:effectLst/>
                        </a:rPr>
                        <a:t>1). La siguiente gráfica corresponde a la evolución del precio de compra y venta del dólar durante un mes. ¿Qué día el precio de venta del dólar registró la mayor alza? ¿Cuánto es el precio de compra el día 7 de junio?</a:t>
                      </a:r>
                      <a:endParaRPr lang="es-P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pic>
        <p:nvPicPr>
          <p:cNvPr id="19" name="Imagen 18"/>
          <p:cNvPicPr/>
          <p:nvPr/>
        </p:nvPicPr>
        <p:blipFill rotWithShape="1">
          <a:blip r:embed="rId4"/>
          <a:srcRect l="23108" t="22276" r="41085" b="26585"/>
          <a:stretch/>
        </p:blipFill>
        <p:spPr bwMode="auto">
          <a:xfrm>
            <a:off x="298966" y="2248248"/>
            <a:ext cx="5713194" cy="4609752"/>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372200" y="2464272"/>
            <a:ext cx="2448272" cy="2031325"/>
          </a:xfrm>
          <a:prstGeom prst="rect">
            <a:avLst/>
          </a:prstGeom>
          <a:noFill/>
        </p:spPr>
        <p:txBody>
          <a:bodyPr wrap="square" rtlCol="0">
            <a:spAutoFit/>
          </a:bodyPr>
          <a:lstStyle/>
          <a:p>
            <a:pPr algn="just"/>
            <a:r>
              <a:rPr lang="es-PE" dirty="0">
                <a:solidFill>
                  <a:srgbClr val="FF0000"/>
                </a:solidFill>
              </a:rPr>
              <a:t>RESPUESTA</a:t>
            </a:r>
            <a:r>
              <a:rPr lang="es-PE" dirty="0"/>
              <a:t>: L</a:t>
            </a:r>
            <a:r>
              <a:rPr lang="es-PE" dirty="0" smtClean="0"/>
              <a:t>a </a:t>
            </a:r>
            <a:r>
              <a:rPr lang="es-PE" dirty="0"/>
              <a:t>mayor alza en el precio de venta ocurrió el 23 de junio, mientras que el 7 de junio el precio de compra fue de 3,15 soles.</a:t>
            </a:r>
          </a:p>
        </p:txBody>
      </p:sp>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959576670"/>
              </p:ext>
            </p:extLst>
          </p:nvPr>
        </p:nvGraphicFramePr>
        <p:xfrm>
          <a:off x="323528" y="1124744"/>
          <a:ext cx="8260129" cy="665988"/>
        </p:xfrm>
        <a:graphic>
          <a:graphicData uri="http://schemas.openxmlformats.org/drawingml/2006/table">
            <a:tbl>
              <a:tblPr>
                <a:tableStyleId>{5C22544A-7EE6-4342-B048-85BDC9FD1C3A}</a:tableStyleId>
              </a:tblPr>
              <a:tblGrid>
                <a:gridCol w="8260129"/>
              </a:tblGrid>
              <a:tr h="526308">
                <a:tc>
                  <a:txBody>
                    <a:bodyPr/>
                    <a:lstStyle/>
                    <a:p>
                      <a:pPr algn="just">
                        <a:lnSpc>
                          <a:spcPct val="115000"/>
                        </a:lnSpc>
                        <a:spcAft>
                          <a:spcPts val="0"/>
                        </a:spcAft>
                      </a:pPr>
                      <a:r>
                        <a:rPr lang="es-PE" sz="1900" dirty="0" smtClean="0">
                          <a:solidFill>
                            <a:schemeClr val="tx1"/>
                          </a:solidFill>
                          <a:effectLst/>
                        </a:rPr>
                        <a:t>2) En una sección de segundo grado 5/8 de los estudiantes son varones y 12 son mujeres. ¿Cuántos estudiantes hay en esta sección de segundo grado?</a:t>
                      </a:r>
                      <a:endParaRPr lang="es-P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880116" y="5223012"/>
            <a:ext cx="6252976" cy="369332"/>
          </a:xfrm>
          <a:prstGeom prst="rect">
            <a:avLst/>
          </a:prstGeom>
          <a:noFill/>
        </p:spPr>
        <p:txBody>
          <a:bodyPr wrap="square" rtlCol="0">
            <a:spAutoFit/>
          </a:bodyPr>
          <a:lstStyle/>
          <a:p>
            <a:pPr algn="just"/>
            <a:r>
              <a:rPr lang="es-PE" dirty="0">
                <a:solidFill>
                  <a:srgbClr val="FF0000"/>
                </a:solidFill>
              </a:rPr>
              <a:t>RESPUESTA</a:t>
            </a:r>
            <a:r>
              <a:rPr lang="es-PE" dirty="0"/>
              <a:t>: E</a:t>
            </a:r>
            <a:r>
              <a:rPr lang="es-PE" dirty="0" smtClean="0"/>
              <a:t>n </a:t>
            </a:r>
            <a:r>
              <a:rPr lang="es-PE" dirty="0"/>
              <a:t>la sección de segundo grado hay 32 estudiantes.</a:t>
            </a:r>
          </a:p>
        </p:txBody>
      </p:sp>
      <p:sp>
        <p:nvSpPr>
          <p:cNvPr id="4" name="Rectángulo 3"/>
          <p:cNvSpPr/>
          <p:nvPr/>
        </p:nvSpPr>
        <p:spPr>
          <a:xfrm>
            <a:off x="767939" y="2436101"/>
            <a:ext cx="720080" cy="676696"/>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p:nvSpPr>
        <p:spPr>
          <a:xfrm>
            <a:off x="2207456" y="2436101"/>
            <a:ext cx="720080" cy="676696"/>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p:nvSpPr>
        <p:spPr>
          <a:xfrm>
            <a:off x="4364338" y="2434536"/>
            <a:ext cx="720080" cy="676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p:cNvSpPr/>
          <p:nvPr/>
        </p:nvSpPr>
        <p:spPr>
          <a:xfrm>
            <a:off x="5084418" y="2433939"/>
            <a:ext cx="720080" cy="676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p:cNvSpPr/>
          <p:nvPr/>
        </p:nvSpPr>
        <p:spPr>
          <a:xfrm>
            <a:off x="1491199" y="2433939"/>
            <a:ext cx="720080" cy="676696"/>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2933181" y="2433939"/>
            <a:ext cx="720080" cy="676696"/>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p:cNvSpPr/>
          <p:nvPr/>
        </p:nvSpPr>
        <p:spPr>
          <a:xfrm>
            <a:off x="3646564" y="2435113"/>
            <a:ext cx="720080" cy="676696"/>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5798465" y="2433939"/>
            <a:ext cx="720080" cy="676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p:cNvSpPr txBox="1"/>
          <p:nvPr/>
        </p:nvSpPr>
        <p:spPr>
          <a:xfrm>
            <a:off x="1842111" y="3139581"/>
            <a:ext cx="4604721" cy="369332"/>
          </a:xfrm>
          <a:prstGeom prst="rect">
            <a:avLst/>
          </a:prstGeom>
          <a:noFill/>
        </p:spPr>
        <p:txBody>
          <a:bodyPr wrap="square" rtlCol="0">
            <a:spAutoFit/>
          </a:bodyPr>
          <a:lstStyle/>
          <a:p>
            <a:pPr algn="just"/>
            <a:r>
              <a:rPr lang="es-PE" dirty="0" smtClean="0">
                <a:solidFill>
                  <a:srgbClr val="FF0000"/>
                </a:solidFill>
              </a:rPr>
              <a:t>Varones: 5/8                            Mujeres:  3/8 = 12</a:t>
            </a:r>
            <a:endParaRPr lang="es-PE" dirty="0"/>
          </a:p>
        </p:txBody>
      </p:sp>
      <p:sp>
        <p:nvSpPr>
          <p:cNvPr id="22" name="CuadroTexto 21"/>
          <p:cNvSpPr txBox="1"/>
          <p:nvPr/>
        </p:nvSpPr>
        <p:spPr>
          <a:xfrm>
            <a:off x="4607049" y="2587621"/>
            <a:ext cx="1739464" cy="369332"/>
          </a:xfrm>
          <a:prstGeom prst="rect">
            <a:avLst/>
          </a:prstGeom>
          <a:noFill/>
        </p:spPr>
        <p:txBody>
          <a:bodyPr wrap="square" rtlCol="0">
            <a:spAutoFit/>
          </a:bodyPr>
          <a:lstStyle/>
          <a:p>
            <a:pPr algn="just"/>
            <a:r>
              <a:rPr lang="es-PE" dirty="0" smtClean="0">
                <a:solidFill>
                  <a:srgbClr val="FF0000"/>
                </a:solidFill>
              </a:rPr>
              <a:t>4           4           4   </a:t>
            </a:r>
            <a:endParaRPr lang="es-PE" dirty="0"/>
          </a:p>
        </p:txBody>
      </p:sp>
      <p:sp>
        <p:nvSpPr>
          <p:cNvPr id="23" name="CuadroTexto 22"/>
          <p:cNvSpPr txBox="1"/>
          <p:nvPr/>
        </p:nvSpPr>
        <p:spPr>
          <a:xfrm>
            <a:off x="970552" y="2573775"/>
            <a:ext cx="3386654" cy="369332"/>
          </a:xfrm>
          <a:prstGeom prst="rect">
            <a:avLst/>
          </a:prstGeom>
          <a:noFill/>
        </p:spPr>
        <p:txBody>
          <a:bodyPr wrap="square" rtlCol="0">
            <a:spAutoFit/>
          </a:bodyPr>
          <a:lstStyle/>
          <a:p>
            <a:pPr algn="just"/>
            <a:r>
              <a:rPr lang="es-PE" dirty="0" smtClean="0">
                <a:solidFill>
                  <a:srgbClr val="FF0000"/>
                </a:solidFill>
              </a:rPr>
              <a:t>4           4           4            4             4   </a:t>
            </a:r>
            <a:endParaRPr lang="es-PE" dirty="0"/>
          </a:p>
        </p:txBody>
      </p:sp>
      <p:sp>
        <p:nvSpPr>
          <p:cNvPr id="24" name="CuadroTexto 23"/>
          <p:cNvSpPr txBox="1"/>
          <p:nvPr/>
        </p:nvSpPr>
        <p:spPr>
          <a:xfrm>
            <a:off x="617974" y="3657798"/>
            <a:ext cx="7626433" cy="1200329"/>
          </a:xfrm>
          <a:prstGeom prst="rect">
            <a:avLst/>
          </a:prstGeom>
          <a:noFill/>
        </p:spPr>
        <p:txBody>
          <a:bodyPr wrap="square" rtlCol="0">
            <a:spAutoFit/>
          </a:bodyPr>
          <a:lstStyle/>
          <a:p>
            <a:pPr algn="just"/>
            <a:r>
              <a:rPr lang="es-PE" dirty="0" smtClean="0">
                <a:solidFill>
                  <a:srgbClr val="FF0000"/>
                </a:solidFill>
              </a:rPr>
              <a:t>RESOLUCIÓN</a:t>
            </a:r>
            <a:r>
              <a:rPr lang="es-PE" dirty="0"/>
              <a:t>: En esta sección 5/8 de los estudiantes son varones, lo cual indica que las mujeres representan 3/8 del total de los estudiantes.</a:t>
            </a:r>
          </a:p>
          <a:p>
            <a:pPr algn="just"/>
            <a:r>
              <a:rPr lang="es-PE" dirty="0"/>
              <a:t>Sabiendo que 3/8 de los estudiantes corresponden a las mujeres y estas son 12, entonces, 1/8 está representado por 4 estudiantes de dicha sección.</a:t>
            </a:r>
          </a:p>
        </p:txBody>
      </p:sp>
    </p:spTree>
    <p:extLst>
      <p:ext uri="{BB962C8B-B14F-4D97-AF65-F5344CB8AC3E}">
        <p14:creationId xmlns:p14="http://schemas.microsoft.com/office/powerpoint/2010/main" val="398599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2" grpId="0" animBg="1"/>
      <p:bldP spid="14" grpId="0" animBg="1"/>
      <p:bldP spid="15" grpId="0" animBg="1"/>
      <p:bldP spid="16" grpId="0" animBg="1"/>
      <p:bldP spid="18" grpId="0" animBg="1"/>
      <p:bldP spid="20" grpId="0" animBg="1"/>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0"/>
            <a:ext cx="3056046" cy="5743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0976085"/>
              </p:ext>
            </p:extLst>
          </p:nvPr>
        </p:nvGraphicFramePr>
        <p:xfrm>
          <a:off x="301125" y="574326"/>
          <a:ext cx="8591355" cy="1664970"/>
        </p:xfrm>
        <a:graphic>
          <a:graphicData uri="http://schemas.openxmlformats.org/drawingml/2006/table">
            <a:tbl>
              <a:tblPr>
                <a:tableStyleId>{5C22544A-7EE6-4342-B048-85BDC9FD1C3A}</a:tableStyleId>
              </a:tblPr>
              <a:tblGrid>
                <a:gridCol w="8591355"/>
              </a:tblGrid>
              <a:tr h="526308">
                <a:tc>
                  <a:txBody>
                    <a:bodyPr/>
                    <a:lstStyle/>
                    <a:p>
                      <a:pPr algn="just">
                        <a:lnSpc>
                          <a:spcPct val="115000"/>
                        </a:lnSpc>
                        <a:spcAft>
                          <a:spcPts val="0"/>
                        </a:spcAft>
                      </a:pPr>
                      <a:r>
                        <a:rPr lang="es-PE" sz="1900" dirty="0" smtClean="0">
                          <a:solidFill>
                            <a:schemeClr val="tx1"/>
                          </a:solidFill>
                          <a:effectLst/>
                        </a:rPr>
                        <a:t>3) Una escuela cuenta con una delegación de estudiantes para participar en los juegos </a:t>
                      </a:r>
                      <a:r>
                        <a:rPr lang="es-PE" sz="1900" dirty="0" err="1" smtClean="0">
                          <a:solidFill>
                            <a:schemeClr val="tx1"/>
                          </a:solidFill>
                          <a:effectLst/>
                        </a:rPr>
                        <a:t>interescolares</a:t>
                      </a:r>
                      <a:r>
                        <a:rPr lang="es-PE" sz="1900" dirty="0" smtClean="0">
                          <a:solidFill>
                            <a:schemeClr val="tx1"/>
                          </a:solidFill>
                          <a:effectLst/>
                        </a:rPr>
                        <a:t> de Secundaria que se desarrollarán en septiembre. De esta delegación, que participará en diferentes disciplinas, 1/4 pertenece a segundo grado, 3/18 a tercer grado, 1/3 a cuarto grado y 1/12 a quinto grado. ¿A qué grado pertenecen la mayor parte de los estudiantes de esta delegación? ¿Cómo lo sabes? </a:t>
                      </a:r>
                      <a:endParaRPr lang="es-P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266167" y="5911763"/>
            <a:ext cx="8430958" cy="923330"/>
          </a:xfrm>
          <a:prstGeom prst="rect">
            <a:avLst/>
          </a:prstGeom>
          <a:noFill/>
        </p:spPr>
        <p:txBody>
          <a:bodyPr wrap="square" rtlCol="0">
            <a:spAutoFit/>
          </a:bodyPr>
          <a:lstStyle/>
          <a:p>
            <a:pPr algn="just"/>
            <a:r>
              <a:rPr lang="es-PE" dirty="0">
                <a:solidFill>
                  <a:srgbClr val="FF0000"/>
                </a:solidFill>
              </a:rPr>
              <a:t>RESPUESTA</a:t>
            </a:r>
            <a:r>
              <a:rPr lang="es-PE" dirty="0"/>
              <a:t>: L</a:t>
            </a:r>
            <a:r>
              <a:rPr lang="es-PE" dirty="0" smtClean="0"/>
              <a:t>a </a:t>
            </a:r>
            <a:r>
              <a:rPr lang="es-PE" dirty="0"/>
              <a:t>mayor parte de estudiantes de la delegación pertenece a cuarto grado y lo sabemos porque al tener fracciones homogéneas nos basta con comparar los numeradores para saber cuál es la mayor.</a:t>
            </a:r>
          </a:p>
        </p:txBody>
      </p:sp>
      <p:sp>
        <p:nvSpPr>
          <p:cNvPr id="24" name="CuadroTexto 23"/>
          <p:cNvSpPr txBox="1"/>
          <p:nvPr/>
        </p:nvSpPr>
        <p:spPr>
          <a:xfrm>
            <a:off x="301125" y="2262136"/>
            <a:ext cx="8447339" cy="1477328"/>
          </a:xfrm>
          <a:prstGeom prst="rect">
            <a:avLst/>
          </a:prstGeom>
          <a:noFill/>
        </p:spPr>
        <p:txBody>
          <a:bodyPr wrap="square" rtlCol="0">
            <a:spAutoFit/>
          </a:bodyPr>
          <a:lstStyle/>
          <a:p>
            <a:pPr algn="just"/>
            <a:r>
              <a:rPr lang="es-PE" dirty="0" smtClean="0">
                <a:solidFill>
                  <a:srgbClr val="FF0000"/>
                </a:solidFill>
              </a:rPr>
              <a:t>RESOLUCIÓN</a:t>
            </a:r>
            <a:r>
              <a:rPr lang="es-PE" dirty="0"/>
              <a:t>: En primer lugar debemos comprender de qué trata el problema. Sabemos que hay una delegación de estudiantes, pero no cuántos la conforman. Por otro lado, conocemos que parte de dicha delegación corresponde a cada grado participante. Para determinar a qué grado pertenece la mayor parte de los estudiantes, debemos comparar todas las partes de la delegación</a:t>
            </a:r>
            <a:r>
              <a:rPr lang="es-PE" dirty="0" smtClean="0"/>
              <a:t>.</a:t>
            </a:r>
          </a:p>
        </p:txBody>
      </p:sp>
      <p:pic>
        <p:nvPicPr>
          <p:cNvPr id="17" name="Imagen 16"/>
          <p:cNvPicPr/>
          <p:nvPr/>
        </p:nvPicPr>
        <p:blipFill rotWithShape="1">
          <a:blip r:embed="rId4"/>
          <a:srcRect l="25657" t="29492" r="42389" b="47773"/>
          <a:stretch/>
        </p:blipFill>
        <p:spPr bwMode="auto">
          <a:xfrm>
            <a:off x="301125" y="3750884"/>
            <a:ext cx="5334614" cy="2258984"/>
          </a:xfrm>
          <a:prstGeom prst="rect">
            <a:avLst/>
          </a:prstGeom>
          <a:ln>
            <a:noFill/>
          </a:ln>
          <a:extLst>
            <a:ext uri="{53640926-AAD7-44D8-BBD7-CCE9431645EC}">
              <a14:shadowObscured xmlns:a14="http://schemas.microsoft.com/office/drawing/2010/main"/>
            </a:ext>
          </a:extLst>
        </p:spPr>
      </p:pic>
      <p:sp>
        <p:nvSpPr>
          <p:cNvPr id="19" name="CuadroTexto 18"/>
          <p:cNvSpPr txBox="1"/>
          <p:nvPr/>
        </p:nvSpPr>
        <p:spPr>
          <a:xfrm>
            <a:off x="5832923" y="4059455"/>
            <a:ext cx="3270504" cy="923330"/>
          </a:xfrm>
          <a:prstGeom prst="rect">
            <a:avLst/>
          </a:prstGeom>
          <a:noFill/>
        </p:spPr>
        <p:txBody>
          <a:bodyPr wrap="square" rtlCol="0">
            <a:spAutoFit/>
          </a:bodyPr>
          <a:lstStyle/>
          <a:p>
            <a:pPr algn="just"/>
            <a:r>
              <a:rPr lang="es-PE" dirty="0"/>
              <a:t>Finalmente, ordenamos de mayor a menor</a:t>
            </a:r>
            <a:r>
              <a:rPr lang="es-PE" dirty="0" smtClean="0"/>
              <a:t>:</a:t>
            </a:r>
          </a:p>
          <a:p>
            <a:pPr algn="just"/>
            <a:r>
              <a:rPr lang="es-PE" dirty="0" smtClean="0"/>
              <a:t> </a:t>
            </a:r>
            <a:r>
              <a:rPr lang="es-PE" dirty="0"/>
              <a:t>4/12 &gt; 3/12 &gt; 2/12 &gt; 1/12.</a:t>
            </a:r>
          </a:p>
        </p:txBody>
      </p:sp>
    </p:spTree>
    <p:extLst>
      <p:ext uri="{BB962C8B-B14F-4D97-AF65-F5344CB8AC3E}">
        <p14:creationId xmlns:p14="http://schemas.microsoft.com/office/powerpoint/2010/main" val="40401841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0"/>
            <a:ext cx="3056046" cy="5743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889247068"/>
              </p:ext>
            </p:extLst>
          </p:nvPr>
        </p:nvGraphicFramePr>
        <p:xfrm>
          <a:off x="301125" y="574326"/>
          <a:ext cx="8591355" cy="998982"/>
        </p:xfrm>
        <a:graphic>
          <a:graphicData uri="http://schemas.openxmlformats.org/drawingml/2006/table">
            <a:tbl>
              <a:tblPr>
                <a:tableStyleId>{5C22544A-7EE6-4342-B048-85BDC9FD1C3A}</a:tableStyleId>
              </a:tblPr>
              <a:tblGrid>
                <a:gridCol w="8591355"/>
              </a:tblGrid>
              <a:tr h="526308">
                <a:tc>
                  <a:txBody>
                    <a:bodyPr/>
                    <a:lstStyle/>
                    <a:p>
                      <a:pPr algn="just">
                        <a:lnSpc>
                          <a:spcPct val="115000"/>
                        </a:lnSpc>
                        <a:spcAft>
                          <a:spcPts val="0"/>
                        </a:spcAft>
                      </a:pPr>
                      <a:r>
                        <a:rPr lang="es-PE" sz="1900" dirty="0" smtClean="0">
                          <a:solidFill>
                            <a:schemeClr val="tx1"/>
                          </a:solidFill>
                          <a:effectLst/>
                        </a:rPr>
                        <a:t>4) En una carrera de atletismo (100 m planos) José llegó a la meta en 19,2 s, Edson en 19,19 s y Diego en 19,18 s. José afirma que ganó la carrera. ¿Estás de acuerdo con esa afirmación? ¿Por qué?</a:t>
                      </a:r>
                      <a:endParaRPr lang="es-P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454770" y="5517232"/>
            <a:ext cx="8430958" cy="923330"/>
          </a:xfrm>
          <a:prstGeom prst="rect">
            <a:avLst/>
          </a:prstGeom>
          <a:noFill/>
        </p:spPr>
        <p:txBody>
          <a:bodyPr wrap="square" rtlCol="0">
            <a:spAutoFit/>
          </a:bodyPr>
          <a:lstStyle/>
          <a:p>
            <a:pPr algn="just"/>
            <a:r>
              <a:rPr lang="es-PE" dirty="0">
                <a:solidFill>
                  <a:srgbClr val="FF0000"/>
                </a:solidFill>
              </a:rPr>
              <a:t>RESPUESTA</a:t>
            </a:r>
            <a:r>
              <a:rPr lang="es-PE" dirty="0"/>
              <a:t>: N</a:t>
            </a:r>
            <a:r>
              <a:rPr lang="es-PE" dirty="0" smtClean="0"/>
              <a:t>o </a:t>
            </a:r>
            <a:r>
              <a:rPr lang="es-PE" dirty="0"/>
              <a:t>estoy de acuerdo con la afirmación de José, porque el primero que llegó a la meta fue Diego, el cual hizo un tiempo de 19,18 s, tiempo menor que el de los otros dos atletas.</a:t>
            </a:r>
          </a:p>
        </p:txBody>
      </p:sp>
      <p:sp>
        <p:nvSpPr>
          <p:cNvPr id="24" name="CuadroTexto 23"/>
          <p:cNvSpPr txBox="1"/>
          <p:nvPr/>
        </p:nvSpPr>
        <p:spPr>
          <a:xfrm>
            <a:off x="373132" y="2996952"/>
            <a:ext cx="8447339" cy="2308324"/>
          </a:xfrm>
          <a:prstGeom prst="rect">
            <a:avLst/>
          </a:prstGeom>
          <a:noFill/>
        </p:spPr>
        <p:txBody>
          <a:bodyPr wrap="square" rtlCol="0">
            <a:spAutoFit/>
          </a:bodyPr>
          <a:lstStyle/>
          <a:p>
            <a:pPr algn="just"/>
            <a:r>
              <a:rPr lang="es-PE" dirty="0" smtClean="0">
                <a:solidFill>
                  <a:srgbClr val="FF0000"/>
                </a:solidFill>
              </a:rPr>
              <a:t>RESOLUCIÓN</a:t>
            </a:r>
            <a:r>
              <a:rPr lang="es-PE" dirty="0"/>
              <a:t>: Los datos del problema expresan los tiempos que han registrado tres atletas en la carrera de los 100 m planos.</a:t>
            </a:r>
          </a:p>
          <a:p>
            <a:pPr algn="just"/>
            <a:r>
              <a:rPr lang="es-PE" dirty="0"/>
              <a:t>Sabemos que la persona que gana una carrera es la que hace el menor tiempo. Entonces, debemos comparar estos números decimales.</a:t>
            </a:r>
          </a:p>
          <a:p>
            <a:pPr algn="just"/>
            <a:r>
              <a:rPr lang="es-PE" dirty="0"/>
              <a:t>Para llevar a cabo una comparación más adecuada, agregamos un 0 al tiempo de José para que también esté expresado al centésimo.</a:t>
            </a:r>
          </a:p>
          <a:p>
            <a:pPr algn="just"/>
            <a:r>
              <a:rPr lang="es-PE" dirty="0"/>
              <a:t>Entonces tenemos: 19,18 &lt; 19,19 &lt; 19,20.</a:t>
            </a:r>
          </a:p>
          <a:p>
            <a:pPr algn="just"/>
            <a:r>
              <a:rPr lang="es-PE" dirty="0"/>
              <a:t>Por tanto, la afirmación de José es falsa.</a:t>
            </a:r>
            <a:endParaRPr lang="es-PE" dirty="0" smtClean="0"/>
          </a:p>
        </p:txBody>
      </p:sp>
      <p:pic>
        <p:nvPicPr>
          <p:cNvPr id="8" name="Imagen 7" descr="C:\Program Files (x86)\Scratch\Media\Costumes\People\girl3-running.gif"/>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708855"/>
            <a:ext cx="1314450" cy="1200150"/>
          </a:xfrm>
          <a:prstGeom prst="rect">
            <a:avLst/>
          </a:prstGeom>
          <a:noFill/>
          <a:ln>
            <a:noFill/>
          </a:ln>
        </p:spPr>
      </p:pic>
    </p:spTree>
    <p:extLst>
      <p:ext uri="{BB962C8B-B14F-4D97-AF65-F5344CB8AC3E}">
        <p14:creationId xmlns:p14="http://schemas.microsoft.com/office/powerpoint/2010/main" val="1130781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67543" y="2249779"/>
            <a:ext cx="8430958" cy="1107996"/>
          </a:xfrm>
          <a:prstGeom prst="rect">
            <a:avLst/>
          </a:prstGeom>
          <a:noFill/>
        </p:spPr>
        <p:txBody>
          <a:bodyPr wrap="square" rtlCol="0">
            <a:spAutoFit/>
          </a:bodyPr>
          <a:lstStyle/>
          <a:p>
            <a:pPr algn="just"/>
            <a:r>
              <a:rPr lang="es-PE" sz="2200" dirty="0" smtClean="0"/>
              <a:t>Finalmente ahora te toca resolver las 15 preguntas de selección múltiple y de respuesta construida. </a:t>
            </a:r>
            <a:r>
              <a:rPr lang="es-PE" sz="2200" dirty="0"/>
              <a:t>R</a:t>
            </a:r>
            <a:r>
              <a:rPr lang="es-PE" sz="2200" dirty="0" smtClean="0"/>
              <a:t>esuelve en forma individual y escribe tu procedimiento en la misma hoja. Te deseo éxitos en esta prueba.</a:t>
            </a:r>
            <a:endParaRPr lang="es-PE" sz="2200" dirty="0"/>
          </a:p>
        </p:txBody>
      </p:sp>
      <p:sp>
        <p:nvSpPr>
          <p:cNvPr id="9" name="4 Título"/>
          <p:cNvSpPr txBox="1">
            <a:spLocks/>
          </p:cNvSpPr>
          <p:nvPr/>
        </p:nvSpPr>
        <p:spPr bwMode="auto">
          <a:xfrm>
            <a:off x="2934394" y="1056931"/>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424492"/>
            <a:ext cx="2160240" cy="3176824"/>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556619"/>
            <a:ext cx="3067262" cy="576435"/>
          </a:xfrm>
          <a:prstGeom prst="rect">
            <a:avLst/>
          </a:prstGeom>
        </p:spPr>
      </p:pic>
      <p:sp>
        <p:nvSpPr>
          <p:cNvPr id="6" name="Rectángulo 5"/>
          <p:cNvSpPr/>
          <p:nvPr/>
        </p:nvSpPr>
        <p:spPr>
          <a:xfrm>
            <a:off x="609600" y="1155642"/>
            <a:ext cx="6858000" cy="2369880"/>
          </a:xfrm>
          <a:prstGeom prst="rect">
            <a:avLst/>
          </a:prstGeom>
        </p:spPr>
        <p:txBody>
          <a:bodyPr wrap="square">
            <a:spAutoFit/>
          </a:bodyPr>
          <a:lstStyle/>
          <a:p>
            <a:pPr algn="just"/>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marL="34290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PE" sz="2400" b="1" i="1" dirty="0">
                <a:latin typeface="Segoe UI Semilight" panose="020B0402040204020203" pitchFamily="34" charset="0"/>
                <a:cs typeface="Segoe UI Semilight" panose="020B0402040204020203" pitchFamily="34" charset="0"/>
              </a:rPr>
              <a:t>Qué aprendí hoy?</a:t>
            </a:r>
          </a:p>
          <a:p>
            <a:pPr marL="34290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¿Cómo usamos los números racionales en nuestra vida cotidiana?</a:t>
            </a:r>
          </a:p>
          <a:p>
            <a:pPr marL="34290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¿Cómo pude superar las dificultades presentadas? </a:t>
            </a:r>
            <a:r>
              <a:rPr lang="es-PE" sz="2000" b="1" i="1" dirty="0" smtClean="0">
                <a:latin typeface="TimesNewRomanPS-BoldItalicMT"/>
              </a:rPr>
              <a:t>	</a:t>
            </a:r>
            <a:r>
              <a:rPr lang="es-PE" b="1" i="1" dirty="0" smtClean="0">
                <a:latin typeface="TimesNewRomanPS-BoldItalicMT"/>
              </a:rPr>
              <a:t>		</a:t>
            </a: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7057" y="1143000"/>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9165"/>
            <a:ext cx="4032448" cy="731827"/>
          </a:xfrm>
          <a:prstGeom prst="rect">
            <a:avLst/>
          </a:prstGeom>
        </p:spPr>
      </p:pic>
      <p:pic>
        <p:nvPicPr>
          <p:cNvPr id="3" name="Imagen 2"/>
          <p:cNvPicPr>
            <a:picLocks noChangeAspect="1"/>
          </p:cNvPicPr>
          <p:nvPr/>
        </p:nvPicPr>
        <p:blipFill rotWithShape="1">
          <a:blip r:embed="rId3"/>
          <a:srcRect l="23435" t="10625" r="21221" b="6688"/>
          <a:stretch/>
        </p:blipFill>
        <p:spPr>
          <a:xfrm>
            <a:off x="1619672" y="1772816"/>
            <a:ext cx="5942374" cy="4991595"/>
          </a:xfrm>
          <a:prstGeom prst="rect">
            <a:avLst/>
          </a:prstGeom>
        </p:spPr>
      </p:pic>
      <p:sp>
        <p:nvSpPr>
          <p:cNvPr id="6" name="3 Rectángulo"/>
          <p:cNvSpPr/>
          <p:nvPr/>
        </p:nvSpPr>
        <p:spPr>
          <a:xfrm>
            <a:off x="900440" y="1124744"/>
            <a:ext cx="7704007" cy="5078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hangingPunct="1">
              <a:defRPr/>
            </a:pPr>
            <a:r>
              <a:rPr lang="es-PE" sz="2700" dirty="0">
                <a:latin typeface="Maiandra GD"/>
              </a:rPr>
              <a:t>¿Sabemos leer nuestro recibo de energía eléctrica?</a:t>
            </a:r>
            <a:endParaRPr lang="es-PE" sz="2700" dirty="0">
              <a:solidFill>
                <a:schemeClr val="tx1"/>
              </a:solidFill>
            </a:endParaRPr>
          </a:p>
        </p:txBody>
      </p:sp>
    </p:spTree>
    <p:extLst>
      <p:ext uri="{BB962C8B-B14F-4D97-AF65-F5344CB8AC3E}">
        <p14:creationId xmlns:p14="http://schemas.microsoft.com/office/powerpoint/2010/main" val="729279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half" idx="2"/>
            <p:extLst>
              <p:ext uri="{D42A27DB-BD31-4B8C-83A1-F6EECF244321}">
                <p14:modId xmlns:p14="http://schemas.microsoft.com/office/powerpoint/2010/main" val="531767275"/>
              </p:ext>
            </p:extLst>
          </p:nvPr>
        </p:nvGraphicFramePr>
        <p:xfrm>
          <a:off x="539552" y="2060848"/>
          <a:ext cx="8229600" cy="4241292"/>
        </p:xfrm>
        <a:graphic>
          <a:graphicData uri="http://schemas.openxmlformats.org/drawingml/2006/table">
            <a:tbl>
              <a:tblPr>
                <a:tableStyleId>{5C22544A-7EE6-4342-B048-85BDC9FD1C3A}</a:tableStyleId>
              </a:tblPr>
              <a:tblGrid>
                <a:gridCol w="8229600"/>
              </a:tblGrid>
              <a:tr h="2502494">
                <a:tc>
                  <a:txBody>
                    <a:bodyPr/>
                    <a:lstStyle/>
                    <a:p>
                      <a:pPr marL="457200" lvl="0" indent="-457200" algn="just">
                        <a:lnSpc>
                          <a:spcPct val="115000"/>
                        </a:lnSpc>
                        <a:spcAft>
                          <a:spcPts val="0"/>
                        </a:spcAft>
                        <a:buClr>
                          <a:srgbClr val="000099"/>
                        </a:buClr>
                        <a:buFont typeface="+mj-lt"/>
                        <a:buAutoNum type="arabicParenR"/>
                      </a:pPr>
                      <a:r>
                        <a:rPr lang="es-ES" sz="2200" dirty="0">
                          <a:effectLst/>
                        </a:rPr>
                        <a:t>¿Qué aspectos importantes tiene nuestro recibo?</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¿Qué tipo de números observas en el recibo? ¿Por qué crees que es necesario el uso de este tipo de números?</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¿Cuánto se pagará por alumbrado público? ¿Será importante que las familias paguen este concepto? justifica</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 ¿Cuánto se paga por el consumo de energía eléctrica mensual?</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¿Cómo se obtiene el monto a pagar durante el mes?</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¿Cuál es el porcentaje que se paga por concepto de IGV? </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En el recibo mostrado. ¿Cuál es el importe que se debe pagar por IGV?  </a:t>
                      </a:r>
                      <a:endParaRPr lang="es-PE" sz="2200" dirty="0">
                        <a:effectLst/>
                      </a:endParaRPr>
                    </a:p>
                    <a:p>
                      <a:pPr marL="457200" lvl="0" indent="-457200" algn="just">
                        <a:lnSpc>
                          <a:spcPct val="115000"/>
                        </a:lnSpc>
                        <a:spcAft>
                          <a:spcPts val="0"/>
                        </a:spcAft>
                        <a:buClr>
                          <a:srgbClr val="000099"/>
                        </a:buClr>
                        <a:buFont typeface="+mj-lt"/>
                        <a:buAutoNum type="arabicParenR"/>
                      </a:pPr>
                      <a:r>
                        <a:rPr lang="es-ES" sz="2200" dirty="0">
                          <a:effectLst/>
                        </a:rPr>
                        <a:t>¿Cuánto se debe pagar por el TOTAL mes actual? </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1780"/>
            <a:ext cx="4032448" cy="731827"/>
          </a:xfrm>
          <a:prstGeom prst="rect">
            <a:avLst/>
          </a:prstGeom>
        </p:spPr>
      </p:pic>
      <p:sp>
        <p:nvSpPr>
          <p:cNvPr id="6" name="3 Rectángulo"/>
          <p:cNvSpPr/>
          <p:nvPr/>
        </p:nvSpPr>
        <p:spPr>
          <a:xfrm>
            <a:off x="1620096" y="1250098"/>
            <a:ext cx="5903808" cy="5078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hangingPunct="1">
              <a:defRPr/>
            </a:pPr>
            <a:r>
              <a:rPr lang="es-PE" sz="2700" dirty="0" smtClean="0">
                <a:latin typeface="Maiandra GD"/>
              </a:rPr>
              <a:t>Responde las siguientes preguntas:</a:t>
            </a:r>
            <a:endParaRPr lang="es-PE" sz="2700" dirty="0">
              <a:solidFill>
                <a:schemeClr val="tx1"/>
              </a:solidFill>
            </a:endParaRPr>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6" name="4 Título"/>
          <p:cNvSpPr txBox="1">
            <a:spLocks/>
          </p:cNvSpPr>
          <p:nvPr/>
        </p:nvSpPr>
        <p:spPr bwMode="auto">
          <a:xfrm>
            <a:off x="1917564" y="1064207"/>
            <a:ext cx="4577377" cy="1143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graphicFrame>
        <p:nvGraphicFramePr>
          <p:cNvPr id="7" name="Tabla 6"/>
          <p:cNvGraphicFramePr>
            <a:graphicFrameLocks noGrp="1"/>
          </p:cNvGraphicFramePr>
          <p:nvPr>
            <p:extLst>
              <p:ext uri="{D42A27DB-BD31-4B8C-83A1-F6EECF244321}">
                <p14:modId xmlns:p14="http://schemas.microsoft.com/office/powerpoint/2010/main" val="1138516279"/>
              </p:ext>
            </p:extLst>
          </p:nvPr>
        </p:nvGraphicFramePr>
        <p:xfrm>
          <a:off x="467544" y="2485692"/>
          <a:ext cx="8260129" cy="771144"/>
        </p:xfrm>
        <a:graphic>
          <a:graphicData uri="http://schemas.openxmlformats.org/drawingml/2006/table">
            <a:tbl>
              <a:tblPr>
                <a:tableStyleId>{5C22544A-7EE6-4342-B048-85BDC9FD1C3A}</a:tableStyleId>
              </a:tblPr>
              <a:tblGrid>
                <a:gridCol w="8260129"/>
              </a:tblGrid>
              <a:tr h="526308">
                <a:tc>
                  <a:txBody>
                    <a:bodyPr/>
                    <a:lstStyle/>
                    <a:p>
                      <a:pPr algn="just">
                        <a:lnSpc>
                          <a:spcPct val="115000"/>
                        </a:lnSpc>
                        <a:spcAft>
                          <a:spcPts val="0"/>
                        </a:spcAft>
                      </a:pPr>
                      <a:r>
                        <a:rPr lang="es-ES" sz="2200" dirty="0">
                          <a:solidFill>
                            <a:srgbClr val="FF0000"/>
                          </a:solidFill>
                          <a:effectLst/>
                        </a:rPr>
                        <a:t>¿Qué tipos de números crees que participaron en la situación presentada del recibo de luz?</a:t>
                      </a:r>
                      <a:endParaRPr lang="es-PE"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grpSp>
        <p:nvGrpSpPr>
          <p:cNvPr id="8" name="19 Grupo"/>
          <p:cNvGrpSpPr/>
          <p:nvPr/>
        </p:nvGrpSpPr>
        <p:grpSpPr>
          <a:xfrm>
            <a:off x="2258867" y="3476929"/>
            <a:ext cx="5328592" cy="3212976"/>
            <a:chOff x="-831096" y="-824791"/>
            <a:chExt cx="3626759" cy="1868110"/>
          </a:xfrm>
        </p:grpSpPr>
        <p:sp>
          <p:nvSpPr>
            <p:cNvPr id="9" name="12 Rectángulo"/>
            <p:cNvSpPr/>
            <p:nvPr/>
          </p:nvSpPr>
          <p:spPr>
            <a:xfrm>
              <a:off x="-831096" y="-824791"/>
              <a:ext cx="3626759" cy="186811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a:effectLst/>
                  <a:ea typeface="Calibri" panose="020F0502020204030204" pitchFamily="34" charset="0"/>
                  <a:cs typeface="Times New Roman" panose="02020603050405020304" pitchFamily="18" charset="0"/>
                </a:rPr>
                <a:t> </a:t>
              </a:r>
              <a:endParaRPr lang="es-PE" sz="1100">
                <a:effectLst/>
                <a:ea typeface="Calibri" panose="020F0502020204030204" pitchFamily="34" charset="0"/>
                <a:cs typeface="Times New Roman" panose="02020603050405020304" pitchFamily="18" charset="0"/>
              </a:endParaRPr>
            </a:p>
          </p:txBody>
        </p:sp>
        <p:sp>
          <p:nvSpPr>
            <p:cNvPr id="10" name="14 Elipse"/>
            <p:cNvSpPr/>
            <p:nvPr/>
          </p:nvSpPr>
          <p:spPr>
            <a:xfrm>
              <a:off x="-709435" y="-767250"/>
              <a:ext cx="3183147" cy="1639018"/>
            </a:xfrm>
            <a:prstGeom prst="ellipse">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1" name="16 Elipse"/>
            <p:cNvSpPr/>
            <p:nvPr/>
          </p:nvSpPr>
          <p:spPr>
            <a:xfrm>
              <a:off x="-127165" y="-465327"/>
              <a:ext cx="2164859" cy="940160"/>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2" name="17 Elipse"/>
            <p:cNvSpPr/>
            <p:nvPr/>
          </p:nvSpPr>
          <p:spPr>
            <a:xfrm>
              <a:off x="640746" y="-250649"/>
              <a:ext cx="1250829" cy="465778"/>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grpSp>
      <p:sp>
        <p:nvSpPr>
          <p:cNvPr id="13" name="CuadroTexto 12"/>
          <p:cNvSpPr txBox="1"/>
          <p:nvPr/>
        </p:nvSpPr>
        <p:spPr>
          <a:xfrm>
            <a:off x="4750338" y="4653136"/>
            <a:ext cx="1546799" cy="369332"/>
          </a:xfrm>
          <a:prstGeom prst="rect">
            <a:avLst/>
          </a:prstGeom>
          <a:noFill/>
        </p:spPr>
        <p:txBody>
          <a:bodyPr wrap="square" rtlCol="0">
            <a:spAutoFit/>
          </a:bodyPr>
          <a:lstStyle/>
          <a:p>
            <a:r>
              <a:rPr lang="es-PE" dirty="0" smtClean="0"/>
              <a:t>0, 1, 2, 3, 4, …</a:t>
            </a:r>
            <a:endParaRPr lang="es-PE" dirty="0"/>
          </a:p>
        </p:txBody>
      </p:sp>
      <p:sp>
        <p:nvSpPr>
          <p:cNvPr id="14" name="CuadroTexto 13"/>
          <p:cNvSpPr txBox="1"/>
          <p:nvPr/>
        </p:nvSpPr>
        <p:spPr>
          <a:xfrm>
            <a:off x="3841183" y="5219908"/>
            <a:ext cx="1974547" cy="369332"/>
          </a:xfrm>
          <a:prstGeom prst="rect">
            <a:avLst/>
          </a:prstGeom>
          <a:noFill/>
        </p:spPr>
        <p:txBody>
          <a:bodyPr wrap="square" rtlCol="0">
            <a:spAutoFit/>
          </a:bodyPr>
          <a:lstStyle/>
          <a:p>
            <a:r>
              <a:rPr lang="es-PE" dirty="0" smtClean="0"/>
              <a:t>…, -2, -1, 0, 1, 2, ….</a:t>
            </a:r>
            <a:endParaRPr lang="es-PE" dirty="0"/>
          </a:p>
        </p:txBody>
      </p:sp>
      <p:sp>
        <p:nvSpPr>
          <p:cNvPr id="15" name="CuadroTexto 14"/>
          <p:cNvSpPr txBox="1"/>
          <p:nvPr/>
        </p:nvSpPr>
        <p:spPr>
          <a:xfrm>
            <a:off x="5134718" y="4139788"/>
            <a:ext cx="453323" cy="369332"/>
          </a:xfrm>
          <a:prstGeom prst="rect">
            <a:avLst/>
          </a:prstGeom>
          <a:noFill/>
        </p:spPr>
        <p:txBody>
          <a:bodyPr wrap="square" rtlCol="0">
            <a:spAutoFit/>
          </a:bodyPr>
          <a:lstStyle/>
          <a:p>
            <a:r>
              <a:rPr lang="es-PE" dirty="0" smtClean="0"/>
              <a:t>N</a:t>
            </a:r>
            <a:endParaRPr lang="es-PE" dirty="0"/>
          </a:p>
        </p:txBody>
      </p:sp>
      <p:sp>
        <p:nvSpPr>
          <p:cNvPr id="16" name="CuadroTexto 15"/>
          <p:cNvSpPr txBox="1"/>
          <p:nvPr/>
        </p:nvSpPr>
        <p:spPr>
          <a:xfrm>
            <a:off x="7111529" y="4714085"/>
            <a:ext cx="453323" cy="369332"/>
          </a:xfrm>
          <a:prstGeom prst="rect">
            <a:avLst/>
          </a:prstGeom>
          <a:noFill/>
        </p:spPr>
        <p:txBody>
          <a:bodyPr wrap="square" rtlCol="0">
            <a:spAutoFit/>
          </a:bodyPr>
          <a:lstStyle/>
          <a:p>
            <a:r>
              <a:rPr lang="es-PE" dirty="0" smtClean="0"/>
              <a:t>Q</a:t>
            </a:r>
            <a:endParaRPr lang="es-PE" dirty="0"/>
          </a:p>
        </p:txBody>
      </p:sp>
      <p:sp>
        <p:nvSpPr>
          <p:cNvPr id="17" name="CuadroTexto 16"/>
          <p:cNvSpPr txBox="1"/>
          <p:nvPr/>
        </p:nvSpPr>
        <p:spPr>
          <a:xfrm>
            <a:off x="6494941" y="4702431"/>
            <a:ext cx="453323" cy="369332"/>
          </a:xfrm>
          <a:prstGeom prst="rect">
            <a:avLst/>
          </a:prstGeom>
          <a:noFill/>
        </p:spPr>
        <p:txBody>
          <a:bodyPr wrap="square" rtlCol="0">
            <a:spAutoFit/>
          </a:bodyPr>
          <a:lstStyle/>
          <a:p>
            <a:r>
              <a:rPr lang="es-PE" dirty="0" smtClean="0"/>
              <a:t>Z</a:t>
            </a:r>
            <a:endParaRPr lang="es-PE" dirty="0"/>
          </a:p>
        </p:txBody>
      </p:sp>
      <p:sp>
        <p:nvSpPr>
          <p:cNvPr id="18" name="CuadroTexto 17"/>
          <p:cNvSpPr txBox="1"/>
          <p:nvPr/>
        </p:nvSpPr>
        <p:spPr>
          <a:xfrm>
            <a:off x="3549190" y="5805264"/>
            <a:ext cx="2747947" cy="369332"/>
          </a:xfrm>
          <a:prstGeom prst="rect">
            <a:avLst/>
          </a:prstGeom>
          <a:noFill/>
        </p:spPr>
        <p:txBody>
          <a:bodyPr wrap="square" rtlCol="0">
            <a:spAutoFit/>
          </a:bodyPr>
          <a:lstStyle/>
          <a:p>
            <a:r>
              <a:rPr lang="es-PE" dirty="0" smtClean="0"/>
              <a:t>-2/3      2,3333        7/4  </a:t>
            </a:r>
            <a:endParaRPr lang="es-PE" dirty="0"/>
          </a:p>
        </p:txBody>
      </p:sp>
    </p:spTree>
    <p:extLst>
      <p:ext uri="{BB962C8B-B14F-4D97-AF65-F5344CB8AC3E}">
        <p14:creationId xmlns:p14="http://schemas.microsoft.com/office/powerpoint/2010/main" val="370041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8628" y="1139349"/>
            <a:ext cx="877743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hangingPunct="1">
              <a:defRPr/>
            </a:pPr>
            <a:r>
              <a:rPr lang="es-ES" sz="2400" dirty="0"/>
              <a:t>¿Cómo se representan los números racionales?</a:t>
            </a:r>
            <a:r>
              <a:rPr lang="es-ES" sz="2400" b="1" dirty="0"/>
              <a:t> </a:t>
            </a:r>
            <a:r>
              <a:rPr lang="es-ES" sz="2400" dirty="0"/>
              <a:t>¿Cómo usamos los números racionales en la vida diaria?</a:t>
            </a:r>
            <a:endParaRPr lang="es-PE" sz="2400" dirty="0">
              <a:solidFill>
                <a:schemeClr val="tx1"/>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2" name="CuadroTexto 1"/>
          <p:cNvSpPr txBox="1"/>
          <p:nvPr/>
        </p:nvSpPr>
        <p:spPr>
          <a:xfrm>
            <a:off x="611560" y="2118251"/>
            <a:ext cx="1401409" cy="369332"/>
          </a:xfrm>
          <a:prstGeom prst="rect">
            <a:avLst/>
          </a:prstGeom>
          <a:noFill/>
        </p:spPr>
        <p:txBody>
          <a:bodyPr wrap="none" rtlCol="0">
            <a:spAutoFit/>
          </a:bodyPr>
          <a:lstStyle/>
          <a:p>
            <a:r>
              <a:rPr lang="es-PE" dirty="0" smtClean="0"/>
              <a:t>Tira de papel</a:t>
            </a:r>
            <a:endParaRPr lang="es-PE" dirty="0"/>
          </a:p>
        </p:txBody>
      </p:sp>
      <p:sp>
        <p:nvSpPr>
          <p:cNvPr id="3" name="Rectángulo 2"/>
          <p:cNvSpPr/>
          <p:nvPr/>
        </p:nvSpPr>
        <p:spPr>
          <a:xfrm>
            <a:off x="755576" y="2689165"/>
            <a:ext cx="7488832"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9" name="Rectángulo 8"/>
          <p:cNvSpPr/>
          <p:nvPr/>
        </p:nvSpPr>
        <p:spPr>
          <a:xfrm>
            <a:off x="755576" y="3717032"/>
            <a:ext cx="3744416"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2" name="Rectángulo 11"/>
          <p:cNvSpPr/>
          <p:nvPr/>
        </p:nvSpPr>
        <p:spPr>
          <a:xfrm>
            <a:off x="4499992" y="3717032"/>
            <a:ext cx="3723872"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3" name="CuadroTexto 12"/>
          <p:cNvSpPr txBox="1"/>
          <p:nvPr/>
        </p:nvSpPr>
        <p:spPr>
          <a:xfrm>
            <a:off x="2097589" y="3784684"/>
            <a:ext cx="760144" cy="584775"/>
          </a:xfrm>
          <a:prstGeom prst="rect">
            <a:avLst/>
          </a:prstGeom>
          <a:noFill/>
        </p:spPr>
        <p:txBody>
          <a:bodyPr wrap="none" rtlCol="0">
            <a:spAutoFit/>
          </a:bodyPr>
          <a:lstStyle/>
          <a:p>
            <a:r>
              <a:rPr lang="es-PE" sz="3200" dirty="0" smtClean="0"/>
              <a:t>1/2</a:t>
            </a:r>
            <a:endParaRPr lang="es-PE" sz="3200" dirty="0"/>
          </a:p>
        </p:txBody>
      </p:sp>
      <p:sp>
        <p:nvSpPr>
          <p:cNvPr id="14" name="CuadroTexto 13"/>
          <p:cNvSpPr txBox="1"/>
          <p:nvPr/>
        </p:nvSpPr>
        <p:spPr>
          <a:xfrm>
            <a:off x="5981856" y="3768865"/>
            <a:ext cx="760144" cy="584775"/>
          </a:xfrm>
          <a:prstGeom prst="rect">
            <a:avLst/>
          </a:prstGeom>
          <a:noFill/>
        </p:spPr>
        <p:txBody>
          <a:bodyPr wrap="none" rtlCol="0">
            <a:spAutoFit/>
          </a:bodyPr>
          <a:lstStyle/>
          <a:p>
            <a:r>
              <a:rPr lang="es-PE" sz="3200" dirty="0" smtClean="0"/>
              <a:t>1/2</a:t>
            </a:r>
            <a:endParaRPr lang="es-PE" sz="3200" dirty="0"/>
          </a:p>
        </p:txBody>
      </p:sp>
      <p:sp>
        <p:nvSpPr>
          <p:cNvPr id="15" name="Rectángulo 14"/>
          <p:cNvSpPr/>
          <p:nvPr/>
        </p:nvSpPr>
        <p:spPr>
          <a:xfrm>
            <a:off x="755576" y="4725144"/>
            <a:ext cx="2520280"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6" name="Rectángulo 15"/>
          <p:cNvSpPr/>
          <p:nvPr/>
        </p:nvSpPr>
        <p:spPr>
          <a:xfrm>
            <a:off x="5796136" y="4725144"/>
            <a:ext cx="2427728"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7" name="Rectángulo 16"/>
          <p:cNvSpPr/>
          <p:nvPr/>
        </p:nvSpPr>
        <p:spPr>
          <a:xfrm>
            <a:off x="3275856" y="4725144"/>
            <a:ext cx="2520280"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18" name="CuadroTexto 17"/>
          <p:cNvSpPr txBox="1"/>
          <p:nvPr/>
        </p:nvSpPr>
        <p:spPr>
          <a:xfrm>
            <a:off x="1651479" y="4797152"/>
            <a:ext cx="760144" cy="584775"/>
          </a:xfrm>
          <a:prstGeom prst="rect">
            <a:avLst/>
          </a:prstGeom>
          <a:noFill/>
        </p:spPr>
        <p:txBody>
          <a:bodyPr wrap="none" rtlCol="0">
            <a:spAutoFit/>
          </a:bodyPr>
          <a:lstStyle/>
          <a:p>
            <a:r>
              <a:rPr lang="es-PE" sz="3200" dirty="0" smtClean="0"/>
              <a:t>1/3</a:t>
            </a:r>
            <a:endParaRPr lang="es-PE" sz="3200" dirty="0"/>
          </a:p>
        </p:txBody>
      </p:sp>
      <p:sp>
        <p:nvSpPr>
          <p:cNvPr id="19" name="CuadroTexto 18"/>
          <p:cNvSpPr txBox="1"/>
          <p:nvPr/>
        </p:nvSpPr>
        <p:spPr>
          <a:xfrm>
            <a:off x="4155924" y="4797152"/>
            <a:ext cx="760144" cy="584775"/>
          </a:xfrm>
          <a:prstGeom prst="rect">
            <a:avLst/>
          </a:prstGeom>
          <a:noFill/>
        </p:spPr>
        <p:txBody>
          <a:bodyPr wrap="none" rtlCol="0">
            <a:spAutoFit/>
          </a:bodyPr>
          <a:lstStyle/>
          <a:p>
            <a:r>
              <a:rPr lang="es-PE" sz="3200" dirty="0" smtClean="0"/>
              <a:t>1/3</a:t>
            </a:r>
            <a:endParaRPr lang="es-PE" sz="3200" dirty="0"/>
          </a:p>
        </p:txBody>
      </p:sp>
      <p:sp>
        <p:nvSpPr>
          <p:cNvPr id="20" name="CuadroTexto 19"/>
          <p:cNvSpPr txBox="1"/>
          <p:nvPr/>
        </p:nvSpPr>
        <p:spPr>
          <a:xfrm>
            <a:off x="6714710" y="4792795"/>
            <a:ext cx="760144" cy="584775"/>
          </a:xfrm>
          <a:prstGeom prst="rect">
            <a:avLst/>
          </a:prstGeom>
          <a:noFill/>
        </p:spPr>
        <p:txBody>
          <a:bodyPr wrap="none" rtlCol="0">
            <a:spAutoFit/>
          </a:bodyPr>
          <a:lstStyle/>
          <a:p>
            <a:r>
              <a:rPr lang="es-PE" sz="3200" dirty="0" smtClean="0"/>
              <a:t>1/3</a:t>
            </a:r>
            <a:endParaRPr lang="es-PE" sz="3200" dirty="0"/>
          </a:p>
        </p:txBody>
      </p:sp>
      <p:sp>
        <p:nvSpPr>
          <p:cNvPr id="21" name="Rectángulo 20"/>
          <p:cNvSpPr/>
          <p:nvPr/>
        </p:nvSpPr>
        <p:spPr>
          <a:xfrm>
            <a:off x="755576" y="5733256"/>
            <a:ext cx="1800200"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22" name="Rectángulo 21"/>
          <p:cNvSpPr/>
          <p:nvPr/>
        </p:nvSpPr>
        <p:spPr>
          <a:xfrm>
            <a:off x="6300192" y="5733256"/>
            <a:ext cx="1923672"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23" name="Rectángulo 22"/>
          <p:cNvSpPr/>
          <p:nvPr/>
        </p:nvSpPr>
        <p:spPr>
          <a:xfrm>
            <a:off x="2555776" y="5733256"/>
            <a:ext cx="1944216"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24" name="Rectángulo 23"/>
          <p:cNvSpPr/>
          <p:nvPr/>
        </p:nvSpPr>
        <p:spPr>
          <a:xfrm>
            <a:off x="4499992" y="5733256"/>
            <a:ext cx="1800200" cy="720080"/>
          </a:xfrm>
          <a:prstGeom prst="rect">
            <a:avLst/>
          </a:prstGeom>
          <a:ln w="254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PE"/>
          </a:p>
        </p:txBody>
      </p:sp>
      <p:sp>
        <p:nvSpPr>
          <p:cNvPr id="25" name="CuadroTexto 24"/>
          <p:cNvSpPr txBox="1"/>
          <p:nvPr/>
        </p:nvSpPr>
        <p:spPr>
          <a:xfrm>
            <a:off x="1331640" y="5800908"/>
            <a:ext cx="760144" cy="584775"/>
          </a:xfrm>
          <a:prstGeom prst="rect">
            <a:avLst/>
          </a:prstGeom>
          <a:noFill/>
        </p:spPr>
        <p:txBody>
          <a:bodyPr wrap="none" rtlCol="0">
            <a:spAutoFit/>
          </a:bodyPr>
          <a:lstStyle/>
          <a:p>
            <a:r>
              <a:rPr lang="es-PE" sz="3200" dirty="0" smtClean="0"/>
              <a:t>1/4</a:t>
            </a:r>
            <a:endParaRPr lang="es-PE" sz="3200" dirty="0"/>
          </a:p>
        </p:txBody>
      </p:sp>
      <p:sp>
        <p:nvSpPr>
          <p:cNvPr id="26" name="CuadroTexto 25"/>
          <p:cNvSpPr txBox="1"/>
          <p:nvPr/>
        </p:nvSpPr>
        <p:spPr>
          <a:xfrm>
            <a:off x="3166126" y="5793655"/>
            <a:ext cx="760144" cy="584775"/>
          </a:xfrm>
          <a:prstGeom prst="rect">
            <a:avLst/>
          </a:prstGeom>
          <a:noFill/>
        </p:spPr>
        <p:txBody>
          <a:bodyPr wrap="none" rtlCol="0">
            <a:spAutoFit/>
          </a:bodyPr>
          <a:lstStyle/>
          <a:p>
            <a:r>
              <a:rPr lang="es-PE" sz="3200" dirty="0" smtClean="0"/>
              <a:t>1/4</a:t>
            </a:r>
            <a:endParaRPr lang="es-PE" sz="3200" dirty="0"/>
          </a:p>
        </p:txBody>
      </p:sp>
      <p:sp>
        <p:nvSpPr>
          <p:cNvPr id="27" name="CuadroTexto 26"/>
          <p:cNvSpPr txBox="1"/>
          <p:nvPr/>
        </p:nvSpPr>
        <p:spPr>
          <a:xfrm>
            <a:off x="5071237" y="5786402"/>
            <a:ext cx="760144" cy="584775"/>
          </a:xfrm>
          <a:prstGeom prst="rect">
            <a:avLst/>
          </a:prstGeom>
          <a:noFill/>
        </p:spPr>
        <p:txBody>
          <a:bodyPr wrap="none" rtlCol="0">
            <a:spAutoFit/>
          </a:bodyPr>
          <a:lstStyle/>
          <a:p>
            <a:r>
              <a:rPr lang="es-PE" sz="3200" dirty="0" smtClean="0"/>
              <a:t>1/4</a:t>
            </a:r>
            <a:endParaRPr lang="es-PE" sz="3200" dirty="0"/>
          </a:p>
        </p:txBody>
      </p:sp>
      <p:sp>
        <p:nvSpPr>
          <p:cNvPr id="28" name="CuadroTexto 27"/>
          <p:cNvSpPr txBox="1"/>
          <p:nvPr/>
        </p:nvSpPr>
        <p:spPr>
          <a:xfrm>
            <a:off x="6881956" y="5786402"/>
            <a:ext cx="760144" cy="584775"/>
          </a:xfrm>
          <a:prstGeom prst="rect">
            <a:avLst/>
          </a:prstGeom>
          <a:noFill/>
        </p:spPr>
        <p:txBody>
          <a:bodyPr wrap="none" rtlCol="0">
            <a:spAutoFit/>
          </a:bodyPr>
          <a:lstStyle/>
          <a:p>
            <a:r>
              <a:rPr lang="es-PE" sz="3200" dirty="0" smtClean="0"/>
              <a:t>1/4</a:t>
            </a:r>
            <a:endParaRPr lang="es-PE" sz="3200" dirty="0"/>
          </a:p>
        </p:txBody>
      </p:sp>
    </p:spTree>
    <p:extLst>
      <p:ext uri="{BB962C8B-B14F-4D97-AF65-F5344CB8AC3E}">
        <p14:creationId xmlns:p14="http://schemas.microsoft.com/office/powerpoint/2010/main" val="155854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P spid="9" grpId="0" animBg="1"/>
      <p:bldP spid="12" grpId="0" animBg="1"/>
      <p:bldP spid="13" grpId="0"/>
      <p:bldP spid="14" grpId="0"/>
      <p:bldP spid="15" grpId="0" animBg="1"/>
      <p:bldP spid="16" grpId="0" animBg="1"/>
      <p:bldP spid="17" grpId="0" animBg="1"/>
      <p:bldP spid="18" grpId="0"/>
      <p:bldP spid="19" grpId="0"/>
      <p:bldP spid="20" grpId="0"/>
      <p:bldP spid="21" grpId="0" animBg="1"/>
      <p:bldP spid="22" grpId="0" animBg="1"/>
      <p:bldP spid="23" grpId="0" animBg="1"/>
      <p:bldP spid="24" grpId="0" animBg="1"/>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84063" y="1029283"/>
            <a:ext cx="7920881" cy="13665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0"/>
              </a:spcAft>
            </a:pPr>
            <a:r>
              <a:rPr lang="es-PE" sz="2400" dirty="0"/>
              <a:t>Se entrega una nueva tira de papel y se solicita a los estudiantes dividirlo en seis partes iguales y que procedan a realizar la representación de cada parte.</a:t>
            </a:r>
            <a:endParaRPr lang="es-PE"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8" name="Rectángulo 7"/>
          <p:cNvSpPr/>
          <p:nvPr/>
        </p:nvSpPr>
        <p:spPr>
          <a:xfrm>
            <a:off x="755576" y="2689165"/>
            <a:ext cx="7488832"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9" name="Rectángulo 8"/>
          <p:cNvSpPr/>
          <p:nvPr/>
        </p:nvSpPr>
        <p:spPr>
          <a:xfrm>
            <a:off x="755576" y="3704088"/>
            <a:ext cx="1152128"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dirty="0"/>
          </a:p>
        </p:txBody>
      </p:sp>
      <p:sp>
        <p:nvSpPr>
          <p:cNvPr id="12" name="Rectángulo 11"/>
          <p:cNvSpPr/>
          <p:nvPr/>
        </p:nvSpPr>
        <p:spPr>
          <a:xfrm>
            <a:off x="1907704" y="3704088"/>
            <a:ext cx="1152128"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3" name="Rectángulo 12"/>
          <p:cNvSpPr/>
          <p:nvPr/>
        </p:nvSpPr>
        <p:spPr>
          <a:xfrm>
            <a:off x="3059832" y="3704088"/>
            <a:ext cx="1224136"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4" name="Rectángulo 13"/>
          <p:cNvSpPr/>
          <p:nvPr/>
        </p:nvSpPr>
        <p:spPr>
          <a:xfrm>
            <a:off x="4294601" y="3704088"/>
            <a:ext cx="1271975"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5" name="Rectángulo 14"/>
          <p:cNvSpPr/>
          <p:nvPr/>
        </p:nvSpPr>
        <p:spPr>
          <a:xfrm>
            <a:off x="5583015" y="3704088"/>
            <a:ext cx="1317410"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6" name="Rectángulo 15"/>
          <p:cNvSpPr/>
          <p:nvPr/>
        </p:nvSpPr>
        <p:spPr>
          <a:xfrm>
            <a:off x="6900425" y="3704088"/>
            <a:ext cx="1343983" cy="720080"/>
          </a:xfrm>
          <a:prstGeom prst="rect">
            <a:avLst/>
          </a:prstGeom>
          <a:solidFill>
            <a:schemeClr val="bg1"/>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3" name="CuadroTexto 2"/>
          <p:cNvSpPr txBox="1"/>
          <p:nvPr/>
        </p:nvSpPr>
        <p:spPr>
          <a:xfrm>
            <a:off x="1026237" y="3802518"/>
            <a:ext cx="689612" cy="523220"/>
          </a:xfrm>
          <a:prstGeom prst="rect">
            <a:avLst/>
          </a:prstGeom>
          <a:noFill/>
        </p:spPr>
        <p:txBody>
          <a:bodyPr wrap="none" rtlCol="0">
            <a:spAutoFit/>
          </a:bodyPr>
          <a:lstStyle/>
          <a:p>
            <a:r>
              <a:rPr lang="es-PE" sz="2800" dirty="0" smtClean="0"/>
              <a:t>1/6</a:t>
            </a:r>
            <a:endParaRPr lang="es-PE" sz="2800" dirty="0"/>
          </a:p>
        </p:txBody>
      </p:sp>
      <p:sp>
        <p:nvSpPr>
          <p:cNvPr id="17" name="CuadroTexto 16"/>
          <p:cNvSpPr txBox="1"/>
          <p:nvPr/>
        </p:nvSpPr>
        <p:spPr>
          <a:xfrm>
            <a:off x="2138962" y="3805019"/>
            <a:ext cx="689612" cy="523220"/>
          </a:xfrm>
          <a:prstGeom prst="rect">
            <a:avLst/>
          </a:prstGeom>
          <a:noFill/>
        </p:spPr>
        <p:txBody>
          <a:bodyPr wrap="none" rtlCol="0">
            <a:spAutoFit/>
          </a:bodyPr>
          <a:lstStyle/>
          <a:p>
            <a:r>
              <a:rPr lang="es-PE" sz="2800" dirty="0" smtClean="0"/>
              <a:t>1/6</a:t>
            </a:r>
            <a:endParaRPr lang="es-PE" sz="2800" dirty="0"/>
          </a:p>
        </p:txBody>
      </p:sp>
      <p:sp>
        <p:nvSpPr>
          <p:cNvPr id="18" name="CuadroTexto 17"/>
          <p:cNvSpPr txBox="1"/>
          <p:nvPr/>
        </p:nvSpPr>
        <p:spPr>
          <a:xfrm>
            <a:off x="3327094" y="3796717"/>
            <a:ext cx="689612" cy="523220"/>
          </a:xfrm>
          <a:prstGeom prst="rect">
            <a:avLst/>
          </a:prstGeom>
          <a:noFill/>
        </p:spPr>
        <p:txBody>
          <a:bodyPr wrap="none" rtlCol="0">
            <a:spAutoFit/>
          </a:bodyPr>
          <a:lstStyle/>
          <a:p>
            <a:r>
              <a:rPr lang="es-PE" sz="2800" dirty="0" smtClean="0"/>
              <a:t>1/6</a:t>
            </a:r>
            <a:endParaRPr lang="es-PE" sz="2800" dirty="0"/>
          </a:p>
        </p:txBody>
      </p:sp>
      <p:sp>
        <p:nvSpPr>
          <p:cNvPr id="19" name="CuadroTexto 18"/>
          <p:cNvSpPr txBox="1"/>
          <p:nvPr/>
        </p:nvSpPr>
        <p:spPr>
          <a:xfrm>
            <a:off x="4644504" y="3790916"/>
            <a:ext cx="689612" cy="523220"/>
          </a:xfrm>
          <a:prstGeom prst="rect">
            <a:avLst/>
          </a:prstGeom>
          <a:noFill/>
        </p:spPr>
        <p:txBody>
          <a:bodyPr wrap="none" rtlCol="0">
            <a:spAutoFit/>
          </a:bodyPr>
          <a:lstStyle/>
          <a:p>
            <a:r>
              <a:rPr lang="es-PE" sz="2800" dirty="0" smtClean="0"/>
              <a:t>1/6</a:t>
            </a:r>
            <a:endParaRPr lang="es-PE" sz="2800" dirty="0"/>
          </a:p>
        </p:txBody>
      </p:sp>
      <p:sp>
        <p:nvSpPr>
          <p:cNvPr id="20" name="CuadroTexto 19"/>
          <p:cNvSpPr txBox="1"/>
          <p:nvPr/>
        </p:nvSpPr>
        <p:spPr>
          <a:xfrm>
            <a:off x="5961914" y="3790916"/>
            <a:ext cx="689612" cy="523220"/>
          </a:xfrm>
          <a:prstGeom prst="rect">
            <a:avLst/>
          </a:prstGeom>
          <a:noFill/>
        </p:spPr>
        <p:txBody>
          <a:bodyPr wrap="none" rtlCol="0">
            <a:spAutoFit/>
          </a:bodyPr>
          <a:lstStyle/>
          <a:p>
            <a:r>
              <a:rPr lang="es-PE" sz="2800" dirty="0" smtClean="0"/>
              <a:t>1/6</a:t>
            </a:r>
            <a:endParaRPr lang="es-PE" sz="2800" dirty="0"/>
          </a:p>
        </p:txBody>
      </p:sp>
      <p:sp>
        <p:nvSpPr>
          <p:cNvPr id="21" name="CuadroTexto 20"/>
          <p:cNvSpPr txBox="1"/>
          <p:nvPr/>
        </p:nvSpPr>
        <p:spPr>
          <a:xfrm>
            <a:off x="7223841" y="3802518"/>
            <a:ext cx="689612" cy="523220"/>
          </a:xfrm>
          <a:prstGeom prst="rect">
            <a:avLst/>
          </a:prstGeom>
          <a:noFill/>
        </p:spPr>
        <p:txBody>
          <a:bodyPr wrap="none" rtlCol="0">
            <a:spAutoFit/>
          </a:bodyPr>
          <a:lstStyle/>
          <a:p>
            <a:r>
              <a:rPr lang="es-PE" sz="2800" dirty="0" smtClean="0"/>
              <a:t>1/6</a:t>
            </a:r>
            <a:endParaRPr lang="es-PE" sz="2800" dirty="0"/>
          </a:p>
        </p:txBody>
      </p:sp>
      <p:sp>
        <p:nvSpPr>
          <p:cNvPr id="26" name="Rectángulo 25"/>
          <p:cNvSpPr/>
          <p:nvPr/>
        </p:nvSpPr>
        <p:spPr>
          <a:xfrm>
            <a:off x="755576" y="3704088"/>
            <a:ext cx="1152128" cy="720080"/>
          </a:xfrm>
          <a:prstGeom prst="rect">
            <a:avLst/>
          </a:prstGeom>
          <a:solidFill>
            <a:srgbClr val="FF0000"/>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dirty="0"/>
          </a:p>
        </p:txBody>
      </p:sp>
      <p:sp>
        <p:nvSpPr>
          <p:cNvPr id="28" name="CuadroTexto 27"/>
          <p:cNvSpPr txBox="1"/>
          <p:nvPr/>
        </p:nvSpPr>
        <p:spPr>
          <a:xfrm>
            <a:off x="986834" y="4561964"/>
            <a:ext cx="689612" cy="523220"/>
          </a:xfrm>
          <a:prstGeom prst="rect">
            <a:avLst/>
          </a:prstGeom>
          <a:noFill/>
        </p:spPr>
        <p:txBody>
          <a:bodyPr wrap="none" rtlCol="0">
            <a:spAutoFit/>
          </a:bodyPr>
          <a:lstStyle/>
          <a:p>
            <a:r>
              <a:rPr lang="es-PE" sz="2800" dirty="0" smtClean="0"/>
              <a:t>1/6</a:t>
            </a:r>
            <a:endParaRPr lang="es-PE" sz="2800" dirty="0"/>
          </a:p>
        </p:txBody>
      </p:sp>
      <p:sp>
        <p:nvSpPr>
          <p:cNvPr id="29" name="Rectángulo 28"/>
          <p:cNvSpPr/>
          <p:nvPr/>
        </p:nvSpPr>
        <p:spPr>
          <a:xfrm>
            <a:off x="1918337" y="3704088"/>
            <a:ext cx="1152128" cy="720080"/>
          </a:xfrm>
          <a:prstGeom prst="rect">
            <a:avLst/>
          </a:prstGeom>
          <a:solidFill>
            <a:srgbClr val="FF0000"/>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dirty="0"/>
          </a:p>
        </p:txBody>
      </p:sp>
      <p:sp>
        <p:nvSpPr>
          <p:cNvPr id="30" name="CuadroTexto 29"/>
          <p:cNvSpPr txBox="1"/>
          <p:nvPr/>
        </p:nvSpPr>
        <p:spPr>
          <a:xfrm>
            <a:off x="1749480" y="4512749"/>
            <a:ext cx="1114408" cy="523220"/>
          </a:xfrm>
          <a:prstGeom prst="rect">
            <a:avLst/>
          </a:prstGeom>
          <a:noFill/>
        </p:spPr>
        <p:txBody>
          <a:bodyPr wrap="none" rtlCol="0">
            <a:spAutoFit/>
          </a:bodyPr>
          <a:lstStyle/>
          <a:p>
            <a:r>
              <a:rPr lang="es-PE" sz="2800" dirty="0" smtClean="0"/>
              <a:t>+   1/6</a:t>
            </a:r>
            <a:endParaRPr lang="es-PE" sz="2800" dirty="0"/>
          </a:p>
        </p:txBody>
      </p:sp>
      <p:sp>
        <p:nvSpPr>
          <p:cNvPr id="31" name="Rectángulo 30"/>
          <p:cNvSpPr/>
          <p:nvPr/>
        </p:nvSpPr>
        <p:spPr>
          <a:xfrm>
            <a:off x="3094330" y="3692486"/>
            <a:ext cx="1189637" cy="720080"/>
          </a:xfrm>
          <a:prstGeom prst="rect">
            <a:avLst/>
          </a:prstGeom>
          <a:solidFill>
            <a:srgbClr val="FF0000"/>
          </a:solidFill>
          <a:ln w="254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dirty="0"/>
          </a:p>
        </p:txBody>
      </p:sp>
      <p:sp>
        <p:nvSpPr>
          <p:cNvPr id="32" name="CuadroTexto 31"/>
          <p:cNvSpPr txBox="1"/>
          <p:nvPr/>
        </p:nvSpPr>
        <p:spPr>
          <a:xfrm>
            <a:off x="2989864" y="4509120"/>
            <a:ext cx="1114408" cy="523220"/>
          </a:xfrm>
          <a:prstGeom prst="rect">
            <a:avLst/>
          </a:prstGeom>
          <a:noFill/>
        </p:spPr>
        <p:txBody>
          <a:bodyPr wrap="none" rtlCol="0">
            <a:spAutoFit/>
          </a:bodyPr>
          <a:lstStyle/>
          <a:p>
            <a:r>
              <a:rPr lang="es-PE" sz="2800" dirty="0" smtClean="0"/>
              <a:t>+   1/6</a:t>
            </a:r>
            <a:endParaRPr lang="es-PE" sz="2800" dirty="0"/>
          </a:p>
        </p:txBody>
      </p:sp>
      <p:sp>
        <p:nvSpPr>
          <p:cNvPr id="23" name="CuadroTexto 22"/>
          <p:cNvSpPr txBox="1"/>
          <p:nvPr/>
        </p:nvSpPr>
        <p:spPr>
          <a:xfrm>
            <a:off x="1605185" y="5229200"/>
            <a:ext cx="689612" cy="523220"/>
          </a:xfrm>
          <a:prstGeom prst="rect">
            <a:avLst/>
          </a:prstGeom>
          <a:noFill/>
        </p:spPr>
        <p:txBody>
          <a:bodyPr wrap="none" rtlCol="0">
            <a:spAutoFit/>
          </a:bodyPr>
          <a:lstStyle/>
          <a:p>
            <a:r>
              <a:rPr lang="es-PE" sz="2800" dirty="0" smtClean="0"/>
              <a:t>2/6</a:t>
            </a:r>
            <a:endParaRPr lang="es-PE" sz="2800" dirty="0"/>
          </a:p>
        </p:txBody>
      </p:sp>
      <p:sp>
        <p:nvSpPr>
          <p:cNvPr id="24" name="CuadroTexto 23"/>
          <p:cNvSpPr txBox="1"/>
          <p:nvPr/>
        </p:nvSpPr>
        <p:spPr>
          <a:xfrm>
            <a:off x="2244125" y="5877272"/>
            <a:ext cx="689612" cy="523220"/>
          </a:xfrm>
          <a:prstGeom prst="rect">
            <a:avLst/>
          </a:prstGeom>
          <a:noFill/>
        </p:spPr>
        <p:txBody>
          <a:bodyPr wrap="none" rtlCol="0">
            <a:spAutoFit/>
          </a:bodyPr>
          <a:lstStyle/>
          <a:p>
            <a:r>
              <a:rPr lang="es-PE" sz="2800" dirty="0" smtClean="0"/>
              <a:t>3/6</a:t>
            </a:r>
            <a:endParaRPr lang="es-PE" sz="2800" dirty="0"/>
          </a:p>
        </p:txBody>
      </p:sp>
      <p:sp>
        <p:nvSpPr>
          <p:cNvPr id="2" name="Cerrar llave 1"/>
          <p:cNvSpPr/>
          <p:nvPr/>
        </p:nvSpPr>
        <p:spPr>
          <a:xfrm rot="5400000">
            <a:off x="1712697" y="4110141"/>
            <a:ext cx="390012" cy="205206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PE"/>
          </a:p>
        </p:txBody>
      </p:sp>
      <p:sp>
        <p:nvSpPr>
          <p:cNvPr id="27" name="Cerrar llave 26"/>
          <p:cNvSpPr/>
          <p:nvPr/>
        </p:nvSpPr>
        <p:spPr>
          <a:xfrm rot="5400000">
            <a:off x="2276832" y="4122069"/>
            <a:ext cx="390012" cy="318033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P spid="16" grpId="0" animBg="1"/>
      <p:bldP spid="3" grpId="0"/>
      <p:bldP spid="17" grpId="0"/>
      <p:bldP spid="18" grpId="0"/>
      <p:bldP spid="19" grpId="0"/>
      <p:bldP spid="20" grpId="0"/>
      <p:bldP spid="21" grpId="0"/>
      <p:bldP spid="26" grpId="0" animBg="1"/>
      <p:bldP spid="28" grpId="0"/>
      <p:bldP spid="29" grpId="0" animBg="1"/>
      <p:bldP spid="30" grpId="0"/>
      <p:bldP spid="31" grpId="0" animBg="1"/>
      <p:bldP spid="32" grpId="0"/>
      <p:bldP spid="23" grpId="0"/>
      <p:bldP spid="24" grpId="0"/>
      <p:bldP spid="2"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3" name="6 Rectángulo"/>
          <p:cNvSpPr/>
          <p:nvPr/>
        </p:nvSpPr>
        <p:spPr>
          <a:xfrm>
            <a:off x="323528" y="1052736"/>
            <a:ext cx="8640960" cy="4921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lgn="just">
              <a:lnSpc>
                <a:spcPct val="115000"/>
              </a:lnSpc>
              <a:spcAft>
                <a:spcPts val="0"/>
              </a:spcAft>
            </a:pPr>
            <a:r>
              <a:rPr lang="es-PE" sz="2400" dirty="0" smtClean="0"/>
              <a:t>¿Qué relación tiene la parte sombreada respecto al total?</a:t>
            </a:r>
            <a:endParaRPr lang="es-P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riángulo rectángulo 3"/>
          <p:cNvSpPr/>
          <p:nvPr/>
        </p:nvSpPr>
        <p:spPr>
          <a:xfrm>
            <a:off x="2332507" y="1881885"/>
            <a:ext cx="1454647" cy="1454647"/>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Triángulo rectángulo 11"/>
          <p:cNvSpPr/>
          <p:nvPr/>
        </p:nvSpPr>
        <p:spPr>
          <a:xfrm>
            <a:off x="877860" y="1892246"/>
            <a:ext cx="1454647" cy="1454647"/>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Triángulo rectángulo 12"/>
          <p:cNvSpPr/>
          <p:nvPr/>
        </p:nvSpPr>
        <p:spPr>
          <a:xfrm rot="10800000">
            <a:off x="2332508" y="1895532"/>
            <a:ext cx="1454647" cy="1454647"/>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Triángulo rectángulo 13"/>
          <p:cNvSpPr/>
          <p:nvPr/>
        </p:nvSpPr>
        <p:spPr>
          <a:xfrm rot="5400000" flipV="1">
            <a:off x="877984" y="1895533"/>
            <a:ext cx="1454647" cy="1454647"/>
          </a:xfrm>
          <a:prstGeom prst="r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p:cNvSpPr txBox="1"/>
          <p:nvPr/>
        </p:nvSpPr>
        <p:spPr>
          <a:xfrm>
            <a:off x="303151" y="1965060"/>
            <a:ext cx="365806" cy="369332"/>
          </a:xfrm>
          <a:prstGeom prst="rect">
            <a:avLst/>
          </a:prstGeom>
          <a:noFill/>
        </p:spPr>
        <p:txBody>
          <a:bodyPr wrap="none" rtlCol="0">
            <a:spAutoFit/>
          </a:bodyPr>
          <a:lstStyle/>
          <a:p>
            <a:r>
              <a:rPr lang="es-PE" dirty="0" smtClean="0"/>
              <a:t>a)</a:t>
            </a:r>
            <a:endParaRPr lang="es-PE" dirty="0"/>
          </a:p>
        </p:txBody>
      </p:sp>
      <p:sp>
        <p:nvSpPr>
          <p:cNvPr id="16" name="CuadroTexto 15"/>
          <p:cNvSpPr txBox="1"/>
          <p:nvPr/>
        </p:nvSpPr>
        <p:spPr>
          <a:xfrm>
            <a:off x="971600" y="3673559"/>
            <a:ext cx="2356479" cy="523220"/>
          </a:xfrm>
          <a:prstGeom prst="rect">
            <a:avLst/>
          </a:prstGeom>
          <a:noFill/>
        </p:spPr>
        <p:txBody>
          <a:bodyPr wrap="none" rtlCol="0">
            <a:spAutoFit/>
          </a:bodyPr>
          <a:lstStyle/>
          <a:p>
            <a:r>
              <a:rPr lang="es-PE" sz="2800" dirty="0" smtClean="0">
                <a:solidFill>
                  <a:srgbClr val="FF0000"/>
                </a:solidFill>
              </a:rPr>
              <a:t>Respuesta: 1/4</a:t>
            </a:r>
            <a:endParaRPr lang="es-PE" sz="2800" dirty="0">
              <a:solidFill>
                <a:srgbClr val="FF0000"/>
              </a:solidFill>
            </a:endParaRPr>
          </a:p>
        </p:txBody>
      </p:sp>
      <p:sp>
        <p:nvSpPr>
          <p:cNvPr id="30" name="CuadroTexto 29"/>
          <p:cNvSpPr txBox="1"/>
          <p:nvPr/>
        </p:nvSpPr>
        <p:spPr>
          <a:xfrm>
            <a:off x="4461105" y="1904536"/>
            <a:ext cx="377026" cy="369332"/>
          </a:xfrm>
          <a:prstGeom prst="rect">
            <a:avLst/>
          </a:prstGeom>
          <a:noFill/>
        </p:spPr>
        <p:txBody>
          <a:bodyPr wrap="none" rtlCol="0">
            <a:spAutoFit/>
          </a:bodyPr>
          <a:lstStyle/>
          <a:p>
            <a:r>
              <a:rPr lang="es-PE" dirty="0" smtClean="0"/>
              <a:t>b)</a:t>
            </a:r>
            <a:endParaRPr lang="es-PE" dirty="0"/>
          </a:p>
        </p:txBody>
      </p:sp>
      <p:sp>
        <p:nvSpPr>
          <p:cNvPr id="31" name="Rectángulo 30"/>
          <p:cNvSpPr/>
          <p:nvPr/>
        </p:nvSpPr>
        <p:spPr>
          <a:xfrm>
            <a:off x="5148064" y="1881885"/>
            <a:ext cx="899043" cy="899043"/>
          </a:xfrm>
          <a:prstGeom prst="rect">
            <a:avLst/>
          </a:prstGeom>
          <a:solidFill>
            <a:srgbClr val="F8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p:cNvSpPr/>
          <p:nvPr/>
        </p:nvSpPr>
        <p:spPr>
          <a:xfrm>
            <a:off x="6047107" y="1881884"/>
            <a:ext cx="899043" cy="899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6946150" y="1881884"/>
            <a:ext cx="899043" cy="899043"/>
          </a:xfrm>
          <a:prstGeom prst="rect">
            <a:avLst/>
          </a:prstGeom>
          <a:solidFill>
            <a:srgbClr val="F8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Rectángulo 33"/>
          <p:cNvSpPr/>
          <p:nvPr/>
        </p:nvSpPr>
        <p:spPr>
          <a:xfrm>
            <a:off x="5148064" y="2780928"/>
            <a:ext cx="899043" cy="899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Rectángulo 34"/>
          <p:cNvSpPr/>
          <p:nvPr/>
        </p:nvSpPr>
        <p:spPr>
          <a:xfrm>
            <a:off x="6047107" y="2780927"/>
            <a:ext cx="899043" cy="899043"/>
          </a:xfrm>
          <a:prstGeom prst="rect">
            <a:avLst/>
          </a:prstGeom>
          <a:solidFill>
            <a:srgbClr val="F8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35"/>
          <p:cNvSpPr/>
          <p:nvPr/>
        </p:nvSpPr>
        <p:spPr>
          <a:xfrm>
            <a:off x="6946150" y="2780927"/>
            <a:ext cx="899043" cy="899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CuadroTexto 36"/>
          <p:cNvSpPr txBox="1"/>
          <p:nvPr/>
        </p:nvSpPr>
        <p:spPr>
          <a:xfrm>
            <a:off x="5145599" y="3789040"/>
            <a:ext cx="3040961" cy="523220"/>
          </a:xfrm>
          <a:prstGeom prst="rect">
            <a:avLst/>
          </a:prstGeom>
          <a:noFill/>
        </p:spPr>
        <p:txBody>
          <a:bodyPr wrap="none" rtlCol="0">
            <a:spAutoFit/>
          </a:bodyPr>
          <a:lstStyle/>
          <a:p>
            <a:r>
              <a:rPr lang="es-PE" sz="2800" dirty="0" smtClean="0">
                <a:solidFill>
                  <a:srgbClr val="FF0000"/>
                </a:solidFill>
              </a:rPr>
              <a:t>Respuesta: 3/6=1/2</a:t>
            </a:r>
            <a:endParaRPr lang="es-PE" sz="2800" dirty="0">
              <a:solidFill>
                <a:srgbClr val="FF0000"/>
              </a:solidFill>
            </a:endParaRPr>
          </a:p>
        </p:txBody>
      </p:sp>
      <p:sp>
        <p:nvSpPr>
          <p:cNvPr id="18" name="CuadroTexto 17"/>
          <p:cNvSpPr txBox="1"/>
          <p:nvPr/>
        </p:nvSpPr>
        <p:spPr>
          <a:xfrm>
            <a:off x="2725747" y="4484066"/>
            <a:ext cx="352982" cy="369332"/>
          </a:xfrm>
          <a:prstGeom prst="rect">
            <a:avLst/>
          </a:prstGeom>
          <a:noFill/>
        </p:spPr>
        <p:txBody>
          <a:bodyPr wrap="none" rtlCol="0">
            <a:spAutoFit/>
          </a:bodyPr>
          <a:lstStyle/>
          <a:p>
            <a:r>
              <a:rPr lang="es-PE" dirty="0" smtClean="0"/>
              <a:t>c)</a:t>
            </a:r>
            <a:endParaRPr lang="es-PE" dirty="0"/>
          </a:p>
        </p:txBody>
      </p:sp>
      <p:sp>
        <p:nvSpPr>
          <p:cNvPr id="5" name="Circular 4"/>
          <p:cNvSpPr/>
          <p:nvPr/>
        </p:nvSpPr>
        <p:spPr>
          <a:xfrm>
            <a:off x="3261572" y="4499765"/>
            <a:ext cx="1699886" cy="1720896"/>
          </a:xfrm>
          <a:prstGeom prst="pie">
            <a:avLst>
              <a:gd name="adj1" fmla="val 1302138"/>
              <a:gd name="adj2" fmla="val 85006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1" name="Circular 20"/>
          <p:cNvSpPr/>
          <p:nvPr/>
        </p:nvSpPr>
        <p:spPr>
          <a:xfrm rot="8496224">
            <a:off x="3261572" y="4493736"/>
            <a:ext cx="1699886" cy="1720896"/>
          </a:xfrm>
          <a:prstGeom prst="pie">
            <a:avLst>
              <a:gd name="adj1" fmla="val 0"/>
              <a:gd name="adj2" fmla="val 687266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2" name="Circular 21"/>
          <p:cNvSpPr/>
          <p:nvPr/>
        </p:nvSpPr>
        <p:spPr>
          <a:xfrm rot="14124981">
            <a:off x="3271283" y="4479631"/>
            <a:ext cx="1699886" cy="1720896"/>
          </a:xfrm>
          <a:prstGeom prst="pie">
            <a:avLst>
              <a:gd name="adj1" fmla="val 1213249"/>
              <a:gd name="adj2" fmla="val 91164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3" name="CuadroTexto 22"/>
          <p:cNvSpPr txBox="1"/>
          <p:nvPr/>
        </p:nvSpPr>
        <p:spPr>
          <a:xfrm>
            <a:off x="4961458" y="5645700"/>
            <a:ext cx="2356479" cy="523220"/>
          </a:xfrm>
          <a:prstGeom prst="rect">
            <a:avLst/>
          </a:prstGeom>
          <a:noFill/>
        </p:spPr>
        <p:txBody>
          <a:bodyPr wrap="none" rtlCol="0">
            <a:spAutoFit/>
          </a:bodyPr>
          <a:lstStyle/>
          <a:p>
            <a:r>
              <a:rPr lang="es-PE" sz="2800" dirty="0" smtClean="0">
                <a:solidFill>
                  <a:srgbClr val="FF0000"/>
                </a:solidFill>
              </a:rPr>
              <a:t>Respuesta</a:t>
            </a:r>
            <a:r>
              <a:rPr lang="es-PE" sz="2800" smtClean="0">
                <a:solidFill>
                  <a:srgbClr val="FF0000"/>
                </a:solidFill>
              </a:rPr>
              <a:t>: 2/3</a:t>
            </a:r>
            <a:endParaRPr lang="es-PE" sz="2800" dirty="0">
              <a:solidFill>
                <a:srgbClr val="FF0000"/>
              </a:solidFill>
            </a:endParaRPr>
          </a:p>
        </p:txBody>
      </p:sp>
    </p:spTree>
    <p:extLst>
      <p:ext uri="{BB962C8B-B14F-4D97-AF65-F5344CB8AC3E}">
        <p14:creationId xmlns:p14="http://schemas.microsoft.com/office/powerpoint/2010/main" val="1768954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P spid="15" grpId="0"/>
      <p:bldP spid="16" grpId="0"/>
      <p:bldP spid="30" grpId="0"/>
      <p:bldP spid="31" grpId="0" animBg="1"/>
      <p:bldP spid="32" grpId="0" animBg="1"/>
      <p:bldP spid="33" grpId="0" animBg="1"/>
      <p:bldP spid="34" grpId="0" animBg="1"/>
      <p:bldP spid="35" grpId="0" animBg="1"/>
      <p:bldP spid="36" grpId="0" animBg="1"/>
      <p:bldP spid="37" grpId="0"/>
      <p:bldP spid="18" grpId="0"/>
      <p:bldP spid="5" grpId="0" animBg="1"/>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1471" y="1089639"/>
            <a:ext cx="838954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eaLnBrk="1" fontAlgn="auto" hangingPunct="1">
              <a:spcBef>
                <a:spcPts val="0"/>
              </a:spcBef>
              <a:spcAft>
                <a:spcPts val="0"/>
              </a:spcAft>
              <a:defRPr/>
            </a:pPr>
            <a:r>
              <a:rPr lang="es-PE" sz="2400" dirty="0"/>
              <a:t>Si las </a:t>
            </a:r>
            <a:r>
              <a:rPr lang="es-PE" sz="2400" dirty="0" smtClean="0"/>
              <a:t>barras fueran </a:t>
            </a:r>
            <a:r>
              <a:rPr lang="es-PE" sz="2400" dirty="0"/>
              <a:t>chocolates y vas a comer la parte coloreada ¿Cómo la representarías?</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59" y="380948"/>
            <a:ext cx="3123813" cy="587062"/>
          </a:xfrm>
          <a:prstGeom prst="rect">
            <a:avLst/>
          </a:prstGeom>
        </p:spPr>
      </p:pic>
      <p:sp>
        <p:nvSpPr>
          <p:cNvPr id="6" name="Rectángulo 5"/>
          <p:cNvSpPr/>
          <p:nvPr/>
        </p:nvSpPr>
        <p:spPr>
          <a:xfrm>
            <a:off x="1596437" y="2492896"/>
            <a:ext cx="899043" cy="899043"/>
          </a:xfrm>
          <a:prstGeom prst="rect">
            <a:avLst/>
          </a:prstGeom>
          <a:solidFill>
            <a:srgbClr val="F8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p:nvSpPr>
        <p:spPr>
          <a:xfrm>
            <a:off x="2495480" y="2492895"/>
            <a:ext cx="899043" cy="899043"/>
          </a:xfrm>
          <a:prstGeom prst="rect">
            <a:avLst/>
          </a:prstGeom>
          <a:solidFill>
            <a:srgbClr val="E6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4284992" y="2492896"/>
            <a:ext cx="899043" cy="899043"/>
          </a:xfrm>
          <a:prstGeom prst="rect">
            <a:avLst/>
          </a:prstGeom>
          <a:solidFill>
            <a:srgbClr val="F8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p:nvSpPr>
        <p:spPr>
          <a:xfrm>
            <a:off x="5184035" y="2492895"/>
            <a:ext cx="899043" cy="899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p:cNvSpPr txBox="1"/>
          <p:nvPr/>
        </p:nvSpPr>
        <p:spPr>
          <a:xfrm>
            <a:off x="2150674" y="3702587"/>
            <a:ext cx="689612" cy="523220"/>
          </a:xfrm>
          <a:prstGeom prst="rect">
            <a:avLst/>
          </a:prstGeom>
          <a:noFill/>
        </p:spPr>
        <p:txBody>
          <a:bodyPr wrap="none" rtlCol="0">
            <a:spAutoFit/>
          </a:bodyPr>
          <a:lstStyle/>
          <a:p>
            <a:r>
              <a:rPr lang="es-PE" sz="2800" dirty="0" smtClean="0">
                <a:solidFill>
                  <a:srgbClr val="FF0000"/>
                </a:solidFill>
              </a:rPr>
              <a:t>2/2</a:t>
            </a:r>
            <a:endParaRPr lang="es-PE" sz="2800" dirty="0">
              <a:solidFill>
                <a:srgbClr val="FF0000"/>
              </a:solidFill>
            </a:endParaRPr>
          </a:p>
        </p:txBody>
      </p:sp>
      <p:sp>
        <p:nvSpPr>
          <p:cNvPr id="13" name="CuadroTexto 12"/>
          <p:cNvSpPr txBox="1"/>
          <p:nvPr/>
        </p:nvSpPr>
        <p:spPr>
          <a:xfrm>
            <a:off x="3455224" y="3702587"/>
            <a:ext cx="2285759" cy="523220"/>
          </a:xfrm>
          <a:prstGeom prst="rect">
            <a:avLst/>
          </a:prstGeom>
          <a:noFill/>
        </p:spPr>
        <p:txBody>
          <a:bodyPr wrap="square" rtlCol="0">
            <a:spAutoFit/>
          </a:bodyPr>
          <a:lstStyle/>
          <a:p>
            <a:r>
              <a:rPr lang="es-PE" sz="2800" dirty="0" smtClean="0">
                <a:solidFill>
                  <a:srgbClr val="FF0000"/>
                </a:solidFill>
              </a:rPr>
              <a:t>  +             1/2</a:t>
            </a:r>
            <a:endParaRPr lang="es-PE" sz="2800" dirty="0">
              <a:solidFill>
                <a:srgbClr val="FF0000"/>
              </a:solidFill>
            </a:endParaRPr>
          </a:p>
        </p:txBody>
      </p:sp>
      <p:sp>
        <p:nvSpPr>
          <p:cNvPr id="14" name="CuadroTexto 13"/>
          <p:cNvSpPr txBox="1"/>
          <p:nvPr/>
        </p:nvSpPr>
        <p:spPr>
          <a:xfrm>
            <a:off x="6064419" y="3692983"/>
            <a:ext cx="1747941" cy="523220"/>
          </a:xfrm>
          <a:prstGeom prst="rect">
            <a:avLst/>
          </a:prstGeom>
          <a:noFill/>
        </p:spPr>
        <p:txBody>
          <a:bodyPr wrap="square" rtlCol="0">
            <a:spAutoFit/>
          </a:bodyPr>
          <a:lstStyle/>
          <a:p>
            <a:r>
              <a:rPr lang="es-PE" sz="2800" dirty="0" smtClean="0">
                <a:solidFill>
                  <a:srgbClr val="FF0000"/>
                </a:solidFill>
              </a:rPr>
              <a:t>  =     3/2   </a:t>
            </a:r>
            <a:endParaRPr lang="es-PE" sz="2800" dirty="0">
              <a:solidFill>
                <a:srgbClr val="FF0000"/>
              </a:solidFill>
            </a:endParaRPr>
          </a:p>
        </p:txBody>
      </p:sp>
      <p:sp>
        <p:nvSpPr>
          <p:cNvPr id="16" name="CuadroTexto 15"/>
          <p:cNvSpPr txBox="1"/>
          <p:nvPr/>
        </p:nvSpPr>
        <p:spPr>
          <a:xfrm>
            <a:off x="2311776" y="4536455"/>
            <a:ext cx="367408" cy="523220"/>
          </a:xfrm>
          <a:prstGeom prst="rect">
            <a:avLst/>
          </a:prstGeom>
          <a:noFill/>
        </p:spPr>
        <p:txBody>
          <a:bodyPr wrap="none" rtlCol="0">
            <a:spAutoFit/>
          </a:bodyPr>
          <a:lstStyle/>
          <a:p>
            <a:r>
              <a:rPr lang="es-PE" sz="2800" dirty="0" smtClean="0">
                <a:solidFill>
                  <a:srgbClr val="FF0000"/>
                </a:solidFill>
              </a:rPr>
              <a:t>1</a:t>
            </a:r>
            <a:endParaRPr lang="es-PE" sz="2800" dirty="0">
              <a:solidFill>
                <a:srgbClr val="FF0000"/>
              </a:solidFill>
            </a:endParaRPr>
          </a:p>
        </p:txBody>
      </p:sp>
      <p:sp>
        <p:nvSpPr>
          <p:cNvPr id="17" name="CuadroTexto 16"/>
          <p:cNvSpPr txBox="1"/>
          <p:nvPr/>
        </p:nvSpPr>
        <p:spPr>
          <a:xfrm>
            <a:off x="3508623" y="4536455"/>
            <a:ext cx="2285759" cy="523220"/>
          </a:xfrm>
          <a:prstGeom prst="rect">
            <a:avLst/>
          </a:prstGeom>
          <a:noFill/>
        </p:spPr>
        <p:txBody>
          <a:bodyPr wrap="square" rtlCol="0">
            <a:spAutoFit/>
          </a:bodyPr>
          <a:lstStyle/>
          <a:p>
            <a:r>
              <a:rPr lang="es-PE" sz="2800" dirty="0" smtClean="0">
                <a:solidFill>
                  <a:srgbClr val="FF0000"/>
                </a:solidFill>
              </a:rPr>
              <a:t>  +             0,5</a:t>
            </a:r>
            <a:endParaRPr lang="es-PE" sz="2800" dirty="0">
              <a:solidFill>
                <a:srgbClr val="FF0000"/>
              </a:solidFill>
            </a:endParaRPr>
          </a:p>
        </p:txBody>
      </p:sp>
      <p:sp>
        <p:nvSpPr>
          <p:cNvPr id="18" name="CuadroTexto 17"/>
          <p:cNvSpPr txBox="1"/>
          <p:nvPr/>
        </p:nvSpPr>
        <p:spPr>
          <a:xfrm>
            <a:off x="6063632" y="4508999"/>
            <a:ext cx="1845113" cy="523220"/>
          </a:xfrm>
          <a:prstGeom prst="rect">
            <a:avLst/>
          </a:prstGeom>
          <a:noFill/>
        </p:spPr>
        <p:txBody>
          <a:bodyPr wrap="square" rtlCol="0">
            <a:spAutoFit/>
          </a:bodyPr>
          <a:lstStyle/>
          <a:p>
            <a:r>
              <a:rPr lang="es-PE" sz="2800" dirty="0" smtClean="0">
                <a:solidFill>
                  <a:srgbClr val="FF0000"/>
                </a:solidFill>
              </a:rPr>
              <a:t>  =    1,5</a:t>
            </a:r>
            <a:endParaRPr lang="es-PE" sz="2800" dirty="0">
              <a:solidFill>
                <a:srgbClr val="FF0000"/>
              </a:solidFill>
            </a:endParaRPr>
          </a:p>
        </p:txBody>
      </p:sp>
      <p:sp>
        <p:nvSpPr>
          <p:cNvPr id="2" name="CuadroTexto 1"/>
          <p:cNvSpPr txBox="1"/>
          <p:nvPr/>
        </p:nvSpPr>
        <p:spPr>
          <a:xfrm>
            <a:off x="1596437" y="5520294"/>
            <a:ext cx="6312308" cy="369332"/>
          </a:xfrm>
          <a:prstGeom prst="rect">
            <a:avLst/>
          </a:prstGeom>
          <a:noFill/>
        </p:spPr>
        <p:txBody>
          <a:bodyPr wrap="square" rtlCol="0">
            <a:spAutoFit/>
          </a:bodyPr>
          <a:lstStyle/>
          <a:p>
            <a:r>
              <a:rPr lang="es-PE" dirty="0" smtClean="0">
                <a:solidFill>
                  <a:srgbClr val="D20000"/>
                </a:solidFill>
              </a:rPr>
              <a:t>RESPUESTA:</a:t>
            </a:r>
            <a:r>
              <a:rPr lang="es-PE" dirty="0" smtClean="0"/>
              <a:t>  El </a:t>
            </a:r>
            <a:r>
              <a:rPr lang="es-PE" dirty="0"/>
              <a:t>estudiante se ha comido un chocolate y </a:t>
            </a:r>
            <a:r>
              <a:rPr lang="es-PE" dirty="0" smtClean="0"/>
              <a:t>medio. </a:t>
            </a:r>
            <a:endParaRPr lang="es-PE" dirty="0"/>
          </a:p>
        </p:txBody>
      </p:sp>
      <p:grpSp>
        <p:nvGrpSpPr>
          <p:cNvPr id="3" name="Grupo 2"/>
          <p:cNvGrpSpPr/>
          <p:nvPr/>
        </p:nvGrpSpPr>
        <p:grpSpPr>
          <a:xfrm>
            <a:off x="7487389" y="3501008"/>
            <a:ext cx="1422436" cy="984730"/>
            <a:chOff x="7487389" y="3501008"/>
            <a:chExt cx="1422436" cy="984730"/>
          </a:xfrm>
        </p:grpSpPr>
        <p:sp>
          <p:nvSpPr>
            <p:cNvPr id="15" name="CuadroTexto 14"/>
            <p:cNvSpPr txBox="1"/>
            <p:nvPr/>
          </p:nvSpPr>
          <p:spPr>
            <a:xfrm>
              <a:off x="7487389" y="3573016"/>
              <a:ext cx="1224137" cy="692497"/>
            </a:xfrm>
            <a:prstGeom prst="rect">
              <a:avLst/>
            </a:prstGeom>
            <a:noFill/>
          </p:spPr>
          <p:txBody>
            <a:bodyPr wrap="square" rtlCol="0">
              <a:spAutoFit/>
            </a:bodyPr>
            <a:lstStyle/>
            <a:p>
              <a:r>
                <a:rPr lang="es-PE" sz="2800" dirty="0" smtClean="0">
                  <a:solidFill>
                    <a:srgbClr val="FF0000"/>
                  </a:solidFill>
                </a:rPr>
                <a:t>  =    </a:t>
              </a:r>
              <a:r>
                <a:rPr lang="es-PE" sz="3900" dirty="0" smtClean="0">
                  <a:solidFill>
                    <a:srgbClr val="FF0000"/>
                  </a:solidFill>
                </a:rPr>
                <a:t>1</a:t>
              </a:r>
              <a:endParaRPr lang="es-PE" sz="3900" dirty="0">
                <a:solidFill>
                  <a:srgbClr val="FF0000"/>
                </a:solidFill>
              </a:endParaRPr>
            </a:p>
          </p:txBody>
        </p:sp>
        <p:grpSp>
          <p:nvGrpSpPr>
            <p:cNvPr id="20" name="Grupo 19"/>
            <p:cNvGrpSpPr/>
            <p:nvPr/>
          </p:nvGrpSpPr>
          <p:grpSpPr>
            <a:xfrm>
              <a:off x="8477777" y="3501008"/>
              <a:ext cx="432048" cy="984730"/>
              <a:chOff x="3168167" y="2523866"/>
              <a:chExt cx="432048" cy="984730"/>
            </a:xfrm>
          </p:grpSpPr>
          <p:sp>
            <p:nvSpPr>
              <p:cNvPr id="21" name="CuadroTexto 20"/>
              <p:cNvSpPr txBox="1"/>
              <p:nvPr/>
            </p:nvSpPr>
            <p:spPr>
              <a:xfrm>
                <a:off x="3168167" y="2523866"/>
                <a:ext cx="367408" cy="523220"/>
              </a:xfrm>
              <a:prstGeom prst="rect">
                <a:avLst/>
              </a:prstGeom>
              <a:noFill/>
            </p:spPr>
            <p:txBody>
              <a:bodyPr wrap="none" rtlCol="0">
                <a:spAutoFit/>
              </a:bodyPr>
              <a:lstStyle/>
              <a:p>
                <a:r>
                  <a:rPr lang="es-PE" sz="2800" dirty="0" smtClean="0">
                    <a:solidFill>
                      <a:srgbClr val="FF0000"/>
                    </a:solidFill>
                  </a:rPr>
                  <a:t>1</a:t>
                </a:r>
                <a:endParaRPr lang="es-PE" sz="2800" dirty="0">
                  <a:solidFill>
                    <a:srgbClr val="FF0000"/>
                  </a:solidFill>
                </a:endParaRPr>
              </a:p>
            </p:txBody>
          </p:sp>
          <p:cxnSp>
            <p:nvCxnSpPr>
              <p:cNvPr id="22" name="Conector recto 21"/>
              <p:cNvCxnSpPr/>
              <p:nvPr/>
            </p:nvCxnSpPr>
            <p:spPr>
              <a:xfrm>
                <a:off x="3168167" y="2982482"/>
                <a:ext cx="432048"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3168167" y="2985376"/>
                <a:ext cx="367408" cy="523220"/>
              </a:xfrm>
              <a:prstGeom prst="rect">
                <a:avLst/>
              </a:prstGeom>
              <a:noFill/>
            </p:spPr>
            <p:txBody>
              <a:bodyPr wrap="none" rtlCol="0">
                <a:spAutoFit/>
              </a:bodyPr>
              <a:lstStyle/>
              <a:p>
                <a:r>
                  <a:rPr lang="es-PE" sz="2800" dirty="0" smtClean="0">
                    <a:solidFill>
                      <a:srgbClr val="FF0000"/>
                    </a:solidFill>
                  </a:rPr>
                  <a:t>2</a:t>
                </a:r>
                <a:endParaRPr lang="es-PE" sz="2800" dirty="0">
                  <a:solidFill>
                    <a:srgbClr val="FF0000"/>
                  </a:solidFill>
                </a:endParaRPr>
              </a:p>
            </p:txBody>
          </p:sp>
        </p:grpSp>
      </p:grpSp>
    </p:spTree>
    <p:extLst>
      <p:ext uri="{BB962C8B-B14F-4D97-AF65-F5344CB8AC3E}">
        <p14:creationId xmlns:p14="http://schemas.microsoft.com/office/powerpoint/2010/main" val="2739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2" grpId="0"/>
      <p:bldP spid="13" grpId="0"/>
      <p:bldP spid="14" grpId="0"/>
      <p:bldP spid="16" grpId="0"/>
      <p:bldP spid="17" grpId="0"/>
      <p:bldP spid="1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9672" y="1111865"/>
            <a:ext cx="6589092"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fontAlgn="auto" hangingPunct="1">
              <a:spcBef>
                <a:spcPts val="0"/>
              </a:spcBef>
              <a:spcAft>
                <a:spcPts val="0"/>
              </a:spcAft>
              <a:defRPr/>
            </a:pPr>
            <a:r>
              <a:rPr lang="es-PE" sz="2400" dirty="0" smtClean="0"/>
              <a:t>PRACTICANDO CON EL GEOGEBRA 5.0</a:t>
            </a:r>
            <a:endParaRPr lang="es-PE" sz="24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59" y="380948"/>
            <a:ext cx="3123813" cy="587062"/>
          </a:xfrm>
          <a:prstGeom prst="rect">
            <a:avLst/>
          </a:prstGeom>
        </p:spPr>
      </p:pic>
      <p:pic>
        <p:nvPicPr>
          <p:cNvPr id="3" name="Imagen 2"/>
          <p:cNvPicPr>
            <a:picLocks noChangeAspect="1"/>
          </p:cNvPicPr>
          <p:nvPr/>
        </p:nvPicPr>
        <p:blipFill rotWithShape="1">
          <a:blip r:embed="rId3"/>
          <a:srcRect r="44465" b="40156"/>
          <a:stretch/>
        </p:blipFill>
        <p:spPr>
          <a:xfrm>
            <a:off x="611560" y="1760721"/>
            <a:ext cx="7885236" cy="4777289"/>
          </a:xfrm>
          <a:prstGeom prst="rect">
            <a:avLst/>
          </a:prstGeom>
        </p:spPr>
      </p:pic>
    </p:spTree>
    <p:extLst>
      <p:ext uri="{BB962C8B-B14F-4D97-AF65-F5344CB8AC3E}">
        <p14:creationId xmlns:p14="http://schemas.microsoft.com/office/powerpoint/2010/main" val="422329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10353</TotalTime>
  <Words>1100</Words>
  <Application>Microsoft Office PowerPoint</Application>
  <PresentationFormat>Presentación en pantalla (4:3)</PresentationFormat>
  <Paragraphs>124</Paragraphs>
  <Slides>18</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Maiandra GD</vt:lpstr>
      <vt:lpstr>Segoe UI Semilight</vt:lpstr>
      <vt:lpstr>Times New Roman</vt:lpstr>
      <vt:lpstr>TimesNewRomanPS-BoldItalicMT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697</cp:revision>
  <dcterms:created xsi:type="dcterms:W3CDTF">2013-07-07T20:40:24Z</dcterms:created>
  <dcterms:modified xsi:type="dcterms:W3CDTF">2015-09-04T17:21:04Z</dcterms:modified>
</cp:coreProperties>
</file>