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5" r:id="rId2"/>
    <p:sldId id="417" r:id="rId3"/>
    <p:sldId id="423" r:id="rId4"/>
    <p:sldId id="414" r:id="rId5"/>
    <p:sldId id="386" r:id="rId6"/>
    <p:sldId id="419" r:id="rId7"/>
    <p:sldId id="435" r:id="rId8"/>
    <p:sldId id="436" r:id="rId9"/>
    <p:sldId id="437" r:id="rId10"/>
    <p:sldId id="425" r:id="rId11"/>
    <p:sldId id="434" r:id="rId12"/>
    <p:sldId id="426" r:id="rId13"/>
    <p:sldId id="431" r:id="rId14"/>
    <p:sldId id="432" r:id="rId15"/>
    <p:sldId id="433" r:id="rId16"/>
    <p:sldId id="430" r:id="rId17"/>
    <p:sldId id="424" r:id="rId18"/>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2813" indent="1588" algn="l" rtl="0" fontAlgn="base">
      <a:spcBef>
        <a:spcPct val="0"/>
      </a:spcBef>
      <a:spcAft>
        <a:spcPct val="0"/>
      </a:spcAft>
      <a:defRPr kern="1200">
        <a:solidFill>
          <a:schemeClr val="tx1"/>
        </a:solidFill>
        <a:latin typeface="Calibri" pitchFamily="34" charset="0"/>
        <a:ea typeface="+mn-ea"/>
        <a:cs typeface="Arial" charset="0"/>
      </a:defRPr>
    </a:lvl3pPr>
    <a:lvl4pPr marL="1370013" indent="1588" algn="l" rtl="0" fontAlgn="base">
      <a:spcBef>
        <a:spcPct val="0"/>
      </a:spcBef>
      <a:spcAft>
        <a:spcPct val="0"/>
      </a:spcAft>
      <a:defRPr kern="1200">
        <a:solidFill>
          <a:schemeClr val="tx1"/>
        </a:solidFill>
        <a:latin typeface="Calibri" pitchFamily="34" charset="0"/>
        <a:ea typeface="+mn-ea"/>
        <a:cs typeface="Arial" charset="0"/>
      </a:defRPr>
    </a:lvl4pPr>
    <a:lvl5pPr marL="1827213" indent="158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CC0000"/>
    <a:srgbClr val="D20000"/>
    <a:srgbClr val="E6E100"/>
    <a:srgbClr val="F8F200"/>
    <a:srgbClr val="FFFF43"/>
    <a:srgbClr val="34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70" d="100"/>
          <a:sy n="70" d="100"/>
        </p:scale>
        <p:origin x="636" y="72"/>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122" y="13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3EA015-9328-4C7E-84EE-2A6BC17F4E0E}" type="datetimeFigureOut">
              <a:rPr lang="es-PE"/>
              <a:pPr>
                <a:defRPr/>
              </a:pPr>
              <a:t>12/09/2015</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1F558E-7C73-4D92-B8DF-94404A6834C1}" type="slidenum">
              <a:rPr lang="es-PE"/>
              <a:pPr>
                <a:defRPr/>
              </a:pPr>
              <a:t>‹Nº›</a:t>
            </a:fld>
            <a:endParaRPr lang="es-PE" dirty="0"/>
          </a:p>
        </p:txBody>
      </p:sp>
    </p:spTree>
    <p:extLst>
      <p:ext uri="{BB962C8B-B14F-4D97-AF65-F5344CB8AC3E}">
        <p14:creationId xmlns:p14="http://schemas.microsoft.com/office/powerpoint/2010/main" val="26981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a:t>
            </a:fld>
            <a:endParaRPr lang="es-PE" dirty="0"/>
          </a:p>
        </p:txBody>
      </p:sp>
    </p:spTree>
    <p:extLst>
      <p:ext uri="{BB962C8B-B14F-4D97-AF65-F5344CB8AC3E}">
        <p14:creationId xmlns:p14="http://schemas.microsoft.com/office/powerpoint/2010/main" val="406428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17</a:t>
            </a:fld>
            <a:endParaRPr lang="es-PE" altLang="es-PE">
              <a:latin typeface="Calibri" panose="020F0502020204030204" pitchFamily="34" charset="0"/>
            </a:endParaRPr>
          </a:p>
        </p:txBody>
      </p:sp>
    </p:spTree>
    <p:extLst>
      <p:ext uri="{BB962C8B-B14F-4D97-AF65-F5344CB8AC3E}">
        <p14:creationId xmlns:p14="http://schemas.microsoft.com/office/powerpoint/2010/main" val="373175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4</a:t>
            </a:fld>
            <a:endParaRPr lang="es-PE" dirty="0"/>
          </a:p>
        </p:txBody>
      </p:sp>
    </p:spTree>
    <p:extLst>
      <p:ext uri="{BB962C8B-B14F-4D97-AF65-F5344CB8AC3E}">
        <p14:creationId xmlns:p14="http://schemas.microsoft.com/office/powerpoint/2010/main" val="22210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7</a:t>
            </a:fld>
            <a:endParaRPr lang="es-PE" dirty="0"/>
          </a:p>
        </p:txBody>
      </p:sp>
    </p:spTree>
    <p:extLst>
      <p:ext uri="{BB962C8B-B14F-4D97-AF65-F5344CB8AC3E}">
        <p14:creationId xmlns:p14="http://schemas.microsoft.com/office/powerpoint/2010/main" val="143661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9</a:t>
            </a:fld>
            <a:endParaRPr lang="es-PE" dirty="0"/>
          </a:p>
        </p:txBody>
      </p:sp>
    </p:spTree>
    <p:extLst>
      <p:ext uri="{BB962C8B-B14F-4D97-AF65-F5344CB8AC3E}">
        <p14:creationId xmlns:p14="http://schemas.microsoft.com/office/powerpoint/2010/main" val="125706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12</a:t>
            </a:fld>
            <a:endParaRPr lang="es-PE" dirty="0"/>
          </a:p>
        </p:txBody>
      </p:sp>
    </p:spTree>
    <p:extLst>
      <p:ext uri="{BB962C8B-B14F-4D97-AF65-F5344CB8AC3E}">
        <p14:creationId xmlns:p14="http://schemas.microsoft.com/office/powerpoint/2010/main" val="290232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13</a:t>
            </a:fld>
            <a:endParaRPr lang="es-PE" dirty="0"/>
          </a:p>
        </p:txBody>
      </p:sp>
    </p:spTree>
    <p:extLst>
      <p:ext uri="{BB962C8B-B14F-4D97-AF65-F5344CB8AC3E}">
        <p14:creationId xmlns:p14="http://schemas.microsoft.com/office/powerpoint/2010/main" val="405751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14</a:t>
            </a:fld>
            <a:endParaRPr lang="es-PE" dirty="0"/>
          </a:p>
        </p:txBody>
      </p:sp>
    </p:spTree>
    <p:extLst>
      <p:ext uri="{BB962C8B-B14F-4D97-AF65-F5344CB8AC3E}">
        <p14:creationId xmlns:p14="http://schemas.microsoft.com/office/powerpoint/2010/main" val="213262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15</a:t>
            </a:fld>
            <a:endParaRPr lang="es-PE" dirty="0"/>
          </a:p>
        </p:txBody>
      </p:sp>
    </p:spTree>
    <p:extLst>
      <p:ext uri="{BB962C8B-B14F-4D97-AF65-F5344CB8AC3E}">
        <p14:creationId xmlns:p14="http://schemas.microsoft.com/office/powerpoint/2010/main" val="70517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16</a:t>
            </a:fld>
            <a:endParaRPr lang="es-PE" dirty="0"/>
          </a:p>
        </p:txBody>
      </p:sp>
    </p:spTree>
    <p:extLst>
      <p:ext uri="{BB962C8B-B14F-4D97-AF65-F5344CB8AC3E}">
        <p14:creationId xmlns:p14="http://schemas.microsoft.com/office/powerpoint/2010/main" val="383148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A0E688F-2233-4FD2-AB2A-6DA1D1C561C4}" type="datetimeFigureOut">
              <a:rPr lang="es-PE"/>
              <a:pPr>
                <a:defRPr/>
              </a:pPr>
              <a:t>12/09/2015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F01DF393-6BE5-4977-82CC-DC3554A1BAA9}" type="slidenum">
              <a:rPr lang="es-PE"/>
              <a:pPr>
                <a:defRPr/>
              </a:pPr>
              <a:t>‹Nº›</a:t>
            </a:fld>
            <a:endParaRPr lang="es-PE" dirty="0"/>
          </a:p>
        </p:txBody>
      </p:sp>
    </p:spTree>
    <p:extLst>
      <p:ext uri="{BB962C8B-B14F-4D97-AF65-F5344CB8AC3E}">
        <p14:creationId xmlns:p14="http://schemas.microsoft.com/office/powerpoint/2010/main" val="31853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2CA1BDE-210E-4DBA-9332-E94657957551}" type="datetimeFigureOut">
              <a:rPr lang="es-PE"/>
              <a:pPr>
                <a:defRPr/>
              </a:pPr>
              <a:t>12/09/2015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D05440A-B028-4B79-9E8D-7FDF460D09B1}" type="slidenum">
              <a:rPr lang="es-PE"/>
              <a:pPr>
                <a:defRPr/>
              </a:pPr>
              <a:t>‹Nº›</a:t>
            </a:fld>
            <a:endParaRPr lang="es-PE" dirty="0"/>
          </a:p>
        </p:txBody>
      </p:sp>
    </p:spTree>
    <p:extLst>
      <p:ext uri="{BB962C8B-B14F-4D97-AF65-F5344CB8AC3E}">
        <p14:creationId xmlns:p14="http://schemas.microsoft.com/office/powerpoint/2010/main" val="175408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F4731EC-A57D-4090-B0E3-914F4A8A4FBE}" type="datetimeFigureOut">
              <a:rPr lang="es-PE"/>
              <a:pPr>
                <a:defRPr/>
              </a:pPr>
              <a:t>12/09/2015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4054965-F669-4A16-82D3-CF4CD31E0494}" type="slidenum">
              <a:rPr lang="es-PE"/>
              <a:pPr>
                <a:defRPr/>
              </a:pPr>
              <a:t>‹Nº›</a:t>
            </a:fld>
            <a:endParaRPr lang="es-PE" dirty="0"/>
          </a:p>
        </p:txBody>
      </p:sp>
    </p:spTree>
    <p:extLst>
      <p:ext uri="{BB962C8B-B14F-4D97-AF65-F5344CB8AC3E}">
        <p14:creationId xmlns:p14="http://schemas.microsoft.com/office/powerpoint/2010/main" val="375818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5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27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0D34FA3-6F0E-4284-90CF-E66A76ACCF4E}" type="datetimeFigureOut">
              <a:rPr lang="es-PE"/>
              <a:pPr>
                <a:defRPr/>
              </a:pPr>
              <a:t>12/09/2015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84EAEB3-C54C-4077-9DBC-038DFD7938AA}" type="slidenum">
              <a:rPr lang="es-PE"/>
              <a:pPr>
                <a:defRPr/>
              </a:pPr>
              <a:t>‹Nº›</a:t>
            </a:fld>
            <a:endParaRPr lang="es-PE" dirty="0"/>
          </a:p>
        </p:txBody>
      </p:sp>
    </p:spTree>
    <p:extLst>
      <p:ext uri="{BB962C8B-B14F-4D97-AF65-F5344CB8AC3E}">
        <p14:creationId xmlns:p14="http://schemas.microsoft.com/office/powerpoint/2010/main" val="20351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2C3788-4F25-4A06-B5AA-188A120595D2}" type="datetimeFigureOut">
              <a:rPr lang="es-PE"/>
              <a:pPr>
                <a:defRPr/>
              </a:pPr>
              <a:t>12/09/2015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FF04F3F-B4FD-4D3C-860C-F688571ED565}" type="slidenum">
              <a:rPr lang="es-PE"/>
              <a:pPr>
                <a:defRPr/>
              </a:pPr>
              <a:t>‹Nº›</a:t>
            </a:fld>
            <a:endParaRPr lang="es-PE" dirty="0"/>
          </a:p>
        </p:txBody>
      </p:sp>
    </p:spTree>
    <p:extLst>
      <p:ext uri="{BB962C8B-B14F-4D97-AF65-F5344CB8AC3E}">
        <p14:creationId xmlns:p14="http://schemas.microsoft.com/office/powerpoint/2010/main" val="3936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FFF26467-696D-4DD1-9D96-C9046CF16DC2}" type="datetimeFigureOut">
              <a:rPr lang="es-PE"/>
              <a:pPr>
                <a:defRPr/>
              </a:pPr>
              <a:t>12/09/2015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987AABFF-2E5B-4183-8558-6DB2962EDC80}" type="slidenum">
              <a:rPr lang="es-PE"/>
              <a:pPr>
                <a:defRPr/>
              </a:pPr>
              <a:t>‹Nº›</a:t>
            </a:fld>
            <a:endParaRPr lang="es-PE" dirty="0"/>
          </a:p>
        </p:txBody>
      </p:sp>
    </p:spTree>
    <p:extLst>
      <p:ext uri="{BB962C8B-B14F-4D97-AF65-F5344CB8AC3E}">
        <p14:creationId xmlns:p14="http://schemas.microsoft.com/office/powerpoint/2010/main" val="13356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C823A3C0-BA27-459C-A8D5-3EF97379955C}" type="datetimeFigureOut">
              <a:rPr lang="es-PE"/>
              <a:pPr>
                <a:defRPr/>
              </a:pPr>
              <a:t>12/09/2015</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DD52095-2D7A-46DB-960A-DF6D46CF2AC3}" type="slidenum">
              <a:rPr lang="es-PE"/>
              <a:pPr>
                <a:defRPr/>
              </a:pPr>
              <a:t>‹Nº›</a:t>
            </a:fld>
            <a:endParaRPr lang="es-PE" dirty="0"/>
          </a:p>
        </p:txBody>
      </p:sp>
    </p:spTree>
    <p:extLst>
      <p:ext uri="{BB962C8B-B14F-4D97-AF65-F5344CB8AC3E}">
        <p14:creationId xmlns:p14="http://schemas.microsoft.com/office/powerpoint/2010/main" val="5500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17FD9C1-5CC8-41E3-A2ED-F89F0DFBFF0B}" type="datetimeFigureOut">
              <a:rPr lang="es-PE"/>
              <a:pPr>
                <a:defRPr/>
              </a:pPr>
              <a:t>12/09/2015</a:t>
            </a:fld>
            <a:endParaRPr lang="es-PE" dirty="0"/>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63A752F8-3D4E-4B74-8947-647AE74FF511}" type="slidenum">
              <a:rPr lang="es-PE"/>
              <a:pPr>
                <a:defRPr/>
              </a:pPr>
              <a:t>‹Nº›</a:t>
            </a:fld>
            <a:endParaRPr lang="es-PE" dirty="0"/>
          </a:p>
        </p:txBody>
      </p:sp>
    </p:spTree>
    <p:extLst>
      <p:ext uri="{BB962C8B-B14F-4D97-AF65-F5344CB8AC3E}">
        <p14:creationId xmlns:p14="http://schemas.microsoft.com/office/powerpoint/2010/main" val="206245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9B2282-EED5-4DA4-B8DE-8C1601C570EB}" type="datetimeFigureOut">
              <a:rPr lang="es-PE"/>
              <a:pPr>
                <a:defRPr/>
              </a:pPr>
              <a:t>12/09/2015</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51DE05-BBD8-4442-8C9C-B4B32770362A}" type="slidenum">
              <a:rPr lang="es-PE"/>
              <a:pPr>
                <a:defRPr/>
              </a:pPr>
              <a:t>‹Nº›</a:t>
            </a:fld>
            <a:endParaRPr lang="es-PE" dirty="0"/>
          </a:p>
        </p:txBody>
      </p:sp>
    </p:spTree>
    <p:extLst>
      <p:ext uri="{BB962C8B-B14F-4D97-AF65-F5344CB8AC3E}">
        <p14:creationId xmlns:p14="http://schemas.microsoft.com/office/powerpoint/2010/main" val="1548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677148-3FF9-4478-B30E-91465492981F}" type="datetimeFigureOut">
              <a:rPr lang="es-PE"/>
              <a:pPr>
                <a:defRPr/>
              </a:pPr>
              <a:t>12/09/2015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B890D1E-02AE-4D4C-A0F9-58E4196081CC}" type="slidenum">
              <a:rPr lang="es-PE"/>
              <a:pPr>
                <a:defRPr/>
              </a:pPr>
              <a:t>‹Nº›</a:t>
            </a:fld>
            <a:endParaRPr lang="es-PE" dirty="0"/>
          </a:p>
        </p:txBody>
      </p:sp>
    </p:spTree>
    <p:extLst>
      <p:ext uri="{BB962C8B-B14F-4D97-AF65-F5344CB8AC3E}">
        <p14:creationId xmlns:p14="http://schemas.microsoft.com/office/powerpoint/2010/main" val="31028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FA6B92-1C19-4446-995D-5C9E5082AB56}" type="datetimeFigureOut">
              <a:rPr lang="es-PE"/>
              <a:pPr>
                <a:defRPr/>
              </a:pPr>
              <a:t>12/09/2015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0A122FA-965F-40F6-AACD-6D4A138F6DBC}" type="slidenum">
              <a:rPr lang="es-PE"/>
              <a:pPr>
                <a:defRPr/>
              </a:pPr>
              <a:t>‹Nº›</a:t>
            </a:fld>
            <a:endParaRPr lang="es-PE" dirty="0"/>
          </a:p>
        </p:txBody>
      </p:sp>
    </p:spTree>
    <p:extLst>
      <p:ext uri="{BB962C8B-B14F-4D97-AF65-F5344CB8AC3E}">
        <p14:creationId xmlns:p14="http://schemas.microsoft.com/office/powerpoint/2010/main" val="304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51EC79-0816-4FC5-BD0D-847A83B264FC}" type="datetimeFigureOut">
              <a:rPr lang="es-PE"/>
              <a:pPr>
                <a:defRPr/>
              </a:pPr>
              <a:t>12/09/2015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0DC3F-5FD5-47A6-BB75-3908C324E49E}"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5" algn="ctr" rtl="0" fontAlgn="base">
        <a:spcBef>
          <a:spcPct val="0"/>
        </a:spcBef>
        <a:spcAft>
          <a:spcPct val="0"/>
        </a:spcAft>
        <a:defRPr sz="4400">
          <a:solidFill>
            <a:schemeClr val="tx1"/>
          </a:solidFill>
          <a:latin typeface="Calibri" pitchFamily="34" charset="0"/>
        </a:defRPr>
      </a:lvl6pPr>
      <a:lvl7pPr marL="914290" algn="ctr" rtl="0" fontAlgn="base">
        <a:spcBef>
          <a:spcPct val="0"/>
        </a:spcBef>
        <a:spcAft>
          <a:spcPct val="0"/>
        </a:spcAft>
        <a:defRPr sz="4400">
          <a:solidFill>
            <a:schemeClr val="tx1"/>
          </a:solidFill>
          <a:latin typeface="Calibri" pitchFamily="34" charset="0"/>
        </a:defRPr>
      </a:lvl7pPr>
      <a:lvl8pPr marL="1371435" algn="ctr" rtl="0" fontAlgn="base">
        <a:spcBef>
          <a:spcPct val="0"/>
        </a:spcBef>
        <a:spcAft>
          <a:spcPct val="0"/>
        </a:spcAft>
        <a:defRPr sz="4400">
          <a:solidFill>
            <a:schemeClr val="tx1"/>
          </a:solidFill>
          <a:latin typeface="Calibri" pitchFamily="34" charset="0"/>
        </a:defRPr>
      </a:lvl8pPr>
      <a:lvl9pPr marL="182858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Users\JOPEREYRA\Desktop\plantilla modif\Plantilla PPT 2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11 CuadroTexto"/>
          <p:cNvSpPr txBox="1">
            <a:spLocks noChangeArrowheads="1"/>
          </p:cNvSpPr>
          <p:nvPr/>
        </p:nvSpPr>
        <p:spPr bwMode="auto">
          <a:xfrm>
            <a:off x="2121048" y="5139437"/>
            <a:ext cx="6984777" cy="68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4000" b="1" dirty="0" smtClean="0">
                <a:solidFill>
                  <a:srgbClr val="FF0000"/>
                </a:solidFill>
                <a:latin typeface="+mn-lt"/>
              </a:rPr>
              <a:t>SESIÓN DE APRENDIZAJE Nº 04</a:t>
            </a:r>
            <a:endParaRPr lang="es-ES" altLang="es-PE" sz="4000" b="1" dirty="0" smtClean="0">
              <a:solidFill>
                <a:srgbClr val="FF0000"/>
              </a:solidFill>
              <a:latin typeface="+mn-lt"/>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6078393"/>
            <a:ext cx="4027751" cy="779607"/>
          </a:xfrm>
          <a:prstGeom prst="rect">
            <a:avLst/>
          </a:prstGeom>
        </p:spPr>
      </p:pic>
      <p:pic>
        <p:nvPicPr>
          <p:cNvPr id="10" name="Imagen 9" descr="I:\Secundaria Rural Mejorada\Informe 03\Cuarto Informe\Anexos\Fotos\01 IE 86009 Micaela Bastidas Puyucahua\IMG_4793.JPG"/>
          <p:cNvPicPr/>
          <p:nvPr/>
        </p:nvPicPr>
        <p:blipFill rotWithShape="1">
          <a:blip r:embed="rId5" cstate="print">
            <a:extLst>
              <a:ext uri="{28A0092B-C50C-407E-A947-70E740481C1C}">
                <a14:useLocalDpi xmlns:a14="http://schemas.microsoft.com/office/drawing/2010/main" val="0"/>
              </a:ext>
            </a:extLst>
          </a:blip>
          <a:srcRect l="31933" t="8143" b="-1"/>
          <a:stretch/>
        </p:blipFill>
        <p:spPr bwMode="auto">
          <a:xfrm>
            <a:off x="3166993" y="116632"/>
            <a:ext cx="3674110" cy="2793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Imagen 11" descr="D:\Archivos Joselito\Fotos\DSC02012.JPG"/>
          <p:cNvPicPr/>
          <p:nvPr/>
        </p:nvPicPr>
        <p:blipFill rotWithShape="1">
          <a:blip r:embed="rId6" cstate="print">
            <a:extLst>
              <a:ext uri="{28A0092B-C50C-407E-A947-70E740481C1C}">
                <a14:useLocalDpi xmlns:a14="http://schemas.microsoft.com/office/drawing/2010/main" val="0"/>
              </a:ext>
            </a:extLst>
          </a:blip>
          <a:srcRect l="10937" t="2198" r="10207" b="2679"/>
          <a:stretch/>
        </p:blipFill>
        <p:spPr bwMode="auto">
          <a:xfrm rot="20783333">
            <a:off x="1862753" y="1763652"/>
            <a:ext cx="4257675"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Imagen 13" descr="I:\Secundaria Rural Mejorada\Informe 02\Anexos\Fotos\02 San Martin de Porres\DSC01943.JPG"/>
          <p:cNvPicPr/>
          <p:nvPr/>
        </p:nvPicPr>
        <p:blipFill rotWithShape="1">
          <a:blip r:embed="rId7" cstate="print">
            <a:extLst>
              <a:ext uri="{28A0092B-C50C-407E-A947-70E740481C1C}">
                <a14:useLocalDpi xmlns:a14="http://schemas.microsoft.com/office/drawing/2010/main" val="0"/>
              </a:ext>
            </a:extLst>
          </a:blip>
          <a:srcRect l="30168" t="43011" r="18655" b="-1"/>
          <a:stretch/>
        </p:blipFill>
        <p:spPr bwMode="auto">
          <a:xfrm rot="748221">
            <a:off x="4594340" y="2122719"/>
            <a:ext cx="4199097" cy="266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9" y="125596"/>
            <a:ext cx="3123813" cy="587062"/>
          </a:xfrm>
          <a:prstGeom prst="rect">
            <a:avLst/>
          </a:prstGeom>
        </p:spPr>
      </p:pic>
      <p:sp>
        <p:nvSpPr>
          <p:cNvPr id="7" name="4 Título"/>
          <p:cNvSpPr txBox="1">
            <a:spLocks/>
          </p:cNvSpPr>
          <p:nvPr/>
        </p:nvSpPr>
        <p:spPr bwMode="auto">
          <a:xfrm>
            <a:off x="4632432" y="94347"/>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ANALIZAMOS</a:t>
            </a:r>
            <a:endParaRPr lang="es-PE" sz="3400" dirty="0"/>
          </a:p>
        </p:txBody>
      </p:sp>
      <p:graphicFrame>
        <p:nvGraphicFramePr>
          <p:cNvPr id="9" name="Tabla 8"/>
          <p:cNvGraphicFramePr>
            <a:graphicFrameLocks noGrp="1"/>
          </p:cNvGraphicFramePr>
          <p:nvPr>
            <p:extLst>
              <p:ext uri="{D42A27DB-BD31-4B8C-83A1-F6EECF244321}">
                <p14:modId xmlns:p14="http://schemas.microsoft.com/office/powerpoint/2010/main" val="2789606930"/>
              </p:ext>
            </p:extLst>
          </p:nvPr>
        </p:nvGraphicFramePr>
        <p:xfrm>
          <a:off x="488335" y="1052736"/>
          <a:ext cx="8260129" cy="1737360"/>
        </p:xfrm>
        <a:graphic>
          <a:graphicData uri="http://schemas.openxmlformats.org/drawingml/2006/table">
            <a:tbl>
              <a:tblPr>
                <a:tableStyleId>{5C22544A-7EE6-4342-B048-85BDC9FD1C3A}</a:tableStyleId>
              </a:tblPr>
              <a:tblGrid>
                <a:gridCol w="8260129"/>
              </a:tblGrid>
              <a:tr h="526308">
                <a:tc>
                  <a:txBody>
                    <a:bodyPr/>
                    <a:lstStyle/>
                    <a:p>
                      <a:pPr algn="just"/>
                      <a:r>
                        <a:rPr lang="es-PE" sz="2400" b="0" dirty="0" smtClean="0">
                          <a:solidFill>
                            <a:schemeClr val="tx1"/>
                          </a:solidFill>
                          <a:effectLst/>
                        </a:rPr>
                        <a:t>1). </a:t>
                      </a:r>
                      <a:r>
                        <a:rPr lang="es-PE" sz="1800" kern="1200" dirty="0" smtClean="0">
                          <a:solidFill>
                            <a:schemeClr val="dk1"/>
                          </a:solidFill>
                          <a:effectLst/>
                          <a:latin typeface="+mn-lt"/>
                          <a:ea typeface="+mn-ea"/>
                          <a:cs typeface="+mn-cs"/>
                        </a:rPr>
                        <a:t>El tutor de los estudiantes de segundo grado planifica un viaje a </a:t>
                      </a:r>
                      <a:r>
                        <a:rPr lang="es-PE" sz="1800" kern="1200" dirty="0" err="1" smtClean="0">
                          <a:solidFill>
                            <a:schemeClr val="dk1"/>
                          </a:solidFill>
                          <a:effectLst/>
                          <a:latin typeface="+mn-lt"/>
                          <a:ea typeface="+mn-ea"/>
                          <a:cs typeface="+mn-cs"/>
                        </a:rPr>
                        <a:t>Llanganuco</a:t>
                      </a:r>
                      <a:r>
                        <a:rPr lang="es-PE" sz="1800" kern="1200" dirty="0" smtClean="0">
                          <a:solidFill>
                            <a:schemeClr val="dk1"/>
                          </a:solidFill>
                          <a:effectLst/>
                          <a:latin typeface="+mn-lt"/>
                          <a:ea typeface="+mn-ea"/>
                          <a:cs typeface="+mn-cs"/>
                        </a:rPr>
                        <a:t> para el </a:t>
                      </a:r>
                      <a:r>
                        <a:rPr lang="es-PE" sz="1800" kern="1200" dirty="0" smtClean="0">
                          <a:solidFill>
                            <a:schemeClr val="dk1"/>
                          </a:solidFill>
                          <a:effectLst/>
                          <a:latin typeface="+mn-lt"/>
                          <a:ea typeface="+mn-ea"/>
                          <a:cs typeface="+mn-cs"/>
                        </a:rPr>
                        <a:t>19 </a:t>
                      </a:r>
                      <a:r>
                        <a:rPr lang="es-PE" sz="1800" kern="1200" dirty="0" smtClean="0">
                          <a:solidFill>
                            <a:schemeClr val="dk1"/>
                          </a:solidFill>
                          <a:effectLst/>
                          <a:latin typeface="+mn-lt"/>
                          <a:ea typeface="+mn-ea"/>
                          <a:cs typeface="+mn-cs"/>
                        </a:rPr>
                        <a:t>de </a:t>
                      </a:r>
                      <a:r>
                        <a:rPr lang="es-419" sz="1800" kern="1200" dirty="0" smtClean="0">
                          <a:solidFill>
                            <a:schemeClr val="dk1"/>
                          </a:solidFill>
                          <a:effectLst/>
                          <a:latin typeface="+mn-lt"/>
                          <a:ea typeface="+mn-ea"/>
                          <a:cs typeface="+mn-cs"/>
                        </a:rPr>
                        <a:t>s</a:t>
                      </a:r>
                      <a:r>
                        <a:rPr lang="es-PE" sz="1800" kern="1200" dirty="0" err="1" smtClean="0">
                          <a:solidFill>
                            <a:schemeClr val="dk1"/>
                          </a:solidFill>
                          <a:effectLst/>
                          <a:latin typeface="+mn-lt"/>
                          <a:ea typeface="+mn-ea"/>
                          <a:cs typeface="+mn-cs"/>
                        </a:rPr>
                        <a:t>etiembre</a:t>
                      </a:r>
                      <a:r>
                        <a:rPr lang="es-PE" sz="1800" kern="1200" dirty="0" smtClean="0">
                          <a:solidFill>
                            <a:schemeClr val="dk1"/>
                          </a:solidFill>
                          <a:effectLst/>
                          <a:latin typeface="+mn-lt"/>
                          <a:ea typeface="+mn-ea"/>
                          <a:cs typeface="+mn-cs"/>
                        </a:rPr>
                        <a:t> por el Día de la Juventud</a:t>
                      </a:r>
                      <a:r>
                        <a:rPr lang="es-419" sz="1800" kern="1200" dirty="0" smtClean="0">
                          <a:solidFill>
                            <a:schemeClr val="dk1"/>
                          </a:solidFill>
                          <a:effectLst/>
                          <a:latin typeface="+mn-lt"/>
                          <a:ea typeface="+mn-ea"/>
                          <a:cs typeface="+mn-cs"/>
                        </a:rPr>
                        <a:t>. P</a:t>
                      </a:r>
                      <a:r>
                        <a:rPr lang="es-PE" sz="1800" kern="1200" dirty="0" smtClean="0">
                          <a:solidFill>
                            <a:schemeClr val="dk1"/>
                          </a:solidFill>
                          <a:effectLst/>
                          <a:latin typeface="+mn-lt"/>
                          <a:ea typeface="+mn-ea"/>
                          <a:cs typeface="+mn-cs"/>
                        </a:rPr>
                        <a:t>ara ello</a:t>
                      </a:r>
                      <a:r>
                        <a:rPr lang="es-419" sz="1800" kern="1200" dirty="0" smtClean="0">
                          <a:solidFill>
                            <a:schemeClr val="dk1"/>
                          </a:solidFill>
                          <a:effectLst/>
                          <a:latin typeface="+mn-lt"/>
                          <a:ea typeface="+mn-ea"/>
                          <a:cs typeface="+mn-cs"/>
                        </a:rPr>
                        <a:t>,</a:t>
                      </a:r>
                      <a:r>
                        <a:rPr lang="es-PE" sz="1800" kern="1200" dirty="0" smtClean="0">
                          <a:solidFill>
                            <a:schemeClr val="dk1"/>
                          </a:solidFill>
                          <a:effectLst/>
                          <a:latin typeface="+mn-lt"/>
                          <a:ea typeface="+mn-ea"/>
                          <a:cs typeface="+mn-cs"/>
                        </a:rPr>
                        <a:t> cada estudiante debe juntar S/. 120</a:t>
                      </a:r>
                      <a:r>
                        <a:rPr lang="es-419" sz="1800" kern="1200" dirty="0" smtClean="0">
                          <a:solidFill>
                            <a:schemeClr val="dk1"/>
                          </a:solidFill>
                          <a:effectLst/>
                          <a:latin typeface="+mn-lt"/>
                          <a:ea typeface="+mn-ea"/>
                          <a:cs typeface="+mn-cs"/>
                        </a:rPr>
                        <a:t>;</a:t>
                      </a:r>
                      <a:r>
                        <a:rPr lang="es-PE" sz="1800" kern="1200" dirty="0" smtClean="0">
                          <a:solidFill>
                            <a:schemeClr val="dk1"/>
                          </a:solidFill>
                          <a:effectLst/>
                          <a:latin typeface="+mn-lt"/>
                          <a:ea typeface="+mn-ea"/>
                          <a:cs typeface="+mn-cs"/>
                        </a:rPr>
                        <a:t> la condición es que cada estudiante aporte la misma cantidad cada día hasta reunir el dinero que le corresponde. Completa la siguiente tabla donde se relaciona el valor del aporte diario y el número de días necesario para que cada estudiante logre reunir todo el dinero.</a:t>
                      </a:r>
                      <a:endParaRPr lang="es-P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13" name="CuadroTexto 12"/>
          <p:cNvSpPr txBox="1"/>
          <p:nvPr/>
        </p:nvSpPr>
        <p:spPr>
          <a:xfrm>
            <a:off x="487140" y="5673728"/>
            <a:ext cx="1865146" cy="369332"/>
          </a:xfrm>
          <a:prstGeom prst="rect">
            <a:avLst/>
          </a:prstGeom>
          <a:noFill/>
        </p:spPr>
        <p:txBody>
          <a:bodyPr wrap="square" rtlCol="0">
            <a:spAutoFit/>
          </a:bodyPr>
          <a:lstStyle/>
          <a:p>
            <a:pPr algn="just"/>
            <a:r>
              <a:rPr lang="es-PE" dirty="0" smtClean="0">
                <a:solidFill>
                  <a:srgbClr val="FF0000"/>
                </a:solidFill>
              </a:rPr>
              <a:t>RESOLUCIÓN</a:t>
            </a:r>
            <a:r>
              <a:rPr lang="es-PE" dirty="0" smtClean="0"/>
              <a:t>:</a:t>
            </a:r>
            <a:endParaRPr lang="es-PE" dirty="0">
              <a:solidFill>
                <a:srgbClr val="002060"/>
              </a:solidFill>
            </a:endParaRPr>
          </a:p>
        </p:txBody>
      </p:sp>
      <p:sp>
        <p:nvSpPr>
          <p:cNvPr id="8" name="CuadroTexto 7"/>
          <p:cNvSpPr txBox="1"/>
          <p:nvPr/>
        </p:nvSpPr>
        <p:spPr>
          <a:xfrm>
            <a:off x="450454" y="4437112"/>
            <a:ext cx="8441384" cy="923330"/>
          </a:xfrm>
          <a:prstGeom prst="rect">
            <a:avLst/>
          </a:prstGeom>
          <a:noFill/>
        </p:spPr>
        <p:txBody>
          <a:bodyPr wrap="square" rtlCol="0">
            <a:spAutoFit/>
          </a:bodyPr>
          <a:lstStyle/>
          <a:p>
            <a:pPr algn="just"/>
            <a:r>
              <a:rPr lang="es-PE" dirty="0"/>
              <a:t>Si estamos en la quincena de </a:t>
            </a:r>
            <a:r>
              <a:rPr lang="es-419" dirty="0"/>
              <a:t>a</a:t>
            </a:r>
            <a:r>
              <a:rPr lang="es-PE" dirty="0" err="1"/>
              <a:t>gosto</a:t>
            </a:r>
            <a:r>
              <a:rPr lang="es-PE" dirty="0"/>
              <a:t> y </a:t>
            </a:r>
            <a:r>
              <a:rPr lang="es-PE" dirty="0" smtClean="0"/>
              <a:t>sólo </a:t>
            </a:r>
            <a:r>
              <a:rPr lang="es-PE" dirty="0"/>
              <a:t>se da la cuota fija en los días que se va al colegio (de lunes a viernes), </a:t>
            </a:r>
            <a:r>
              <a:rPr lang="es-PE" dirty="0" smtClean="0"/>
              <a:t>¿Cuál </a:t>
            </a:r>
            <a:r>
              <a:rPr lang="es-PE" dirty="0"/>
              <a:t>será la cuota mínima que debe aportar el estudiante para lograr reunir el dinero antes de la fecha del paseo?</a:t>
            </a:r>
          </a:p>
        </p:txBody>
      </p:sp>
      <p:graphicFrame>
        <p:nvGraphicFramePr>
          <p:cNvPr id="4" name="Tabla 3"/>
          <p:cNvGraphicFramePr>
            <a:graphicFrameLocks noGrp="1"/>
          </p:cNvGraphicFramePr>
          <p:nvPr>
            <p:extLst>
              <p:ext uri="{D42A27DB-BD31-4B8C-83A1-F6EECF244321}">
                <p14:modId xmlns:p14="http://schemas.microsoft.com/office/powerpoint/2010/main" val="396125528"/>
              </p:ext>
            </p:extLst>
          </p:nvPr>
        </p:nvGraphicFramePr>
        <p:xfrm>
          <a:off x="487140" y="3051352"/>
          <a:ext cx="7849394" cy="975360"/>
        </p:xfrm>
        <a:graphic>
          <a:graphicData uri="http://schemas.openxmlformats.org/drawingml/2006/table">
            <a:tbl>
              <a:tblPr>
                <a:tableStyleId>{5940675A-B579-460E-94D1-54222C63F5DA}</a:tableStyleId>
              </a:tblPr>
              <a:tblGrid>
                <a:gridCol w="2368947"/>
                <a:gridCol w="609113"/>
                <a:gridCol w="609113"/>
                <a:gridCol w="609113"/>
                <a:gridCol w="609113"/>
                <a:gridCol w="609113"/>
                <a:gridCol w="609113"/>
                <a:gridCol w="609113"/>
                <a:gridCol w="609113"/>
                <a:gridCol w="607543"/>
              </a:tblGrid>
              <a:tr h="0">
                <a:tc>
                  <a:txBody>
                    <a:bodyPr/>
                    <a:lstStyle/>
                    <a:p>
                      <a:pPr algn="ctr">
                        <a:spcBef>
                          <a:spcPts val="600"/>
                        </a:spcBef>
                        <a:spcAft>
                          <a:spcPts val="1200"/>
                        </a:spcAft>
                      </a:pPr>
                      <a:r>
                        <a:rPr lang="es-PE" sz="2000" dirty="0">
                          <a:effectLst/>
                        </a:rPr>
                        <a:t>Aporte de dinero diario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400" dirty="0">
                          <a:effectLst/>
                        </a:rPr>
                        <a:t>1</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4</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6</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10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12</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spcBef>
                          <a:spcPts val="600"/>
                        </a:spcBef>
                        <a:spcAft>
                          <a:spcPts val="1200"/>
                        </a:spcAft>
                      </a:pPr>
                      <a:r>
                        <a:rPr lang="es-PE" sz="2000" dirty="0">
                          <a:effectLst/>
                        </a:rPr>
                        <a:t>Número de días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400" dirty="0">
                          <a:effectLst/>
                        </a:rPr>
                        <a:t>120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60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24</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20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15</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12</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10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8433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9" y="125596"/>
            <a:ext cx="3123813" cy="587062"/>
          </a:xfrm>
          <a:prstGeom prst="rect">
            <a:avLst/>
          </a:prstGeom>
        </p:spPr>
      </p:pic>
      <p:sp>
        <p:nvSpPr>
          <p:cNvPr id="8" name="CuadroTexto 7"/>
          <p:cNvSpPr txBox="1"/>
          <p:nvPr/>
        </p:nvSpPr>
        <p:spPr>
          <a:xfrm>
            <a:off x="275362" y="942228"/>
            <a:ext cx="8441384" cy="369332"/>
          </a:xfrm>
          <a:prstGeom prst="rect">
            <a:avLst/>
          </a:prstGeom>
          <a:noFill/>
        </p:spPr>
        <p:txBody>
          <a:bodyPr wrap="square" rtlCol="0">
            <a:spAutoFit/>
          </a:bodyPr>
          <a:lstStyle/>
          <a:p>
            <a:pPr algn="just"/>
            <a:r>
              <a:rPr lang="es-PE" dirty="0"/>
              <a:t>Observamos que se trata de magnitudes inversamente proporcionales, ya </a:t>
            </a:r>
            <a:r>
              <a:rPr lang="es-PE" dirty="0" smtClean="0"/>
              <a:t>que:</a:t>
            </a:r>
            <a:endParaRPr lang="es-PE" dirty="0"/>
          </a:p>
        </p:txBody>
      </p:sp>
      <p:graphicFrame>
        <p:nvGraphicFramePr>
          <p:cNvPr id="4" name="Tabla 3"/>
          <p:cNvGraphicFramePr>
            <a:graphicFrameLocks noGrp="1"/>
          </p:cNvGraphicFramePr>
          <p:nvPr>
            <p:extLst>
              <p:ext uri="{D42A27DB-BD31-4B8C-83A1-F6EECF244321}">
                <p14:modId xmlns:p14="http://schemas.microsoft.com/office/powerpoint/2010/main" val="2542208205"/>
              </p:ext>
            </p:extLst>
          </p:nvPr>
        </p:nvGraphicFramePr>
        <p:xfrm>
          <a:off x="398442" y="2867932"/>
          <a:ext cx="7849394" cy="975360"/>
        </p:xfrm>
        <a:graphic>
          <a:graphicData uri="http://schemas.openxmlformats.org/drawingml/2006/table">
            <a:tbl>
              <a:tblPr>
                <a:tableStyleId>{5940675A-B579-460E-94D1-54222C63F5DA}</a:tableStyleId>
              </a:tblPr>
              <a:tblGrid>
                <a:gridCol w="2368947"/>
                <a:gridCol w="609113"/>
                <a:gridCol w="609113"/>
                <a:gridCol w="609113"/>
                <a:gridCol w="609113"/>
                <a:gridCol w="609113"/>
                <a:gridCol w="609113"/>
                <a:gridCol w="609113"/>
                <a:gridCol w="609113"/>
                <a:gridCol w="607543"/>
              </a:tblGrid>
              <a:tr h="0">
                <a:tc>
                  <a:txBody>
                    <a:bodyPr/>
                    <a:lstStyle/>
                    <a:p>
                      <a:pPr algn="ctr">
                        <a:spcBef>
                          <a:spcPts val="600"/>
                        </a:spcBef>
                        <a:spcAft>
                          <a:spcPts val="1200"/>
                        </a:spcAft>
                      </a:pPr>
                      <a:r>
                        <a:rPr lang="es-PE" sz="2000" dirty="0">
                          <a:effectLst/>
                        </a:rPr>
                        <a:t>Aporte de dinero diario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400" dirty="0">
                          <a:effectLst/>
                        </a:rPr>
                        <a:t>1</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4</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6</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10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12</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spcBef>
                          <a:spcPts val="600"/>
                        </a:spcBef>
                        <a:spcAft>
                          <a:spcPts val="1200"/>
                        </a:spcAft>
                      </a:pPr>
                      <a:r>
                        <a:rPr lang="es-PE" sz="2000" dirty="0">
                          <a:effectLst/>
                        </a:rPr>
                        <a:t>Número de días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400" dirty="0">
                          <a:effectLst/>
                        </a:rPr>
                        <a:t>120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60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24</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20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15</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12</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a:effectLst/>
                        </a:rPr>
                        <a:t>10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CuadroTexto 10"/>
          <p:cNvSpPr txBox="1"/>
          <p:nvPr/>
        </p:nvSpPr>
        <p:spPr>
          <a:xfrm>
            <a:off x="1259632" y="1343743"/>
            <a:ext cx="1357144" cy="600164"/>
          </a:xfrm>
          <a:prstGeom prst="rect">
            <a:avLst/>
          </a:prstGeom>
          <a:noFill/>
        </p:spPr>
        <p:txBody>
          <a:bodyPr wrap="square" rtlCol="0">
            <a:spAutoFit/>
          </a:bodyPr>
          <a:lstStyle/>
          <a:p>
            <a:r>
              <a:rPr lang="es-PE" sz="3300" dirty="0" smtClean="0">
                <a:solidFill>
                  <a:srgbClr val="002060"/>
                </a:solidFill>
              </a:rPr>
              <a:t>1x120</a:t>
            </a:r>
            <a:r>
              <a:rPr lang="es-PE" dirty="0" smtClean="0"/>
              <a:t> </a:t>
            </a:r>
            <a:endParaRPr lang="es-PE" dirty="0"/>
          </a:p>
        </p:txBody>
      </p:sp>
      <p:sp>
        <p:nvSpPr>
          <p:cNvPr id="12" name="CuadroTexto 11"/>
          <p:cNvSpPr txBox="1"/>
          <p:nvPr/>
        </p:nvSpPr>
        <p:spPr>
          <a:xfrm>
            <a:off x="2470167" y="1340768"/>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sp>
        <p:nvSpPr>
          <p:cNvPr id="14" name="CuadroTexto 13"/>
          <p:cNvSpPr txBox="1"/>
          <p:nvPr/>
        </p:nvSpPr>
        <p:spPr>
          <a:xfrm>
            <a:off x="2877353" y="1340768"/>
            <a:ext cx="1357144" cy="600164"/>
          </a:xfrm>
          <a:prstGeom prst="rect">
            <a:avLst/>
          </a:prstGeom>
          <a:noFill/>
        </p:spPr>
        <p:txBody>
          <a:bodyPr wrap="square" rtlCol="0">
            <a:spAutoFit/>
          </a:bodyPr>
          <a:lstStyle/>
          <a:p>
            <a:r>
              <a:rPr lang="es-PE" sz="3300" dirty="0" smtClean="0">
                <a:solidFill>
                  <a:srgbClr val="002060"/>
                </a:solidFill>
              </a:rPr>
              <a:t>6x20</a:t>
            </a:r>
            <a:r>
              <a:rPr lang="es-PE" dirty="0" smtClean="0"/>
              <a:t> </a:t>
            </a:r>
            <a:endParaRPr lang="es-PE" dirty="0"/>
          </a:p>
        </p:txBody>
      </p:sp>
      <p:sp>
        <p:nvSpPr>
          <p:cNvPr id="9" name="CuadroTexto 8"/>
          <p:cNvSpPr txBox="1"/>
          <p:nvPr/>
        </p:nvSpPr>
        <p:spPr>
          <a:xfrm>
            <a:off x="299878" y="2060848"/>
            <a:ext cx="8441384" cy="646331"/>
          </a:xfrm>
          <a:prstGeom prst="rect">
            <a:avLst/>
          </a:prstGeom>
          <a:noFill/>
        </p:spPr>
        <p:txBody>
          <a:bodyPr wrap="square" rtlCol="0">
            <a:spAutoFit/>
          </a:bodyPr>
          <a:lstStyle/>
          <a:p>
            <a:r>
              <a:rPr lang="es-PE" dirty="0" smtClean="0"/>
              <a:t>Se comprueba que: 1 </a:t>
            </a:r>
            <a:r>
              <a:rPr lang="es-PE" dirty="0"/>
              <a:t>x 120 = 2 x 60 = 3 x 40 = 4 x 30 = 5 x 24 = 6 x 20 = 8 x 15 = 10 x 12 = 12 x 10 = 120, entonces la </a:t>
            </a:r>
            <a:r>
              <a:rPr lang="es-PE" dirty="0" smtClean="0"/>
              <a:t>razón de </a:t>
            </a:r>
            <a:r>
              <a:rPr lang="es-PE" dirty="0"/>
              <a:t>proporción inversa es 120.</a:t>
            </a:r>
            <a:endParaRPr lang="es-PE" dirty="0"/>
          </a:p>
        </p:txBody>
      </p:sp>
      <p:sp>
        <p:nvSpPr>
          <p:cNvPr id="15" name="CuadroTexto 14"/>
          <p:cNvSpPr txBox="1"/>
          <p:nvPr/>
        </p:nvSpPr>
        <p:spPr>
          <a:xfrm>
            <a:off x="3491880" y="2938592"/>
            <a:ext cx="3628263" cy="461665"/>
          </a:xfrm>
          <a:prstGeom prst="rect">
            <a:avLst/>
          </a:prstGeom>
          <a:noFill/>
        </p:spPr>
        <p:txBody>
          <a:bodyPr wrap="square" rtlCol="0">
            <a:spAutoFit/>
          </a:bodyPr>
          <a:lstStyle/>
          <a:p>
            <a:pPr algn="just"/>
            <a:r>
              <a:rPr lang="es-PE" sz="2400" dirty="0" smtClean="0">
                <a:solidFill>
                  <a:srgbClr val="FF0000"/>
                </a:solidFill>
              </a:rPr>
              <a:t>2       3               5                8 </a:t>
            </a:r>
            <a:endParaRPr lang="es-PE" sz="2400" dirty="0">
              <a:solidFill>
                <a:srgbClr val="FF0000"/>
              </a:solidFill>
            </a:endParaRPr>
          </a:p>
        </p:txBody>
      </p:sp>
      <p:sp>
        <p:nvSpPr>
          <p:cNvPr id="16" name="CuadroTexto 15"/>
          <p:cNvSpPr txBox="1"/>
          <p:nvPr/>
        </p:nvSpPr>
        <p:spPr>
          <a:xfrm>
            <a:off x="4067944" y="3429000"/>
            <a:ext cx="1409660" cy="461665"/>
          </a:xfrm>
          <a:prstGeom prst="rect">
            <a:avLst/>
          </a:prstGeom>
          <a:noFill/>
        </p:spPr>
        <p:txBody>
          <a:bodyPr wrap="square" rtlCol="0">
            <a:spAutoFit/>
          </a:bodyPr>
          <a:lstStyle/>
          <a:p>
            <a:pPr algn="just"/>
            <a:r>
              <a:rPr lang="es-PE" sz="2400" dirty="0" smtClean="0">
                <a:solidFill>
                  <a:srgbClr val="FF0000"/>
                </a:solidFill>
              </a:rPr>
              <a:t>40    30 </a:t>
            </a:r>
            <a:endParaRPr lang="es-PE" sz="2400" dirty="0">
              <a:solidFill>
                <a:srgbClr val="FF0000"/>
              </a:solidFill>
            </a:endParaRPr>
          </a:p>
        </p:txBody>
      </p:sp>
      <p:sp>
        <p:nvSpPr>
          <p:cNvPr id="17" name="CuadroTexto 16"/>
          <p:cNvSpPr txBox="1"/>
          <p:nvPr/>
        </p:nvSpPr>
        <p:spPr>
          <a:xfrm>
            <a:off x="286152" y="4005064"/>
            <a:ext cx="8441384" cy="1200329"/>
          </a:xfrm>
          <a:prstGeom prst="rect">
            <a:avLst/>
          </a:prstGeom>
          <a:noFill/>
        </p:spPr>
        <p:txBody>
          <a:bodyPr wrap="square" rtlCol="0">
            <a:spAutoFit/>
          </a:bodyPr>
          <a:lstStyle/>
          <a:p>
            <a:pPr algn="just"/>
            <a:r>
              <a:rPr lang="es-PE" dirty="0"/>
              <a:t>Como desde la quincena del mes de agosto hasta el 19 de setiembre hay solo 24 días sin </a:t>
            </a:r>
            <a:r>
              <a:rPr lang="es-PE" dirty="0" smtClean="0"/>
              <a:t>contar sábados </a:t>
            </a:r>
            <a:r>
              <a:rPr lang="es-PE" dirty="0"/>
              <a:t>ni domingos (tomamos 24 para obtener la cuota fija), entonces hallamos la cuota </a:t>
            </a:r>
            <a:r>
              <a:rPr lang="es-PE" dirty="0" smtClean="0"/>
              <a:t>mínima que </a:t>
            </a:r>
            <a:r>
              <a:rPr lang="es-PE" dirty="0"/>
              <a:t>debe aportar el estudiante para lograr reunir el dinero antes de la fecha del paseo.</a:t>
            </a:r>
            <a:endParaRPr lang="es-PE" dirty="0"/>
          </a:p>
        </p:txBody>
      </p:sp>
      <p:sp>
        <p:nvSpPr>
          <p:cNvPr id="18" name="CuadroTexto 17"/>
          <p:cNvSpPr txBox="1"/>
          <p:nvPr/>
        </p:nvSpPr>
        <p:spPr>
          <a:xfrm>
            <a:off x="322144" y="5301208"/>
            <a:ext cx="4249856" cy="369332"/>
          </a:xfrm>
          <a:prstGeom prst="rect">
            <a:avLst/>
          </a:prstGeom>
          <a:noFill/>
        </p:spPr>
        <p:txBody>
          <a:bodyPr wrap="square" rtlCol="0">
            <a:spAutoFit/>
          </a:bodyPr>
          <a:lstStyle/>
          <a:p>
            <a:pPr algn="just"/>
            <a:r>
              <a:rPr lang="es-PE" dirty="0"/>
              <a:t>1 </a:t>
            </a:r>
            <a:r>
              <a:rPr lang="es-PE" dirty="0" smtClean="0">
                <a:sym typeface="Symbol" panose="05050102010706020507" pitchFamily="18" charset="2"/>
              </a:rPr>
              <a:t></a:t>
            </a:r>
            <a:r>
              <a:rPr lang="es-PE" dirty="0" smtClean="0"/>
              <a:t>120 </a:t>
            </a:r>
            <a:r>
              <a:rPr lang="es-PE" dirty="0"/>
              <a:t>= </a:t>
            </a:r>
            <a:r>
              <a:rPr lang="es-PE" dirty="0" smtClean="0"/>
              <a:t>24</a:t>
            </a:r>
            <a:r>
              <a:rPr lang="es-PE" i="1" dirty="0" smtClean="0"/>
              <a:t>X</a:t>
            </a:r>
            <a:r>
              <a:rPr lang="es-PE" dirty="0" smtClean="0"/>
              <a:t>, </a:t>
            </a:r>
            <a:r>
              <a:rPr lang="es-PE" dirty="0"/>
              <a:t>entonces </a:t>
            </a:r>
            <a:r>
              <a:rPr lang="es-PE" i="1" dirty="0" smtClean="0"/>
              <a:t>X </a:t>
            </a:r>
            <a:r>
              <a:rPr lang="es-PE" dirty="0"/>
              <a:t>= 5</a:t>
            </a:r>
            <a:endParaRPr lang="es-PE" dirty="0"/>
          </a:p>
        </p:txBody>
      </p:sp>
      <p:sp>
        <p:nvSpPr>
          <p:cNvPr id="19" name="CuadroTexto 18"/>
          <p:cNvSpPr txBox="1"/>
          <p:nvPr/>
        </p:nvSpPr>
        <p:spPr>
          <a:xfrm>
            <a:off x="306628" y="5733256"/>
            <a:ext cx="8153804" cy="923330"/>
          </a:xfrm>
          <a:prstGeom prst="rect">
            <a:avLst/>
          </a:prstGeom>
          <a:noFill/>
        </p:spPr>
        <p:txBody>
          <a:bodyPr wrap="square" rtlCol="0">
            <a:spAutoFit/>
          </a:bodyPr>
          <a:lstStyle/>
          <a:p>
            <a:pPr algn="just"/>
            <a:r>
              <a:rPr lang="es-PE" b="1" dirty="0">
                <a:solidFill>
                  <a:srgbClr val="FF0000"/>
                </a:solidFill>
              </a:rPr>
              <a:t>Respuesta: </a:t>
            </a:r>
            <a:r>
              <a:rPr lang="es-PE" dirty="0"/>
              <a:t>la cuota mínima que debe aportar el estudiante para lograr reunir el dinero es de S/. </a:t>
            </a:r>
            <a:r>
              <a:rPr lang="es-PE" dirty="0" smtClean="0"/>
              <a:t>5 por </a:t>
            </a:r>
            <a:r>
              <a:rPr lang="es-PE" dirty="0"/>
              <a:t>día, sin contar los sábados ni domingos, tal como señala la condición del problema.</a:t>
            </a:r>
            <a:endParaRPr lang="es-PE" dirty="0"/>
          </a:p>
        </p:txBody>
      </p:sp>
    </p:spTree>
    <p:extLst>
      <p:ext uri="{BB962C8B-B14F-4D97-AF65-F5344CB8AC3E}">
        <p14:creationId xmlns:p14="http://schemas.microsoft.com/office/powerpoint/2010/main" val="4164589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9"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753921377"/>
              </p:ext>
            </p:extLst>
          </p:nvPr>
        </p:nvGraphicFramePr>
        <p:xfrm>
          <a:off x="515095" y="904663"/>
          <a:ext cx="8260129" cy="2438400"/>
        </p:xfrm>
        <a:graphic>
          <a:graphicData uri="http://schemas.openxmlformats.org/drawingml/2006/table">
            <a:tbl>
              <a:tblPr>
                <a:tableStyleId>{5C22544A-7EE6-4342-B048-85BDC9FD1C3A}</a:tableStyleId>
              </a:tblPr>
              <a:tblGrid>
                <a:gridCol w="8260129"/>
              </a:tblGrid>
              <a:tr h="526308">
                <a:tc>
                  <a:txBody>
                    <a:bodyPr/>
                    <a:lstStyle/>
                    <a:p>
                      <a:pPr algn="just"/>
                      <a:r>
                        <a:rPr lang="es-PE" sz="2000" dirty="0" smtClean="0">
                          <a:solidFill>
                            <a:schemeClr val="tx1"/>
                          </a:solidFill>
                          <a:effectLst/>
                        </a:rPr>
                        <a:t>2). </a:t>
                      </a:r>
                      <a:r>
                        <a:rPr lang="es-PE" sz="2000" b="0" i="0" u="none" strike="noStrike" kern="1200" baseline="0" dirty="0" smtClean="0">
                          <a:solidFill>
                            <a:schemeClr val="dk1"/>
                          </a:solidFill>
                          <a:latin typeface="+mn-lt"/>
                          <a:ea typeface="+mn-ea"/>
                          <a:cs typeface="+mn-cs"/>
                        </a:rPr>
                        <a:t>Los médicos utilizan el índice de masa corporal (IMC) para evaluar el nivel de grasa en las personas. El IMC varía directamente en relación con el peso de una persona e inversamente con relación a la estatura de la persona al cuadrado. Diversos estudios realizados han concluido que el grupo de mejor salud corresponde a un IMC comprendido entre 20 y 25 kg/m</a:t>
                      </a:r>
                      <a:r>
                        <a:rPr lang="es-PE" sz="2000" b="0" i="0" u="none" strike="noStrike" kern="1200" baseline="30000" dirty="0" smtClean="0">
                          <a:solidFill>
                            <a:schemeClr val="dk1"/>
                          </a:solidFill>
                          <a:latin typeface="+mn-lt"/>
                          <a:ea typeface="+mn-ea"/>
                          <a:cs typeface="+mn-cs"/>
                        </a:rPr>
                        <a:t>2</a:t>
                      </a:r>
                      <a:r>
                        <a:rPr lang="es-PE" sz="2000" b="0" i="0" u="none" strike="noStrike" kern="1200" baseline="0" dirty="0" smtClean="0">
                          <a:solidFill>
                            <a:schemeClr val="dk1"/>
                          </a:solidFill>
                          <a:latin typeface="+mn-lt"/>
                          <a:ea typeface="+mn-ea"/>
                          <a:cs typeface="+mn-cs"/>
                        </a:rPr>
                        <a:t>. Juan mide 1,7 m con un peso de 66 kg y un IMC de 23, por lo que se considera que está dentro del grupo de las personas que tienen buena salud. Averigua si Sheila se encuentra en el mismo grupo si mide 1,6 m y su peso es de 54 kg</a:t>
                      </a:r>
                      <a:r>
                        <a:rPr lang="es-PE" sz="2000" b="1" i="0" u="none" strike="noStrike" kern="1200" baseline="0" dirty="0" smtClean="0">
                          <a:solidFill>
                            <a:schemeClr val="dk1"/>
                          </a:solidFill>
                          <a:latin typeface="+mn-lt"/>
                          <a:ea typeface="+mn-ea"/>
                          <a:cs typeface="+mn-cs"/>
                        </a:rPr>
                        <a:t>.</a:t>
                      </a:r>
                      <a:endParaRPr lang="es-PE"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515094" y="3610536"/>
            <a:ext cx="8377385" cy="646331"/>
          </a:xfrm>
          <a:prstGeom prst="rect">
            <a:avLst/>
          </a:prstGeom>
          <a:noFill/>
        </p:spPr>
        <p:txBody>
          <a:bodyPr wrap="square" rtlCol="0">
            <a:spAutoFit/>
          </a:bodyPr>
          <a:lstStyle/>
          <a:p>
            <a:r>
              <a:rPr lang="es-PE" dirty="0" smtClean="0">
                <a:solidFill>
                  <a:srgbClr val="FF0000"/>
                </a:solidFill>
              </a:rPr>
              <a:t>RESOLUCIÓN</a:t>
            </a:r>
            <a:r>
              <a:rPr lang="es-PE" dirty="0" smtClean="0"/>
              <a:t>: </a:t>
            </a:r>
            <a:r>
              <a:rPr lang="es-PE" dirty="0"/>
              <a:t>Del enunciado del problema, sabemos que el IMC es DP al peso e IP al cuadrado de la estatura, </a:t>
            </a:r>
            <a:r>
              <a:rPr lang="es-PE" dirty="0" smtClean="0"/>
              <a:t>es decir</a:t>
            </a:r>
            <a:r>
              <a:rPr lang="es-PE" dirty="0"/>
              <a:t>:</a:t>
            </a:r>
            <a:endParaRPr lang="es-PE" dirty="0"/>
          </a:p>
        </p:txBody>
      </p:sp>
      <p:sp>
        <p:nvSpPr>
          <p:cNvPr id="40" name="CuadroTexto 39"/>
          <p:cNvSpPr txBox="1"/>
          <p:nvPr/>
        </p:nvSpPr>
        <p:spPr>
          <a:xfrm>
            <a:off x="522477" y="5068484"/>
            <a:ext cx="4364473" cy="369332"/>
          </a:xfrm>
          <a:prstGeom prst="rect">
            <a:avLst/>
          </a:prstGeom>
          <a:noFill/>
        </p:spPr>
        <p:txBody>
          <a:bodyPr wrap="square" rtlCol="0">
            <a:spAutoFit/>
          </a:bodyPr>
          <a:lstStyle/>
          <a:p>
            <a:pPr algn="just"/>
            <a:r>
              <a:rPr lang="es-PE" dirty="0" smtClean="0"/>
              <a:t>Reemplazando valores tenemos:</a:t>
            </a:r>
            <a:endParaRPr lang="es-PE" dirty="0"/>
          </a:p>
        </p:txBody>
      </p:sp>
      <p:sp>
        <p:nvSpPr>
          <p:cNvPr id="56" name="CuadroTexto 55"/>
          <p:cNvSpPr txBox="1"/>
          <p:nvPr/>
        </p:nvSpPr>
        <p:spPr>
          <a:xfrm>
            <a:off x="2622610" y="4328713"/>
            <a:ext cx="553795" cy="600164"/>
          </a:xfrm>
          <a:prstGeom prst="rect">
            <a:avLst/>
          </a:prstGeom>
          <a:noFill/>
        </p:spPr>
        <p:txBody>
          <a:bodyPr wrap="square" rtlCol="0">
            <a:spAutoFit/>
          </a:bodyPr>
          <a:lstStyle/>
          <a:p>
            <a:r>
              <a:rPr lang="es-PE" sz="3300" dirty="0" smtClean="0">
                <a:solidFill>
                  <a:srgbClr val="002060"/>
                </a:solidFill>
              </a:rPr>
              <a:t>k</a:t>
            </a:r>
            <a:r>
              <a:rPr lang="es-PE" dirty="0" smtClean="0"/>
              <a:t> </a:t>
            </a:r>
            <a:endParaRPr lang="es-PE" dirty="0"/>
          </a:p>
        </p:txBody>
      </p:sp>
      <p:grpSp>
        <p:nvGrpSpPr>
          <p:cNvPr id="6" name="Grupo 5"/>
          <p:cNvGrpSpPr/>
          <p:nvPr/>
        </p:nvGrpSpPr>
        <p:grpSpPr>
          <a:xfrm>
            <a:off x="3422128" y="4132260"/>
            <a:ext cx="3029034" cy="1008458"/>
            <a:chOff x="4169909" y="4060402"/>
            <a:chExt cx="3029034" cy="1008458"/>
          </a:xfrm>
        </p:grpSpPr>
        <p:grpSp>
          <p:nvGrpSpPr>
            <p:cNvPr id="5" name="Grupo 4"/>
            <p:cNvGrpSpPr/>
            <p:nvPr/>
          </p:nvGrpSpPr>
          <p:grpSpPr>
            <a:xfrm>
              <a:off x="4169909" y="4060402"/>
              <a:ext cx="3029034" cy="584775"/>
              <a:chOff x="4169909" y="4060402"/>
              <a:chExt cx="3029034" cy="584775"/>
            </a:xfrm>
          </p:grpSpPr>
          <p:sp>
            <p:nvSpPr>
              <p:cNvPr id="81" name="CuadroTexto 80"/>
              <p:cNvSpPr txBox="1"/>
              <p:nvPr/>
            </p:nvSpPr>
            <p:spPr>
              <a:xfrm>
                <a:off x="4169909" y="4060402"/>
                <a:ext cx="3029034" cy="584775"/>
              </a:xfrm>
              <a:prstGeom prst="rect">
                <a:avLst/>
              </a:prstGeom>
              <a:noFill/>
            </p:spPr>
            <p:txBody>
              <a:bodyPr wrap="none" rtlCol="0">
                <a:spAutoFit/>
              </a:bodyPr>
              <a:lstStyle/>
              <a:p>
                <a:r>
                  <a:rPr lang="es-PE" sz="3200" dirty="0" smtClean="0">
                    <a:solidFill>
                      <a:srgbClr val="002060"/>
                    </a:solidFill>
                  </a:rPr>
                  <a:t> </a:t>
                </a:r>
                <a:r>
                  <a:rPr lang="es-PE" sz="3200" dirty="0" smtClean="0">
                    <a:solidFill>
                      <a:srgbClr val="002060"/>
                    </a:solidFill>
                  </a:rPr>
                  <a:t>(IMC)(Estatura)</a:t>
                </a:r>
                <a:r>
                  <a:rPr lang="es-PE" sz="3200" baseline="30000" dirty="0" smtClean="0">
                    <a:solidFill>
                      <a:srgbClr val="002060"/>
                    </a:solidFill>
                  </a:rPr>
                  <a:t>2</a:t>
                </a:r>
                <a:endParaRPr lang="es-PE" sz="3200" baseline="30000" dirty="0">
                  <a:solidFill>
                    <a:srgbClr val="002060"/>
                  </a:solidFill>
                </a:endParaRPr>
              </a:p>
            </p:txBody>
          </p:sp>
          <p:cxnSp>
            <p:nvCxnSpPr>
              <p:cNvPr id="82" name="Conector recto 81"/>
              <p:cNvCxnSpPr/>
              <p:nvPr/>
            </p:nvCxnSpPr>
            <p:spPr>
              <a:xfrm>
                <a:off x="4314768" y="4581128"/>
                <a:ext cx="2607278"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grpSp>
        <p:sp>
          <p:nvSpPr>
            <p:cNvPr id="80" name="CuadroTexto 79"/>
            <p:cNvSpPr txBox="1"/>
            <p:nvPr/>
          </p:nvSpPr>
          <p:spPr>
            <a:xfrm>
              <a:off x="5200255" y="4484085"/>
              <a:ext cx="968342" cy="584775"/>
            </a:xfrm>
            <a:prstGeom prst="rect">
              <a:avLst/>
            </a:prstGeom>
            <a:noFill/>
          </p:spPr>
          <p:txBody>
            <a:bodyPr wrap="none" rtlCol="0">
              <a:spAutoFit/>
            </a:bodyPr>
            <a:lstStyle/>
            <a:p>
              <a:r>
                <a:rPr lang="es-PE" sz="3200" dirty="0" smtClean="0">
                  <a:solidFill>
                    <a:srgbClr val="002060"/>
                  </a:solidFill>
                </a:rPr>
                <a:t>Peso</a:t>
              </a:r>
              <a:endParaRPr lang="es-PE" sz="3200" dirty="0">
                <a:solidFill>
                  <a:srgbClr val="002060"/>
                </a:solidFill>
              </a:endParaRPr>
            </a:p>
          </p:txBody>
        </p:sp>
      </p:grpSp>
      <p:sp>
        <p:nvSpPr>
          <p:cNvPr id="83" name="CuadroTexto 82"/>
          <p:cNvSpPr txBox="1"/>
          <p:nvPr/>
        </p:nvSpPr>
        <p:spPr>
          <a:xfrm>
            <a:off x="3064482" y="4328713"/>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grpSp>
        <p:nvGrpSpPr>
          <p:cNvPr id="15" name="Grupo 14"/>
          <p:cNvGrpSpPr/>
          <p:nvPr/>
        </p:nvGrpSpPr>
        <p:grpSpPr>
          <a:xfrm>
            <a:off x="2713669" y="5536837"/>
            <a:ext cx="1829347" cy="1004980"/>
            <a:chOff x="2887319" y="5565634"/>
            <a:chExt cx="1829347" cy="1004980"/>
          </a:xfrm>
        </p:grpSpPr>
        <p:grpSp>
          <p:nvGrpSpPr>
            <p:cNvPr id="14" name="Grupo 13"/>
            <p:cNvGrpSpPr/>
            <p:nvPr/>
          </p:nvGrpSpPr>
          <p:grpSpPr>
            <a:xfrm>
              <a:off x="2887319" y="5565634"/>
              <a:ext cx="1829347" cy="584775"/>
              <a:chOff x="2887319" y="5565634"/>
              <a:chExt cx="1829347" cy="584775"/>
            </a:xfrm>
          </p:grpSpPr>
          <p:sp>
            <p:nvSpPr>
              <p:cNvPr id="108" name="CuadroTexto 107"/>
              <p:cNvSpPr txBox="1"/>
              <p:nvPr/>
            </p:nvSpPr>
            <p:spPr>
              <a:xfrm>
                <a:off x="2887319" y="5565634"/>
                <a:ext cx="1829347" cy="584775"/>
              </a:xfrm>
              <a:prstGeom prst="rect">
                <a:avLst/>
              </a:prstGeom>
              <a:noFill/>
            </p:spPr>
            <p:txBody>
              <a:bodyPr wrap="none" rtlCol="0">
                <a:spAutoFit/>
              </a:bodyPr>
              <a:lstStyle/>
              <a:p>
                <a:r>
                  <a:rPr lang="es-PE" sz="3200" dirty="0" smtClean="0">
                    <a:solidFill>
                      <a:srgbClr val="002060"/>
                    </a:solidFill>
                  </a:rPr>
                  <a:t>(23)(1,7)</a:t>
                </a:r>
                <a:r>
                  <a:rPr lang="es-PE" sz="3200" baseline="30000" dirty="0" smtClean="0">
                    <a:solidFill>
                      <a:srgbClr val="002060"/>
                    </a:solidFill>
                  </a:rPr>
                  <a:t>2</a:t>
                </a:r>
                <a:endParaRPr lang="es-PE" sz="3200" baseline="30000" dirty="0">
                  <a:solidFill>
                    <a:srgbClr val="002060"/>
                  </a:solidFill>
                </a:endParaRPr>
              </a:p>
            </p:txBody>
          </p:sp>
          <p:cxnSp>
            <p:nvCxnSpPr>
              <p:cNvPr id="109" name="Conector recto 108"/>
              <p:cNvCxnSpPr/>
              <p:nvPr/>
            </p:nvCxnSpPr>
            <p:spPr>
              <a:xfrm>
                <a:off x="2960605" y="6093296"/>
                <a:ext cx="1491869"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grpSp>
        <p:sp>
          <p:nvSpPr>
            <p:cNvPr id="107" name="CuadroTexto 106"/>
            <p:cNvSpPr txBox="1"/>
            <p:nvPr/>
          </p:nvSpPr>
          <p:spPr>
            <a:xfrm>
              <a:off x="3317553" y="5985839"/>
              <a:ext cx="601447" cy="584775"/>
            </a:xfrm>
            <a:prstGeom prst="rect">
              <a:avLst/>
            </a:prstGeom>
            <a:noFill/>
          </p:spPr>
          <p:txBody>
            <a:bodyPr wrap="none" rtlCol="0">
              <a:spAutoFit/>
            </a:bodyPr>
            <a:lstStyle/>
            <a:p>
              <a:r>
                <a:rPr lang="es-PE" sz="3200" dirty="0" smtClean="0">
                  <a:solidFill>
                    <a:srgbClr val="002060"/>
                  </a:solidFill>
                </a:rPr>
                <a:t>66</a:t>
              </a:r>
              <a:endParaRPr lang="es-PE" sz="3200" dirty="0">
                <a:solidFill>
                  <a:srgbClr val="002060"/>
                </a:solidFill>
              </a:endParaRPr>
            </a:p>
          </p:txBody>
        </p:sp>
      </p:grpSp>
      <p:sp>
        <p:nvSpPr>
          <p:cNvPr id="110" name="CuadroTexto 109"/>
          <p:cNvSpPr txBox="1"/>
          <p:nvPr/>
        </p:nvSpPr>
        <p:spPr>
          <a:xfrm>
            <a:off x="4457818" y="5731551"/>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grpSp>
        <p:nvGrpSpPr>
          <p:cNvPr id="16" name="Grupo 15"/>
          <p:cNvGrpSpPr/>
          <p:nvPr/>
        </p:nvGrpSpPr>
        <p:grpSpPr>
          <a:xfrm>
            <a:off x="4860032" y="5486168"/>
            <a:ext cx="2925673" cy="1049694"/>
            <a:chOff x="4870626" y="5486168"/>
            <a:chExt cx="2925673" cy="1049694"/>
          </a:xfrm>
        </p:grpSpPr>
        <p:sp>
          <p:nvSpPr>
            <p:cNvPr id="119" name="CuadroTexto 118"/>
            <p:cNvSpPr txBox="1"/>
            <p:nvPr/>
          </p:nvSpPr>
          <p:spPr>
            <a:xfrm>
              <a:off x="4870626" y="5486168"/>
              <a:ext cx="2925673" cy="584775"/>
            </a:xfrm>
            <a:prstGeom prst="rect">
              <a:avLst/>
            </a:prstGeom>
            <a:noFill/>
          </p:spPr>
          <p:txBody>
            <a:bodyPr wrap="none" rtlCol="0">
              <a:spAutoFit/>
            </a:bodyPr>
            <a:lstStyle/>
            <a:p>
              <a:r>
                <a:rPr lang="es-PE" sz="3200" dirty="0" smtClean="0">
                  <a:solidFill>
                    <a:srgbClr val="002060"/>
                  </a:solidFill>
                </a:rPr>
                <a:t> </a:t>
              </a:r>
              <a:r>
                <a:rPr lang="es-PE" sz="3200" dirty="0" smtClean="0">
                  <a:solidFill>
                    <a:srgbClr val="002060"/>
                  </a:solidFill>
                </a:rPr>
                <a:t> (</a:t>
              </a:r>
              <a:r>
                <a:rPr lang="es-PE" sz="3200" dirty="0" err="1" smtClean="0">
                  <a:solidFill>
                    <a:srgbClr val="002060"/>
                  </a:solidFill>
                </a:rPr>
                <a:t>IMC</a:t>
              </a:r>
              <a:r>
                <a:rPr lang="es-PE" sz="3200" baseline="-25000" dirty="0" err="1" smtClean="0">
                  <a:solidFill>
                    <a:srgbClr val="002060"/>
                  </a:solidFill>
                </a:rPr>
                <a:t>Sheyla</a:t>
              </a:r>
              <a:r>
                <a:rPr lang="es-PE" sz="3200" dirty="0" smtClean="0">
                  <a:solidFill>
                    <a:srgbClr val="002060"/>
                  </a:solidFill>
                </a:rPr>
                <a:t>)(1,6)</a:t>
              </a:r>
              <a:r>
                <a:rPr lang="es-PE" sz="3200" baseline="30000" dirty="0" smtClean="0">
                  <a:solidFill>
                    <a:srgbClr val="002060"/>
                  </a:solidFill>
                </a:rPr>
                <a:t>2</a:t>
              </a:r>
              <a:endParaRPr lang="es-PE" sz="3200" baseline="30000" dirty="0">
                <a:solidFill>
                  <a:srgbClr val="002060"/>
                </a:solidFill>
              </a:endParaRPr>
            </a:p>
          </p:txBody>
        </p:sp>
        <p:cxnSp>
          <p:nvCxnSpPr>
            <p:cNvPr id="120" name="Conector recto 119"/>
            <p:cNvCxnSpPr/>
            <p:nvPr/>
          </p:nvCxnSpPr>
          <p:spPr>
            <a:xfrm>
              <a:off x="5015485" y="6048130"/>
              <a:ext cx="2607278"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118" name="CuadroTexto 117"/>
            <p:cNvSpPr txBox="1"/>
            <p:nvPr/>
          </p:nvSpPr>
          <p:spPr>
            <a:xfrm>
              <a:off x="5900972" y="5951087"/>
              <a:ext cx="601447" cy="584775"/>
            </a:xfrm>
            <a:prstGeom prst="rect">
              <a:avLst/>
            </a:prstGeom>
            <a:noFill/>
          </p:spPr>
          <p:txBody>
            <a:bodyPr wrap="none" rtlCol="0">
              <a:spAutoFit/>
            </a:bodyPr>
            <a:lstStyle/>
            <a:p>
              <a:r>
                <a:rPr lang="es-PE" sz="3200" dirty="0" smtClean="0">
                  <a:solidFill>
                    <a:srgbClr val="002060"/>
                  </a:solidFill>
                </a:rPr>
                <a:t>54</a:t>
              </a:r>
              <a:endParaRPr lang="es-PE" sz="3200" dirty="0">
                <a:solidFill>
                  <a:srgbClr val="002060"/>
                </a:solidFill>
              </a:endParaRPr>
            </a:p>
          </p:txBody>
        </p:sp>
      </p:grpSp>
    </p:spTree>
    <p:extLst>
      <p:ext uri="{BB962C8B-B14F-4D97-AF65-F5344CB8AC3E}">
        <p14:creationId xmlns:p14="http://schemas.microsoft.com/office/powerpoint/2010/main" val="2977550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56" grpId="0"/>
      <p:bldP spid="83"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40" name="CuadroTexto 39"/>
          <p:cNvSpPr txBox="1"/>
          <p:nvPr/>
        </p:nvSpPr>
        <p:spPr>
          <a:xfrm>
            <a:off x="275089" y="538463"/>
            <a:ext cx="3744416" cy="369332"/>
          </a:xfrm>
          <a:prstGeom prst="rect">
            <a:avLst/>
          </a:prstGeom>
          <a:noFill/>
        </p:spPr>
        <p:txBody>
          <a:bodyPr wrap="square" rtlCol="0">
            <a:spAutoFit/>
          </a:bodyPr>
          <a:lstStyle/>
          <a:p>
            <a:r>
              <a:rPr lang="es-PE" dirty="0" smtClean="0"/>
              <a:t>Despejando la incógnita tenemos:</a:t>
            </a:r>
            <a:endParaRPr lang="es-PE" dirty="0"/>
          </a:p>
        </p:txBody>
      </p:sp>
      <p:sp>
        <p:nvSpPr>
          <p:cNvPr id="57" name="CuadroTexto 56"/>
          <p:cNvSpPr txBox="1"/>
          <p:nvPr/>
        </p:nvSpPr>
        <p:spPr>
          <a:xfrm>
            <a:off x="547502" y="4723674"/>
            <a:ext cx="7696905" cy="646331"/>
          </a:xfrm>
          <a:prstGeom prst="rect">
            <a:avLst/>
          </a:prstGeom>
          <a:noFill/>
        </p:spPr>
        <p:txBody>
          <a:bodyPr wrap="square" rtlCol="0">
            <a:spAutoFit/>
          </a:bodyPr>
          <a:lstStyle/>
          <a:p>
            <a:r>
              <a:rPr lang="es-PE" dirty="0" smtClean="0">
                <a:solidFill>
                  <a:srgbClr val="FF0000"/>
                </a:solidFill>
              </a:rPr>
              <a:t>RESPUESTA</a:t>
            </a:r>
            <a:r>
              <a:rPr lang="es-PE" dirty="0" smtClean="0"/>
              <a:t>: </a:t>
            </a:r>
            <a:r>
              <a:rPr lang="es-PE" dirty="0" err="1"/>
              <a:t>Sheyla</a:t>
            </a:r>
            <a:r>
              <a:rPr lang="es-PE" dirty="0"/>
              <a:t> se encuentra con buena salud porque su IMC es 21,24 y dicho valor está </a:t>
            </a:r>
            <a:r>
              <a:rPr lang="es-PE" dirty="0" smtClean="0"/>
              <a:t>entre 20 </a:t>
            </a:r>
            <a:r>
              <a:rPr lang="es-PE" dirty="0"/>
              <a:t>y 25 kg/m</a:t>
            </a:r>
            <a:r>
              <a:rPr lang="es-PE" baseline="30000" dirty="0"/>
              <a:t>2</a:t>
            </a:r>
            <a:r>
              <a:rPr lang="es-PE" dirty="0"/>
              <a:t>.</a:t>
            </a:r>
            <a:endParaRPr lang="es-PE" dirty="0"/>
          </a:p>
        </p:txBody>
      </p:sp>
      <p:grpSp>
        <p:nvGrpSpPr>
          <p:cNvPr id="56" name="Grupo 55"/>
          <p:cNvGrpSpPr/>
          <p:nvPr/>
        </p:nvGrpSpPr>
        <p:grpSpPr>
          <a:xfrm>
            <a:off x="3104831" y="1326967"/>
            <a:ext cx="2427268" cy="1051586"/>
            <a:chOff x="2887319" y="5565634"/>
            <a:chExt cx="1788135" cy="1051586"/>
          </a:xfrm>
        </p:grpSpPr>
        <p:grpSp>
          <p:nvGrpSpPr>
            <p:cNvPr id="58" name="Grupo 57"/>
            <p:cNvGrpSpPr/>
            <p:nvPr/>
          </p:nvGrpSpPr>
          <p:grpSpPr>
            <a:xfrm>
              <a:off x="2887319" y="5565634"/>
              <a:ext cx="1788135" cy="584775"/>
              <a:chOff x="2887319" y="5565634"/>
              <a:chExt cx="1788135" cy="584775"/>
            </a:xfrm>
          </p:grpSpPr>
          <p:sp>
            <p:nvSpPr>
              <p:cNvPr id="60" name="CuadroTexto 59"/>
              <p:cNvSpPr txBox="1"/>
              <p:nvPr/>
            </p:nvSpPr>
            <p:spPr>
              <a:xfrm>
                <a:off x="2887319" y="5565634"/>
                <a:ext cx="1788135" cy="584775"/>
              </a:xfrm>
              <a:prstGeom prst="rect">
                <a:avLst/>
              </a:prstGeom>
              <a:noFill/>
            </p:spPr>
            <p:txBody>
              <a:bodyPr wrap="none" rtlCol="0">
                <a:spAutoFit/>
              </a:bodyPr>
              <a:lstStyle/>
              <a:p>
                <a:r>
                  <a:rPr lang="es-PE" sz="3200" dirty="0" smtClean="0">
                    <a:solidFill>
                      <a:srgbClr val="002060"/>
                    </a:solidFill>
                  </a:rPr>
                  <a:t>(23)(1,7)</a:t>
                </a:r>
                <a:r>
                  <a:rPr lang="es-PE" sz="3200" baseline="30000" dirty="0" smtClean="0">
                    <a:solidFill>
                      <a:srgbClr val="002060"/>
                    </a:solidFill>
                  </a:rPr>
                  <a:t>2</a:t>
                </a:r>
                <a:r>
                  <a:rPr lang="es-PE" sz="3200" dirty="0" smtClean="0">
                    <a:solidFill>
                      <a:srgbClr val="002060"/>
                    </a:solidFill>
                  </a:rPr>
                  <a:t>(54)</a:t>
                </a:r>
                <a:endParaRPr lang="es-PE" sz="3200" dirty="0">
                  <a:solidFill>
                    <a:srgbClr val="002060"/>
                  </a:solidFill>
                </a:endParaRPr>
              </a:p>
            </p:txBody>
          </p:sp>
          <p:cxnSp>
            <p:nvCxnSpPr>
              <p:cNvPr id="61" name="Conector recto 60"/>
              <p:cNvCxnSpPr/>
              <p:nvPr/>
            </p:nvCxnSpPr>
            <p:spPr>
              <a:xfrm>
                <a:off x="2960605" y="6093296"/>
                <a:ext cx="1591077"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grpSp>
        <p:sp>
          <p:nvSpPr>
            <p:cNvPr id="59" name="CuadroTexto 58"/>
            <p:cNvSpPr txBox="1"/>
            <p:nvPr/>
          </p:nvSpPr>
          <p:spPr>
            <a:xfrm>
              <a:off x="3132949" y="6032445"/>
              <a:ext cx="1296876" cy="584775"/>
            </a:xfrm>
            <a:prstGeom prst="rect">
              <a:avLst/>
            </a:prstGeom>
            <a:noFill/>
          </p:spPr>
          <p:txBody>
            <a:bodyPr wrap="none" rtlCol="0">
              <a:spAutoFit/>
            </a:bodyPr>
            <a:lstStyle/>
            <a:p>
              <a:r>
                <a:rPr lang="es-PE" sz="3200" dirty="0" smtClean="0">
                  <a:solidFill>
                    <a:srgbClr val="002060"/>
                  </a:solidFill>
                </a:rPr>
                <a:t>(66</a:t>
              </a:r>
              <a:r>
                <a:rPr lang="es-PE" sz="3200" dirty="0">
                  <a:solidFill>
                    <a:srgbClr val="002060"/>
                  </a:solidFill>
                </a:rPr>
                <a:t>)(</a:t>
              </a:r>
              <a:r>
                <a:rPr lang="es-PE" sz="3200" dirty="0" smtClean="0">
                  <a:solidFill>
                    <a:srgbClr val="002060"/>
                  </a:solidFill>
                </a:rPr>
                <a:t>1,6)</a:t>
              </a:r>
              <a:r>
                <a:rPr lang="es-PE" sz="3200" baseline="30000" dirty="0" smtClean="0">
                  <a:solidFill>
                    <a:srgbClr val="002060"/>
                  </a:solidFill>
                </a:rPr>
                <a:t>2</a:t>
              </a:r>
              <a:endParaRPr lang="es-PE" sz="3200" dirty="0">
                <a:solidFill>
                  <a:srgbClr val="002060"/>
                </a:solidFill>
              </a:endParaRPr>
            </a:p>
          </p:txBody>
        </p:sp>
      </p:grpSp>
      <p:sp>
        <p:nvSpPr>
          <p:cNvPr id="62" name="CuadroTexto 61"/>
          <p:cNvSpPr txBox="1"/>
          <p:nvPr/>
        </p:nvSpPr>
        <p:spPr>
          <a:xfrm>
            <a:off x="547503" y="1326967"/>
            <a:ext cx="2097140" cy="646331"/>
          </a:xfrm>
          <a:prstGeom prst="rect">
            <a:avLst/>
          </a:prstGeom>
          <a:noFill/>
        </p:spPr>
        <p:txBody>
          <a:bodyPr wrap="square" rtlCol="0">
            <a:spAutoFit/>
          </a:bodyPr>
          <a:lstStyle/>
          <a:p>
            <a:r>
              <a:rPr lang="es-PE" sz="3600" dirty="0" err="1">
                <a:solidFill>
                  <a:srgbClr val="002060"/>
                </a:solidFill>
              </a:rPr>
              <a:t>IMC</a:t>
            </a:r>
            <a:r>
              <a:rPr lang="es-PE" sz="3600" baseline="-25000" dirty="0" err="1">
                <a:solidFill>
                  <a:srgbClr val="002060"/>
                </a:solidFill>
              </a:rPr>
              <a:t>Sheyla</a:t>
            </a:r>
            <a:endParaRPr lang="es-PE" dirty="0"/>
          </a:p>
        </p:txBody>
      </p:sp>
      <p:sp>
        <p:nvSpPr>
          <p:cNvPr id="63" name="CuadroTexto 62"/>
          <p:cNvSpPr txBox="1"/>
          <p:nvPr/>
        </p:nvSpPr>
        <p:spPr>
          <a:xfrm>
            <a:off x="2487803" y="1575257"/>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sp>
        <p:nvSpPr>
          <p:cNvPr id="64" name="CuadroTexto 63"/>
          <p:cNvSpPr txBox="1"/>
          <p:nvPr/>
        </p:nvSpPr>
        <p:spPr>
          <a:xfrm>
            <a:off x="667411" y="3494181"/>
            <a:ext cx="2097140" cy="646331"/>
          </a:xfrm>
          <a:prstGeom prst="rect">
            <a:avLst/>
          </a:prstGeom>
          <a:noFill/>
        </p:spPr>
        <p:txBody>
          <a:bodyPr wrap="square" rtlCol="0">
            <a:spAutoFit/>
          </a:bodyPr>
          <a:lstStyle/>
          <a:p>
            <a:r>
              <a:rPr lang="es-PE" sz="3600" dirty="0" err="1">
                <a:solidFill>
                  <a:srgbClr val="002060"/>
                </a:solidFill>
              </a:rPr>
              <a:t>IMC</a:t>
            </a:r>
            <a:r>
              <a:rPr lang="es-PE" sz="3600" baseline="-25000" dirty="0" err="1">
                <a:solidFill>
                  <a:srgbClr val="002060"/>
                </a:solidFill>
              </a:rPr>
              <a:t>Sheyla</a:t>
            </a:r>
            <a:endParaRPr lang="es-PE" dirty="0"/>
          </a:p>
        </p:txBody>
      </p:sp>
      <p:sp>
        <p:nvSpPr>
          <p:cNvPr id="65" name="CuadroTexto 64"/>
          <p:cNvSpPr txBox="1"/>
          <p:nvPr/>
        </p:nvSpPr>
        <p:spPr>
          <a:xfrm>
            <a:off x="2501302" y="2548118"/>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grpSp>
        <p:nvGrpSpPr>
          <p:cNvPr id="66" name="Grupo 65"/>
          <p:cNvGrpSpPr/>
          <p:nvPr/>
        </p:nvGrpSpPr>
        <p:grpSpPr>
          <a:xfrm>
            <a:off x="3037287" y="2362900"/>
            <a:ext cx="2496196" cy="1035933"/>
            <a:chOff x="2887319" y="5565634"/>
            <a:chExt cx="1838913" cy="1035933"/>
          </a:xfrm>
        </p:grpSpPr>
        <p:grpSp>
          <p:nvGrpSpPr>
            <p:cNvPr id="67" name="Grupo 66"/>
            <p:cNvGrpSpPr/>
            <p:nvPr/>
          </p:nvGrpSpPr>
          <p:grpSpPr>
            <a:xfrm>
              <a:off x="2887319" y="5565634"/>
              <a:ext cx="1838913" cy="584775"/>
              <a:chOff x="2887319" y="5565634"/>
              <a:chExt cx="1838913" cy="584775"/>
            </a:xfrm>
          </p:grpSpPr>
          <p:sp>
            <p:nvSpPr>
              <p:cNvPr id="69" name="CuadroTexto 68"/>
              <p:cNvSpPr txBox="1"/>
              <p:nvPr/>
            </p:nvSpPr>
            <p:spPr>
              <a:xfrm>
                <a:off x="2887319" y="5565634"/>
                <a:ext cx="1838913" cy="584775"/>
              </a:xfrm>
              <a:prstGeom prst="rect">
                <a:avLst/>
              </a:prstGeom>
              <a:noFill/>
            </p:spPr>
            <p:txBody>
              <a:bodyPr wrap="none" rtlCol="0">
                <a:spAutoFit/>
              </a:bodyPr>
              <a:lstStyle/>
              <a:p>
                <a:r>
                  <a:rPr lang="es-PE" sz="3200" dirty="0" smtClean="0">
                    <a:solidFill>
                      <a:srgbClr val="002060"/>
                    </a:solidFill>
                  </a:rPr>
                  <a:t>(23)(2,89)(54)</a:t>
                </a:r>
                <a:endParaRPr lang="es-PE" sz="3200" dirty="0">
                  <a:solidFill>
                    <a:srgbClr val="002060"/>
                  </a:solidFill>
                </a:endParaRPr>
              </a:p>
            </p:txBody>
          </p:sp>
          <p:cxnSp>
            <p:nvCxnSpPr>
              <p:cNvPr id="70" name="Conector recto 69"/>
              <p:cNvCxnSpPr/>
              <p:nvPr/>
            </p:nvCxnSpPr>
            <p:spPr>
              <a:xfrm>
                <a:off x="2960605" y="6093296"/>
                <a:ext cx="1591077"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grpSp>
        <p:sp>
          <p:nvSpPr>
            <p:cNvPr id="68" name="CuadroTexto 67"/>
            <p:cNvSpPr txBox="1"/>
            <p:nvPr/>
          </p:nvSpPr>
          <p:spPr>
            <a:xfrm>
              <a:off x="3131928" y="6016792"/>
              <a:ext cx="1347655" cy="584775"/>
            </a:xfrm>
            <a:prstGeom prst="rect">
              <a:avLst/>
            </a:prstGeom>
            <a:noFill/>
          </p:spPr>
          <p:txBody>
            <a:bodyPr wrap="none" rtlCol="0">
              <a:spAutoFit/>
            </a:bodyPr>
            <a:lstStyle/>
            <a:p>
              <a:r>
                <a:rPr lang="es-PE" sz="3200" dirty="0" smtClean="0">
                  <a:solidFill>
                    <a:srgbClr val="002060"/>
                  </a:solidFill>
                </a:rPr>
                <a:t>(66)(2,56)</a:t>
              </a:r>
              <a:endParaRPr lang="es-PE" sz="3200" dirty="0">
                <a:solidFill>
                  <a:srgbClr val="002060"/>
                </a:solidFill>
              </a:endParaRPr>
            </a:p>
          </p:txBody>
        </p:sp>
      </p:grpSp>
      <p:sp>
        <p:nvSpPr>
          <p:cNvPr id="76" name="CuadroTexto 75"/>
          <p:cNvSpPr txBox="1"/>
          <p:nvPr/>
        </p:nvSpPr>
        <p:spPr>
          <a:xfrm>
            <a:off x="2506872" y="3692932"/>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grpSp>
        <p:nvGrpSpPr>
          <p:cNvPr id="77" name="Grupo 76"/>
          <p:cNvGrpSpPr/>
          <p:nvPr/>
        </p:nvGrpSpPr>
        <p:grpSpPr>
          <a:xfrm>
            <a:off x="6166731" y="2362900"/>
            <a:ext cx="1537600" cy="1042779"/>
            <a:chOff x="879696" y="4284757"/>
            <a:chExt cx="1537600" cy="1042779"/>
          </a:xfrm>
        </p:grpSpPr>
        <p:sp>
          <p:nvSpPr>
            <p:cNvPr id="78" name="CuadroTexto 77"/>
            <p:cNvSpPr txBox="1"/>
            <p:nvPr/>
          </p:nvSpPr>
          <p:spPr>
            <a:xfrm>
              <a:off x="879696" y="4284757"/>
              <a:ext cx="1537600" cy="584775"/>
            </a:xfrm>
            <a:prstGeom prst="rect">
              <a:avLst/>
            </a:prstGeom>
            <a:noFill/>
          </p:spPr>
          <p:txBody>
            <a:bodyPr wrap="none" rtlCol="0">
              <a:spAutoFit/>
            </a:bodyPr>
            <a:lstStyle/>
            <a:p>
              <a:r>
                <a:rPr lang="es-PE" sz="3200" dirty="0" smtClean="0">
                  <a:solidFill>
                    <a:srgbClr val="002060"/>
                  </a:solidFill>
                </a:rPr>
                <a:t>3589,38</a:t>
              </a:r>
              <a:endParaRPr lang="es-PE" sz="3200" dirty="0">
                <a:solidFill>
                  <a:srgbClr val="002060"/>
                </a:solidFill>
              </a:endParaRPr>
            </a:p>
          </p:txBody>
        </p:sp>
        <p:cxnSp>
          <p:nvCxnSpPr>
            <p:cNvPr id="79" name="Conector recto 78"/>
            <p:cNvCxnSpPr/>
            <p:nvPr/>
          </p:nvCxnSpPr>
          <p:spPr>
            <a:xfrm>
              <a:off x="949117" y="4797152"/>
              <a:ext cx="1468179"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0" name="CuadroTexto 79"/>
            <p:cNvSpPr txBox="1"/>
            <p:nvPr/>
          </p:nvSpPr>
          <p:spPr>
            <a:xfrm>
              <a:off x="982217" y="4742761"/>
              <a:ext cx="1329210" cy="584775"/>
            </a:xfrm>
            <a:prstGeom prst="rect">
              <a:avLst/>
            </a:prstGeom>
            <a:noFill/>
          </p:spPr>
          <p:txBody>
            <a:bodyPr wrap="none" rtlCol="0">
              <a:spAutoFit/>
            </a:bodyPr>
            <a:lstStyle/>
            <a:p>
              <a:r>
                <a:rPr lang="es-PE" sz="3200" dirty="0" smtClean="0">
                  <a:solidFill>
                    <a:srgbClr val="002060"/>
                  </a:solidFill>
                </a:rPr>
                <a:t>168,96</a:t>
              </a:r>
              <a:endParaRPr lang="es-PE" sz="3200" dirty="0">
                <a:solidFill>
                  <a:srgbClr val="002060"/>
                </a:solidFill>
              </a:endParaRPr>
            </a:p>
          </p:txBody>
        </p:sp>
      </p:grpSp>
      <p:sp>
        <p:nvSpPr>
          <p:cNvPr id="81" name="CuadroTexto 80"/>
          <p:cNvSpPr txBox="1"/>
          <p:nvPr/>
        </p:nvSpPr>
        <p:spPr>
          <a:xfrm>
            <a:off x="605388" y="2378989"/>
            <a:ext cx="2097140" cy="646331"/>
          </a:xfrm>
          <a:prstGeom prst="rect">
            <a:avLst/>
          </a:prstGeom>
          <a:noFill/>
        </p:spPr>
        <p:txBody>
          <a:bodyPr wrap="square" rtlCol="0">
            <a:spAutoFit/>
          </a:bodyPr>
          <a:lstStyle/>
          <a:p>
            <a:r>
              <a:rPr lang="es-PE" sz="3600" dirty="0" err="1">
                <a:solidFill>
                  <a:srgbClr val="002060"/>
                </a:solidFill>
              </a:rPr>
              <a:t>IMC</a:t>
            </a:r>
            <a:r>
              <a:rPr lang="es-PE" sz="3600" baseline="-25000" dirty="0" err="1">
                <a:solidFill>
                  <a:srgbClr val="002060"/>
                </a:solidFill>
              </a:rPr>
              <a:t>Sheyla</a:t>
            </a:r>
            <a:endParaRPr lang="es-PE" dirty="0"/>
          </a:p>
        </p:txBody>
      </p:sp>
      <p:sp>
        <p:nvSpPr>
          <p:cNvPr id="82" name="CuadroTexto 81"/>
          <p:cNvSpPr txBox="1"/>
          <p:nvPr/>
        </p:nvSpPr>
        <p:spPr>
          <a:xfrm>
            <a:off x="5636004" y="2540703"/>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sp>
        <p:nvSpPr>
          <p:cNvPr id="83" name="CuadroTexto 82"/>
          <p:cNvSpPr txBox="1"/>
          <p:nvPr/>
        </p:nvSpPr>
        <p:spPr>
          <a:xfrm>
            <a:off x="3139190" y="3686574"/>
            <a:ext cx="1144778" cy="600164"/>
          </a:xfrm>
          <a:prstGeom prst="rect">
            <a:avLst/>
          </a:prstGeom>
          <a:noFill/>
        </p:spPr>
        <p:txBody>
          <a:bodyPr wrap="square" rtlCol="0">
            <a:spAutoFit/>
          </a:bodyPr>
          <a:lstStyle/>
          <a:p>
            <a:r>
              <a:rPr lang="es-PE" sz="3300" dirty="0" smtClean="0">
                <a:solidFill>
                  <a:srgbClr val="002060"/>
                </a:solidFill>
              </a:rPr>
              <a:t>21,24</a:t>
            </a:r>
            <a:endParaRPr lang="es-PE" dirty="0"/>
          </a:p>
        </p:txBody>
      </p:sp>
    </p:spTree>
    <p:extLst>
      <p:ext uri="{BB962C8B-B14F-4D97-AF65-F5344CB8AC3E}">
        <p14:creationId xmlns:p14="http://schemas.microsoft.com/office/powerpoint/2010/main" val="262736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7" grpId="0"/>
      <p:bldP spid="62" grpId="0"/>
      <p:bldP spid="63" grpId="0"/>
      <p:bldP spid="64" grpId="0"/>
      <p:bldP spid="65" grpId="0"/>
      <p:bldP spid="76"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274518500"/>
              </p:ext>
            </p:extLst>
          </p:nvPr>
        </p:nvGraphicFramePr>
        <p:xfrm>
          <a:off x="416327" y="934183"/>
          <a:ext cx="8260129" cy="731520"/>
        </p:xfrm>
        <a:graphic>
          <a:graphicData uri="http://schemas.openxmlformats.org/drawingml/2006/table">
            <a:tbl>
              <a:tblPr>
                <a:tableStyleId>{5C22544A-7EE6-4342-B048-85BDC9FD1C3A}</a:tableStyleId>
              </a:tblPr>
              <a:tblGrid>
                <a:gridCol w="8260129"/>
              </a:tblGrid>
              <a:tr h="526308">
                <a:tc>
                  <a:txBody>
                    <a:bodyPr/>
                    <a:lstStyle/>
                    <a:p>
                      <a:r>
                        <a:rPr lang="es-PE" sz="2400" b="0" dirty="0" smtClean="0">
                          <a:solidFill>
                            <a:schemeClr val="tx1"/>
                          </a:solidFill>
                          <a:effectLst/>
                        </a:rPr>
                        <a:t>3). </a:t>
                      </a:r>
                      <a:r>
                        <a:rPr lang="es-PE" sz="2400" b="0" i="0" u="none" strike="noStrike" kern="1200" baseline="0" dirty="0" smtClean="0">
                          <a:solidFill>
                            <a:schemeClr val="dk1"/>
                          </a:solidFill>
                          <a:latin typeface="+mn-lt"/>
                          <a:ea typeface="+mn-ea"/>
                          <a:cs typeface="+mn-cs"/>
                        </a:rPr>
                        <a:t>En una pequeña industria en Gamarra, se confeccionan tres pantalones por hora. Completa la información de la tabla:</a:t>
                      </a:r>
                      <a:endParaRPr lang="es-P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416327" y="3525054"/>
            <a:ext cx="4515713" cy="369332"/>
          </a:xfrm>
          <a:prstGeom prst="rect">
            <a:avLst/>
          </a:prstGeom>
          <a:noFill/>
        </p:spPr>
        <p:txBody>
          <a:bodyPr wrap="square" rtlCol="0">
            <a:spAutoFit/>
          </a:bodyPr>
          <a:lstStyle/>
          <a:p>
            <a:pPr algn="just"/>
            <a:r>
              <a:rPr lang="es-PE" dirty="0" smtClean="0">
                <a:solidFill>
                  <a:srgbClr val="FF0000"/>
                </a:solidFill>
              </a:rPr>
              <a:t>RESOLUCIÓN</a:t>
            </a:r>
            <a:r>
              <a:rPr lang="es-PE" dirty="0" smtClean="0"/>
              <a:t>: Completando la tabla se tiene:</a:t>
            </a:r>
            <a:endParaRPr lang="es-PE" dirty="0"/>
          </a:p>
        </p:txBody>
      </p:sp>
      <p:sp>
        <p:nvSpPr>
          <p:cNvPr id="40" name="CuadroTexto 39"/>
          <p:cNvSpPr txBox="1"/>
          <p:nvPr/>
        </p:nvSpPr>
        <p:spPr>
          <a:xfrm>
            <a:off x="416327" y="2774518"/>
            <a:ext cx="6225998" cy="646331"/>
          </a:xfrm>
          <a:prstGeom prst="rect">
            <a:avLst/>
          </a:prstGeom>
          <a:noFill/>
        </p:spPr>
        <p:txBody>
          <a:bodyPr wrap="square" rtlCol="0">
            <a:spAutoFit/>
          </a:bodyPr>
          <a:lstStyle/>
          <a:p>
            <a:r>
              <a:rPr lang="es-PE" dirty="0"/>
              <a:t>De la situación dada, </a:t>
            </a:r>
            <a:r>
              <a:rPr lang="es-PE" dirty="0" smtClean="0"/>
              <a:t>¿En </a:t>
            </a:r>
            <a:r>
              <a:rPr lang="es-PE" dirty="0"/>
              <a:t>cuánto tiempo se confeccionarán 60 pantalones y cuántos pantalones </a:t>
            </a:r>
            <a:r>
              <a:rPr lang="es-PE" dirty="0" smtClean="0"/>
              <a:t>se confeccionarán </a:t>
            </a:r>
            <a:r>
              <a:rPr lang="es-PE" dirty="0"/>
              <a:t>en 8 horas?</a:t>
            </a:r>
            <a:endParaRPr lang="es-PE" dirty="0"/>
          </a:p>
        </p:txBody>
      </p:sp>
      <p:sp>
        <p:nvSpPr>
          <p:cNvPr id="114" name="CuadroTexto 113"/>
          <p:cNvSpPr txBox="1"/>
          <p:nvPr/>
        </p:nvSpPr>
        <p:spPr>
          <a:xfrm>
            <a:off x="389942" y="6000488"/>
            <a:ext cx="7494425" cy="646331"/>
          </a:xfrm>
          <a:prstGeom prst="rect">
            <a:avLst/>
          </a:prstGeom>
          <a:noFill/>
        </p:spPr>
        <p:txBody>
          <a:bodyPr wrap="square" rtlCol="0">
            <a:spAutoFit/>
          </a:bodyPr>
          <a:lstStyle/>
          <a:p>
            <a:pPr algn="just"/>
            <a:r>
              <a:rPr lang="es-PE" dirty="0" smtClean="0">
                <a:solidFill>
                  <a:srgbClr val="FF0000"/>
                </a:solidFill>
              </a:rPr>
              <a:t>RESPUESTA</a:t>
            </a:r>
            <a:r>
              <a:rPr lang="es-PE" dirty="0" smtClean="0"/>
              <a:t>: </a:t>
            </a:r>
            <a:r>
              <a:rPr lang="es-PE" dirty="0" smtClean="0"/>
              <a:t>60 pantalones se confeccionarán  20 horas y en 8 horas se confeccionarán 24 pantalones.</a:t>
            </a:r>
            <a:endParaRPr lang="es-PE" dirty="0"/>
          </a:p>
        </p:txBody>
      </p:sp>
      <p:pic>
        <p:nvPicPr>
          <p:cNvPr id="28" name="Picture 2" descr="C:\Users\ANYI06\Desktop\pantalo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13" r="13326"/>
          <a:stretch/>
        </p:blipFill>
        <p:spPr bwMode="auto">
          <a:xfrm>
            <a:off x="7142913" y="2736736"/>
            <a:ext cx="505042" cy="7218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Tabla 28"/>
          <p:cNvGraphicFramePr>
            <a:graphicFrameLocks noGrp="1"/>
          </p:cNvGraphicFramePr>
          <p:nvPr>
            <p:extLst>
              <p:ext uri="{D42A27DB-BD31-4B8C-83A1-F6EECF244321}">
                <p14:modId xmlns:p14="http://schemas.microsoft.com/office/powerpoint/2010/main" val="866749028"/>
              </p:ext>
            </p:extLst>
          </p:nvPr>
        </p:nvGraphicFramePr>
        <p:xfrm>
          <a:off x="513396" y="1890916"/>
          <a:ext cx="7240281" cy="751716"/>
        </p:xfrm>
        <a:graphic>
          <a:graphicData uri="http://schemas.openxmlformats.org/drawingml/2006/table">
            <a:tbl>
              <a:tblPr>
                <a:tableStyleId>{5940675A-B579-460E-94D1-54222C63F5DA}</a:tableStyleId>
              </a:tblPr>
              <a:tblGrid>
                <a:gridCol w="2978060"/>
                <a:gridCol w="609113"/>
                <a:gridCol w="609113"/>
                <a:gridCol w="609113"/>
                <a:gridCol w="609113"/>
                <a:gridCol w="609113"/>
                <a:gridCol w="609113"/>
                <a:gridCol w="607543"/>
              </a:tblGrid>
              <a:tr h="385956">
                <a:tc>
                  <a:txBody>
                    <a:bodyPr/>
                    <a:lstStyle/>
                    <a:p>
                      <a:pPr algn="ctr">
                        <a:spcBef>
                          <a:spcPts val="600"/>
                        </a:spcBef>
                        <a:spcAft>
                          <a:spcPts val="1200"/>
                        </a:spcAft>
                      </a:pPr>
                      <a:r>
                        <a:rPr lang="es-PE" sz="2000" dirty="0" smtClean="0">
                          <a:effectLst/>
                        </a:rPr>
                        <a:t>Tiempo(horas)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400" dirty="0">
                          <a:effectLst/>
                        </a:rPr>
                        <a:t> </a:t>
                      </a:r>
                      <a:r>
                        <a:rPr lang="es-PE" sz="2400" dirty="0" smtClean="0">
                          <a:effectLst/>
                        </a:rPr>
                        <a:t>1</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6</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r>
                        <a:rPr lang="es-PE" sz="2400" dirty="0" smtClean="0">
                          <a:effectLst/>
                        </a:rPr>
                        <a:t>7</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10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spcBef>
                          <a:spcPts val="600"/>
                        </a:spcBef>
                        <a:spcAft>
                          <a:spcPts val="1200"/>
                        </a:spcAft>
                      </a:pPr>
                      <a:r>
                        <a:rPr lang="es-PE" sz="2000" dirty="0" smtClean="0">
                          <a:effectLst/>
                          <a:latin typeface="+mn-lt"/>
                          <a:ea typeface="+mn-ea"/>
                          <a:cs typeface="+mn-cs"/>
                        </a:rPr>
                        <a:t>Cantidad</a:t>
                      </a:r>
                      <a:r>
                        <a:rPr lang="es-PE" sz="2000" baseline="0" dirty="0" smtClean="0">
                          <a:effectLst/>
                          <a:latin typeface="+mn-lt"/>
                          <a:ea typeface="+mn-ea"/>
                          <a:cs typeface="+mn-cs"/>
                        </a:rPr>
                        <a:t> de pantalones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9</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18</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27</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36</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30" name="Picture 2" descr="C:\Users\ANYI06\Desktop\pantalo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13" r="13326"/>
          <a:stretch/>
        </p:blipFill>
        <p:spPr bwMode="auto">
          <a:xfrm rot="20819995">
            <a:off x="7672045" y="2726964"/>
            <a:ext cx="505042" cy="7218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NYI06\Desktop\pantalo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13" r="13326"/>
          <a:stretch/>
        </p:blipFill>
        <p:spPr bwMode="auto">
          <a:xfrm rot="749581">
            <a:off x="8275733" y="2626136"/>
            <a:ext cx="505042" cy="721894"/>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4211960" y="3942854"/>
            <a:ext cx="3672408" cy="461665"/>
          </a:xfrm>
          <a:prstGeom prst="rect">
            <a:avLst/>
          </a:prstGeom>
          <a:noFill/>
        </p:spPr>
        <p:txBody>
          <a:bodyPr wrap="square" rtlCol="0">
            <a:spAutoFit/>
          </a:bodyPr>
          <a:lstStyle/>
          <a:p>
            <a:r>
              <a:rPr lang="es-PE" sz="2400" dirty="0" smtClean="0">
                <a:solidFill>
                  <a:srgbClr val="FF0000"/>
                </a:solidFill>
              </a:rPr>
              <a:t>3                         9              12</a:t>
            </a:r>
            <a:endParaRPr lang="es-PE" sz="2400" dirty="0">
              <a:solidFill>
                <a:srgbClr val="FF0000"/>
              </a:solidFill>
            </a:endParaRPr>
          </a:p>
        </p:txBody>
      </p:sp>
      <p:graphicFrame>
        <p:nvGraphicFramePr>
          <p:cNvPr id="33" name="Tabla 32"/>
          <p:cNvGraphicFramePr>
            <a:graphicFrameLocks noGrp="1"/>
          </p:cNvGraphicFramePr>
          <p:nvPr>
            <p:extLst>
              <p:ext uri="{D42A27DB-BD31-4B8C-83A1-F6EECF244321}">
                <p14:modId xmlns:p14="http://schemas.microsoft.com/office/powerpoint/2010/main" val="2377695331"/>
              </p:ext>
            </p:extLst>
          </p:nvPr>
        </p:nvGraphicFramePr>
        <p:xfrm>
          <a:off x="506768" y="3989551"/>
          <a:ext cx="7240281" cy="731520"/>
        </p:xfrm>
        <a:graphic>
          <a:graphicData uri="http://schemas.openxmlformats.org/drawingml/2006/table">
            <a:tbl>
              <a:tblPr>
                <a:tableStyleId>{5940675A-B579-460E-94D1-54222C63F5DA}</a:tableStyleId>
              </a:tblPr>
              <a:tblGrid>
                <a:gridCol w="2978060"/>
                <a:gridCol w="609113"/>
                <a:gridCol w="609113"/>
                <a:gridCol w="609113"/>
                <a:gridCol w="609113"/>
                <a:gridCol w="609113"/>
                <a:gridCol w="609113"/>
                <a:gridCol w="607543"/>
              </a:tblGrid>
              <a:tr h="0">
                <a:tc>
                  <a:txBody>
                    <a:bodyPr/>
                    <a:lstStyle/>
                    <a:p>
                      <a:pPr algn="ctr">
                        <a:spcBef>
                          <a:spcPts val="600"/>
                        </a:spcBef>
                        <a:spcAft>
                          <a:spcPts val="1200"/>
                        </a:spcAft>
                      </a:pPr>
                      <a:r>
                        <a:rPr lang="es-PE" sz="2000" dirty="0" smtClean="0">
                          <a:effectLst/>
                        </a:rPr>
                        <a:t>Tiempo(horas)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400" dirty="0">
                          <a:effectLst/>
                        </a:rPr>
                        <a:t> </a:t>
                      </a:r>
                      <a:r>
                        <a:rPr lang="es-PE" sz="2400" dirty="0" smtClean="0">
                          <a:effectLst/>
                        </a:rPr>
                        <a:t>1</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6</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r>
                        <a:rPr lang="es-PE" sz="2400" dirty="0" smtClean="0">
                          <a:effectLst/>
                        </a:rPr>
                        <a:t>7</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10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spcBef>
                          <a:spcPts val="600"/>
                        </a:spcBef>
                        <a:spcAft>
                          <a:spcPts val="1200"/>
                        </a:spcAft>
                      </a:pPr>
                      <a:r>
                        <a:rPr lang="es-PE" sz="2000" dirty="0" smtClean="0">
                          <a:effectLst/>
                          <a:latin typeface="+mn-lt"/>
                          <a:ea typeface="+mn-ea"/>
                          <a:cs typeface="+mn-cs"/>
                        </a:rPr>
                        <a:t>Cantidad</a:t>
                      </a:r>
                      <a:r>
                        <a:rPr lang="es-PE" sz="2000" baseline="0" dirty="0" smtClean="0">
                          <a:effectLst/>
                          <a:latin typeface="+mn-lt"/>
                          <a:ea typeface="+mn-ea"/>
                          <a:cs typeface="+mn-cs"/>
                        </a:rPr>
                        <a:t> de pantalones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9</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18</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27</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36</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4" name="CuadroTexto 33"/>
          <p:cNvSpPr txBox="1"/>
          <p:nvPr/>
        </p:nvSpPr>
        <p:spPr>
          <a:xfrm>
            <a:off x="3630499" y="4296395"/>
            <a:ext cx="3672408" cy="461665"/>
          </a:xfrm>
          <a:prstGeom prst="rect">
            <a:avLst/>
          </a:prstGeom>
          <a:noFill/>
        </p:spPr>
        <p:txBody>
          <a:bodyPr wrap="square" rtlCol="0">
            <a:spAutoFit/>
          </a:bodyPr>
          <a:lstStyle/>
          <a:p>
            <a:r>
              <a:rPr lang="es-PE" sz="2400" dirty="0" smtClean="0">
                <a:solidFill>
                  <a:srgbClr val="FF0000"/>
                </a:solidFill>
              </a:rPr>
              <a:t>3                       21              30</a:t>
            </a:r>
            <a:endParaRPr lang="es-PE" sz="2400" dirty="0">
              <a:solidFill>
                <a:srgbClr val="FF0000"/>
              </a:solidFill>
            </a:endParaRPr>
          </a:p>
        </p:txBody>
      </p:sp>
      <p:sp>
        <p:nvSpPr>
          <p:cNvPr id="36" name="CuadroTexto 35"/>
          <p:cNvSpPr txBox="1"/>
          <p:nvPr/>
        </p:nvSpPr>
        <p:spPr>
          <a:xfrm>
            <a:off x="389943" y="4871442"/>
            <a:ext cx="6225998" cy="369332"/>
          </a:xfrm>
          <a:prstGeom prst="rect">
            <a:avLst/>
          </a:prstGeom>
          <a:noFill/>
        </p:spPr>
        <p:txBody>
          <a:bodyPr wrap="square" rtlCol="0">
            <a:spAutoFit/>
          </a:bodyPr>
          <a:lstStyle/>
          <a:p>
            <a:r>
              <a:rPr lang="es-PE" dirty="0" smtClean="0"/>
              <a:t>Se puede deducir la relación: (Nº pantalones) </a:t>
            </a:r>
            <a:r>
              <a:rPr lang="es-PE" dirty="0" smtClean="0">
                <a:solidFill>
                  <a:srgbClr val="FF0000"/>
                </a:solidFill>
              </a:rPr>
              <a:t>=</a:t>
            </a:r>
            <a:r>
              <a:rPr lang="es-PE" dirty="0" smtClean="0"/>
              <a:t> 3(Tiempo)</a:t>
            </a:r>
            <a:endParaRPr lang="es-PE" dirty="0"/>
          </a:p>
        </p:txBody>
      </p:sp>
      <p:sp>
        <p:nvSpPr>
          <p:cNvPr id="37" name="CuadroTexto 36"/>
          <p:cNvSpPr txBox="1"/>
          <p:nvPr/>
        </p:nvSpPr>
        <p:spPr>
          <a:xfrm>
            <a:off x="389943" y="5194608"/>
            <a:ext cx="6912964" cy="369332"/>
          </a:xfrm>
          <a:prstGeom prst="rect">
            <a:avLst/>
          </a:prstGeom>
          <a:noFill/>
        </p:spPr>
        <p:txBody>
          <a:bodyPr wrap="square" rtlCol="0">
            <a:spAutoFit/>
          </a:bodyPr>
          <a:lstStyle/>
          <a:p>
            <a:r>
              <a:rPr lang="es-PE" dirty="0" smtClean="0"/>
              <a:t>(60) </a:t>
            </a:r>
            <a:r>
              <a:rPr lang="es-PE" dirty="0" smtClean="0">
                <a:solidFill>
                  <a:srgbClr val="FF0000"/>
                </a:solidFill>
              </a:rPr>
              <a:t>=</a:t>
            </a:r>
            <a:r>
              <a:rPr lang="es-PE" dirty="0" smtClean="0"/>
              <a:t> 3(Tiempo)  </a:t>
            </a:r>
            <a:r>
              <a:rPr lang="es-PE" dirty="0" smtClean="0">
                <a:sym typeface="Symbol" panose="05050102010706020507" pitchFamily="18" charset="2"/>
              </a:rPr>
              <a:t>  (Tiempo) </a:t>
            </a:r>
            <a:r>
              <a:rPr lang="es-PE" dirty="0" smtClean="0">
                <a:solidFill>
                  <a:srgbClr val="FF0000"/>
                </a:solidFill>
                <a:sym typeface="Symbol" panose="05050102010706020507" pitchFamily="18" charset="2"/>
              </a:rPr>
              <a:t>=</a:t>
            </a:r>
            <a:r>
              <a:rPr lang="es-PE" dirty="0" smtClean="0">
                <a:sym typeface="Symbol" panose="05050102010706020507" pitchFamily="18" charset="2"/>
              </a:rPr>
              <a:t> 60/3 </a:t>
            </a:r>
            <a:r>
              <a:rPr lang="es-PE" dirty="0" smtClean="0">
                <a:solidFill>
                  <a:srgbClr val="FF0000"/>
                </a:solidFill>
                <a:sym typeface="Symbol" panose="05050102010706020507" pitchFamily="18" charset="2"/>
              </a:rPr>
              <a:t>=</a:t>
            </a:r>
            <a:r>
              <a:rPr lang="es-PE" dirty="0" smtClean="0">
                <a:sym typeface="Symbol" panose="05050102010706020507" pitchFamily="18" charset="2"/>
              </a:rPr>
              <a:t> 20</a:t>
            </a:r>
            <a:endParaRPr lang="es-PE" dirty="0"/>
          </a:p>
        </p:txBody>
      </p:sp>
      <p:sp>
        <p:nvSpPr>
          <p:cNvPr id="38" name="CuadroTexto 37"/>
          <p:cNvSpPr txBox="1"/>
          <p:nvPr/>
        </p:nvSpPr>
        <p:spPr>
          <a:xfrm>
            <a:off x="378760" y="5520075"/>
            <a:ext cx="6912964" cy="369332"/>
          </a:xfrm>
          <a:prstGeom prst="rect">
            <a:avLst/>
          </a:prstGeom>
          <a:noFill/>
        </p:spPr>
        <p:txBody>
          <a:bodyPr wrap="square" rtlCol="0">
            <a:spAutoFit/>
          </a:bodyPr>
          <a:lstStyle/>
          <a:p>
            <a:r>
              <a:rPr lang="es-PE" dirty="0" smtClean="0"/>
              <a:t>(Nº pantalones) </a:t>
            </a:r>
            <a:r>
              <a:rPr lang="es-PE" dirty="0" smtClean="0">
                <a:solidFill>
                  <a:srgbClr val="FF0000"/>
                </a:solidFill>
              </a:rPr>
              <a:t>=</a:t>
            </a:r>
            <a:r>
              <a:rPr lang="es-PE" dirty="0" smtClean="0"/>
              <a:t> 3(8)  </a:t>
            </a:r>
            <a:r>
              <a:rPr lang="es-PE" dirty="0" smtClean="0">
                <a:sym typeface="Symbol" panose="05050102010706020507" pitchFamily="18" charset="2"/>
              </a:rPr>
              <a:t>  (Nº de pantalones) </a:t>
            </a:r>
            <a:r>
              <a:rPr lang="es-PE" dirty="0" smtClean="0">
                <a:solidFill>
                  <a:srgbClr val="FF0000"/>
                </a:solidFill>
                <a:sym typeface="Symbol" panose="05050102010706020507" pitchFamily="18" charset="2"/>
              </a:rPr>
              <a:t>=</a:t>
            </a:r>
            <a:r>
              <a:rPr lang="es-PE" dirty="0" smtClean="0">
                <a:sym typeface="Symbol" panose="05050102010706020507" pitchFamily="18" charset="2"/>
              </a:rPr>
              <a:t> 24</a:t>
            </a:r>
            <a:endParaRPr lang="es-PE" dirty="0"/>
          </a:p>
        </p:txBody>
      </p:sp>
    </p:spTree>
    <p:extLst>
      <p:ext uri="{BB962C8B-B14F-4D97-AF65-F5344CB8AC3E}">
        <p14:creationId xmlns:p14="http://schemas.microsoft.com/office/powerpoint/2010/main" val="33036142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80">
                                          <p:stCondLst>
                                            <p:cond delay="0"/>
                                          </p:stCondLst>
                                        </p:cTn>
                                        <p:tgtEl>
                                          <p:spTgt spid="29"/>
                                        </p:tgtEl>
                                      </p:cBhvr>
                                    </p:animEffect>
                                    <p:anim calcmode="lin" valueType="num">
                                      <p:cBhvr>
                                        <p:cTn id="2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7" dur="26">
                                          <p:stCondLst>
                                            <p:cond delay="650"/>
                                          </p:stCondLst>
                                        </p:cTn>
                                        <p:tgtEl>
                                          <p:spTgt spid="29"/>
                                        </p:tgtEl>
                                      </p:cBhvr>
                                      <p:to x="100000" y="60000"/>
                                    </p:animScale>
                                    <p:animScale>
                                      <p:cBhvr>
                                        <p:cTn id="28" dur="166" decel="50000">
                                          <p:stCondLst>
                                            <p:cond delay="676"/>
                                          </p:stCondLst>
                                        </p:cTn>
                                        <p:tgtEl>
                                          <p:spTgt spid="29"/>
                                        </p:tgtEl>
                                      </p:cBhvr>
                                      <p:to x="100000" y="100000"/>
                                    </p:animScale>
                                    <p:animScale>
                                      <p:cBhvr>
                                        <p:cTn id="29" dur="26">
                                          <p:stCondLst>
                                            <p:cond delay="1312"/>
                                          </p:stCondLst>
                                        </p:cTn>
                                        <p:tgtEl>
                                          <p:spTgt spid="29"/>
                                        </p:tgtEl>
                                      </p:cBhvr>
                                      <p:to x="100000" y="80000"/>
                                    </p:animScale>
                                    <p:animScale>
                                      <p:cBhvr>
                                        <p:cTn id="30" dur="166" decel="50000">
                                          <p:stCondLst>
                                            <p:cond delay="1338"/>
                                          </p:stCondLst>
                                        </p:cTn>
                                        <p:tgtEl>
                                          <p:spTgt spid="29"/>
                                        </p:tgtEl>
                                      </p:cBhvr>
                                      <p:to x="100000" y="100000"/>
                                    </p:animScale>
                                    <p:animScale>
                                      <p:cBhvr>
                                        <p:cTn id="31" dur="26">
                                          <p:stCondLst>
                                            <p:cond delay="1642"/>
                                          </p:stCondLst>
                                        </p:cTn>
                                        <p:tgtEl>
                                          <p:spTgt spid="29"/>
                                        </p:tgtEl>
                                      </p:cBhvr>
                                      <p:to x="100000" y="90000"/>
                                    </p:animScale>
                                    <p:animScale>
                                      <p:cBhvr>
                                        <p:cTn id="32" dur="166" decel="50000">
                                          <p:stCondLst>
                                            <p:cond delay="1668"/>
                                          </p:stCondLst>
                                        </p:cTn>
                                        <p:tgtEl>
                                          <p:spTgt spid="29"/>
                                        </p:tgtEl>
                                      </p:cBhvr>
                                      <p:to x="100000" y="100000"/>
                                    </p:animScale>
                                    <p:animScale>
                                      <p:cBhvr>
                                        <p:cTn id="33" dur="26">
                                          <p:stCondLst>
                                            <p:cond delay="1808"/>
                                          </p:stCondLst>
                                        </p:cTn>
                                        <p:tgtEl>
                                          <p:spTgt spid="29"/>
                                        </p:tgtEl>
                                      </p:cBhvr>
                                      <p:to x="100000" y="95000"/>
                                    </p:animScale>
                                    <p:animScale>
                                      <p:cBhvr>
                                        <p:cTn id="34" dur="166" decel="50000">
                                          <p:stCondLst>
                                            <p:cond delay="1834"/>
                                          </p:stCondLst>
                                        </p:cTn>
                                        <p:tgtEl>
                                          <p:spTgt spid="29"/>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80">
                                          <p:stCondLst>
                                            <p:cond delay="0"/>
                                          </p:stCondLst>
                                        </p:cTn>
                                        <p:tgtEl>
                                          <p:spTgt spid="33"/>
                                        </p:tgtEl>
                                      </p:cBhvr>
                                    </p:animEffect>
                                    <p:anim calcmode="lin" valueType="num">
                                      <p:cBhvr>
                                        <p:cTn id="4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53" dur="26">
                                          <p:stCondLst>
                                            <p:cond delay="650"/>
                                          </p:stCondLst>
                                        </p:cTn>
                                        <p:tgtEl>
                                          <p:spTgt spid="33"/>
                                        </p:tgtEl>
                                      </p:cBhvr>
                                      <p:to x="100000" y="60000"/>
                                    </p:animScale>
                                    <p:animScale>
                                      <p:cBhvr>
                                        <p:cTn id="54" dur="166" decel="50000">
                                          <p:stCondLst>
                                            <p:cond delay="676"/>
                                          </p:stCondLst>
                                        </p:cTn>
                                        <p:tgtEl>
                                          <p:spTgt spid="33"/>
                                        </p:tgtEl>
                                      </p:cBhvr>
                                      <p:to x="100000" y="100000"/>
                                    </p:animScale>
                                    <p:animScale>
                                      <p:cBhvr>
                                        <p:cTn id="55" dur="26">
                                          <p:stCondLst>
                                            <p:cond delay="1312"/>
                                          </p:stCondLst>
                                        </p:cTn>
                                        <p:tgtEl>
                                          <p:spTgt spid="33"/>
                                        </p:tgtEl>
                                      </p:cBhvr>
                                      <p:to x="100000" y="80000"/>
                                    </p:animScale>
                                    <p:animScale>
                                      <p:cBhvr>
                                        <p:cTn id="56" dur="166" decel="50000">
                                          <p:stCondLst>
                                            <p:cond delay="1338"/>
                                          </p:stCondLst>
                                        </p:cTn>
                                        <p:tgtEl>
                                          <p:spTgt spid="33"/>
                                        </p:tgtEl>
                                      </p:cBhvr>
                                      <p:to x="100000" y="100000"/>
                                    </p:animScale>
                                    <p:animScale>
                                      <p:cBhvr>
                                        <p:cTn id="57" dur="26">
                                          <p:stCondLst>
                                            <p:cond delay="1642"/>
                                          </p:stCondLst>
                                        </p:cTn>
                                        <p:tgtEl>
                                          <p:spTgt spid="33"/>
                                        </p:tgtEl>
                                      </p:cBhvr>
                                      <p:to x="100000" y="90000"/>
                                    </p:animScale>
                                    <p:animScale>
                                      <p:cBhvr>
                                        <p:cTn id="58" dur="166" decel="50000">
                                          <p:stCondLst>
                                            <p:cond delay="1668"/>
                                          </p:stCondLst>
                                        </p:cTn>
                                        <p:tgtEl>
                                          <p:spTgt spid="33"/>
                                        </p:tgtEl>
                                      </p:cBhvr>
                                      <p:to x="100000" y="100000"/>
                                    </p:animScale>
                                    <p:animScale>
                                      <p:cBhvr>
                                        <p:cTn id="59" dur="26">
                                          <p:stCondLst>
                                            <p:cond delay="1808"/>
                                          </p:stCondLst>
                                        </p:cTn>
                                        <p:tgtEl>
                                          <p:spTgt spid="33"/>
                                        </p:tgtEl>
                                      </p:cBhvr>
                                      <p:to x="100000" y="95000"/>
                                    </p:animScale>
                                    <p:animScale>
                                      <p:cBhvr>
                                        <p:cTn id="60" dur="166" decel="50000">
                                          <p:stCondLst>
                                            <p:cond delay="1834"/>
                                          </p:stCondLst>
                                        </p:cTn>
                                        <p:tgtEl>
                                          <p:spTgt spid="33"/>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32" grpId="0"/>
      <p:bldP spid="34"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055045318"/>
              </p:ext>
            </p:extLst>
          </p:nvPr>
        </p:nvGraphicFramePr>
        <p:xfrm>
          <a:off x="449172" y="825592"/>
          <a:ext cx="8260129" cy="1219200"/>
        </p:xfrm>
        <a:graphic>
          <a:graphicData uri="http://schemas.openxmlformats.org/drawingml/2006/table">
            <a:tbl>
              <a:tblPr>
                <a:tableStyleId>{5C22544A-7EE6-4342-B048-85BDC9FD1C3A}</a:tableStyleId>
              </a:tblPr>
              <a:tblGrid>
                <a:gridCol w="8260129"/>
              </a:tblGrid>
              <a:tr h="526308">
                <a:tc>
                  <a:txBody>
                    <a:bodyPr/>
                    <a:lstStyle/>
                    <a:p>
                      <a:pPr algn="just"/>
                      <a:r>
                        <a:rPr lang="es-PE" sz="2000" b="0" dirty="0" smtClean="0">
                          <a:solidFill>
                            <a:schemeClr val="tx1"/>
                          </a:solidFill>
                          <a:effectLst/>
                        </a:rPr>
                        <a:t>4). </a:t>
                      </a:r>
                      <a:r>
                        <a:rPr lang="es-PE" sz="2000" b="0" i="0" u="none" strike="noStrike" kern="1200" baseline="0" dirty="0" smtClean="0">
                          <a:solidFill>
                            <a:schemeClr val="dk1"/>
                          </a:solidFill>
                          <a:latin typeface="+mn-lt"/>
                          <a:ea typeface="+mn-ea"/>
                          <a:cs typeface="+mn-cs"/>
                        </a:rPr>
                        <a:t>Al dejar caer una pelota, tarda diez segundos en llegar al suelo. Como la velocidad depende del tiempo transcurrido, se anotaron sus valores en distintos momentos y resultó la siguiente tabla. El tiempo está dado en segundos y la velocidad en metros por segundo.</a:t>
                      </a:r>
                      <a:endParaRPr lang="es-PE"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436480" y="3887344"/>
            <a:ext cx="1710285" cy="369332"/>
          </a:xfrm>
          <a:prstGeom prst="rect">
            <a:avLst/>
          </a:prstGeom>
          <a:noFill/>
        </p:spPr>
        <p:txBody>
          <a:bodyPr wrap="square" rtlCol="0">
            <a:spAutoFit/>
          </a:bodyPr>
          <a:lstStyle/>
          <a:p>
            <a:pPr algn="just"/>
            <a:r>
              <a:rPr lang="es-PE" dirty="0" smtClean="0">
                <a:solidFill>
                  <a:srgbClr val="FF0000"/>
                </a:solidFill>
              </a:rPr>
              <a:t>RESOLUCIÓN</a:t>
            </a:r>
            <a:r>
              <a:rPr lang="es-PE" dirty="0" smtClean="0"/>
              <a:t>:</a:t>
            </a:r>
            <a:endParaRPr lang="es-PE" dirty="0"/>
          </a:p>
        </p:txBody>
      </p:sp>
      <p:sp>
        <p:nvSpPr>
          <p:cNvPr id="40" name="CuadroTexto 39"/>
          <p:cNvSpPr txBox="1"/>
          <p:nvPr/>
        </p:nvSpPr>
        <p:spPr>
          <a:xfrm>
            <a:off x="449172" y="2924944"/>
            <a:ext cx="5275140" cy="369332"/>
          </a:xfrm>
          <a:prstGeom prst="rect">
            <a:avLst/>
          </a:prstGeom>
          <a:noFill/>
        </p:spPr>
        <p:txBody>
          <a:bodyPr wrap="square" rtlCol="0">
            <a:spAutoFit/>
          </a:bodyPr>
          <a:lstStyle/>
          <a:p>
            <a:pPr algn="just"/>
            <a:r>
              <a:rPr lang="es-PE" dirty="0"/>
              <a:t>a. </a:t>
            </a:r>
            <a:r>
              <a:rPr lang="es-PE" dirty="0" smtClean="0"/>
              <a:t> ¿</a:t>
            </a:r>
            <a:r>
              <a:rPr lang="es-PE" dirty="0"/>
              <a:t>Qué velocidad llevaba la pelota a los 6,5 s?</a:t>
            </a:r>
            <a:endParaRPr lang="es-PE" dirty="0"/>
          </a:p>
        </p:txBody>
      </p:sp>
      <p:sp>
        <p:nvSpPr>
          <p:cNvPr id="58" name="CuadroTexto 57"/>
          <p:cNvSpPr txBox="1"/>
          <p:nvPr/>
        </p:nvSpPr>
        <p:spPr>
          <a:xfrm>
            <a:off x="453334" y="4268886"/>
            <a:ext cx="6350913" cy="369332"/>
          </a:xfrm>
          <a:prstGeom prst="rect">
            <a:avLst/>
          </a:prstGeom>
          <a:noFill/>
        </p:spPr>
        <p:txBody>
          <a:bodyPr wrap="square" rtlCol="0">
            <a:spAutoFit/>
          </a:bodyPr>
          <a:lstStyle/>
          <a:p>
            <a:pPr algn="just"/>
            <a:r>
              <a:rPr lang="es-PE" dirty="0" smtClean="0"/>
              <a:t>Se puede deducir la siguiente relación: (Velocidad) = 9,8(Tiempo)</a:t>
            </a:r>
            <a:endParaRPr lang="es-PE" dirty="0"/>
          </a:p>
        </p:txBody>
      </p:sp>
      <p:sp>
        <p:nvSpPr>
          <p:cNvPr id="114" name="CuadroTexto 113"/>
          <p:cNvSpPr txBox="1"/>
          <p:nvPr/>
        </p:nvSpPr>
        <p:spPr>
          <a:xfrm>
            <a:off x="415687" y="5517232"/>
            <a:ext cx="7659004" cy="646331"/>
          </a:xfrm>
          <a:prstGeom prst="rect">
            <a:avLst/>
          </a:prstGeom>
          <a:noFill/>
        </p:spPr>
        <p:txBody>
          <a:bodyPr wrap="square" rtlCol="0">
            <a:spAutoFit/>
          </a:bodyPr>
          <a:lstStyle/>
          <a:p>
            <a:pPr algn="just"/>
            <a:r>
              <a:rPr lang="es-PE" dirty="0" smtClean="0">
                <a:solidFill>
                  <a:srgbClr val="FF0000"/>
                </a:solidFill>
              </a:rPr>
              <a:t>RESPUESTA</a:t>
            </a:r>
            <a:r>
              <a:rPr lang="es-PE" dirty="0" smtClean="0"/>
              <a:t>: </a:t>
            </a:r>
            <a:r>
              <a:rPr lang="es-PE" dirty="0" smtClean="0"/>
              <a:t>A los 6,5 s tenía una velocida</a:t>
            </a:r>
            <a:r>
              <a:rPr lang="es-PE" dirty="0" smtClean="0"/>
              <a:t>d de </a:t>
            </a:r>
            <a:r>
              <a:rPr lang="es-PE" dirty="0" smtClean="0"/>
              <a:t>63,7 m/s y cuanto tenía una velocidad de 117,6 m/s empleó 12 s.</a:t>
            </a:r>
            <a:endParaRPr lang="es-PE" dirty="0"/>
          </a:p>
        </p:txBody>
      </p:sp>
      <p:sp>
        <p:nvSpPr>
          <p:cNvPr id="28" name="CuadroTexto 27"/>
          <p:cNvSpPr txBox="1"/>
          <p:nvPr/>
        </p:nvSpPr>
        <p:spPr>
          <a:xfrm>
            <a:off x="436480" y="3212976"/>
            <a:ext cx="8125821" cy="646331"/>
          </a:xfrm>
          <a:prstGeom prst="rect">
            <a:avLst/>
          </a:prstGeom>
          <a:noFill/>
        </p:spPr>
        <p:txBody>
          <a:bodyPr wrap="square" rtlCol="0">
            <a:spAutoFit/>
          </a:bodyPr>
          <a:lstStyle/>
          <a:p>
            <a:pPr algn="just"/>
            <a:r>
              <a:rPr lang="es-PE" dirty="0"/>
              <a:t>b. ¿Cuántos segundos más demoraría si al tocar el suelo hubiera alcanzado una velocidad de 117,6 m/s?</a:t>
            </a:r>
            <a:endParaRPr lang="es-PE" dirty="0"/>
          </a:p>
        </p:txBody>
      </p:sp>
      <p:graphicFrame>
        <p:nvGraphicFramePr>
          <p:cNvPr id="15" name="Tabla 14"/>
          <p:cNvGraphicFramePr>
            <a:graphicFrameLocks noGrp="1"/>
          </p:cNvGraphicFramePr>
          <p:nvPr>
            <p:extLst>
              <p:ext uri="{D42A27DB-BD31-4B8C-83A1-F6EECF244321}">
                <p14:modId xmlns:p14="http://schemas.microsoft.com/office/powerpoint/2010/main" val="449718893"/>
              </p:ext>
            </p:extLst>
          </p:nvPr>
        </p:nvGraphicFramePr>
        <p:xfrm>
          <a:off x="503283" y="2204864"/>
          <a:ext cx="8103561" cy="670560"/>
        </p:xfrm>
        <a:graphic>
          <a:graphicData uri="http://schemas.openxmlformats.org/drawingml/2006/table">
            <a:tbl>
              <a:tblPr>
                <a:tableStyleId>{5940675A-B579-460E-94D1-54222C63F5DA}</a:tableStyleId>
              </a:tblPr>
              <a:tblGrid>
                <a:gridCol w="1822536"/>
                <a:gridCol w="301965"/>
                <a:gridCol w="504056"/>
                <a:gridCol w="720080"/>
                <a:gridCol w="648072"/>
                <a:gridCol w="617624"/>
                <a:gridCol w="432048"/>
                <a:gridCol w="648072"/>
                <a:gridCol w="648072"/>
                <a:gridCol w="648072"/>
                <a:gridCol w="648072"/>
                <a:gridCol w="464892"/>
              </a:tblGrid>
              <a:tr h="0">
                <a:tc>
                  <a:txBody>
                    <a:bodyPr/>
                    <a:lstStyle/>
                    <a:p>
                      <a:pPr algn="ctr">
                        <a:spcBef>
                          <a:spcPts val="600"/>
                        </a:spcBef>
                        <a:spcAft>
                          <a:spcPts val="1200"/>
                        </a:spcAft>
                      </a:pPr>
                      <a:r>
                        <a:rPr lang="es-PE" sz="2000" dirty="0" smtClean="0">
                          <a:effectLst/>
                        </a:rPr>
                        <a:t>Tiempo(s)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400" dirty="0" smtClean="0">
                          <a:effectLst/>
                        </a:rPr>
                        <a:t>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a:effectLst/>
                        </a:rPr>
                        <a:t> </a:t>
                      </a:r>
                      <a:r>
                        <a:rPr lang="es-PE" sz="2400" dirty="0" smtClean="0">
                          <a:effectLst/>
                        </a:rPr>
                        <a:t>1</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2</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4</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6</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latin typeface="Calibri" panose="020F0502020204030204" pitchFamily="34" charset="0"/>
                          <a:ea typeface="Calibri" panose="020F0502020204030204" pitchFamily="34" charset="0"/>
                          <a:cs typeface="Times New Roman" panose="02020603050405020304" pitchFamily="18" charset="0"/>
                        </a:rPr>
                        <a:t>9</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spcBef>
                          <a:spcPts val="600"/>
                        </a:spcBef>
                        <a:spcAft>
                          <a:spcPts val="1200"/>
                        </a:spcAft>
                      </a:pPr>
                      <a:r>
                        <a:rPr lang="es-PE" sz="2000" dirty="0" smtClean="0">
                          <a:effectLst/>
                          <a:latin typeface="+mn-lt"/>
                          <a:ea typeface="+mn-ea"/>
                          <a:cs typeface="+mn-cs"/>
                        </a:rPr>
                        <a:t>Velocidad(m/s)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Bef>
                          <a:spcPts val="600"/>
                        </a:spcBef>
                        <a:spcAft>
                          <a:spcPts val="1200"/>
                        </a:spcAft>
                      </a:pPr>
                      <a:r>
                        <a:rPr lang="es-PE" sz="2000" dirty="0" smtClean="0">
                          <a:effectLst/>
                          <a:latin typeface="+mj-lt"/>
                          <a:ea typeface="Calibri" panose="020F0502020204030204" pitchFamily="34" charset="0"/>
                          <a:cs typeface="Times New Roman" panose="02020603050405020304" pitchFamily="18" charset="0"/>
                        </a:rPr>
                        <a:t>0</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dirty="0" smtClean="0">
                          <a:effectLst/>
                          <a:latin typeface="+mj-lt"/>
                          <a:ea typeface="Calibri" panose="020F0502020204030204" pitchFamily="34" charset="0"/>
                          <a:cs typeface="Times New Roman" panose="02020603050405020304" pitchFamily="18" charset="0"/>
                        </a:rPr>
                        <a:t>9,8</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b="0" i="0" u="none" strike="noStrike" kern="1200" baseline="0" dirty="0" smtClean="0">
                          <a:solidFill>
                            <a:schemeClr val="tx1"/>
                          </a:solidFill>
                          <a:latin typeface="+mj-lt"/>
                          <a:ea typeface="+mn-ea"/>
                          <a:cs typeface="+mn-cs"/>
                        </a:rPr>
                        <a:t>19,6</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b="0" i="0" u="none" strike="noStrike" kern="1200" baseline="0" dirty="0" smtClean="0">
                          <a:solidFill>
                            <a:schemeClr val="tx1"/>
                          </a:solidFill>
                          <a:latin typeface="+mj-lt"/>
                          <a:ea typeface="+mn-ea"/>
                          <a:cs typeface="+mn-cs"/>
                        </a:rPr>
                        <a:t>29,4</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b="0" i="0" u="none" strike="noStrike" kern="1200" baseline="0" dirty="0" smtClean="0">
                          <a:solidFill>
                            <a:schemeClr val="tx1"/>
                          </a:solidFill>
                          <a:latin typeface="+mj-lt"/>
                          <a:ea typeface="+mn-ea"/>
                          <a:cs typeface="+mn-cs"/>
                        </a:rPr>
                        <a:t>39,2</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dirty="0" smtClean="0">
                          <a:effectLst/>
                          <a:latin typeface="+mj-lt"/>
                          <a:ea typeface="Calibri" panose="020F0502020204030204" pitchFamily="34" charset="0"/>
                          <a:cs typeface="Times New Roman" panose="02020603050405020304" pitchFamily="18" charset="0"/>
                        </a:rPr>
                        <a:t>49</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b="0" i="0" u="none" strike="noStrike" kern="1200" baseline="0" dirty="0" smtClean="0">
                          <a:solidFill>
                            <a:schemeClr val="tx1"/>
                          </a:solidFill>
                          <a:latin typeface="+mj-lt"/>
                          <a:ea typeface="+mn-ea"/>
                          <a:cs typeface="+mn-cs"/>
                        </a:rPr>
                        <a:t>58,8</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b="0" i="0" u="none" strike="noStrike" kern="1200" baseline="0" dirty="0" smtClean="0">
                          <a:solidFill>
                            <a:schemeClr val="tx1"/>
                          </a:solidFill>
                          <a:latin typeface="+mj-lt"/>
                          <a:ea typeface="+mn-ea"/>
                          <a:cs typeface="+mn-cs"/>
                        </a:rPr>
                        <a:t>68,6</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b="0" i="0" u="none" strike="noStrike" kern="1200" baseline="0" dirty="0" smtClean="0">
                          <a:solidFill>
                            <a:schemeClr val="tx1"/>
                          </a:solidFill>
                          <a:latin typeface="+mj-lt"/>
                          <a:ea typeface="+mn-ea"/>
                          <a:cs typeface="+mn-cs"/>
                        </a:rPr>
                        <a:t>78,4</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b="0" i="0" u="none" strike="noStrike" kern="1200" baseline="0" dirty="0" smtClean="0">
                          <a:solidFill>
                            <a:schemeClr val="tx1"/>
                          </a:solidFill>
                          <a:latin typeface="+mj-lt"/>
                          <a:ea typeface="+mn-ea"/>
                          <a:cs typeface="+mn-cs"/>
                        </a:rPr>
                        <a:t>88,2</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000" dirty="0" smtClean="0">
                          <a:effectLst/>
                          <a:latin typeface="+mj-lt"/>
                          <a:ea typeface="Calibri" panose="020F0502020204030204" pitchFamily="34" charset="0"/>
                          <a:cs typeface="Times New Roman" panose="02020603050405020304" pitchFamily="18" charset="0"/>
                        </a:rPr>
                        <a:t>98</a:t>
                      </a:r>
                      <a:endParaRPr lang="es-PE" sz="2000" dirty="0">
                        <a:effectLst/>
                        <a:latin typeface="+mj-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6" name="CuadroTexto 15"/>
          <p:cNvSpPr txBox="1"/>
          <p:nvPr/>
        </p:nvSpPr>
        <p:spPr>
          <a:xfrm>
            <a:off x="436481" y="4564377"/>
            <a:ext cx="3703472" cy="369332"/>
          </a:xfrm>
          <a:prstGeom prst="rect">
            <a:avLst/>
          </a:prstGeom>
          <a:noFill/>
        </p:spPr>
        <p:txBody>
          <a:bodyPr wrap="square" rtlCol="0">
            <a:spAutoFit/>
          </a:bodyPr>
          <a:lstStyle/>
          <a:p>
            <a:pPr algn="just"/>
            <a:r>
              <a:rPr lang="es-PE" dirty="0" smtClean="0"/>
              <a:t>a) (Velocidad) = 9,8(6,5) = 63,7</a:t>
            </a:r>
            <a:endParaRPr lang="es-PE" dirty="0"/>
          </a:p>
        </p:txBody>
      </p:sp>
      <p:sp>
        <p:nvSpPr>
          <p:cNvPr id="17" name="CuadroTexto 16"/>
          <p:cNvSpPr txBox="1"/>
          <p:nvPr/>
        </p:nvSpPr>
        <p:spPr>
          <a:xfrm>
            <a:off x="436480" y="4949905"/>
            <a:ext cx="5863711" cy="369332"/>
          </a:xfrm>
          <a:prstGeom prst="rect">
            <a:avLst/>
          </a:prstGeom>
          <a:noFill/>
        </p:spPr>
        <p:txBody>
          <a:bodyPr wrap="square" rtlCol="0">
            <a:spAutoFit/>
          </a:bodyPr>
          <a:lstStyle/>
          <a:p>
            <a:pPr algn="just"/>
            <a:r>
              <a:rPr lang="es-PE" dirty="0" smtClean="0"/>
              <a:t>b) (117,6) </a:t>
            </a:r>
            <a:r>
              <a:rPr lang="es-PE" dirty="0" smtClean="0">
                <a:solidFill>
                  <a:srgbClr val="FF0000"/>
                </a:solidFill>
              </a:rPr>
              <a:t>=</a:t>
            </a:r>
            <a:r>
              <a:rPr lang="es-PE" dirty="0" smtClean="0"/>
              <a:t> 9,8(Tiempo) </a:t>
            </a:r>
            <a:r>
              <a:rPr lang="es-PE" dirty="0">
                <a:sym typeface="Symbol" panose="05050102010706020507" pitchFamily="18" charset="2"/>
              </a:rPr>
              <a:t> </a:t>
            </a:r>
            <a:r>
              <a:rPr lang="es-PE" dirty="0" smtClean="0">
                <a:sym typeface="Symbol" panose="05050102010706020507" pitchFamily="18" charset="2"/>
              </a:rPr>
              <a:t> (Tiempo) </a:t>
            </a:r>
            <a:r>
              <a:rPr lang="es-PE" dirty="0" smtClean="0">
                <a:solidFill>
                  <a:srgbClr val="FF0000"/>
                </a:solidFill>
              </a:rPr>
              <a:t>=</a:t>
            </a:r>
            <a:r>
              <a:rPr lang="es-PE" dirty="0" smtClean="0"/>
              <a:t> 117,6/9,8 </a:t>
            </a:r>
            <a:r>
              <a:rPr lang="es-PE" dirty="0" smtClean="0">
                <a:solidFill>
                  <a:srgbClr val="FF0000"/>
                </a:solidFill>
              </a:rPr>
              <a:t>=</a:t>
            </a:r>
            <a:r>
              <a:rPr lang="es-PE" dirty="0" smtClean="0"/>
              <a:t> 12</a:t>
            </a:r>
            <a:endParaRPr lang="es-PE" dirty="0"/>
          </a:p>
        </p:txBody>
      </p:sp>
    </p:spTree>
    <p:extLst>
      <p:ext uri="{BB962C8B-B14F-4D97-AF65-F5344CB8AC3E}">
        <p14:creationId xmlns:p14="http://schemas.microsoft.com/office/powerpoint/2010/main" val="3053089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58" grpId="0"/>
      <p:bldP spid="114" grpId="0"/>
      <p:bldP spid="28"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93" y="0"/>
            <a:ext cx="3685905" cy="692696"/>
          </a:xfrm>
          <a:prstGeom prst="rect">
            <a:avLst/>
          </a:prstGeom>
        </p:spPr>
      </p:pic>
      <p:sp>
        <p:nvSpPr>
          <p:cNvPr id="2" name="CuadroTexto 1"/>
          <p:cNvSpPr txBox="1"/>
          <p:nvPr/>
        </p:nvSpPr>
        <p:spPr>
          <a:xfrm>
            <a:off x="484667" y="2084934"/>
            <a:ext cx="8430958" cy="1107996"/>
          </a:xfrm>
          <a:prstGeom prst="rect">
            <a:avLst/>
          </a:prstGeom>
          <a:noFill/>
        </p:spPr>
        <p:txBody>
          <a:bodyPr wrap="square" rtlCol="0">
            <a:spAutoFit/>
          </a:bodyPr>
          <a:lstStyle/>
          <a:p>
            <a:pPr algn="just"/>
            <a:r>
              <a:rPr lang="es-PE" sz="2200" dirty="0" smtClean="0"/>
              <a:t>Finalmente ahora te toca resolver las 15 preguntas de selección múltiple y de respuesta construida. </a:t>
            </a:r>
            <a:r>
              <a:rPr lang="es-PE" sz="2200" dirty="0"/>
              <a:t>R</a:t>
            </a:r>
            <a:r>
              <a:rPr lang="es-PE" sz="2200" dirty="0" smtClean="0"/>
              <a:t>esuelve en forma individual y escribe tu procedimiento en la misma hoja. Te deseo éxitos en esta prueba.</a:t>
            </a:r>
            <a:endParaRPr lang="es-PE" sz="2200" dirty="0"/>
          </a:p>
        </p:txBody>
      </p:sp>
      <p:sp>
        <p:nvSpPr>
          <p:cNvPr id="9" name="4 Título"/>
          <p:cNvSpPr txBox="1">
            <a:spLocks/>
          </p:cNvSpPr>
          <p:nvPr/>
        </p:nvSpPr>
        <p:spPr bwMode="auto">
          <a:xfrm>
            <a:off x="2934393" y="959049"/>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PRACTICAMOS</a:t>
            </a:r>
            <a:endParaRPr lang="es-PE" sz="34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50" y="3193091"/>
            <a:ext cx="3333750" cy="3333750"/>
          </a:xfrm>
          <a:prstGeom prst="rect">
            <a:avLst/>
          </a:prstGeom>
        </p:spPr>
      </p:pic>
    </p:spTree>
    <p:extLst>
      <p:ext uri="{BB962C8B-B14F-4D97-AF65-F5344CB8AC3E}">
        <p14:creationId xmlns:p14="http://schemas.microsoft.com/office/powerpoint/2010/main" val="10233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260648"/>
            <a:ext cx="3067262" cy="576435"/>
          </a:xfrm>
          <a:prstGeom prst="rect">
            <a:avLst/>
          </a:prstGeom>
        </p:spPr>
      </p:pic>
      <p:sp>
        <p:nvSpPr>
          <p:cNvPr id="6" name="Rectángulo 5"/>
          <p:cNvSpPr/>
          <p:nvPr/>
        </p:nvSpPr>
        <p:spPr>
          <a:xfrm>
            <a:off x="468313" y="1052736"/>
            <a:ext cx="6858000" cy="3016210"/>
          </a:xfrm>
          <a:prstGeom prst="rect">
            <a:avLst/>
          </a:prstGeom>
        </p:spPr>
        <p:txBody>
          <a:bodyPr wrap="square">
            <a:spAutoFit/>
          </a:bodyPr>
          <a:lstStyle/>
          <a:p>
            <a:pPr algn="ctr"/>
            <a:r>
              <a:rPr lang="es-PE" sz="2800" b="1" i="1" dirty="0" smtClean="0">
                <a:solidFill>
                  <a:srgbClr val="D20000"/>
                </a:solidFill>
                <a:latin typeface="Segoe UI Semilight" panose="020B0402040204020203" pitchFamily="34" charset="0"/>
                <a:cs typeface="Segoe UI Semilight" panose="020B0402040204020203" pitchFamily="34" charset="0"/>
              </a:rPr>
              <a:t>METACOGNICIÓN</a:t>
            </a:r>
          </a:p>
          <a:p>
            <a:pPr marL="34290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a:t>
            </a:r>
            <a:r>
              <a:rPr lang="es-PE" sz="2400" b="1" i="1" dirty="0">
                <a:latin typeface="Segoe UI Semilight" panose="020B0402040204020203" pitchFamily="34" charset="0"/>
                <a:cs typeface="Segoe UI Semilight" panose="020B0402040204020203" pitchFamily="34" charset="0"/>
              </a:rPr>
              <a:t>Qué aprendí hoy?</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a:t>
            </a:r>
            <a:r>
              <a:rPr lang="es-ES" sz="2400" b="1" i="1" dirty="0">
                <a:latin typeface="Segoe UI Semilight" panose="020B0402040204020203" pitchFamily="34" charset="0"/>
                <a:cs typeface="Segoe UI Semilight" panose="020B0402040204020203" pitchFamily="34" charset="0"/>
              </a:rPr>
              <a:t> Cómo usamos las relaciones de magnitudes en nuestra vida cotidiana</a:t>
            </a:r>
            <a:r>
              <a:rPr lang="es-PE" sz="2400" b="1" i="1" dirty="0">
                <a:latin typeface="Segoe UI Semilight" panose="020B0402040204020203" pitchFamily="34" charset="0"/>
                <a:cs typeface="Segoe UI Semilight" panose="020B0402040204020203" pitchFamily="34" charset="0"/>
              </a:rPr>
              <a:t>?</a:t>
            </a:r>
            <a:endParaRPr lang="es-PE" sz="2400" b="1" i="1" dirty="0">
              <a:latin typeface="Segoe UI Semilight" panose="020B0402040204020203" pitchFamily="34" charset="0"/>
              <a:cs typeface="Segoe UI Semilight" panose="020B0402040204020203" pitchFamily="34" charset="0"/>
            </a:endParaRPr>
          </a:p>
          <a:p>
            <a:pPr marL="34290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a:t>
            </a:r>
            <a:r>
              <a:rPr lang="es-ES" sz="2400" b="1" i="1" dirty="0">
                <a:latin typeface="Segoe UI Semilight" panose="020B0402040204020203" pitchFamily="34" charset="0"/>
                <a:cs typeface="Segoe UI Semilight" panose="020B0402040204020203" pitchFamily="34" charset="0"/>
              </a:rPr>
              <a:t>Qué </a:t>
            </a:r>
            <a:r>
              <a:rPr lang="es-ES" sz="2400" b="1" i="1" dirty="0">
                <a:latin typeface="Segoe UI Semilight" panose="020B0402040204020203" pitchFamily="34" charset="0"/>
                <a:cs typeface="Segoe UI Semilight" panose="020B0402040204020203" pitchFamily="34" charset="0"/>
              </a:rPr>
              <a:t>dificultades encontraste y cómo pudiste superarlo</a:t>
            </a:r>
            <a:r>
              <a:rPr lang="es-PE" sz="2400" b="1" i="1" dirty="0">
                <a:latin typeface="Segoe UI Semilight" panose="020B0402040204020203" pitchFamily="34" charset="0"/>
                <a:cs typeface="Segoe UI Semilight" panose="020B0402040204020203" pitchFamily="34" charset="0"/>
              </a:rPr>
              <a:t>? 	</a:t>
            </a:r>
            <a:r>
              <a:rPr lang="es-PE" b="1" i="1" dirty="0" smtClean="0">
                <a:latin typeface="TimesNewRomanPS-BoldItalicMT"/>
              </a:rPr>
              <a:t>		</a:t>
            </a:r>
            <a:endParaRPr lang="es-PE" b="1" i="1" dirty="0" smtClean="0">
              <a:latin typeface="TimesNewRomanPS-BoldItalicMT"/>
            </a:endParaRPr>
          </a:p>
          <a:p>
            <a:pPr marL="342900" lvl="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¿Cómo </a:t>
            </a:r>
            <a:r>
              <a:rPr lang="es-PE" sz="2400" b="1" i="1" dirty="0">
                <a:latin typeface="Segoe UI Semilight" panose="020B0402040204020203" pitchFamily="34" charset="0"/>
                <a:cs typeface="Segoe UI Semilight" panose="020B0402040204020203" pitchFamily="34" charset="0"/>
              </a:rPr>
              <a:t>te sentiste en clases? </a:t>
            </a:r>
          </a:p>
          <a:p>
            <a:pPr marL="342900" indent="-342900" algn="just">
              <a:buFont typeface="Wingdings" panose="05000000000000000000" pitchFamily="2" charset="2"/>
              <a:buChar char="q"/>
            </a:pPr>
            <a:endParaRPr lang="es-PE" b="1" i="1" dirty="0" smtClean="0">
              <a:latin typeface="TimesNewRomanPS-BoldItalicMT"/>
            </a:endParaRPr>
          </a:p>
        </p:txBody>
      </p:sp>
      <p:pic>
        <p:nvPicPr>
          <p:cNvPr id="7" name="Picture 4" descr="G:\Imagen Gracias\Gracias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01944" y="1520239"/>
            <a:ext cx="7416824" cy="53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7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9165"/>
            <a:ext cx="4032448" cy="731827"/>
          </a:xfrm>
          <a:prstGeom prst="rect">
            <a:avLst/>
          </a:prstGeom>
        </p:spPr>
      </p:pic>
      <p:sp>
        <p:nvSpPr>
          <p:cNvPr id="6" name="3 Rectángulo"/>
          <p:cNvSpPr/>
          <p:nvPr/>
        </p:nvSpPr>
        <p:spPr>
          <a:xfrm>
            <a:off x="1349642" y="1152862"/>
            <a:ext cx="6516724"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es-PE" sz="2800" dirty="0"/>
              <a:t>Albergando perros abandonados en la calle</a:t>
            </a:r>
            <a:endParaRPr lang="es-PE" sz="2700" dirty="0">
              <a:solidFill>
                <a:schemeClr val="tx1"/>
              </a:solidFill>
            </a:endParaRPr>
          </a:p>
        </p:txBody>
      </p:sp>
      <p:sp>
        <p:nvSpPr>
          <p:cNvPr id="7" name="CuadroTexto 6"/>
          <p:cNvSpPr txBox="1"/>
          <p:nvPr/>
        </p:nvSpPr>
        <p:spPr>
          <a:xfrm>
            <a:off x="3084394" y="2176357"/>
            <a:ext cx="5256584" cy="646331"/>
          </a:xfrm>
          <a:prstGeom prst="rect">
            <a:avLst/>
          </a:prstGeom>
          <a:noFill/>
        </p:spPr>
        <p:txBody>
          <a:bodyPr wrap="square" rtlCol="0">
            <a:spAutoFit/>
          </a:bodyPr>
          <a:lstStyle/>
          <a:p>
            <a:r>
              <a:rPr lang="es-PE" dirty="0">
                <a:solidFill>
                  <a:srgbClr val="0070C0"/>
                </a:solidFill>
              </a:rPr>
              <a:t>Para alimentar </a:t>
            </a:r>
            <a:r>
              <a:rPr lang="es-PE" dirty="0" smtClean="0">
                <a:solidFill>
                  <a:srgbClr val="0070C0"/>
                </a:solidFill>
              </a:rPr>
              <a:t>a un </a:t>
            </a:r>
            <a:r>
              <a:rPr lang="es-PE" dirty="0">
                <a:solidFill>
                  <a:srgbClr val="0070C0"/>
                </a:solidFill>
              </a:rPr>
              <a:t>perro </a:t>
            </a:r>
            <a:r>
              <a:rPr lang="es-PE" dirty="0" smtClean="0">
                <a:solidFill>
                  <a:srgbClr val="0070C0"/>
                </a:solidFill>
              </a:rPr>
              <a:t>adulto durante </a:t>
            </a:r>
            <a:r>
              <a:rPr lang="es-PE" dirty="0">
                <a:solidFill>
                  <a:srgbClr val="0070C0"/>
                </a:solidFill>
              </a:rPr>
              <a:t>30 </a:t>
            </a:r>
            <a:r>
              <a:rPr lang="es-PE" dirty="0" smtClean="0">
                <a:solidFill>
                  <a:srgbClr val="0070C0"/>
                </a:solidFill>
              </a:rPr>
              <a:t>días se necesita dos </a:t>
            </a:r>
            <a:r>
              <a:rPr lang="es-PE" dirty="0">
                <a:solidFill>
                  <a:srgbClr val="0070C0"/>
                </a:solidFill>
              </a:rPr>
              <a:t>bolsas </a:t>
            </a:r>
            <a:r>
              <a:rPr lang="es-PE" dirty="0" smtClean="0">
                <a:solidFill>
                  <a:srgbClr val="0070C0"/>
                </a:solidFill>
              </a:rPr>
              <a:t>de alimento</a:t>
            </a:r>
            <a:r>
              <a:rPr lang="es-PE" dirty="0">
                <a:solidFill>
                  <a:srgbClr val="0070C0"/>
                </a:solidFill>
              </a:rPr>
              <a:t>.</a:t>
            </a:r>
            <a:endParaRPr lang="es-PE" dirty="0">
              <a:solidFill>
                <a:srgbClr val="0070C0"/>
              </a:solidFill>
            </a:endParaRPr>
          </a:p>
        </p:txBody>
      </p:sp>
      <p:pic>
        <p:nvPicPr>
          <p:cNvPr id="3" name="Imagen 2"/>
          <p:cNvPicPr>
            <a:picLocks noChangeAspect="1"/>
          </p:cNvPicPr>
          <p:nvPr/>
        </p:nvPicPr>
        <p:blipFill>
          <a:blip r:embed="rId3"/>
          <a:stretch>
            <a:fillRect/>
          </a:stretch>
        </p:blipFill>
        <p:spPr>
          <a:xfrm>
            <a:off x="539551" y="1961910"/>
            <a:ext cx="2477277" cy="2979257"/>
          </a:xfrm>
          <a:prstGeom prst="rect">
            <a:avLst/>
          </a:prstGeom>
        </p:spPr>
      </p:pic>
      <p:sp>
        <p:nvSpPr>
          <p:cNvPr id="8" name="CuadroTexto 7"/>
          <p:cNvSpPr txBox="1"/>
          <p:nvPr/>
        </p:nvSpPr>
        <p:spPr>
          <a:xfrm>
            <a:off x="3084394" y="3322963"/>
            <a:ext cx="5256584" cy="2031325"/>
          </a:xfrm>
          <a:prstGeom prst="rect">
            <a:avLst/>
          </a:prstGeom>
          <a:noFill/>
        </p:spPr>
        <p:txBody>
          <a:bodyPr wrap="square" rtlCol="0">
            <a:spAutoFit/>
          </a:bodyPr>
          <a:lstStyle/>
          <a:p>
            <a:pPr algn="just"/>
            <a:r>
              <a:rPr lang="es-PE" dirty="0"/>
              <a:t>Una sociedad protectora de animales alberga en una casa a </a:t>
            </a:r>
            <a:r>
              <a:rPr lang="es-PE" dirty="0" smtClean="0"/>
              <a:t>todos los </a:t>
            </a:r>
            <a:r>
              <a:rPr lang="es-PE" dirty="0"/>
              <a:t>perros que encuentra abandonados en la calle. El </a:t>
            </a:r>
            <a:r>
              <a:rPr lang="es-PE" dirty="0" smtClean="0"/>
              <a:t>veterinario de </a:t>
            </a:r>
            <a:r>
              <a:rPr lang="es-PE" dirty="0"/>
              <a:t>dicha sociedad tiene </a:t>
            </a:r>
            <a:r>
              <a:rPr lang="es-PE" dirty="0" smtClean="0"/>
              <a:t>dificultades </a:t>
            </a:r>
            <a:r>
              <a:rPr lang="es-PE" dirty="0"/>
              <a:t>para dar en adopción a </a:t>
            </a:r>
            <a:r>
              <a:rPr lang="es-PE" dirty="0" smtClean="0"/>
              <a:t>los perros </a:t>
            </a:r>
            <a:r>
              <a:rPr lang="es-PE" dirty="0"/>
              <a:t>en edad adulta, por ello da a conocer la ración de </a:t>
            </a:r>
            <a:r>
              <a:rPr lang="es-PE" dirty="0" smtClean="0"/>
              <a:t>alimento que </a:t>
            </a:r>
            <a:r>
              <a:rPr lang="es-PE" dirty="0"/>
              <a:t>consumen buscando sensibilizar a sus visitantes, ya sea </a:t>
            </a:r>
            <a:r>
              <a:rPr lang="es-PE" dirty="0" smtClean="0"/>
              <a:t>para su </a:t>
            </a:r>
            <a:r>
              <a:rPr lang="es-PE" dirty="0"/>
              <a:t>adopción o para que realicen donaciones.</a:t>
            </a:r>
            <a:endParaRPr lang="es-PE" dirty="0"/>
          </a:p>
        </p:txBody>
      </p:sp>
    </p:spTree>
    <p:extLst>
      <p:ext uri="{BB962C8B-B14F-4D97-AF65-F5344CB8AC3E}">
        <p14:creationId xmlns:p14="http://schemas.microsoft.com/office/powerpoint/2010/main" val="729279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83" y="58687"/>
            <a:ext cx="4032448" cy="731827"/>
          </a:xfrm>
          <a:prstGeom prst="rect">
            <a:avLst/>
          </a:prstGeom>
        </p:spPr>
      </p:pic>
      <p:sp>
        <p:nvSpPr>
          <p:cNvPr id="6" name="3 Rectángulo"/>
          <p:cNvSpPr/>
          <p:nvPr/>
        </p:nvSpPr>
        <p:spPr>
          <a:xfrm>
            <a:off x="603897" y="838502"/>
            <a:ext cx="802824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PE" sz="2400" b="1" dirty="0"/>
              <a:t>Primera situación: </a:t>
            </a:r>
            <a:r>
              <a:rPr lang="es-PE" sz="2400" dirty="0"/>
              <a:t>Se sabe que en </a:t>
            </a:r>
            <a:r>
              <a:rPr lang="es-PE" sz="2400" dirty="0" smtClean="0"/>
              <a:t>dicho albergue </a:t>
            </a:r>
            <a:r>
              <a:rPr lang="es-PE" sz="2400" dirty="0"/>
              <a:t>hay 16 perros adultos sin adoptar y cada uno de </a:t>
            </a:r>
            <a:r>
              <a:rPr lang="es-PE" sz="2400" dirty="0" smtClean="0"/>
              <a:t>ellos consume </a:t>
            </a:r>
            <a:r>
              <a:rPr lang="es-PE" sz="2400" dirty="0"/>
              <a:t>dos bolsas de alimento durante 30 días.</a:t>
            </a:r>
            <a:endParaRPr lang="es-PE" sz="2400" dirty="0">
              <a:solidFill>
                <a:schemeClr val="tx1"/>
              </a:solidFill>
            </a:endParaRPr>
          </a:p>
        </p:txBody>
      </p:sp>
      <p:sp>
        <p:nvSpPr>
          <p:cNvPr id="5" name="CuadroTexto 4"/>
          <p:cNvSpPr txBox="1"/>
          <p:nvPr/>
        </p:nvSpPr>
        <p:spPr>
          <a:xfrm>
            <a:off x="585569" y="2267982"/>
            <a:ext cx="8046568" cy="4093428"/>
          </a:xfrm>
          <a:prstGeom prst="rect">
            <a:avLst/>
          </a:prstGeom>
          <a:noFill/>
        </p:spPr>
        <p:txBody>
          <a:bodyPr wrap="square" rtlCol="0">
            <a:spAutoFit/>
          </a:bodyPr>
          <a:lstStyle/>
          <a:p>
            <a:pPr marL="342900" indent="-342900" algn="just">
              <a:buFont typeface="+mj-lt"/>
              <a:buAutoNum type="arabicPeriod"/>
            </a:pPr>
            <a:r>
              <a:rPr lang="es-PE" sz="2000" dirty="0">
                <a:solidFill>
                  <a:schemeClr val="dk1"/>
                </a:solidFill>
              </a:rPr>
              <a:t>Establece en una tabla de doble entrada la relación que hay entre el número de perros y la ración de alimento mensual sugerido por el veterinario</a:t>
            </a:r>
            <a:r>
              <a:rPr lang="es-PE" sz="2000" dirty="0" smtClean="0">
                <a:solidFill>
                  <a:schemeClr val="dk1"/>
                </a:solidFill>
              </a:rPr>
              <a:t>.</a:t>
            </a:r>
          </a:p>
          <a:p>
            <a:pPr marL="342900" indent="-342900" algn="just">
              <a:buFont typeface="+mj-lt"/>
              <a:buAutoNum type="arabicPeriod"/>
            </a:pPr>
            <a:endParaRPr lang="es-PE" sz="2000" dirty="0">
              <a:solidFill>
                <a:schemeClr val="dk1"/>
              </a:solidFill>
            </a:endParaRPr>
          </a:p>
          <a:p>
            <a:pPr marL="342900" indent="-342900" algn="just">
              <a:buFont typeface="+mj-lt"/>
              <a:buAutoNum type="arabicPeriod"/>
            </a:pPr>
            <a:endParaRPr lang="es-PE" sz="2000" dirty="0" smtClean="0">
              <a:solidFill>
                <a:schemeClr val="dk1"/>
              </a:solidFill>
            </a:endParaRPr>
          </a:p>
          <a:p>
            <a:pPr marL="342900" indent="-342900" algn="just">
              <a:buFont typeface="+mj-lt"/>
              <a:buAutoNum type="arabicPeriod"/>
            </a:pPr>
            <a:endParaRPr lang="es-PE" sz="2000" dirty="0" smtClean="0">
              <a:solidFill>
                <a:schemeClr val="dk1"/>
              </a:solidFill>
            </a:endParaRPr>
          </a:p>
          <a:p>
            <a:pPr marL="342900" indent="-342900" algn="just">
              <a:buFont typeface="+mj-lt"/>
              <a:buAutoNum type="arabicPeriod"/>
            </a:pPr>
            <a:endParaRPr lang="es-PE" sz="2000" dirty="0" smtClean="0">
              <a:solidFill>
                <a:schemeClr val="dk1"/>
              </a:solidFill>
            </a:endParaRPr>
          </a:p>
          <a:p>
            <a:pPr marL="342900" indent="-342900" algn="just">
              <a:buFont typeface="+mj-lt"/>
              <a:buAutoNum type="arabicPeriod"/>
            </a:pPr>
            <a:r>
              <a:rPr lang="es-PE" sz="2000" dirty="0" smtClean="0"/>
              <a:t>¿</a:t>
            </a:r>
            <a:r>
              <a:rPr lang="es-PE" sz="2000" dirty="0"/>
              <a:t>Cuántas bolsas se necesitará para alimentar a 16 perros durante un mes</a:t>
            </a:r>
            <a:r>
              <a:rPr lang="es-PE" sz="2000" dirty="0" smtClean="0"/>
              <a:t>?</a:t>
            </a:r>
          </a:p>
          <a:p>
            <a:pPr marL="342900" indent="-342900" algn="just">
              <a:buFont typeface="+mj-lt"/>
              <a:buAutoNum type="arabicPeriod"/>
            </a:pPr>
            <a:endParaRPr lang="es-PE" sz="2000" dirty="0" smtClean="0"/>
          </a:p>
          <a:p>
            <a:pPr marL="342900" indent="-342900" algn="just">
              <a:buFont typeface="+mj-lt"/>
              <a:buAutoNum type="arabicPeriod"/>
            </a:pPr>
            <a:r>
              <a:rPr lang="es-PE" sz="2000" dirty="0"/>
              <a:t>Generaliza la relación encontrada</a:t>
            </a:r>
            <a:r>
              <a:rPr lang="es-PE" sz="2000" dirty="0" smtClean="0"/>
              <a:t>.</a:t>
            </a:r>
          </a:p>
          <a:p>
            <a:pPr marL="342900" indent="-342900" algn="just">
              <a:buFont typeface="+mj-lt"/>
              <a:buAutoNum type="arabicPeriod"/>
            </a:pPr>
            <a:endParaRPr lang="es-PE" sz="2000" dirty="0" smtClean="0"/>
          </a:p>
          <a:p>
            <a:pPr marL="342900" indent="-342900" algn="just">
              <a:buFont typeface="+mj-lt"/>
              <a:buAutoNum type="arabicPeriod"/>
            </a:pPr>
            <a:r>
              <a:rPr lang="es-PE" sz="2000" dirty="0"/>
              <a:t>Grafica en el plano cartesiano dicha situación.</a:t>
            </a:r>
            <a:endParaRPr lang="es-PE" sz="2000" dirty="0">
              <a:solidFill>
                <a:schemeClr val="dk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6257404"/>
              </p:ext>
            </p:extLst>
          </p:nvPr>
        </p:nvGraphicFramePr>
        <p:xfrm>
          <a:off x="1043608" y="3429000"/>
          <a:ext cx="7488833" cy="741680"/>
        </p:xfrm>
        <a:graphic>
          <a:graphicData uri="http://schemas.openxmlformats.org/drawingml/2006/table">
            <a:tbl>
              <a:tblPr firstRow="1" bandRow="1">
                <a:tableStyleId>{5C22544A-7EE6-4342-B048-85BDC9FD1C3A}</a:tableStyleId>
              </a:tblPr>
              <a:tblGrid>
                <a:gridCol w="2952328"/>
                <a:gridCol w="864096"/>
                <a:gridCol w="864096"/>
                <a:gridCol w="720080"/>
                <a:gridCol w="720080"/>
                <a:gridCol w="720080"/>
                <a:gridCol w="648073"/>
              </a:tblGrid>
              <a:tr h="370840">
                <a:tc>
                  <a:txBody>
                    <a:bodyPr/>
                    <a:lstStyle/>
                    <a:p>
                      <a:r>
                        <a:rPr lang="es-PE" dirty="0" smtClean="0"/>
                        <a:t>Número de</a:t>
                      </a:r>
                      <a:r>
                        <a:rPr lang="es-PE" baseline="0" dirty="0" smtClean="0"/>
                        <a:t> perros</a:t>
                      </a:r>
                      <a:endParaRPr lang="es-PE" dirty="0"/>
                    </a:p>
                  </a:txBody>
                  <a:tcPr/>
                </a:tc>
                <a:tc>
                  <a:txBody>
                    <a:bodyPr/>
                    <a:lstStyle/>
                    <a:p>
                      <a:pPr algn="ctr"/>
                      <a:r>
                        <a:rPr lang="es-PE" dirty="0" smtClean="0"/>
                        <a:t>2</a:t>
                      </a:r>
                      <a:endParaRPr lang="es-PE" dirty="0"/>
                    </a:p>
                  </a:txBody>
                  <a:tcPr/>
                </a:tc>
                <a:tc>
                  <a:txBody>
                    <a:bodyPr/>
                    <a:lstStyle/>
                    <a:p>
                      <a:pPr algn="ctr"/>
                      <a:r>
                        <a:rPr lang="es-PE" dirty="0" smtClean="0"/>
                        <a:t>4</a:t>
                      </a:r>
                      <a:endParaRPr lang="es-PE" dirty="0"/>
                    </a:p>
                  </a:txBody>
                  <a:tcPr/>
                </a:tc>
                <a:tc>
                  <a:txBody>
                    <a:bodyPr/>
                    <a:lstStyle/>
                    <a:p>
                      <a:pPr algn="ctr"/>
                      <a:r>
                        <a:rPr lang="es-PE" dirty="0" smtClean="0"/>
                        <a:t>6</a:t>
                      </a:r>
                      <a:endParaRPr lang="es-PE" dirty="0"/>
                    </a:p>
                  </a:txBody>
                  <a:tcPr/>
                </a:tc>
                <a:tc>
                  <a:txBody>
                    <a:bodyPr/>
                    <a:lstStyle/>
                    <a:p>
                      <a:pPr algn="ctr"/>
                      <a:r>
                        <a:rPr lang="es-PE" dirty="0" smtClean="0"/>
                        <a:t>8</a:t>
                      </a:r>
                      <a:endParaRPr lang="es-PE" dirty="0"/>
                    </a:p>
                  </a:txBody>
                  <a:tcPr/>
                </a:tc>
                <a:tc>
                  <a:txBody>
                    <a:bodyPr/>
                    <a:lstStyle/>
                    <a:p>
                      <a:pPr algn="ctr"/>
                      <a:r>
                        <a:rPr lang="es-PE" dirty="0" smtClean="0"/>
                        <a:t>10</a:t>
                      </a:r>
                      <a:endParaRPr lang="es-PE" dirty="0"/>
                    </a:p>
                  </a:txBody>
                  <a:tcPr/>
                </a:tc>
                <a:tc>
                  <a:txBody>
                    <a:bodyPr/>
                    <a:lstStyle/>
                    <a:p>
                      <a:pPr algn="ctr"/>
                      <a:r>
                        <a:rPr lang="es-PE" dirty="0" smtClean="0"/>
                        <a:t>12</a:t>
                      </a:r>
                      <a:endParaRPr lang="es-PE" dirty="0"/>
                    </a:p>
                  </a:txBody>
                  <a:tcPr/>
                </a:tc>
              </a:tr>
              <a:tr h="370840">
                <a:tc>
                  <a:txBody>
                    <a:bodyPr/>
                    <a:lstStyle/>
                    <a:p>
                      <a:r>
                        <a:rPr lang="es-PE" dirty="0" smtClean="0"/>
                        <a:t>Bolsas de alimento mensual</a:t>
                      </a:r>
                      <a:endParaRPr lang="es-PE" dirty="0"/>
                    </a:p>
                  </a:txBody>
                  <a:tcPr/>
                </a:tc>
                <a:tc>
                  <a:txBody>
                    <a:bodyPr/>
                    <a:lstStyle/>
                    <a:p>
                      <a:pPr algn="ctr"/>
                      <a:endParaRPr lang="es-PE" dirty="0"/>
                    </a:p>
                  </a:txBody>
                  <a:tcPr/>
                </a:tc>
                <a:tc>
                  <a:txBody>
                    <a:bodyPr/>
                    <a:lstStyle/>
                    <a:p>
                      <a:pPr algn="ctr"/>
                      <a:endParaRPr lang="es-PE" dirty="0"/>
                    </a:p>
                  </a:txBody>
                  <a:tcPr/>
                </a:tc>
                <a:tc>
                  <a:txBody>
                    <a:bodyPr/>
                    <a:lstStyle/>
                    <a:p>
                      <a:pPr algn="ctr"/>
                      <a:endParaRPr lang="es-PE" dirty="0"/>
                    </a:p>
                  </a:txBody>
                  <a:tcPr/>
                </a:tc>
                <a:tc>
                  <a:txBody>
                    <a:bodyPr/>
                    <a:lstStyle/>
                    <a:p>
                      <a:pPr algn="ctr"/>
                      <a:endParaRPr lang="es-PE" dirty="0"/>
                    </a:p>
                  </a:txBody>
                  <a:tcPr/>
                </a:tc>
                <a:tc>
                  <a:txBody>
                    <a:bodyPr/>
                    <a:lstStyle/>
                    <a:p>
                      <a:pPr algn="ctr"/>
                      <a:endParaRPr lang="es-PE" dirty="0"/>
                    </a:p>
                  </a:txBody>
                  <a:tcPr/>
                </a:tc>
                <a:tc>
                  <a:txBody>
                    <a:bodyPr/>
                    <a:lstStyle/>
                    <a:p>
                      <a:pPr algn="ctr"/>
                      <a:endParaRPr lang="es-PE" dirty="0"/>
                    </a:p>
                  </a:txBody>
                  <a:tcPr/>
                </a:tc>
              </a:tr>
            </a:tbl>
          </a:graphicData>
        </a:graphic>
      </p:graphicFrame>
      <p:sp>
        <p:nvSpPr>
          <p:cNvPr id="8" name="CuadroTexto 7"/>
          <p:cNvSpPr txBox="1"/>
          <p:nvPr/>
        </p:nvSpPr>
        <p:spPr>
          <a:xfrm>
            <a:off x="4308542" y="3801348"/>
            <a:ext cx="4223899" cy="369332"/>
          </a:xfrm>
          <a:prstGeom prst="rect">
            <a:avLst/>
          </a:prstGeom>
          <a:noFill/>
        </p:spPr>
        <p:txBody>
          <a:bodyPr wrap="square" rtlCol="0">
            <a:spAutoFit/>
          </a:bodyPr>
          <a:lstStyle/>
          <a:p>
            <a:pPr algn="just"/>
            <a:r>
              <a:rPr lang="es-PE" dirty="0" smtClean="0"/>
              <a:t>4              8            12         16         20         24</a:t>
            </a:r>
            <a:endParaRPr lang="es-PE" dirty="0"/>
          </a:p>
        </p:txBody>
      </p:sp>
      <p:sp>
        <p:nvSpPr>
          <p:cNvPr id="9" name="CuadroTexto 8"/>
          <p:cNvSpPr txBox="1"/>
          <p:nvPr/>
        </p:nvSpPr>
        <p:spPr>
          <a:xfrm>
            <a:off x="2483768" y="4896713"/>
            <a:ext cx="2520280" cy="369332"/>
          </a:xfrm>
          <a:prstGeom prst="rect">
            <a:avLst/>
          </a:prstGeom>
          <a:noFill/>
        </p:spPr>
        <p:txBody>
          <a:bodyPr wrap="square" rtlCol="0">
            <a:spAutoFit/>
          </a:bodyPr>
          <a:lstStyle/>
          <a:p>
            <a:pPr algn="just"/>
            <a:r>
              <a:rPr lang="es-PE" b="1" dirty="0" smtClean="0">
                <a:solidFill>
                  <a:srgbClr val="FF0000"/>
                </a:solidFill>
              </a:rPr>
              <a:t>RESPUESTA:</a:t>
            </a:r>
            <a:r>
              <a:rPr lang="es-PE" dirty="0" smtClean="0">
                <a:solidFill>
                  <a:srgbClr val="FF4343"/>
                </a:solidFill>
              </a:rPr>
              <a:t>  </a:t>
            </a:r>
            <a:r>
              <a:rPr lang="es-PE" dirty="0" smtClean="0"/>
              <a:t>32 Bolsas</a:t>
            </a:r>
            <a:endParaRPr lang="es-PE" dirty="0"/>
          </a:p>
        </p:txBody>
      </p:sp>
      <p:sp>
        <p:nvSpPr>
          <p:cNvPr id="10" name="CuadroTexto 9"/>
          <p:cNvSpPr txBox="1"/>
          <p:nvPr/>
        </p:nvSpPr>
        <p:spPr>
          <a:xfrm>
            <a:off x="4788024" y="5444395"/>
            <a:ext cx="4032448" cy="369332"/>
          </a:xfrm>
          <a:prstGeom prst="rect">
            <a:avLst/>
          </a:prstGeom>
          <a:noFill/>
        </p:spPr>
        <p:txBody>
          <a:bodyPr wrap="square" rtlCol="0">
            <a:spAutoFit/>
          </a:bodyPr>
          <a:lstStyle/>
          <a:p>
            <a:pPr algn="just"/>
            <a:r>
              <a:rPr lang="es-PE" b="1" dirty="0" smtClean="0">
                <a:solidFill>
                  <a:srgbClr val="FF4343"/>
                </a:solidFill>
              </a:rPr>
              <a:t>RESPUESTA:</a:t>
            </a:r>
            <a:r>
              <a:rPr lang="es-PE" dirty="0" smtClean="0">
                <a:solidFill>
                  <a:srgbClr val="FF4343"/>
                </a:solidFill>
              </a:rPr>
              <a:t>  </a:t>
            </a:r>
            <a:r>
              <a:rPr lang="es-PE" dirty="0" smtClean="0"/>
              <a:t>Nº de Bolsas = 2(Nº Perros)</a:t>
            </a:r>
            <a:endParaRPr lang="es-PE" dirty="0"/>
          </a:p>
        </p:txBody>
      </p:sp>
    </p:spTree>
    <p:extLst>
      <p:ext uri="{BB962C8B-B14F-4D97-AF65-F5344CB8AC3E}">
        <p14:creationId xmlns:p14="http://schemas.microsoft.com/office/powerpoint/2010/main" val="3437159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ector recto 28"/>
          <p:cNvCxnSpPr/>
          <p:nvPr/>
        </p:nvCxnSpPr>
        <p:spPr>
          <a:xfrm flipV="1">
            <a:off x="2483768" y="1059700"/>
            <a:ext cx="2404877" cy="2495737"/>
          </a:xfrm>
          <a:prstGeom prst="line">
            <a:avLst/>
          </a:prstGeom>
          <a:ln w="50800"/>
        </p:spPr>
        <p:style>
          <a:lnRef idx="2">
            <a:schemeClr val="accent2"/>
          </a:lnRef>
          <a:fillRef idx="0">
            <a:schemeClr val="accent2"/>
          </a:fillRef>
          <a:effectRef idx="1">
            <a:schemeClr val="accent2"/>
          </a:effectRef>
          <a:fontRef idx="minor">
            <a:schemeClr val="tx1"/>
          </a:fontRef>
        </p:style>
      </p:cxn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20" name="Tabla 19"/>
          <p:cNvGraphicFramePr>
            <a:graphicFrameLocks noGrp="1"/>
          </p:cNvGraphicFramePr>
          <p:nvPr>
            <p:extLst>
              <p:ext uri="{D42A27DB-BD31-4B8C-83A1-F6EECF244321}">
                <p14:modId xmlns:p14="http://schemas.microsoft.com/office/powerpoint/2010/main" val="1171610537"/>
              </p:ext>
            </p:extLst>
          </p:nvPr>
        </p:nvGraphicFramePr>
        <p:xfrm>
          <a:off x="1468265" y="4612788"/>
          <a:ext cx="6840760" cy="853440"/>
        </p:xfrm>
        <a:graphic>
          <a:graphicData uri="http://schemas.openxmlformats.org/drawingml/2006/table">
            <a:tbl>
              <a:tblPr>
                <a:tableStyleId>{5C22544A-7EE6-4342-B048-85BDC9FD1C3A}</a:tableStyleId>
              </a:tblPr>
              <a:tblGrid>
                <a:gridCol w="6840760"/>
              </a:tblGrid>
              <a:tr h="526308">
                <a:tc>
                  <a:txBody>
                    <a:bodyPr/>
                    <a:lstStyle/>
                    <a:p>
                      <a:pPr algn="just"/>
                      <a:r>
                        <a:rPr lang="es-ES" sz="2600" b="1" kern="1200" dirty="0" smtClean="0">
                          <a:solidFill>
                            <a:srgbClr val="FF0000"/>
                          </a:solidFill>
                          <a:effectLst/>
                          <a:latin typeface="+mn-lt"/>
                          <a:ea typeface="+mn-ea"/>
                          <a:cs typeface="+mn-cs"/>
                        </a:rPr>
                        <a:t>PROPÓSITO DE LA SESIÓN</a:t>
                      </a:r>
                      <a:r>
                        <a:rPr lang="es-ES" sz="2600" kern="1200" dirty="0" smtClean="0">
                          <a:solidFill>
                            <a:schemeClr val="dk1"/>
                          </a:solidFill>
                          <a:effectLst/>
                          <a:latin typeface="+mn-lt"/>
                          <a:ea typeface="+mn-ea"/>
                          <a:cs typeface="+mn-cs"/>
                        </a:rPr>
                        <a:t>: </a:t>
                      </a:r>
                      <a:r>
                        <a:rPr lang="es-ES" sz="2800" b="0" kern="1200" dirty="0" smtClean="0">
                          <a:solidFill>
                            <a:schemeClr val="dk1"/>
                          </a:solidFill>
                          <a:effectLst/>
                          <a:latin typeface="+mn-lt"/>
                          <a:ea typeface="+mn-ea"/>
                          <a:cs typeface="+mn-cs"/>
                        </a:rPr>
                        <a:t>Resolver problemas referidos a proporcionalidad.</a:t>
                      </a:r>
                      <a:endParaRPr lang="es-PE" sz="2800" b="0" kern="1200" dirty="0">
                        <a:solidFill>
                          <a:schemeClr val="dk1"/>
                        </a:solidFill>
                        <a:effectLst/>
                        <a:latin typeface="+mn-lt"/>
                        <a:ea typeface="+mn-ea"/>
                        <a:cs typeface="+mn-cs"/>
                      </a:endParaRPr>
                    </a:p>
                  </a:txBody>
                  <a:tcPr marL="89535" marR="89535" marT="0" marB="0"/>
                </a:tc>
              </a:tr>
            </a:tbl>
          </a:graphicData>
        </a:graphic>
      </p:graphicFrame>
      <p:cxnSp>
        <p:nvCxnSpPr>
          <p:cNvPr id="4" name="Conector recto de flecha 3"/>
          <p:cNvCxnSpPr/>
          <p:nvPr/>
        </p:nvCxnSpPr>
        <p:spPr>
          <a:xfrm>
            <a:off x="2366186" y="3555437"/>
            <a:ext cx="3600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2476675" y="664685"/>
            <a:ext cx="0" cy="30754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644985" y="3567828"/>
            <a:ext cx="5328592" cy="369332"/>
          </a:xfrm>
          <a:prstGeom prst="rect">
            <a:avLst/>
          </a:prstGeom>
          <a:noFill/>
        </p:spPr>
        <p:txBody>
          <a:bodyPr wrap="square" rtlCol="0">
            <a:spAutoFit/>
          </a:bodyPr>
          <a:lstStyle/>
          <a:p>
            <a:pPr algn="just"/>
            <a:r>
              <a:rPr lang="es-PE" dirty="0" smtClean="0"/>
              <a:t>2     4     6     8     10     12     Número de Perros</a:t>
            </a:r>
            <a:endParaRPr lang="es-PE" dirty="0"/>
          </a:p>
        </p:txBody>
      </p:sp>
      <p:sp>
        <p:nvSpPr>
          <p:cNvPr id="11" name="CuadroTexto 10"/>
          <p:cNvSpPr txBox="1"/>
          <p:nvPr/>
        </p:nvSpPr>
        <p:spPr>
          <a:xfrm>
            <a:off x="532460" y="679673"/>
            <a:ext cx="1944215" cy="369332"/>
          </a:xfrm>
          <a:prstGeom prst="rect">
            <a:avLst/>
          </a:prstGeom>
          <a:noFill/>
        </p:spPr>
        <p:txBody>
          <a:bodyPr wrap="square" rtlCol="0">
            <a:spAutoFit/>
          </a:bodyPr>
          <a:lstStyle/>
          <a:p>
            <a:pPr algn="just"/>
            <a:r>
              <a:rPr lang="es-PE" dirty="0" smtClean="0"/>
              <a:t>Número de bolsas</a:t>
            </a:r>
            <a:endParaRPr lang="es-PE" dirty="0"/>
          </a:p>
        </p:txBody>
      </p:sp>
      <p:sp>
        <p:nvSpPr>
          <p:cNvPr id="12" name="CuadroTexto 11"/>
          <p:cNvSpPr txBox="1"/>
          <p:nvPr/>
        </p:nvSpPr>
        <p:spPr>
          <a:xfrm>
            <a:off x="2229066" y="3019675"/>
            <a:ext cx="345215" cy="369332"/>
          </a:xfrm>
          <a:prstGeom prst="rect">
            <a:avLst/>
          </a:prstGeom>
          <a:noFill/>
        </p:spPr>
        <p:txBody>
          <a:bodyPr wrap="square" rtlCol="0">
            <a:spAutoFit/>
          </a:bodyPr>
          <a:lstStyle/>
          <a:p>
            <a:pPr algn="just"/>
            <a:r>
              <a:rPr lang="es-PE" dirty="0" smtClean="0"/>
              <a:t>4</a:t>
            </a:r>
            <a:endParaRPr lang="es-PE" dirty="0"/>
          </a:p>
        </p:txBody>
      </p:sp>
      <p:sp>
        <p:nvSpPr>
          <p:cNvPr id="13" name="CuadroTexto 12"/>
          <p:cNvSpPr txBox="1"/>
          <p:nvPr/>
        </p:nvSpPr>
        <p:spPr>
          <a:xfrm>
            <a:off x="2229066" y="2599551"/>
            <a:ext cx="345215" cy="369332"/>
          </a:xfrm>
          <a:prstGeom prst="rect">
            <a:avLst/>
          </a:prstGeom>
          <a:noFill/>
        </p:spPr>
        <p:txBody>
          <a:bodyPr wrap="square" rtlCol="0">
            <a:spAutoFit/>
          </a:bodyPr>
          <a:lstStyle/>
          <a:p>
            <a:pPr algn="just"/>
            <a:r>
              <a:rPr lang="es-PE" dirty="0" smtClean="0"/>
              <a:t>8</a:t>
            </a:r>
            <a:endParaRPr lang="es-PE" dirty="0"/>
          </a:p>
        </p:txBody>
      </p:sp>
      <p:sp>
        <p:nvSpPr>
          <p:cNvPr id="14" name="CuadroTexto 13"/>
          <p:cNvSpPr txBox="1"/>
          <p:nvPr/>
        </p:nvSpPr>
        <p:spPr>
          <a:xfrm>
            <a:off x="2126743" y="2172400"/>
            <a:ext cx="519546" cy="369332"/>
          </a:xfrm>
          <a:prstGeom prst="rect">
            <a:avLst/>
          </a:prstGeom>
          <a:noFill/>
        </p:spPr>
        <p:txBody>
          <a:bodyPr wrap="square" rtlCol="0">
            <a:spAutoFit/>
          </a:bodyPr>
          <a:lstStyle/>
          <a:p>
            <a:pPr algn="just"/>
            <a:r>
              <a:rPr lang="es-PE" dirty="0" smtClean="0"/>
              <a:t>12</a:t>
            </a:r>
            <a:endParaRPr lang="es-PE" dirty="0"/>
          </a:p>
        </p:txBody>
      </p:sp>
      <p:sp>
        <p:nvSpPr>
          <p:cNvPr id="15" name="CuadroTexto 14"/>
          <p:cNvSpPr txBox="1"/>
          <p:nvPr/>
        </p:nvSpPr>
        <p:spPr>
          <a:xfrm>
            <a:off x="2126743" y="1783480"/>
            <a:ext cx="519546" cy="369332"/>
          </a:xfrm>
          <a:prstGeom prst="rect">
            <a:avLst/>
          </a:prstGeom>
          <a:noFill/>
        </p:spPr>
        <p:txBody>
          <a:bodyPr wrap="square" rtlCol="0">
            <a:spAutoFit/>
          </a:bodyPr>
          <a:lstStyle/>
          <a:p>
            <a:pPr algn="just"/>
            <a:r>
              <a:rPr lang="es-PE" dirty="0" smtClean="0"/>
              <a:t>16</a:t>
            </a:r>
            <a:endParaRPr lang="es-PE" dirty="0"/>
          </a:p>
        </p:txBody>
      </p:sp>
      <p:sp>
        <p:nvSpPr>
          <p:cNvPr id="16" name="CuadroTexto 15"/>
          <p:cNvSpPr txBox="1"/>
          <p:nvPr/>
        </p:nvSpPr>
        <p:spPr>
          <a:xfrm>
            <a:off x="2126743" y="1414875"/>
            <a:ext cx="519546" cy="369332"/>
          </a:xfrm>
          <a:prstGeom prst="rect">
            <a:avLst/>
          </a:prstGeom>
          <a:noFill/>
        </p:spPr>
        <p:txBody>
          <a:bodyPr wrap="square" rtlCol="0">
            <a:spAutoFit/>
          </a:bodyPr>
          <a:lstStyle/>
          <a:p>
            <a:pPr algn="just"/>
            <a:r>
              <a:rPr lang="es-PE" dirty="0" smtClean="0"/>
              <a:t>20</a:t>
            </a:r>
            <a:endParaRPr lang="es-PE" dirty="0"/>
          </a:p>
        </p:txBody>
      </p:sp>
      <p:sp>
        <p:nvSpPr>
          <p:cNvPr id="17" name="CuadroTexto 16"/>
          <p:cNvSpPr txBox="1"/>
          <p:nvPr/>
        </p:nvSpPr>
        <p:spPr>
          <a:xfrm>
            <a:off x="2126743" y="1006840"/>
            <a:ext cx="519546" cy="369332"/>
          </a:xfrm>
          <a:prstGeom prst="rect">
            <a:avLst/>
          </a:prstGeom>
          <a:noFill/>
        </p:spPr>
        <p:txBody>
          <a:bodyPr wrap="square" rtlCol="0">
            <a:spAutoFit/>
          </a:bodyPr>
          <a:lstStyle/>
          <a:p>
            <a:pPr algn="just"/>
            <a:r>
              <a:rPr lang="es-PE" dirty="0" smtClean="0"/>
              <a:t>24</a:t>
            </a:r>
            <a:endParaRPr lang="es-PE" dirty="0"/>
          </a:p>
        </p:txBody>
      </p:sp>
      <p:sp>
        <p:nvSpPr>
          <p:cNvPr id="19" name="Elipse 18"/>
          <p:cNvSpPr/>
          <p:nvPr/>
        </p:nvSpPr>
        <p:spPr>
          <a:xfrm flipH="1">
            <a:off x="2724285" y="3150932"/>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3" name="Elipse 22"/>
          <p:cNvSpPr/>
          <p:nvPr/>
        </p:nvSpPr>
        <p:spPr>
          <a:xfrm flipH="1">
            <a:off x="3065089" y="278792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4" name="Elipse 23"/>
          <p:cNvSpPr/>
          <p:nvPr/>
        </p:nvSpPr>
        <p:spPr>
          <a:xfrm flipH="1">
            <a:off x="3472561" y="2359105"/>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5" name="Elipse 24"/>
          <p:cNvSpPr/>
          <p:nvPr/>
        </p:nvSpPr>
        <p:spPr>
          <a:xfrm flipH="1">
            <a:off x="3878971" y="1934047"/>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6" name="Elipse 25"/>
          <p:cNvSpPr/>
          <p:nvPr/>
        </p:nvSpPr>
        <p:spPr>
          <a:xfrm flipH="1">
            <a:off x="4290753" y="152750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7" name="Elipse 26"/>
          <p:cNvSpPr/>
          <p:nvPr/>
        </p:nvSpPr>
        <p:spPr>
          <a:xfrm flipH="1">
            <a:off x="4734521" y="1034092"/>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0041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9"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313723"/>
            <a:ext cx="3363642"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400" dirty="0" smtClean="0"/>
              <a:t>PROPORCIONALIDAD</a:t>
            </a:r>
            <a:endParaRPr lang="es-PE" sz="24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29" name="4 Título"/>
          <p:cNvSpPr txBox="1">
            <a:spLocks/>
          </p:cNvSpPr>
          <p:nvPr/>
        </p:nvSpPr>
        <p:spPr bwMode="auto">
          <a:xfrm>
            <a:off x="4221118" y="116632"/>
            <a:ext cx="4577377" cy="10528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APRENDEMOS</a:t>
            </a:r>
            <a:endParaRPr lang="es-PE" sz="3400" dirty="0"/>
          </a:p>
        </p:txBody>
      </p:sp>
      <p:sp>
        <p:nvSpPr>
          <p:cNvPr id="6" name="CuadroTexto 5"/>
          <p:cNvSpPr txBox="1"/>
          <p:nvPr/>
        </p:nvSpPr>
        <p:spPr>
          <a:xfrm>
            <a:off x="393331" y="2119760"/>
            <a:ext cx="8046568" cy="707886"/>
          </a:xfrm>
          <a:prstGeom prst="rect">
            <a:avLst/>
          </a:prstGeom>
          <a:noFill/>
        </p:spPr>
        <p:txBody>
          <a:bodyPr wrap="square" rtlCol="0">
            <a:spAutoFit/>
          </a:bodyPr>
          <a:lstStyle/>
          <a:p>
            <a:r>
              <a:rPr lang="es-PE" sz="2000" b="1" dirty="0"/>
              <a:t>Magnitud. </a:t>
            </a:r>
            <a:r>
              <a:rPr lang="es-PE" sz="2000" dirty="0"/>
              <a:t>Es todo aquello susceptible de sufrir variación, ya sea de </a:t>
            </a:r>
            <a:r>
              <a:rPr lang="es-PE" sz="2000" dirty="0" smtClean="0"/>
              <a:t>aumento </a:t>
            </a:r>
            <a:r>
              <a:rPr lang="es-PE" sz="2000" dirty="0"/>
              <a:t>o disminución, y </a:t>
            </a:r>
            <a:r>
              <a:rPr lang="es-PE" sz="2000" dirty="0" smtClean="0"/>
              <a:t>que puede </a:t>
            </a:r>
            <a:r>
              <a:rPr lang="es-PE" sz="2000" dirty="0"/>
              <a:t>ser medido.</a:t>
            </a:r>
            <a:endParaRPr lang="es-PE" sz="2000" dirty="0">
              <a:solidFill>
                <a:schemeClr val="dk1"/>
              </a:solidFill>
            </a:endParaRPr>
          </a:p>
        </p:txBody>
      </p:sp>
      <p:sp>
        <p:nvSpPr>
          <p:cNvPr id="7" name="CuadroTexto 6"/>
          <p:cNvSpPr txBox="1"/>
          <p:nvPr/>
        </p:nvSpPr>
        <p:spPr>
          <a:xfrm>
            <a:off x="393331" y="3071867"/>
            <a:ext cx="8046568" cy="400110"/>
          </a:xfrm>
          <a:prstGeom prst="rect">
            <a:avLst/>
          </a:prstGeom>
          <a:noFill/>
        </p:spPr>
        <p:txBody>
          <a:bodyPr wrap="square" rtlCol="0">
            <a:spAutoFit/>
          </a:bodyPr>
          <a:lstStyle/>
          <a:p>
            <a:r>
              <a:rPr lang="es-PE" sz="2000" dirty="0"/>
              <a:t>Ejemplos: peso, tiempo, rapidez, número de obreros, eficiencia, entre otros.</a:t>
            </a:r>
            <a:endParaRPr lang="es-PE" sz="2000" dirty="0">
              <a:solidFill>
                <a:schemeClr val="dk1"/>
              </a:solidFill>
            </a:endParaRPr>
          </a:p>
        </p:txBody>
      </p:sp>
      <p:sp>
        <p:nvSpPr>
          <p:cNvPr id="8" name="CuadroTexto 7"/>
          <p:cNvSpPr txBox="1"/>
          <p:nvPr/>
        </p:nvSpPr>
        <p:spPr>
          <a:xfrm>
            <a:off x="395536" y="4052394"/>
            <a:ext cx="8046568" cy="400110"/>
          </a:xfrm>
          <a:prstGeom prst="rect">
            <a:avLst/>
          </a:prstGeom>
          <a:noFill/>
        </p:spPr>
        <p:txBody>
          <a:bodyPr wrap="square" rtlCol="0">
            <a:spAutoFit/>
          </a:bodyPr>
          <a:lstStyle/>
          <a:p>
            <a:r>
              <a:rPr lang="es-PE" sz="2000" b="1" dirty="0"/>
              <a:t>Proporción. </a:t>
            </a:r>
            <a:r>
              <a:rPr lang="es-PE" sz="2000" dirty="0"/>
              <a:t>Es la igualdad de dos razones de una misma clase.</a:t>
            </a:r>
            <a:endParaRPr lang="es-PE" sz="2000" dirty="0">
              <a:solidFill>
                <a:schemeClr val="dk1"/>
              </a:solidFill>
            </a:endParaRPr>
          </a:p>
        </p:txBody>
      </p:sp>
      <p:grpSp>
        <p:nvGrpSpPr>
          <p:cNvPr id="15" name="Grupo 14"/>
          <p:cNvGrpSpPr/>
          <p:nvPr/>
        </p:nvGrpSpPr>
        <p:grpSpPr>
          <a:xfrm>
            <a:off x="2004226" y="4602411"/>
            <a:ext cx="426072" cy="1015285"/>
            <a:chOff x="1828802" y="5022239"/>
            <a:chExt cx="426072" cy="1015285"/>
          </a:xfrm>
        </p:grpSpPr>
        <p:grpSp>
          <p:nvGrpSpPr>
            <p:cNvPr id="16" name="Grupo 15"/>
            <p:cNvGrpSpPr/>
            <p:nvPr/>
          </p:nvGrpSpPr>
          <p:grpSpPr>
            <a:xfrm>
              <a:off x="1861818" y="5022239"/>
              <a:ext cx="393056" cy="584775"/>
              <a:chOff x="1861818" y="5022239"/>
              <a:chExt cx="393056" cy="584775"/>
            </a:xfrm>
          </p:grpSpPr>
          <p:sp>
            <p:nvSpPr>
              <p:cNvPr id="18" name="CuadroTexto 17"/>
              <p:cNvSpPr txBox="1"/>
              <p:nvPr/>
            </p:nvSpPr>
            <p:spPr>
              <a:xfrm>
                <a:off x="1861818" y="5022239"/>
                <a:ext cx="393056" cy="584775"/>
              </a:xfrm>
              <a:prstGeom prst="rect">
                <a:avLst/>
              </a:prstGeom>
              <a:noFill/>
            </p:spPr>
            <p:txBody>
              <a:bodyPr wrap="none" rtlCol="0">
                <a:spAutoFit/>
              </a:bodyPr>
              <a:lstStyle/>
              <a:p>
                <a:r>
                  <a:rPr lang="es-PE" sz="3200" dirty="0" smtClean="0">
                    <a:solidFill>
                      <a:srgbClr val="002060"/>
                    </a:solidFill>
                  </a:rPr>
                  <a:t>6</a:t>
                </a:r>
                <a:endParaRPr lang="es-PE" sz="3200" dirty="0">
                  <a:solidFill>
                    <a:srgbClr val="002060"/>
                  </a:solidFill>
                </a:endParaRPr>
              </a:p>
            </p:txBody>
          </p:sp>
          <p:cxnSp>
            <p:nvCxnSpPr>
              <p:cNvPr id="19" name="Conector recto 18"/>
              <p:cNvCxnSpPr/>
              <p:nvPr/>
            </p:nvCxnSpPr>
            <p:spPr>
              <a:xfrm>
                <a:off x="1861818" y="5517232"/>
                <a:ext cx="36004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grpSp>
        <p:sp>
          <p:nvSpPr>
            <p:cNvPr id="17" name="CuadroTexto 16"/>
            <p:cNvSpPr txBox="1"/>
            <p:nvPr/>
          </p:nvSpPr>
          <p:spPr>
            <a:xfrm>
              <a:off x="1828802" y="5452749"/>
              <a:ext cx="393056" cy="584775"/>
            </a:xfrm>
            <a:prstGeom prst="rect">
              <a:avLst/>
            </a:prstGeom>
            <a:noFill/>
          </p:spPr>
          <p:txBody>
            <a:bodyPr wrap="none" rtlCol="0">
              <a:spAutoFit/>
            </a:bodyPr>
            <a:lstStyle/>
            <a:p>
              <a:r>
                <a:rPr lang="es-PE" sz="3200" dirty="0" smtClean="0">
                  <a:solidFill>
                    <a:srgbClr val="002060"/>
                  </a:solidFill>
                </a:rPr>
                <a:t>2</a:t>
              </a:r>
              <a:endParaRPr lang="es-PE" sz="3200" dirty="0">
                <a:solidFill>
                  <a:srgbClr val="002060"/>
                </a:solidFill>
              </a:endParaRPr>
            </a:p>
          </p:txBody>
        </p:sp>
      </p:grpSp>
      <p:sp>
        <p:nvSpPr>
          <p:cNvPr id="20" name="CuadroTexto 19"/>
          <p:cNvSpPr txBox="1"/>
          <p:nvPr/>
        </p:nvSpPr>
        <p:spPr>
          <a:xfrm>
            <a:off x="646394" y="4867624"/>
            <a:ext cx="1357832" cy="400110"/>
          </a:xfrm>
          <a:prstGeom prst="rect">
            <a:avLst/>
          </a:prstGeom>
          <a:noFill/>
        </p:spPr>
        <p:txBody>
          <a:bodyPr wrap="square" rtlCol="0">
            <a:spAutoFit/>
          </a:bodyPr>
          <a:lstStyle/>
          <a:p>
            <a:r>
              <a:rPr lang="es-PE" sz="2000" dirty="0" smtClean="0"/>
              <a:t>Ejemplo:</a:t>
            </a:r>
            <a:endParaRPr lang="es-PE" sz="2000" dirty="0">
              <a:solidFill>
                <a:schemeClr val="dk1"/>
              </a:solidFill>
            </a:endParaRPr>
          </a:p>
        </p:txBody>
      </p:sp>
      <p:sp>
        <p:nvSpPr>
          <p:cNvPr id="21" name="CuadroTexto 20"/>
          <p:cNvSpPr txBox="1"/>
          <p:nvPr/>
        </p:nvSpPr>
        <p:spPr>
          <a:xfrm>
            <a:off x="2657606" y="4767597"/>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grpSp>
        <p:nvGrpSpPr>
          <p:cNvPr id="22" name="Grupo 21"/>
          <p:cNvGrpSpPr/>
          <p:nvPr/>
        </p:nvGrpSpPr>
        <p:grpSpPr>
          <a:xfrm>
            <a:off x="3284519" y="4602411"/>
            <a:ext cx="426072" cy="1015285"/>
            <a:chOff x="1828802" y="5022239"/>
            <a:chExt cx="426072" cy="1015285"/>
          </a:xfrm>
        </p:grpSpPr>
        <p:grpSp>
          <p:nvGrpSpPr>
            <p:cNvPr id="23" name="Grupo 22"/>
            <p:cNvGrpSpPr/>
            <p:nvPr/>
          </p:nvGrpSpPr>
          <p:grpSpPr>
            <a:xfrm>
              <a:off x="1861818" y="5022239"/>
              <a:ext cx="393056" cy="584775"/>
              <a:chOff x="1861818" y="5022239"/>
              <a:chExt cx="393056" cy="584775"/>
            </a:xfrm>
          </p:grpSpPr>
          <p:sp>
            <p:nvSpPr>
              <p:cNvPr id="25" name="CuadroTexto 24"/>
              <p:cNvSpPr txBox="1"/>
              <p:nvPr/>
            </p:nvSpPr>
            <p:spPr>
              <a:xfrm>
                <a:off x="1861818" y="5022239"/>
                <a:ext cx="393056" cy="584775"/>
              </a:xfrm>
              <a:prstGeom prst="rect">
                <a:avLst/>
              </a:prstGeom>
              <a:noFill/>
            </p:spPr>
            <p:txBody>
              <a:bodyPr wrap="none" rtlCol="0">
                <a:spAutoFit/>
              </a:bodyPr>
              <a:lstStyle/>
              <a:p>
                <a:r>
                  <a:rPr lang="es-PE" sz="3200" dirty="0" smtClean="0">
                    <a:solidFill>
                      <a:srgbClr val="002060"/>
                    </a:solidFill>
                  </a:rPr>
                  <a:t>9</a:t>
                </a:r>
                <a:endParaRPr lang="es-PE" sz="3200" dirty="0">
                  <a:solidFill>
                    <a:srgbClr val="002060"/>
                  </a:solidFill>
                </a:endParaRPr>
              </a:p>
            </p:txBody>
          </p:sp>
          <p:cxnSp>
            <p:nvCxnSpPr>
              <p:cNvPr id="26" name="Conector recto 25"/>
              <p:cNvCxnSpPr/>
              <p:nvPr/>
            </p:nvCxnSpPr>
            <p:spPr>
              <a:xfrm>
                <a:off x="1861818" y="5517232"/>
                <a:ext cx="36004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grpSp>
        <p:sp>
          <p:nvSpPr>
            <p:cNvPr id="24" name="CuadroTexto 23"/>
            <p:cNvSpPr txBox="1"/>
            <p:nvPr/>
          </p:nvSpPr>
          <p:spPr>
            <a:xfrm>
              <a:off x="1828802" y="5452749"/>
              <a:ext cx="393056" cy="584775"/>
            </a:xfrm>
            <a:prstGeom prst="rect">
              <a:avLst/>
            </a:prstGeom>
            <a:noFill/>
          </p:spPr>
          <p:txBody>
            <a:bodyPr wrap="none" rtlCol="0">
              <a:spAutoFit/>
            </a:bodyPr>
            <a:lstStyle/>
            <a:p>
              <a:r>
                <a:rPr lang="es-PE" sz="3200" dirty="0" smtClean="0">
                  <a:solidFill>
                    <a:srgbClr val="002060"/>
                  </a:solidFill>
                </a:rPr>
                <a:t>3</a:t>
              </a:r>
              <a:endParaRPr lang="es-PE" sz="3200" dirty="0">
                <a:solidFill>
                  <a:srgbClr val="002060"/>
                </a:solidFill>
              </a:endParaRPr>
            </a:p>
          </p:txBody>
        </p:sp>
      </p:grpSp>
      <p:sp>
        <p:nvSpPr>
          <p:cNvPr id="27" name="CuadroTexto 26"/>
          <p:cNvSpPr txBox="1"/>
          <p:nvPr/>
        </p:nvSpPr>
        <p:spPr>
          <a:xfrm>
            <a:off x="4311674" y="4725144"/>
            <a:ext cx="553795" cy="600164"/>
          </a:xfrm>
          <a:prstGeom prst="rect">
            <a:avLst/>
          </a:prstGeom>
          <a:noFill/>
        </p:spPr>
        <p:txBody>
          <a:bodyPr wrap="square" rtlCol="0">
            <a:spAutoFit/>
          </a:bodyPr>
          <a:lstStyle/>
          <a:p>
            <a:r>
              <a:rPr lang="es-PE" sz="3300" dirty="0" smtClean="0">
                <a:solidFill>
                  <a:srgbClr val="002060"/>
                </a:solidFill>
              </a:rPr>
              <a:t>3</a:t>
            </a:r>
            <a:r>
              <a:rPr lang="es-PE" dirty="0" smtClean="0"/>
              <a:t> </a:t>
            </a:r>
            <a:endParaRPr lang="es-PE" dirty="0"/>
          </a:p>
        </p:txBody>
      </p:sp>
      <p:sp>
        <p:nvSpPr>
          <p:cNvPr id="28" name="CuadroTexto 27"/>
          <p:cNvSpPr txBox="1"/>
          <p:nvPr/>
        </p:nvSpPr>
        <p:spPr>
          <a:xfrm>
            <a:off x="3862820" y="4768591"/>
            <a:ext cx="553795" cy="600164"/>
          </a:xfrm>
          <a:prstGeom prst="rect">
            <a:avLst/>
          </a:prstGeom>
          <a:noFill/>
        </p:spPr>
        <p:txBody>
          <a:bodyPr wrap="square" rtlCol="0">
            <a:spAutoFit/>
          </a:bodyPr>
          <a:lstStyle/>
          <a:p>
            <a:r>
              <a:rPr lang="es-PE" sz="3300" dirty="0" smtClean="0">
                <a:solidFill>
                  <a:srgbClr val="D20000"/>
                </a:solidFill>
              </a:rPr>
              <a:t>=</a:t>
            </a:r>
            <a:r>
              <a:rPr lang="es-PE" dirty="0" smtClean="0"/>
              <a:t> </a:t>
            </a:r>
            <a:endParaRPr lang="es-PE" dirty="0"/>
          </a:p>
        </p:txBody>
      </p:sp>
    </p:spTree>
    <p:extLst>
      <p:ext uri="{BB962C8B-B14F-4D97-AF65-F5344CB8AC3E}">
        <p14:creationId xmlns:p14="http://schemas.microsoft.com/office/powerpoint/2010/main" val="1558545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20" grpId="0"/>
      <p:bldP spid="21"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96" name="3 Rectángulo"/>
          <p:cNvSpPr/>
          <p:nvPr/>
        </p:nvSpPr>
        <p:spPr>
          <a:xfrm>
            <a:off x="2483768" y="714414"/>
            <a:ext cx="504056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400" b="1" dirty="0"/>
              <a:t>MAGNITUDES PROPORCIONALES</a:t>
            </a:r>
            <a:endParaRPr lang="es-PE" sz="2400" dirty="0"/>
          </a:p>
        </p:txBody>
      </p:sp>
      <p:sp>
        <p:nvSpPr>
          <p:cNvPr id="5" name="CuadroTexto 4"/>
          <p:cNvSpPr txBox="1"/>
          <p:nvPr/>
        </p:nvSpPr>
        <p:spPr>
          <a:xfrm>
            <a:off x="485872" y="1556792"/>
            <a:ext cx="8046568" cy="1938992"/>
          </a:xfrm>
          <a:prstGeom prst="rect">
            <a:avLst/>
          </a:prstGeom>
          <a:noFill/>
        </p:spPr>
        <p:txBody>
          <a:bodyPr wrap="square" rtlCol="0">
            <a:spAutoFit/>
          </a:bodyPr>
          <a:lstStyle/>
          <a:p>
            <a:pPr algn="just"/>
            <a:r>
              <a:rPr lang="es-PE" sz="2000" b="1" dirty="0"/>
              <a:t>Magnitudes directamente proporcionales (DP)</a:t>
            </a:r>
            <a:r>
              <a:rPr lang="es-PE" sz="2000" dirty="0"/>
              <a:t>. Dos magnitudes son directamente </a:t>
            </a:r>
            <a:r>
              <a:rPr lang="es-PE" sz="2000" dirty="0" smtClean="0"/>
              <a:t>proporcionales cuando </a:t>
            </a:r>
            <a:r>
              <a:rPr lang="es-PE" sz="2000" dirty="0"/>
              <a:t>al multiplicar o dividir la primera por un número, la segunda queda multiplicada por el </a:t>
            </a:r>
            <a:r>
              <a:rPr lang="es-PE" sz="2000" dirty="0" smtClean="0"/>
              <a:t>mismo número</a:t>
            </a:r>
            <a:r>
              <a:rPr lang="es-PE" sz="2000" dirty="0"/>
              <a:t>. La razón de proporcionalidad directa k se obtiene mediante el cociente de cualquiera de </a:t>
            </a:r>
            <a:r>
              <a:rPr lang="es-PE" sz="2000" dirty="0" smtClean="0"/>
              <a:t>los valores </a:t>
            </a:r>
            <a:r>
              <a:rPr lang="es-PE" sz="2000" dirty="0"/>
              <a:t>de una variable y los correspondientes de la otra. Veamos la tabla:</a:t>
            </a:r>
            <a:endParaRPr lang="es-PE" sz="2000" dirty="0">
              <a:solidFill>
                <a:schemeClr val="dk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671197069"/>
              </p:ext>
            </p:extLst>
          </p:nvPr>
        </p:nvGraphicFramePr>
        <p:xfrm>
          <a:off x="764739" y="3538684"/>
          <a:ext cx="5535453" cy="741680"/>
        </p:xfrm>
        <a:graphic>
          <a:graphicData uri="http://schemas.openxmlformats.org/drawingml/2006/table">
            <a:tbl>
              <a:tblPr firstRow="1" bandRow="1">
                <a:tableStyleId>{5C22544A-7EE6-4342-B048-85BDC9FD1C3A}</a:tableStyleId>
              </a:tblPr>
              <a:tblGrid>
                <a:gridCol w="1684910"/>
                <a:gridCol w="898215"/>
                <a:gridCol w="1008112"/>
                <a:gridCol w="1008112"/>
                <a:gridCol w="936104"/>
              </a:tblGrid>
              <a:tr h="370840">
                <a:tc>
                  <a:txBody>
                    <a:bodyPr/>
                    <a:lstStyle/>
                    <a:p>
                      <a:r>
                        <a:rPr lang="es-PE" dirty="0" smtClean="0"/>
                        <a:t>Magnitud A</a:t>
                      </a:r>
                      <a:endParaRPr lang="es-PE" dirty="0"/>
                    </a:p>
                  </a:txBody>
                  <a:tcPr/>
                </a:tc>
                <a:tc>
                  <a:txBody>
                    <a:bodyPr/>
                    <a:lstStyle/>
                    <a:p>
                      <a:pPr algn="ctr"/>
                      <a:r>
                        <a:rPr lang="es-PE" dirty="0" smtClean="0"/>
                        <a:t>a</a:t>
                      </a:r>
                      <a:r>
                        <a:rPr lang="es-PE" baseline="-25000" dirty="0" smtClean="0"/>
                        <a:t>1</a:t>
                      </a:r>
                      <a:endParaRPr lang="es-PE" baseline="-25000" dirty="0"/>
                    </a:p>
                  </a:txBody>
                  <a:tcPr/>
                </a:tc>
                <a:tc>
                  <a:txBody>
                    <a:bodyPr/>
                    <a:lstStyle/>
                    <a:p>
                      <a:pPr algn="ctr"/>
                      <a:r>
                        <a:rPr lang="es-PE" dirty="0" smtClean="0"/>
                        <a:t>a</a:t>
                      </a:r>
                      <a:r>
                        <a:rPr lang="es-PE" sz="1800" baseline="-25000" dirty="0" smtClean="0"/>
                        <a:t>2</a:t>
                      </a:r>
                      <a:endParaRPr lang="es-PE" baseline="-25000" dirty="0"/>
                    </a:p>
                  </a:txBody>
                  <a:tcPr/>
                </a:tc>
                <a:tc>
                  <a:txBody>
                    <a:bodyPr/>
                    <a:lstStyle/>
                    <a:p>
                      <a:pPr algn="ctr"/>
                      <a:r>
                        <a:rPr lang="es-PE" dirty="0" smtClean="0"/>
                        <a:t>a</a:t>
                      </a:r>
                      <a:r>
                        <a:rPr lang="es-PE" baseline="-25000" dirty="0" smtClean="0"/>
                        <a:t>3</a:t>
                      </a:r>
                      <a:endParaRPr lang="es-PE" baseline="-25000" dirty="0"/>
                    </a:p>
                  </a:txBody>
                  <a:tcPr/>
                </a:tc>
                <a:tc>
                  <a:txBody>
                    <a:bodyPr/>
                    <a:lstStyle/>
                    <a:p>
                      <a:pPr algn="ctr"/>
                      <a:r>
                        <a:rPr lang="es-PE" dirty="0" smtClean="0"/>
                        <a:t>a</a:t>
                      </a:r>
                      <a:r>
                        <a:rPr lang="es-PE" baseline="-25000" dirty="0" smtClean="0"/>
                        <a:t>4</a:t>
                      </a:r>
                      <a:endParaRPr lang="es-PE" baseline="-25000" dirty="0"/>
                    </a:p>
                  </a:txBody>
                  <a:tcPr/>
                </a:tc>
              </a:tr>
              <a:tr h="370840">
                <a:tc>
                  <a:txBody>
                    <a:bodyPr/>
                    <a:lstStyle/>
                    <a:p>
                      <a:r>
                        <a:rPr lang="es-PE" dirty="0" smtClean="0"/>
                        <a:t>Magnitud B</a:t>
                      </a:r>
                      <a:endParaRPr lang="es-PE" dirty="0"/>
                    </a:p>
                  </a:txBody>
                  <a:tcPr/>
                </a:tc>
                <a:tc>
                  <a:txBody>
                    <a:bodyPr/>
                    <a:lstStyle/>
                    <a:p>
                      <a:pPr algn="ctr"/>
                      <a:r>
                        <a:rPr lang="es-PE" dirty="0" smtClean="0"/>
                        <a:t>b</a:t>
                      </a:r>
                      <a:r>
                        <a:rPr lang="es-PE" baseline="-25000" dirty="0" smtClean="0"/>
                        <a:t>1</a:t>
                      </a:r>
                      <a:endParaRPr lang="es-PE" baseline="-25000" dirty="0"/>
                    </a:p>
                  </a:txBody>
                  <a:tcPr/>
                </a:tc>
                <a:tc>
                  <a:txBody>
                    <a:bodyPr/>
                    <a:lstStyle/>
                    <a:p>
                      <a:pPr algn="ctr"/>
                      <a:r>
                        <a:rPr lang="es-PE" dirty="0" smtClean="0"/>
                        <a:t>b</a:t>
                      </a:r>
                      <a:r>
                        <a:rPr lang="es-PE" sz="1800" baseline="-25000" dirty="0" smtClean="0"/>
                        <a:t>2</a:t>
                      </a:r>
                      <a:endParaRPr lang="es-PE" baseline="-25000" dirty="0"/>
                    </a:p>
                  </a:txBody>
                  <a:tcPr/>
                </a:tc>
                <a:tc>
                  <a:txBody>
                    <a:bodyPr/>
                    <a:lstStyle/>
                    <a:p>
                      <a:pPr algn="ctr"/>
                      <a:r>
                        <a:rPr lang="es-PE" dirty="0" smtClean="0"/>
                        <a:t>b</a:t>
                      </a:r>
                      <a:r>
                        <a:rPr lang="es-PE" baseline="-25000" dirty="0" smtClean="0"/>
                        <a:t>3</a:t>
                      </a:r>
                      <a:endParaRPr lang="es-PE" baseline="-25000" dirty="0"/>
                    </a:p>
                  </a:txBody>
                  <a:tcPr/>
                </a:tc>
                <a:tc>
                  <a:txBody>
                    <a:bodyPr/>
                    <a:lstStyle/>
                    <a:p>
                      <a:pPr algn="ctr"/>
                      <a:r>
                        <a:rPr lang="es-PE" dirty="0" smtClean="0"/>
                        <a:t>b</a:t>
                      </a:r>
                      <a:r>
                        <a:rPr lang="es-PE" baseline="-25000" dirty="0" smtClean="0"/>
                        <a:t>4</a:t>
                      </a:r>
                      <a:endParaRPr lang="es-PE" baseline="-25000" dirty="0"/>
                    </a:p>
                  </a:txBody>
                  <a:tcPr/>
                </a:tc>
              </a:tr>
            </a:tbl>
          </a:graphicData>
        </a:graphic>
      </p:graphicFrame>
      <mc:AlternateContent xmlns:mc="http://schemas.openxmlformats.org/markup-compatibility/2006">
        <mc:Choice xmlns:a14="http://schemas.microsoft.com/office/drawing/2010/main" Requires="a14">
          <p:sp>
            <p:nvSpPr>
              <p:cNvPr id="7" name="CuadroTexto 6"/>
              <p:cNvSpPr txBox="1"/>
              <p:nvPr/>
            </p:nvSpPr>
            <p:spPr>
              <a:xfrm>
                <a:off x="2627784" y="4480123"/>
                <a:ext cx="2880320" cy="66973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s-PE" sz="2000" i="1" smtClean="0">
                              <a:solidFill>
                                <a:schemeClr val="dk1"/>
                              </a:solidFill>
                              <a:latin typeface="Cambria Math" panose="02040503050406030204" pitchFamily="18" charset="0"/>
                            </a:rPr>
                          </m:ctrlPr>
                        </m:fPr>
                        <m:num>
                          <m:sSub>
                            <m:sSubPr>
                              <m:ctrlPr>
                                <a:rPr lang="es-PE" sz="2000" i="1" smtClean="0">
                                  <a:solidFill>
                                    <a:schemeClr val="dk1"/>
                                  </a:solidFill>
                                  <a:latin typeface="Cambria Math" panose="02040503050406030204" pitchFamily="18" charset="0"/>
                                </a:rPr>
                              </m:ctrlPr>
                            </m:sSubPr>
                            <m:e>
                              <m:r>
                                <a:rPr lang="es-PE" sz="2000" b="0" i="1" smtClean="0">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1</m:t>
                              </m:r>
                            </m:sub>
                          </m:sSub>
                        </m:num>
                        <m:den>
                          <m:sSub>
                            <m:sSubPr>
                              <m:ctrlPr>
                                <a:rPr lang="es-PE" sz="2000" i="1" smtClean="0">
                                  <a:solidFill>
                                    <a:schemeClr val="dk1"/>
                                  </a:solidFill>
                                  <a:latin typeface="Cambria Math" panose="02040503050406030204" pitchFamily="18" charset="0"/>
                                </a:rPr>
                              </m:ctrlPr>
                            </m:sSubPr>
                            <m:e>
                              <m:r>
                                <a:rPr lang="es-PE" sz="2000" b="0" i="1" smtClean="0">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1</m:t>
                              </m:r>
                            </m:sub>
                          </m:sSub>
                        </m:den>
                      </m:f>
                      <m:r>
                        <a:rPr lang="es-PE" sz="2000" b="0" i="1" smtClean="0">
                          <a:solidFill>
                            <a:schemeClr val="dk1"/>
                          </a:solidFill>
                          <a:latin typeface="Cambria Math" panose="02040503050406030204" pitchFamily="18" charset="0"/>
                        </a:rPr>
                        <m:t>=</m:t>
                      </m:r>
                      <m:f>
                        <m:fPr>
                          <m:ctrlPr>
                            <a:rPr lang="es-PE" sz="2000" i="1">
                              <a:solidFill>
                                <a:schemeClr val="dk1"/>
                              </a:solidFill>
                              <a:latin typeface="Cambria Math" panose="02040503050406030204" pitchFamily="18" charset="0"/>
                            </a:rPr>
                          </m:ctrlPr>
                        </m:fPr>
                        <m:num>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2</m:t>
                              </m:r>
                            </m:sub>
                          </m:sSub>
                        </m:num>
                        <m:den>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2</m:t>
                              </m:r>
                            </m:sub>
                          </m:sSub>
                        </m:den>
                      </m:f>
                      <m:r>
                        <a:rPr lang="es-PE" sz="2000" b="0" i="1" smtClean="0">
                          <a:solidFill>
                            <a:schemeClr val="dk1"/>
                          </a:solidFill>
                          <a:latin typeface="Cambria Math" panose="02040503050406030204" pitchFamily="18" charset="0"/>
                        </a:rPr>
                        <m:t>=</m:t>
                      </m:r>
                      <m:f>
                        <m:fPr>
                          <m:ctrlPr>
                            <a:rPr lang="es-PE" sz="2000" i="1">
                              <a:solidFill>
                                <a:schemeClr val="dk1"/>
                              </a:solidFill>
                              <a:latin typeface="Cambria Math" panose="02040503050406030204" pitchFamily="18" charset="0"/>
                            </a:rPr>
                          </m:ctrlPr>
                        </m:fPr>
                        <m:num>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3</m:t>
                              </m:r>
                            </m:sub>
                          </m:sSub>
                        </m:num>
                        <m:den>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3</m:t>
                              </m:r>
                            </m:sub>
                          </m:sSub>
                        </m:den>
                      </m:f>
                      <m:r>
                        <a:rPr lang="es-PE" sz="2000" b="0" i="1" smtClean="0">
                          <a:solidFill>
                            <a:schemeClr val="dk1"/>
                          </a:solidFill>
                          <a:latin typeface="Cambria Math" panose="02040503050406030204" pitchFamily="18" charset="0"/>
                        </a:rPr>
                        <m:t>=</m:t>
                      </m:r>
                      <m:f>
                        <m:fPr>
                          <m:ctrlPr>
                            <a:rPr lang="es-PE" sz="2000" i="1">
                              <a:solidFill>
                                <a:schemeClr val="dk1"/>
                              </a:solidFill>
                              <a:latin typeface="Cambria Math" panose="02040503050406030204" pitchFamily="18" charset="0"/>
                            </a:rPr>
                          </m:ctrlPr>
                        </m:fPr>
                        <m:num>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4</m:t>
                              </m:r>
                            </m:sub>
                          </m:sSub>
                        </m:num>
                        <m:den>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4</m:t>
                              </m:r>
                            </m:sub>
                          </m:sSub>
                        </m:den>
                      </m:f>
                      <m:r>
                        <a:rPr lang="es-PE" sz="2000" b="0" i="1" smtClean="0">
                          <a:solidFill>
                            <a:schemeClr val="dk1"/>
                          </a:solidFill>
                          <a:latin typeface="Cambria Math" panose="02040503050406030204" pitchFamily="18" charset="0"/>
                        </a:rPr>
                        <m:t>=</m:t>
                      </m:r>
                      <m:r>
                        <a:rPr lang="es-PE" sz="2000" b="0" i="1" smtClean="0">
                          <a:solidFill>
                            <a:schemeClr val="dk1"/>
                          </a:solidFill>
                          <a:latin typeface="Cambria Math" panose="02040503050406030204" pitchFamily="18" charset="0"/>
                        </a:rPr>
                        <m:t>𝑘</m:t>
                      </m:r>
                    </m:oMath>
                  </m:oMathPara>
                </a14:m>
                <a:endParaRPr lang="es-PE" sz="2000" dirty="0">
                  <a:solidFill>
                    <a:schemeClr val="dk1"/>
                  </a:solidFill>
                </a:endParaRPr>
              </a:p>
            </p:txBody>
          </p:sp>
        </mc:Choice>
        <mc:Fallback>
          <p:sp>
            <p:nvSpPr>
              <p:cNvPr id="7" name="CuadroTexto 6"/>
              <p:cNvSpPr txBox="1">
                <a:spLocks noRot="1" noChangeAspect="1" noMove="1" noResize="1" noEditPoints="1" noAdjustHandles="1" noChangeArrowheads="1" noChangeShapeType="1" noTextEdit="1"/>
              </p:cNvSpPr>
              <p:nvPr/>
            </p:nvSpPr>
            <p:spPr>
              <a:xfrm>
                <a:off x="2627784" y="4480123"/>
                <a:ext cx="2880320" cy="669735"/>
              </a:xfrm>
              <a:prstGeom prst="rect">
                <a:avLst/>
              </a:prstGeom>
              <a:blipFill rotWithShape="0">
                <a:blip r:embed="rId3"/>
                <a:stretch>
                  <a:fillRect/>
                </a:stretch>
              </a:blipFill>
            </p:spPr>
            <p:txBody>
              <a:bodyPr/>
              <a:lstStyle/>
              <a:p>
                <a:r>
                  <a:rPr lang="es-PE">
                    <a:noFill/>
                  </a:rPr>
                  <a:t> </a:t>
                </a:r>
              </a:p>
            </p:txBody>
          </p:sp>
        </mc:Fallback>
      </mc:AlternateContent>
      <p:sp>
        <p:nvSpPr>
          <p:cNvPr id="8" name="CuadroTexto 7"/>
          <p:cNvSpPr txBox="1"/>
          <p:nvPr/>
        </p:nvSpPr>
        <p:spPr>
          <a:xfrm>
            <a:off x="1420515" y="5517232"/>
            <a:ext cx="4223899" cy="369332"/>
          </a:xfrm>
          <a:prstGeom prst="rect">
            <a:avLst/>
          </a:prstGeom>
          <a:noFill/>
        </p:spPr>
        <p:txBody>
          <a:bodyPr wrap="square" rtlCol="0">
            <a:spAutoFit/>
          </a:bodyPr>
          <a:lstStyle/>
          <a:p>
            <a:pPr algn="just"/>
            <a:r>
              <a:rPr lang="es-PE" dirty="0"/>
              <a:t>E</a:t>
            </a:r>
            <a:r>
              <a:rPr lang="es-PE" dirty="0" smtClean="0"/>
              <a:t>s </a:t>
            </a:r>
            <a:r>
              <a:rPr lang="es-PE" dirty="0"/>
              <a:t>decir, si </a:t>
            </a:r>
            <a:r>
              <a:rPr lang="es-PE" i="1" dirty="0"/>
              <a:t>A </a:t>
            </a:r>
            <a:r>
              <a:rPr lang="es-PE" dirty="0"/>
              <a:t>es DP a </a:t>
            </a:r>
            <a:r>
              <a:rPr lang="es-PE" i="1" dirty="0"/>
              <a:t>B</a:t>
            </a:r>
            <a:r>
              <a:rPr lang="es-PE" dirty="0"/>
              <a:t>, </a:t>
            </a:r>
            <a:r>
              <a:rPr lang="es-PE" dirty="0" smtClean="0"/>
              <a:t>entonces:</a:t>
            </a:r>
            <a:endParaRPr lang="es-PE" dirty="0"/>
          </a:p>
        </p:txBody>
      </p:sp>
      <mc:AlternateContent xmlns:mc="http://schemas.openxmlformats.org/markup-compatibility/2006">
        <mc:Choice xmlns:a14="http://schemas.microsoft.com/office/drawing/2010/main" Requires="a14">
          <p:sp>
            <p:nvSpPr>
              <p:cNvPr id="9" name="CuadroTexto 8"/>
              <p:cNvSpPr txBox="1"/>
              <p:nvPr/>
            </p:nvSpPr>
            <p:spPr>
              <a:xfrm>
                <a:off x="4688903" y="5354367"/>
                <a:ext cx="936104" cy="69506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PE" sz="2000" b="0" i="1" smtClean="0">
                          <a:solidFill>
                            <a:schemeClr val="dk1"/>
                          </a:solidFill>
                          <a:latin typeface="Cambria Math" panose="02040503050406030204" pitchFamily="18" charset="0"/>
                        </a:rPr>
                        <m:t>𝑘</m:t>
                      </m:r>
                      <m:r>
                        <a:rPr lang="es-PE" sz="2000" b="0" i="1" smtClean="0">
                          <a:solidFill>
                            <a:schemeClr val="dk1"/>
                          </a:solidFill>
                          <a:latin typeface="Cambria Math" panose="02040503050406030204" pitchFamily="18" charset="0"/>
                        </a:rPr>
                        <m:t>=</m:t>
                      </m:r>
                      <m:f>
                        <m:fPr>
                          <m:ctrlPr>
                            <a:rPr lang="es-PE" sz="2000" b="0" i="1" smtClean="0">
                              <a:solidFill>
                                <a:schemeClr val="dk1"/>
                              </a:solidFill>
                              <a:latin typeface="Cambria Math" panose="02040503050406030204" pitchFamily="18" charset="0"/>
                            </a:rPr>
                          </m:ctrlPr>
                        </m:fPr>
                        <m:num>
                          <m:r>
                            <a:rPr lang="es-PE" sz="2000" b="0" i="1" smtClean="0">
                              <a:solidFill>
                                <a:schemeClr val="dk1"/>
                              </a:solidFill>
                              <a:latin typeface="Cambria Math" panose="02040503050406030204" pitchFamily="18" charset="0"/>
                            </a:rPr>
                            <m:t>𝐴</m:t>
                          </m:r>
                        </m:num>
                        <m:den>
                          <m:r>
                            <a:rPr lang="es-PE" sz="2000" b="0" i="1" smtClean="0">
                              <a:solidFill>
                                <a:schemeClr val="dk1"/>
                              </a:solidFill>
                              <a:latin typeface="Cambria Math" panose="02040503050406030204" pitchFamily="18" charset="0"/>
                            </a:rPr>
                            <m:t>𝐵</m:t>
                          </m:r>
                        </m:den>
                      </m:f>
                    </m:oMath>
                  </m:oMathPara>
                </a14:m>
                <a:endParaRPr lang="es-PE" sz="2000" dirty="0">
                  <a:solidFill>
                    <a:schemeClr val="dk1"/>
                  </a:solidFill>
                </a:endParaRPr>
              </a:p>
            </p:txBody>
          </p:sp>
        </mc:Choice>
        <mc:Fallback>
          <p:sp>
            <p:nvSpPr>
              <p:cNvPr id="9" name="CuadroTexto 8"/>
              <p:cNvSpPr txBox="1">
                <a:spLocks noRot="1" noChangeAspect="1" noMove="1" noResize="1" noEditPoints="1" noAdjustHandles="1" noChangeArrowheads="1" noChangeShapeType="1" noTextEdit="1"/>
              </p:cNvSpPr>
              <p:nvPr/>
            </p:nvSpPr>
            <p:spPr>
              <a:xfrm>
                <a:off x="4688903" y="5354367"/>
                <a:ext cx="936104" cy="695062"/>
              </a:xfrm>
              <a:prstGeom prst="rect">
                <a:avLst/>
              </a:prstGeom>
              <a:blipFill rotWithShape="0">
                <a:blip r:embed="rId4"/>
                <a:stretch>
                  <a:fillRect/>
                </a:stretch>
              </a:blipFill>
            </p:spPr>
            <p:txBody>
              <a:bodyPr/>
              <a:lstStyle/>
              <a:p>
                <a:r>
                  <a:rPr lang="es-PE">
                    <a:noFill/>
                  </a:rPr>
                  <a:t> </a:t>
                </a:r>
              </a:p>
            </p:txBody>
          </p:sp>
        </mc:Fallback>
      </mc:AlternateContent>
    </p:spTree>
    <p:extLst>
      <p:ext uri="{BB962C8B-B14F-4D97-AF65-F5344CB8AC3E}">
        <p14:creationId xmlns:p14="http://schemas.microsoft.com/office/powerpoint/2010/main" val="278279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ector recto 28"/>
          <p:cNvCxnSpPr/>
          <p:nvPr/>
        </p:nvCxnSpPr>
        <p:spPr>
          <a:xfrm flipV="1">
            <a:off x="2699792" y="1556792"/>
            <a:ext cx="2404877" cy="2495737"/>
          </a:xfrm>
          <a:prstGeom prst="line">
            <a:avLst/>
          </a:prstGeom>
          <a:ln w="50800"/>
        </p:spPr>
        <p:style>
          <a:lnRef idx="2">
            <a:schemeClr val="accent2"/>
          </a:lnRef>
          <a:fillRef idx="0">
            <a:schemeClr val="accent2"/>
          </a:fillRef>
          <a:effectRef idx="1">
            <a:schemeClr val="accent2"/>
          </a:effectRef>
          <a:fontRef idx="minor">
            <a:schemeClr val="tx1"/>
          </a:fontRef>
        </p:style>
      </p:cxn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cxnSp>
        <p:nvCxnSpPr>
          <p:cNvPr id="4" name="Conector recto de flecha 3"/>
          <p:cNvCxnSpPr/>
          <p:nvPr/>
        </p:nvCxnSpPr>
        <p:spPr>
          <a:xfrm>
            <a:off x="2582210" y="4052529"/>
            <a:ext cx="3600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2692699" y="1161777"/>
            <a:ext cx="0" cy="30754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803189" y="4090484"/>
            <a:ext cx="3871231" cy="369332"/>
          </a:xfrm>
          <a:prstGeom prst="rect">
            <a:avLst/>
          </a:prstGeom>
          <a:noFill/>
        </p:spPr>
        <p:txBody>
          <a:bodyPr wrap="square" rtlCol="0">
            <a:spAutoFit/>
          </a:bodyPr>
          <a:lstStyle/>
          <a:p>
            <a:pPr algn="just"/>
            <a:r>
              <a:rPr lang="es-PE" dirty="0" smtClean="0"/>
              <a:t>b1      b2     b3      b4                     B</a:t>
            </a:r>
            <a:endParaRPr lang="es-PE" dirty="0"/>
          </a:p>
        </p:txBody>
      </p:sp>
      <p:sp>
        <p:nvSpPr>
          <p:cNvPr id="11" name="CuadroTexto 10"/>
          <p:cNvSpPr txBox="1"/>
          <p:nvPr/>
        </p:nvSpPr>
        <p:spPr>
          <a:xfrm>
            <a:off x="2342767" y="1176765"/>
            <a:ext cx="349932" cy="369332"/>
          </a:xfrm>
          <a:prstGeom prst="rect">
            <a:avLst/>
          </a:prstGeom>
          <a:noFill/>
        </p:spPr>
        <p:txBody>
          <a:bodyPr wrap="square" rtlCol="0">
            <a:spAutoFit/>
          </a:bodyPr>
          <a:lstStyle/>
          <a:p>
            <a:pPr algn="just"/>
            <a:r>
              <a:rPr lang="es-PE" dirty="0"/>
              <a:t>A</a:t>
            </a:r>
            <a:endParaRPr lang="es-PE" dirty="0"/>
          </a:p>
        </p:txBody>
      </p:sp>
      <p:sp>
        <p:nvSpPr>
          <p:cNvPr id="12" name="CuadroTexto 11"/>
          <p:cNvSpPr txBox="1"/>
          <p:nvPr/>
        </p:nvSpPr>
        <p:spPr>
          <a:xfrm>
            <a:off x="2342768" y="3516767"/>
            <a:ext cx="447538" cy="369332"/>
          </a:xfrm>
          <a:prstGeom prst="rect">
            <a:avLst/>
          </a:prstGeom>
          <a:noFill/>
        </p:spPr>
        <p:txBody>
          <a:bodyPr wrap="square" rtlCol="0">
            <a:spAutoFit/>
          </a:bodyPr>
          <a:lstStyle/>
          <a:p>
            <a:pPr algn="just"/>
            <a:r>
              <a:rPr lang="es-PE" dirty="0" smtClean="0"/>
              <a:t>a1</a:t>
            </a:r>
            <a:endParaRPr lang="es-PE" dirty="0"/>
          </a:p>
        </p:txBody>
      </p:sp>
      <p:sp>
        <p:nvSpPr>
          <p:cNvPr id="13" name="CuadroTexto 12"/>
          <p:cNvSpPr txBox="1"/>
          <p:nvPr/>
        </p:nvSpPr>
        <p:spPr>
          <a:xfrm>
            <a:off x="2342768" y="3020382"/>
            <a:ext cx="447538" cy="369332"/>
          </a:xfrm>
          <a:prstGeom prst="rect">
            <a:avLst/>
          </a:prstGeom>
          <a:noFill/>
        </p:spPr>
        <p:txBody>
          <a:bodyPr wrap="square" rtlCol="0">
            <a:spAutoFit/>
          </a:bodyPr>
          <a:lstStyle/>
          <a:p>
            <a:pPr algn="just"/>
            <a:r>
              <a:rPr lang="es-PE" dirty="0" smtClean="0"/>
              <a:t>a2</a:t>
            </a:r>
            <a:endParaRPr lang="es-PE" dirty="0"/>
          </a:p>
        </p:txBody>
      </p:sp>
      <p:sp>
        <p:nvSpPr>
          <p:cNvPr id="14" name="CuadroTexto 13"/>
          <p:cNvSpPr txBox="1"/>
          <p:nvPr/>
        </p:nvSpPr>
        <p:spPr>
          <a:xfrm>
            <a:off x="2322437" y="2467319"/>
            <a:ext cx="519546" cy="369332"/>
          </a:xfrm>
          <a:prstGeom prst="rect">
            <a:avLst/>
          </a:prstGeom>
          <a:noFill/>
        </p:spPr>
        <p:txBody>
          <a:bodyPr wrap="square" rtlCol="0">
            <a:spAutoFit/>
          </a:bodyPr>
          <a:lstStyle/>
          <a:p>
            <a:pPr algn="just"/>
            <a:r>
              <a:rPr lang="es-PE" dirty="0" smtClean="0"/>
              <a:t>a3</a:t>
            </a:r>
            <a:endParaRPr lang="es-PE" dirty="0"/>
          </a:p>
        </p:txBody>
      </p:sp>
      <p:sp>
        <p:nvSpPr>
          <p:cNvPr id="15" name="CuadroTexto 14"/>
          <p:cNvSpPr txBox="1"/>
          <p:nvPr/>
        </p:nvSpPr>
        <p:spPr>
          <a:xfrm>
            <a:off x="2306764" y="1972584"/>
            <a:ext cx="519546" cy="369332"/>
          </a:xfrm>
          <a:prstGeom prst="rect">
            <a:avLst/>
          </a:prstGeom>
          <a:noFill/>
        </p:spPr>
        <p:txBody>
          <a:bodyPr wrap="square" rtlCol="0">
            <a:spAutoFit/>
          </a:bodyPr>
          <a:lstStyle/>
          <a:p>
            <a:pPr algn="just"/>
            <a:r>
              <a:rPr lang="es-PE" dirty="0" smtClean="0"/>
              <a:t>a4</a:t>
            </a:r>
            <a:endParaRPr lang="es-PE" dirty="0"/>
          </a:p>
        </p:txBody>
      </p:sp>
      <p:cxnSp>
        <p:nvCxnSpPr>
          <p:cNvPr id="5" name="Conector recto 4"/>
          <p:cNvCxnSpPr/>
          <p:nvPr/>
        </p:nvCxnSpPr>
        <p:spPr>
          <a:xfrm flipV="1">
            <a:off x="2701575" y="2175369"/>
            <a:ext cx="1859745" cy="10317"/>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2699792" y="2698342"/>
            <a:ext cx="1389849"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2709520" y="3192446"/>
            <a:ext cx="746363" cy="16562"/>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2714731" y="3670513"/>
            <a:ext cx="420924" cy="9659"/>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H="1" flipV="1">
            <a:off x="4531747" y="2148330"/>
            <a:ext cx="31552" cy="1923177"/>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5" name="Conector recto 34"/>
          <p:cNvCxnSpPr>
            <a:endCxn id="25" idx="1"/>
          </p:cNvCxnSpPr>
          <p:nvPr/>
        </p:nvCxnSpPr>
        <p:spPr>
          <a:xfrm flipH="1" flipV="1">
            <a:off x="4084665" y="2647617"/>
            <a:ext cx="1091" cy="140491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flipV="1">
            <a:off x="3523140" y="3212529"/>
            <a:ext cx="10621" cy="83812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V="1">
            <a:off x="3114631" y="3688344"/>
            <a:ext cx="4101" cy="372356"/>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44" name="Elipse 43"/>
          <p:cNvSpPr/>
          <p:nvPr/>
        </p:nvSpPr>
        <p:spPr>
          <a:xfrm flipH="1">
            <a:off x="4430765" y="2113649"/>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5" name="Elipse 24"/>
          <p:cNvSpPr/>
          <p:nvPr/>
        </p:nvSpPr>
        <p:spPr>
          <a:xfrm flipH="1">
            <a:off x="3953112" y="2626518"/>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9" name="Elipse 18"/>
          <p:cNvSpPr/>
          <p:nvPr/>
        </p:nvSpPr>
        <p:spPr>
          <a:xfrm flipH="1">
            <a:off x="3424437" y="313100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3" name="Elipse 22"/>
          <p:cNvSpPr/>
          <p:nvPr/>
        </p:nvSpPr>
        <p:spPr>
          <a:xfrm flipH="1">
            <a:off x="3005428" y="3595593"/>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7" name="CuadroTexto 46"/>
          <p:cNvSpPr txBox="1"/>
          <p:nvPr/>
        </p:nvSpPr>
        <p:spPr>
          <a:xfrm>
            <a:off x="1331640" y="4837653"/>
            <a:ext cx="6958184" cy="1200329"/>
          </a:xfrm>
          <a:prstGeom prst="rect">
            <a:avLst/>
          </a:prstGeom>
          <a:noFill/>
        </p:spPr>
        <p:txBody>
          <a:bodyPr wrap="square" rtlCol="0">
            <a:spAutoFit/>
          </a:bodyPr>
          <a:lstStyle/>
          <a:p>
            <a:pPr algn="just"/>
            <a:r>
              <a:rPr lang="es-PE" dirty="0"/>
              <a:t>A este tipo de proporción directa se </a:t>
            </a:r>
            <a:r>
              <a:rPr lang="es-PE" dirty="0" smtClean="0"/>
              <a:t>le conoce </a:t>
            </a:r>
            <a:r>
              <a:rPr lang="es-PE" dirty="0"/>
              <a:t>como función lineal; es decir: </a:t>
            </a:r>
            <a:r>
              <a:rPr lang="es-PE" i="1" dirty="0"/>
              <a:t>y </a:t>
            </a:r>
            <a:r>
              <a:rPr lang="es-PE" dirty="0"/>
              <a:t>= </a:t>
            </a:r>
            <a:r>
              <a:rPr lang="es-PE" dirty="0" err="1" smtClean="0"/>
              <a:t>k</a:t>
            </a:r>
            <a:r>
              <a:rPr lang="es-PE" i="1" dirty="0" err="1" smtClean="0"/>
              <a:t>x</a:t>
            </a:r>
            <a:r>
              <a:rPr lang="es-PE" dirty="0" smtClean="0"/>
              <a:t>, donde “k” </a:t>
            </a:r>
            <a:r>
              <a:rPr lang="es-PE" dirty="0"/>
              <a:t>es la constante </a:t>
            </a:r>
            <a:r>
              <a:rPr lang="es-PE" dirty="0" smtClean="0"/>
              <a:t>proporcionalidad. Además</a:t>
            </a:r>
            <a:r>
              <a:rPr lang="es-PE" dirty="0"/>
              <a:t>, si trazamos una línea recta </a:t>
            </a:r>
            <a:r>
              <a:rPr lang="es-PE" dirty="0" smtClean="0"/>
              <a:t>por los </a:t>
            </a:r>
            <a:r>
              <a:rPr lang="es-PE" dirty="0"/>
              <a:t>puntos, esta pasa por el origen de </a:t>
            </a:r>
            <a:r>
              <a:rPr lang="es-PE" dirty="0" smtClean="0"/>
              <a:t>las coordenadas</a:t>
            </a:r>
            <a:r>
              <a:rPr lang="es-PE" dirty="0"/>
              <a:t>, lo cual es requisito para </a:t>
            </a:r>
            <a:r>
              <a:rPr lang="es-PE" dirty="0" smtClean="0"/>
              <a:t>ser una </a:t>
            </a:r>
            <a:r>
              <a:rPr lang="es-PE" dirty="0"/>
              <a:t>función lineal.</a:t>
            </a:r>
            <a:endParaRPr lang="es-PE" dirty="0"/>
          </a:p>
        </p:txBody>
      </p:sp>
      <p:sp>
        <p:nvSpPr>
          <p:cNvPr id="48" name="CuadroTexto 47"/>
          <p:cNvSpPr txBox="1"/>
          <p:nvPr/>
        </p:nvSpPr>
        <p:spPr>
          <a:xfrm>
            <a:off x="1088340" y="486122"/>
            <a:ext cx="1994150" cy="369332"/>
          </a:xfrm>
          <a:prstGeom prst="rect">
            <a:avLst/>
          </a:prstGeom>
          <a:noFill/>
        </p:spPr>
        <p:txBody>
          <a:bodyPr wrap="square" rtlCol="0">
            <a:spAutoFit/>
          </a:bodyPr>
          <a:lstStyle/>
          <a:p>
            <a:pPr algn="just"/>
            <a:r>
              <a:rPr lang="es-PE" dirty="0" smtClean="0"/>
              <a:t>Gráficamente:</a:t>
            </a:r>
            <a:endParaRPr lang="es-PE" dirty="0"/>
          </a:p>
        </p:txBody>
      </p:sp>
    </p:spTree>
    <p:extLst>
      <p:ext uri="{BB962C8B-B14F-4D97-AF65-F5344CB8AC3E}">
        <p14:creationId xmlns:p14="http://schemas.microsoft.com/office/powerpoint/2010/main" val="3420783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44" grpId="0" animBg="1"/>
      <p:bldP spid="25" grpId="0" animBg="1"/>
      <p:bldP spid="19" grpId="0" animBg="1"/>
      <p:bldP spid="23" grpId="0" animBg="1"/>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539552" y="953201"/>
            <a:ext cx="8046568" cy="1938992"/>
          </a:xfrm>
          <a:prstGeom prst="rect">
            <a:avLst/>
          </a:prstGeom>
          <a:noFill/>
        </p:spPr>
        <p:txBody>
          <a:bodyPr wrap="square" rtlCol="0">
            <a:spAutoFit/>
          </a:bodyPr>
          <a:lstStyle/>
          <a:p>
            <a:pPr algn="just"/>
            <a:r>
              <a:rPr lang="es-PE" sz="2000" b="1" dirty="0"/>
              <a:t>Magnitudes inversamente proporcionales (IP). </a:t>
            </a:r>
            <a:r>
              <a:rPr lang="es-PE" sz="2000" dirty="0"/>
              <a:t>Dos magnitudes son </a:t>
            </a:r>
            <a:r>
              <a:rPr lang="es-PE" sz="2000" dirty="0" smtClean="0"/>
              <a:t>inversamente proporcionales cuando </a:t>
            </a:r>
            <a:r>
              <a:rPr lang="es-PE" sz="2000" dirty="0"/>
              <a:t>al multiplicar o dividir la primera por un número, la segunda queda dividida o </a:t>
            </a:r>
            <a:r>
              <a:rPr lang="es-PE" sz="2000" dirty="0" smtClean="0"/>
              <a:t>multiplicada respectivamente </a:t>
            </a:r>
            <a:r>
              <a:rPr lang="es-PE" sz="2000" dirty="0"/>
              <a:t>por el mismo número. La razón de proporcionalidad inversa </a:t>
            </a:r>
            <a:r>
              <a:rPr lang="es-PE" sz="2000" i="1" dirty="0"/>
              <a:t>k </a:t>
            </a:r>
            <a:r>
              <a:rPr lang="es-PE" sz="2000" dirty="0"/>
              <a:t>se obtiene </a:t>
            </a:r>
            <a:r>
              <a:rPr lang="es-PE" sz="2000" dirty="0" smtClean="0"/>
              <a:t>mediante el </a:t>
            </a:r>
            <a:r>
              <a:rPr lang="es-PE" sz="2000" dirty="0"/>
              <a:t>producto de cualquiera de los valores de una variable y los correspondientes de la otra. Veamos </a:t>
            </a:r>
            <a:r>
              <a:rPr lang="es-PE" sz="2000" dirty="0" smtClean="0"/>
              <a:t>la siguiente </a:t>
            </a:r>
            <a:r>
              <a:rPr lang="es-PE" sz="2000" dirty="0"/>
              <a:t>tabla:</a:t>
            </a:r>
            <a:endParaRPr lang="es-PE" sz="2000" dirty="0">
              <a:solidFill>
                <a:schemeClr val="dk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768026354"/>
              </p:ext>
            </p:extLst>
          </p:nvPr>
        </p:nvGraphicFramePr>
        <p:xfrm>
          <a:off x="1605185" y="3231587"/>
          <a:ext cx="5535453" cy="741680"/>
        </p:xfrm>
        <a:graphic>
          <a:graphicData uri="http://schemas.openxmlformats.org/drawingml/2006/table">
            <a:tbl>
              <a:tblPr firstRow="1" bandRow="1">
                <a:tableStyleId>{5C22544A-7EE6-4342-B048-85BDC9FD1C3A}</a:tableStyleId>
              </a:tblPr>
              <a:tblGrid>
                <a:gridCol w="1684910"/>
                <a:gridCol w="898215"/>
                <a:gridCol w="1008112"/>
                <a:gridCol w="1008112"/>
                <a:gridCol w="936104"/>
              </a:tblGrid>
              <a:tr h="370840">
                <a:tc>
                  <a:txBody>
                    <a:bodyPr/>
                    <a:lstStyle/>
                    <a:p>
                      <a:r>
                        <a:rPr lang="es-PE" dirty="0" smtClean="0"/>
                        <a:t>Magnitud A</a:t>
                      </a:r>
                      <a:endParaRPr lang="es-PE" dirty="0"/>
                    </a:p>
                  </a:txBody>
                  <a:tcPr/>
                </a:tc>
                <a:tc>
                  <a:txBody>
                    <a:bodyPr/>
                    <a:lstStyle/>
                    <a:p>
                      <a:pPr algn="ctr"/>
                      <a:r>
                        <a:rPr lang="es-PE" dirty="0" smtClean="0"/>
                        <a:t>a</a:t>
                      </a:r>
                      <a:r>
                        <a:rPr lang="es-PE" baseline="-25000" dirty="0" smtClean="0"/>
                        <a:t>1</a:t>
                      </a:r>
                      <a:endParaRPr lang="es-PE" baseline="-25000" dirty="0"/>
                    </a:p>
                  </a:txBody>
                  <a:tcPr/>
                </a:tc>
                <a:tc>
                  <a:txBody>
                    <a:bodyPr/>
                    <a:lstStyle/>
                    <a:p>
                      <a:pPr algn="ctr"/>
                      <a:r>
                        <a:rPr lang="es-PE" dirty="0" smtClean="0"/>
                        <a:t>a</a:t>
                      </a:r>
                      <a:r>
                        <a:rPr lang="es-PE" sz="1800" baseline="-25000" dirty="0" smtClean="0"/>
                        <a:t>2</a:t>
                      </a:r>
                      <a:endParaRPr lang="es-PE" baseline="-25000" dirty="0"/>
                    </a:p>
                  </a:txBody>
                  <a:tcPr/>
                </a:tc>
                <a:tc>
                  <a:txBody>
                    <a:bodyPr/>
                    <a:lstStyle/>
                    <a:p>
                      <a:pPr algn="ctr"/>
                      <a:r>
                        <a:rPr lang="es-PE" dirty="0" smtClean="0"/>
                        <a:t>a</a:t>
                      </a:r>
                      <a:r>
                        <a:rPr lang="es-PE" baseline="-25000" dirty="0" smtClean="0"/>
                        <a:t>3</a:t>
                      </a:r>
                      <a:endParaRPr lang="es-PE" baseline="-25000" dirty="0"/>
                    </a:p>
                  </a:txBody>
                  <a:tcPr/>
                </a:tc>
                <a:tc>
                  <a:txBody>
                    <a:bodyPr/>
                    <a:lstStyle/>
                    <a:p>
                      <a:pPr algn="ctr"/>
                      <a:r>
                        <a:rPr lang="es-PE" dirty="0" smtClean="0"/>
                        <a:t>a</a:t>
                      </a:r>
                      <a:r>
                        <a:rPr lang="es-PE" baseline="-25000" dirty="0" smtClean="0"/>
                        <a:t>4</a:t>
                      </a:r>
                      <a:endParaRPr lang="es-PE" baseline="-25000" dirty="0"/>
                    </a:p>
                  </a:txBody>
                  <a:tcPr/>
                </a:tc>
              </a:tr>
              <a:tr h="370840">
                <a:tc>
                  <a:txBody>
                    <a:bodyPr/>
                    <a:lstStyle/>
                    <a:p>
                      <a:r>
                        <a:rPr lang="es-PE" dirty="0" smtClean="0"/>
                        <a:t>Magnitud B</a:t>
                      </a:r>
                      <a:endParaRPr lang="es-PE" dirty="0"/>
                    </a:p>
                  </a:txBody>
                  <a:tcPr/>
                </a:tc>
                <a:tc>
                  <a:txBody>
                    <a:bodyPr/>
                    <a:lstStyle/>
                    <a:p>
                      <a:pPr algn="ctr"/>
                      <a:r>
                        <a:rPr lang="es-PE" dirty="0" smtClean="0"/>
                        <a:t>b</a:t>
                      </a:r>
                      <a:r>
                        <a:rPr lang="es-PE" baseline="-25000" dirty="0" smtClean="0"/>
                        <a:t>1</a:t>
                      </a:r>
                      <a:endParaRPr lang="es-PE" baseline="-25000" dirty="0"/>
                    </a:p>
                  </a:txBody>
                  <a:tcPr/>
                </a:tc>
                <a:tc>
                  <a:txBody>
                    <a:bodyPr/>
                    <a:lstStyle/>
                    <a:p>
                      <a:pPr algn="ctr"/>
                      <a:r>
                        <a:rPr lang="es-PE" dirty="0" smtClean="0"/>
                        <a:t>b</a:t>
                      </a:r>
                      <a:r>
                        <a:rPr lang="es-PE" sz="1800" baseline="-25000" dirty="0" smtClean="0"/>
                        <a:t>2</a:t>
                      </a:r>
                      <a:endParaRPr lang="es-PE" baseline="-25000" dirty="0"/>
                    </a:p>
                  </a:txBody>
                  <a:tcPr/>
                </a:tc>
                <a:tc>
                  <a:txBody>
                    <a:bodyPr/>
                    <a:lstStyle/>
                    <a:p>
                      <a:pPr algn="ctr"/>
                      <a:r>
                        <a:rPr lang="es-PE" dirty="0" smtClean="0"/>
                        <a:t>b</a:t>
                      </a:r>
                      <a:r>
                        <a:rPr lang="es-PE" baseline="-25000" dirty="0" smtClean="0"/>
                        <a:t>3</a:t>
                      </a:r>
                      <a:endParaRPr lang="es-PE" baseline="-25000" dirty="0"/>
                    </a:p>
                  </a:txBody>
                  <a:tcPr/>
                </a:tc>
                <a:tc>
                  <a:txBody>
                    <a:bodyPr/>
                    <a:lstStyle/>
                    <a:p>
                      <a:pPr algn="ctr"/>
                      <a:r>
                        <a:rPr lang="es-PE" dirty="0" smtClean="0"/>
                        <a:t>b</a:t>
                      </a:r>
                      <a:r>
                        <a:rPr lang="es-PE" baseline="-25000" dirty="0" smtClean="0"/>
                        <a:t>4</a:t>
                      </a:r>
                      <a:endParaRPr lang="es-PE" baseline="-25000" dirty="0"/>
                    </a:p>
                  </a:txBody>
                  <a:tcPr/>
                </a:tc>
              </a:tr>
            </a:tbl>
          </a:graphicData>
        </a:graphic>
      </p:graphicFrame>
      <mc:AlternateContent xmlns:mc="http://schemas.openxmlformats.org/markup-compatibility/2006">
        <mc:Choice xmlns:a14="http://schemas.microsoft.com/office/drawing/2010/main" Requires="a14">
          <p:sp>
            <p:nvSpPr>
              <p:cNvPr id="7" name="CuadroTexto 6"/>
              <p:cNvSpPr txBox="1"/>
              <p:nvPr/>
            </p:nvSpPr>
            <p:spPr>
              <a:xfrm>
                <a:off x="2523499" y="4524724"/>
                <a:ext cx="4328184"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s-PE" sz="2000" i="1" smtClean="0">
                              <a:solidFill>
                                <a:schemeClr val="dk1"/>
                              </a:solidFill>
                              <a:latin typeface="Cambria Math" panose="02040503050406030204" pitchFamily="18" charset="0"/>
                            </a:rPr>
                          </m:ctrlPr>
                        </m:sSubPr>
                        <m:e>
                          <m:r>
                            <a:rPr lang="es-PE" sz="2000" b="0" i="1" smtClean="0">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1</m:t>
                          </m:r>
                        </m:sub>
                      </m:sSub>
                      <m:r>
                        <a:rPr lang="es-PE" sz="2000" b="0" i="1" smtClean="0">
                          <a:solidFill>
                            <a:schemeClr val="dk1"/>
                          </a:solidFill>
                          <a:latin typeface="Cambria Math" panose="02040503050406030204" pitchFamily="18" charset="0"/>
                        </a:rPr>
                        <m:t>.</m:t>
                      </m:r>
                      <m:sSub>
                        <m:sSubPr>
                          <m:ctrlPr>
                            <a:rPr lang="es-PE" sz="2000" b="0" i="1" smtClean="0">
                              <a:solidFill>
                                <a:schemeClr val="dk1"/>
                              </a:solidFill>
                              <a:latin typeface="Cambria Math" panose="02040503050406030204" pitchFamily="18" charset="0"/>
                            </a:rPr>
                          </m:ctrlPr>
                        </m:sSubPr>
                        <m:e>
                          <m:r>
                            <a:rPr lang="es-PE" sz="2000" b="0" i="1" smtClean="0">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1</m:t>
                          </m:r>
                        </m:sub>
                      </m:sSub>
                      <m:r>
                        <a:rPr lang="es-PE" sz="2000" b="0" i="1" smtClean="0">
                          <a:solidFill>
                            <a:schemeClr val="dk1"/>
                          </a:solidFill>
                          <a:latin typeface="Cambria Math" panose="02040503050406030204" pitchFamily="18" charset="0"/>
                        </a:rPr>
                        <m:t>=</m:t>
                      </m:r>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2</m:t>
                          </m:r>
                        </m:sub>
                      </m:sSub>
                      <m:r>
                        <a:rPr lang="es-PE" sz="2000" i="1">
                          <a:solidFill>
                            <a:schemeClr val="dk1"/>
                          </a:solidFill>
                          <a:latin typeface="Cambria Math" panose="02040503050406030204" pitchFamily="18" charset="0"/>
                        </a:rPr>
                        <m:t>.</m:t>
                      </m:r>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2</m:t>
                          </m:r>
                        </m:sub>
                      </m:sSub>
                      <m:r>
                        <a:rPr lang="es-PE" sz="2000" b="0" i="1" smtClean="0">
                          <a:solidFill>
                            <a:schemeClr val="dk1"/>
                          </a:solidFill>
                          <a:latin typeface="Cambria Math" panose="02040503050406030204" pitchFamily="18" charset="0"/>
                        </a:rPr>
                        <m:t>=</m:t>
                      </m:r>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3</m:t>
                          </m:r>
                        </m:sub>
                      </m:sSub>
                      <m:r>
                        <a:rPr lang="es-PE" sz="2000" i="1">
                          <a:solidFill>
                            <a:schemeClr val="dk1"/>
                          </a:solidFill>
                          <a:latin typeface="Cambria Math" panose="02040503050406030204" pitchFamily="18" charset="0"/>
                        </a:rPr>
                        <m:t>.</m:t>
                      </m:r>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3</m:t>
                          </m:r>
                        </m:sub>
                      </m:sSub>
                      <m:r>
                        <a:rPr lang="es-PE" sz="2000" b="0" i="1" smtClean="0">
                          <a:solidFill>
                            <a:schemeClr val="dk1"/>
                          </a:solidFill>
                          <a:latin typeface="Cambria Math" panose="02040503050406030204" pitchFamily="18" charset="0"/>
                        </a:rPr>
                        <m:t>=</m:t>
                      </m:r>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𝑎</m:t>
                          </m:r>
                        </m:e>
                        <m:sub>
                          <m:r>
                            <a:rPr lang="es-PE" sz="2000" b="0" i="1" smtClean="0">
                              <a:solidFill>
                                <a:schemeClr val="dk1"/>
                              </a:solidFill>
                              <a:latin typeface="Cambria Math" panose="02040503050406030204" pitchFamily="18" charset="0"/>
                            </a:rPr>
                            <m:t>4</m:t>
                          </m:r>
                        </m:sub>
                      </m:sSub>
                      <m:r>
                        <a:rPr lang="es-PE" sz="2000" i="1">
                          <a:solidFill>
                            <a:schemeClr val="dk1"/>
                          </a:solidFill>
                          <a:latin typeface="Cambria Math" panose="02040503050406030204" pitchFamily="18" charset="0"/>
                        </a:rPr>
                        <m:t>.</m:t>
                      </m:r>
                      <m:sSub>
                        <m:sSubPr>
                          <m:ctrlPr>
                            <a:rPr lang="es-PE" sz="2000" i="1">
                              <a:solidFill>
                                <a:schemeClr val="dk1"/>
                              </a:solidFill>
                              <a:latin typeface="Cambria Math" panose="02040503050406030204" pitchFamily="18" charset="0"/>
                            </a:rPr>
                          </m:ctrlPr>
                        </m:sSubPr>
                        <m:e>
                          <m:r>
                            <a:rPr lang="es-PE" sz="2000" i="1">
                              <a:solidFill>
                                <a:schemeClr val="dk1"/>
                              </a:solidFill>
                              <a:latin typeface="Cambria Math" panose="02040503050406030204" pitchFamily="18" charset="0"/>
                            </a:rPr>
                            <m:t>𝑏</m:t>
                          </m:r>
                        </m:e>
                        <m:sub>
                          <m:r>
                            <a:rPr lang="es-PE" sz="2000" b="0" i="1" smtClean="0">
                              <a:solidFill>
                                <a:schemeClr val="dk1"/>
                              </a:solidFill>
                              <a:latin typeface="Cambria Math" panose="02040503050406030204" pitchFamily="18" charset="0"/>
                            </a:rPr>
                            <m:t>4</m:t>
                          </m:r>
                        </m:sub>
                      </m:sSub>
                      <m:r>
                        <a:rPr lang="es-PE" sz="2000" b="0" i="1" smtClean="0">
                          <a:solidFill>
                            <a:schemeClr val="dk1"/>
                          </a:solidFill>
                          <a:latin typeface="Cambria Math" panose="02040503050406030204" pitchFamily="18" charset="0"/>
                        </a:rPr>
                        <m:t>=</m:t>
                      </m:r>
                      <m:r>
                        <a:rPr lang="es-PE" sz="2000" b="0" i="1" smtClean="0">
                          <a:solidFill>
                            <a:schemeClr val="dk1"/>
                          </a:solidFill>
                          <a:latin typeface="Cambria Math" panose="02040503050406030204" pitchFamily="18" charset="0"/>
                        </a:rPr>
                        <m:t>𝑘</m:t>
                      </m:r>
                    </m:oMath>
                  </m:oMathPara>
                </a14:m>
                <a:endParaRPr lang="es-PE" sz="2000" dirty="0">
                  <a:solidFill>
                    <a:schemeClr val="dk1"/>
                  </a:solidFill>
                </a:endParaRPr>
              </a:p>
            </p:txBody>
          </p:sp>
        </mc:Choice>
        <mc:Fallback>
          <p:sp>
            <p:nvSpPr>
              <p:cNvPr id="7" name="CuadroTexto 6"/>
              <p:cNvSpPr txBox="1">
                <a:spLocks noRot="1" noChangeAspect="1" noMove="1" noResize="1" noEditPoints="1" noAdjustHandles="1" noChangeArrowheads="1" noChangeShapeType="1" noTextEdit="1"/>
              </p:cNvSpPr>
              <p:nvPr/>
            </p:nvSpPr>
            <p:spPr>
              <a:xfrm>
                <a:off x="2523499" y="4524724"/>
                <a:ext cx="4328184" cy="400110"/>
              </a:xfrm>
              <a:prstGeom prst="rect">
                <a:avLst/>
              </a:prstGeom>
              <a:blipFill rotWithShape="0">
                <a:blip r:embed="rId3"/>
                <a:stretch>
                  <a:fillRect/>
                </a:stretch>
              </a:blipFill>
            </p:spPr>
            <p:txBody>
              <a:bodyPr/>
              <a:lstStyle/>
              <a:p>
                <a:r>
                  <a:rPr lang="es-PE">
                    <a:noFill/>
                  </a:rPr>
                  <a:t> </a:t>
                </a:r>
              </a:p>
            </p:txBody>
          </p:sp>
        </mc:Fallback>
      </mc:AlternateContent>
      <p:sp>
        <p:nvSpPr>
          <p:cNvPr id="8" name="CuadroTexto 7"/>
          <p:cNvSpPr txBox="1"/>
          <p:nvPr/>
        </p:nvSpPr>
        <p:spPr>
          <a:xfrm>
            <a:off x="2627784" y="5387089"/>
            <a:ext cx="4223899" cy="369332"/>
          </a:xfrm>
          <a:prstGeom prst="rect">
            <a:avLst/>
          </a:prstGeom>
          <a:noFill/>
        </p:spPr>
        <p:txBody>
          <a:bodyPr wrap="square" rtlCol="0">
            <a:spAutoFit/>
          </a:bodyPr>
          <a:lstStyle/>
          <a:p>
            <a:pPr algn="just"/>
            <a:r>
              <a:rPr lang="es-PE" dirty="0"/>
              <a:t>E</a:t>
            </a:r>
            <a:r>
              <a:rPr lang="es-PE" dirty="0" smtClean="0"/>
              <a:t>s </a:t>
            </a:r>
            <a:r>
              <a:rPr lang="es-PE" dirty="0"/>
              <a:t>decir, si </a:t>
            </a:r>
            <a:r>
              <a:rPr lang="es-PE" i="1" dirty="0"/>
              <a:t>A </a:t>
            </a:r>
            <a:r>
              <a:rPr lang="es-PE" dirty="0"/>
              <a:t>es </a:t>
            </a:r>
            <a:r>
              <a:rPr lang="es-PE" dirty="0" smtClean="0"/>
              <a:t>IP </a:t>
            </a:r>
            <a:r>
              <a:rPr lang="es-PE" dirty="0"/>
              <a:t>a </a:t>
            </a:r>
            <a:r>
              <a:rPr lang="es-PE" i="1" dirty="0"/>
              <a:t>B</a:t>
            </a:r>
            <a:r>
              <a:rPr lang="es-PE" dirty="0"/>
              <a:t>, </a:t>
            </a:r>
            <a:r>
              <a:rPr lang="es-PE" dirty="0" smtClean="0"/>
              <a:t>entonces: k = </a:t>
            </a:r>
            <a:r>
              <a:rPr lang="es-PE" dirty="0" err="1" smtClean="0"/>
              <a:t>AxB</a:t>
            </a:r>
            <a:endParaRPr lang="es-PE" dirty="0"/>
          </a:p>
        </p:txBody>
      </p:sp>
    </p:spTree>
    <p:extLst>
      <p:ext uri="{BB962C8B-B14F-4D97-AF65-F5344CB8AC3E}">
        <p14:creationId xmlns:p14="http://schemas.microsoft.com/office/powerpoint/2010/main" val="4004480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co 19"/>
          <p:cNvSpPr/>
          <p:nvPr/>
        </p:nvSpPr>
        <p:spPr>
          <a:xfrm rot="10617504">
            <a:off x="3279965" y="-469606"/>
            <a:ext cx="2998031" cy="4119480"/>
          </a:xfrm>
          <a:prstGeom prst="arc">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PE"/>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cxnSp>
        <p:nvCxnSpPr>
          <p:cNvPr id="4" name="Conector recto de flecha 3"/>
          <p:cNvCxnSpPr/>
          <p:nvPr/>
        </p:nvCxnSpPr>
        <p:spPr>
          <a:xfrm>
            <a:off x="2582210" y="4052529"/>
            <a:ext cx="3600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2692699" y="1161777"/>
            <a:ext cx="0" cy="30754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3077033" y="4063085"/>
            <a:ext cx="3871231" cy="369332"/>
          </a:xfrm>
          <a:prstGeom prst="rect">
            <a:avLst/>
          </a:prstGeom>
          <a:noFill/>
        </p:spPr>
        <p:txBody>
          <a:bodyPr wrap="square" rtlCol="0">
            <a:spAutoFit/>
          </a:bodyPr>
          <a:lstStyle/>
          <a:p>
            <a:pPr algn="just"/>
            <a:r>
              <a:rPr lang="es-PE" dirty="0" smtClean="0"/>
              <a:t>b1   b2     b3        b4                     B</a:t>
            </a:r>
            <a:endParaRPr lang="es-PE" dirty="0"/>
          </a:p>
        </p:txBody>
      </p:sp>
      <p:sp>
        <p:nvSpPr>
          <p:cNvPr id="11" name="CuadroTexto 10"/>
          <p:cNvSpPr txBox="1"/>
          <p:nvPr/>
        </p:nvSpPr>
        <p:spPr>
          <a:xfrm>
            <a:off x="2342767" y="1176765"/>
            <a:ext cx="349932" cy="369332"/>
          </a:xfrm>
          <a:prstGeom prst="rect">
            <a:avLst/>
          </a:prstGeom>
          <a:noFill/>
        </p:spPr>
        <p:txBody>
          <a:bodyPr wrap="square" rtlCol="0">
            <a:spAutoFit/>
          </a:bodyPr>
          <a:lstStyle/>
          <a:p>
            <a:pPr algn="just"/>
            <a:r>
              <a:rPr lang="es-PE" dirty="0"/>
              <a:t>A</a:t>
            </a:r>
            <a:endParaRPr lang="es-PE" dirty="0"/>
          </a:p>
        </p:txBody>
      </p:sp>
      <p:sp>
        <p:nvSpPr>
          <p:cNvPr id="12" name="CuadroTexto 11"/>
          <p:cNvSpPr txBox="1"/>
          <p:nvPr/>
        </p:nvSpPr>
        <p:spPr>
          <a:xfrm>
            <a:off x="2342768" y="3501008"/>
            <a:ext cx="447538" cy="369332"/>
          </a:xfrm>
          <a:prstGeom prst="rect">
            <a:avLst/>
          </a:prstGeom>
          <a:noFill/>
        </p:spPr>
        <p:txBody>
          <a:bodyPr wrap="square" rtlCol="0">
            <a:spAutoFit/>
          </a:bodyPr>
          <a:lstStyle/>
          <a:p>
            <a:pPr algn="just"/>
            <a:r>
              <a:rPr lang="es-PE" dirty="0" smtClean="0"/>
              <a:t>a4</a:t>
            </a:r>
            <a:endParaRPr lang="es-PE" dirty="0"/>
          </a:p>
        </p:txBody>
      </p:sp>
      <p:sp>
        <p:nvSpPr>
          <p:cNvPr id="13" name="CuadroTexto 12"/>
          <p:cNvSpPr txBox="1"/>
          <p:nvPr/>
        </p:nvSpPr>
        <p:spPr>
          <a:xfrm>
            <a:off x="2342768" y="3140968"/>
            <a:ext cx="447538" cy="369332"/>
          </a:xfrm>
          <a:prstGeom prst="rect">
            <a:avLst/>
          </a:prstGeom>
          <a:noFill/>
        </p:spPr>
        <p:txBody>
          <a:bodyPr wrap="square" rtlCol="0">
            <a:spAutoFit/>
          </a:bodyPr>
          <a:lstStyle/>
          <a:p>
            <a:pPr algn="just"/>
            <a:r>
              <a:rPr lang="es-PE" dirty="0" smtClean="0"/>
              <a:t>a3</a:t>
            </a:r>
            <a:endParaRPr lang="es-PE" dirty="0"/>
          </a:p>
        </p:txBody>
      </p:sp>
      <p:sp>
        <p:nvSpPr>
          <p:cNvPr id="14" name="CuadroTexto 13"/>
          <p:cNvSpPr txBox="1"/>
          <p:nvPr/>
        </p:nvSpPr>
        <p:spPr>
          <a:xfrm>
            <a:off x="2322437" y="2564904"/>
            <a:ext cx="519546" cy="369332"/>
          </a:xfrm>
          <a:prstGeom prst="rect">
            <a:avLst/>
          </a:prstGeom>
          <a:noFill/>
        </p:spPr>
        <p:txBody>
          <a:bodyPr wrap="square" rtlCol="0">
            <a:spAutoFit/>
          </a:bodyPr>
          <a:lstStyle/>
          <a:p>
            <a:pPr algn="just"/>
            <a:r>
              <a:rPr lang="es-PE" dirty="0" smtClean="0"/>
              <a:t>a2</a:t>
            </a:r>
            <a:endParaRPr lang="es-PE" dirty="0"/>
          </a:p>
        </p:txBody>
      </p:sp>
      <p:sp>
        <p:nvSpPr>
          <p:cNvPr id="15" name="CuadroTexto 14"/>
          <p:cNvSpPr txBox="1"/>
          <p:nvPr/>
        </p:nvSpPr>
        <p:spPr>
          <a:xfrm>
            <a:off x="2348318" y="1810864"/>
            <a:ext cx="519546" cy="369332"/>
          </a:xfrm>
          <a:prstGeom prst="rect">
            <a:avLst/>
          </a:prstGeom>
          <a:noFill/>
        </p:spPr>
        <p:txBody>
          <a:bodyPr wrap="square" rtlCol="0">
            <a:spAutoFit/>
          </a:bodyPr>
          <a:lstStyle/>
          <a:p>
            <a:pPr algn="just"/>
            <a:r>
              <a:rPr lang="es-PE" dirty="0" smtClean="0"/>
              <a:t>a1</a:t>
            </a:r>
            <a:endParaRPr lang="es-PE" dirty="0"/>
          </a:p>
        </p:txBody>
      </p:sp>
      <p:cxnSp>
        <p:nvCxnSpPr>
          <p:cNvPr id="5" name="Conector recto 4"/>
          <p:cNvCxnSpPr/>
          <p:nvPr/>
        </p:nvCxnSpPr>
        <p:spPr>
          <a:xfrm flipV="1">
            <a:off x="2704659" y="3664403"/>
            <a:ext cx="2106073" cy="11685"/>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2704659" y="3381736"/>
            <a:ext cx="1389849"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2680740" y="2800050"/>
            <a:ext cx="899849" cy="8281"/>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2709740" y="2004256"/>
            <a:ext cx="640046" cy="202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H="1" flipV="1">
            <a:off x="3310906" y="1981361"/>
            <a:ext cx="38880" cy="2071855"/>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flipH="1" flipV="1">
            <a:off x="3602780" y="2851246"/>
            <a:ext cx="15025" cy="119968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V="1">
            <a:off x="4106889" y="3373496"/>
            <a:ext cx="0" cy="67743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V="1">
            <a:off x="4823346" y="3632667"/>
            <a:ext cx="4101" cy="372356"/>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44" name="Elipse 43"/>
          <p:cNvSpPr/>
          <p:nvPr/>
        </p:nvSpPr>
        <p:spPr>
          <a:xfrm flipH="1">
            <a:off x="4712452" y="3575618"/>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5" name="Elipse 24"/>
          <p:cNvSpPr/>
          <p:nvPr/>
        </p:nvSpPr>
        <p:spPr>
          <a:xfrm flipH="1">
            <a:off x="4025030" y="3313508"/>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9" name="Elipse 18"/>
          <p:cNvSpPr/>
          <p:nvPr/>
        </p:nvSpPr>
        <p:spPr>
          <a:xfrm flipH="1">
            <a:off x="3238126" y="1929476"/>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3" name="Elipse 22"/>
          <p:cNvSpPr/>
          <p:nvPr/>
        </p:nvSpPr>
        <p:spPr>
          <a:xfrm flipH="1">
            <a:off x="3532360" y="2729701"/>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7" name="CuadroTexto 46"/>
          <p:cNvSpPr txBox="1"/>
          <p:nvPr/>
        </p:nvSpPr>
        <p:spPr>
          <a:xfrm>
            <a:off x="1344254" y="4898312"/>
            <a:ext cx="6958184" cy="646331"/>
          </a:xfrm>
          <a:prstGeom prst="rect">
            <a:avLst/>
          </a:prstGeom>
          <a:noFill/>
        </p:spPr>
        <p:txBody>
          <a:bodyPr wrap="square" rtlCol="0">
            <a:spAutoFit/>
          </a:bodyPr>
          <a:lstStyle/>
          <a:p>
            <a:pPr algn="just"/>
            <a:r>
              <a:rPr lang="es-PE" dirty="0" smtClean="0"/>
              <a:t>La gráfica se denomina hipérbola equilátera, la función que representa es: </a:t>
            </a:r>
            <a:r>
              <a:rPr lang="es-PE" i="1" dirty="0" err="1" smtClean="0"/>
              <a:t>x.y</a:t>
            </a:r>
            <a:r>
              <a:rPr lang="es-PE" i="1" dirty="0" smtClean="0"/>
              <a:t> </a:t>
            </a:r>
            <a:r>
              <a:rPr lang="es-PE" dirty="0"/>
              <a:t>= </a:t>
            </a:r>
            <a:r>
              <a:rPr lang="es-PE" dirty="0" smtClean="0"/>
              <a:t>k, donde “k” </a:t>
            </a:r>
            <a:r>
              <a:rPr lang="es-PE" dirty="0"/>
              <a:t>es la constante </a:t>
            </a:r>
            <a:r>
              <a:rPr lang="es-PE" dirty="0" smtClean="0"/>
              <a:t>proporcionalidad.</a:t>
            </a:r>
            <a:endParaRPr lang="es-PE" dirty="0"/>
          </a:p>
        </p:txBody>
      </p:sp>
      <p:sp>
        <p:nvSpPr>
          <p:cNvPr id="48" name="CuadroTexto 47"/>
          <p:cNvSpPr txBox="1"/>
          <p:nvPr/>
        </p:nvSpPr>
        <p:spPr>
          <a:xfrm>
            <a:off x="1088340" y="486122"/>
            <a:ext cx="1994150" cy="369332"/>
          </a:xfrm>
          <a:prstGeom prst="rect">
            <a:avLst/>
          </a:prstGeom>
          <a:noFill/>
        </p:spPr>
        <p:txBody>
          <a:bodyPr wrap="square" rtlCol="0">
            <a:spAutoFit/>
          </a:bodyPr>
          <a:lstStyle/>
          <a:p>
            <a:pPr algn="just"/>
            <a:r>
              <a:rPr lang="es-PE" dirty="0" smtClean="0"/>
              <a:t>Gráficamente:</a:t>
            </a:r>
            <a:endParaRPr lang="es-PE" dirty="0"/>
          </a:p>
        </p:txBody>
      </p:sp>
    </p:spTree>
    <p:extLst>
      <p:ext uri="{BB962C8B-B14F-4D97-AF65-F5344CB8AC3E}">
        <p14:creationId xmlns:p14="http://schemas.microsoft.com/office/powerpoint/2010/main" val="2626233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1" grpId="0"/>
      <p:bldP spid="12" grpId="0"/>
      <p:bldP spid="13" grpId="0"/>
      <p:bldP spid="14" grpId="0"/>
      <p:bldP spid="15" grpId="0"/>
      <p:bldP spid="44" grpId="0" animBg="1"/>
      <p:bldP spid="25" grpId="0" animBg="1"/>
      <p:bldP spid="19" grpId="0" animBg="1"/>
      <p:bldP spid="23" grpId="0" animBg="1"/>
      <p:bldP spid="47" grpId="0"/>
      <p:bldP spid="4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12364</TotalTime>
  <Words>1572</Words>
  <Application>Microsoft Office PowerPoint</Application>
  <PresentationFormat>Presentación en pantalla (4:3)</PresentationFormat>
  <Paragraphs>254</Paragraphs>
  <Slides>17</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17</vt:i4>
      </vt:variant>
    </vt:vector>
  </HeadingPairs>
  <TitlesOfParts>
    <vt:vector size="27" baseType="lpstr">
      <vt:lpstr>Arial</vt:lpstr>
      <vt:lpstr>Calibri</vt:lpstr>
      <vt:lpstr>Cambria Math</vt:lpstr>
      <vt:lpstr>Maiandra GD</vt:lpstr>
      <vt:lpstr>Segoe UI Semilight</vt:lpstr>
      <vt:lpstr>Symbol</vt:lpstr>
      <vt:lpstr>Times New Roman</vt:lpstr>
      <vt:lpstr>TimesNewRomanPS-BoldItalicMT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MARCELINO PALIZA FRANCO</dc:creator>
  <cp:lastModifiedBy>JOSELITO</cp:lastModifiedBy>
  <cp:revision>798</cp:revision>
  <dcterms:created xsi:type="dcterms:W3CDTF">2013-07-07T20:40:24Z</dcterms:created>
  <dcterms:modified xsi:type="dcterms:W3CDTF">2015-09-13T13:32:34Z</dcterms:modified>
</cp:coreProperties>
</file>