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90" r:id="rId11"/>
    <p:sldId id="260" r:id="rId12"/>
    <p:sldId id="266" r:id="rId13"/>
    <p:sldId id="267" r:id="rId14"/>
    <p:sldId id="268" r:id="rId15"/>
    <p:sldId id="292" r:id="rId16"/>
    <p:sldId id="269" r:id="rId17"/>
    <p:sldId id="273" r:id="rId18"/>
    <p:sldId id="274" r:id="rId19"/>
    <p:sldId id="275" r:id="rId20"/>
    <p:sldId id="293" r:id="rId21"/>
    <p:sldId id="271" r:id="rId22"/>
    <p:sldId id="270" r:id="rId23"/>
    <p:sldId id="272" r:id="rId24"/>
    <p:sldId id="287" r:id="rId25"/>
    <p:sldId id="288" r:id="rId26"/>
    <p:sldId id="291" r:id="rId27"/>
    <p:sldId id="276" r:id="rId28"/>
    <p:sldId id="277" r:id="rId29"/>
    <p:sldId id="294" r:id="rId30"/>
    <p:sldId id="278" r:id="rId31"/>
    <p:sldId id="279" r:id="rId32"/>
    <p:sldId id="280" r:id="rId33"/>
    <p:sldId id="281" r:id="rId34"/>
    <p:sldId id="295" r:id="rId35"/>
    <p:sldId id="282" r:id="rId36"/>
    <p:sldId id="283" r:id="rId37"/>
    <p:sldId id="296" r:id="rId38"/>
    <p:sldId id="284" r:id="rId39"/>
    <p:sldId id="285" r:id="rId40"/>
    <p:sldId id="29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F766C-3E50-4A2A-94F2-482124BA7C33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B74B8-303E-4FA2-A53B-3B995D6D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C:\Users\yuliningsih\Downloads\math-time-backgrounds-wallpap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smtClean="0"/>
              <a:t>Quadratic</a:t>
            </a:r>
            <a:endParaRPr lang="en-US" sz="54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Advanced Level Mathematics</a:t>
            </a:r>
          </a:p>
          <a:p>
            <a:r>
              <a:rPr lang="en-US" b="1" smtClean="0"/>
              <a:t>CAMBRIDGE 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/>
              <a:t>Source: Book “Advanced Level Mathematics Pure Mathematics 1”, Hugh Neil and Douglas Quadling.</a:t>
            </a:r>
          </a:p>
          <a:p>
            <a:pPr marL="0" indent="0">
              <a:buNone/>
            </a:pPr>
            <a:endParaRPr lang="en-US" b="1" smtClean="0"/>
          </a:p>
          <a:p>
            <a:pPr marL="0" indent="0">
              <a:buNone/>
            </a:pPr>
            <a:r>
              <a:rPr lang="en-US" b="1" smtClean="0">
                <a:solidFill>
                  <a:srgbClr val="00B0F0"/>
                </a:solidFill>
              </a:rPr>
              <a:t>Completing the square </a:t>
            </a:r>
            <a:r>
              <a:rPr lang="en-US" b="1" smtClean="0"/>
              <a:t>(Page </a:t>
            </a:r>
            <a:r>
              <a:rPr lang="en-US" b="1" smtClean="0"/>
              <a:t>57 </a:t>
            </a:r>
            <a:r>
              <a:rPr lang="en-US" b="1" smtClean="0"/>
              <a:t>Exercise 4A number </a:t>
            </a:r>
            <a:r>
              <a:rPr lang="en-US" b="1" smtClean="0"/>
              <a:t>8</a:t>
            </a:r>
            <a:r>
              <a:rPr lang="en-US" b="1" smtClean="0"/>
              <a:t>, 9)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52600" y="4419600"/>
            <a:ext cx="64770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3276600"/>
            <a:ext cx="65532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Sketch Graphs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Find the vertex</a:t>
            </a:r>
          </a:p>
          <a:p>
            <a:r>
              <a:rPr lang="en-US" smtClean="0">
                <a:solidFill>
                  <a:srgbClr val="FF0000"/>
                </a:solidFill>
              </a:rPr>
              <a:t>Find the equation of the line of symmetry</a:t>
            </a:r>
          </a:p>
          <a:p>
            <a:r>
              <a:rPr lang="en-US" smtClean="0">
                <a:solidFill>
                  <a:srgbClr val="FF0000"/>
                </a:solidFill>
              </a:rPr>
              <a:t>Find the points of intersection of the x-axis</a:t>
            </a:r>
          </a:p>
          <a:p>
            <a:pPr marL="914400" indent="0">
              <a:buFont typeface="Wingdings" pitchFamily="2" charset="2"/>
              <a:buChar char="Ø"/>
            </a:pPr>
            <a:r>
              <a:rPr lang="en-US" smtClean="0"/>
              <a:t>  </a:t>
            </a:r>
            <a:r>
              <a:rPr lang="en-US" sz="2400" smtClean="0"/>
              <a:t>Substituting y = 0 in the equation</a:t>
            </a:r>
            <a:r>
              <a:rPr lang="en-US" smtClean="0"/>
              <a:t>  </a:t>
            </a:r>
          </a:p>
          <a:p>
            <a:r>
              <a:rPr lang="en-US" smtClean="0">
                <a:solidFill>
                  <a:srgbClr val="FF0000"/>
                </a:solidFill>
              </a:rPr>
              <a:t>Find the points of intersection of the y-axis</a:t>
            </a:r>
          </a:p>
          <a:p>
            <a:pPr marL="914400" indent="0"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en-US" sz="2400" smtClean="0"/>
              <a:t>Substituting x = 0 in the equation</a:t>
            </a:r>
            <a:r>
              <a:rPr lang="en-US" smtClean="0"/>
              <a:t> </a:t>
            </a:r>
            <a:endParaRPr lang="en-US" smtClean="0">
              <a:solidFill>
                <a:srgbClr val="FF0000"/>
              </a:solidFill>
            </a:endParaRPr>
          </a:p>
          <a:p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019800" y="3319388"/>
          <a:ext cx="2109786" cy="468841"/>
        </p:xfrm>
        <a:graphic>
          <a:graphicData uri="http://schemas.openxmlformats.org/presentationml/2006/ole">
            <p:oleObj spid="_x0000_s20482" name="Equation" r:id="rId3" imgW="1028520" imgH="22860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943600" y="4495574"/>
          <a:ext cx="2109787" cy="468313"/>
        </p:xfrm>
        <a:graphic>
          <a:graphicData uri="http://schemas.openxmlformats.org/presentationml/2006/ole">
            <p:oleObj spid="_x0000_s20484" name="Equation" r:id="rId4" imgW="1028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Sketch Graphs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Sketch the graph of  y = 3x</a:t>
            </a:r>
            <a:r>
              <a:rPr lang="en-US" baseline="30000" smtClean="0"/>
              <a:t>2</a:t>
            </a:r>
            <a:r>
              <a:rPr lang="en-US" smtClean="0"/>
              <a:t> – 2x – 1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 </a:t>
            </a:r>
            <a:r>
              <a:rPr lang="en-US" smtClean="0"/>
              <a:t>y = 3x</a:t>
            </a:r>
            <a:r>
              <a:rPr lang="en-US" baseline="30000" smtClean="0"/>
              <a:t>2</a:t>
            </a:r>
            <a:r>
              <a:rPr lang="en-US" smtClean="0"/>
              <a:t> – 2x – 1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                  = 3(x</a:t>
            </a:r>
            <a:r>
              <a:rPr lang="en-US" baseline="30000" smtClean="0"/>
              <a:t>2</a:t>
            </a:r>
            <a:r>
              <a:rPr lang="en-US" smtClean="0"/>
              <a:t> –     x) – 1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                  = 3{(x –    )</a:t>
            </a:r>
            <a:r>
              <a:rPr lang="en-US" baseline="30000" smtClean="0"/>
              <a:t>2</a:t>
            </a:r>
            <a:r>
              <a:rPr lang="en-US" smtClean="0"/>
              <a:t> –    } – 1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                  = 3(x –    )</a:t>
            </a:r>
            <a:r>
              <a:rPr lang="en-US" baseline="30000" smtClean="0"/>
              <a:t>2</a:t>
            </a:r>
            <a:r>
              <a:rPr lang="en-US" smtClean="0"/>
              <a:t> –   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 The vertex is at the point (    ,        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Axis of symmetry is the line x =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90800" y="2722418"/>
          <a:ext cx="304800" cy="730250"/>
        </p:xfrm>
        <a:graphic>
          <a:graphicData uri="http://schemas.openxmlformats.org/presentationml/2006/ole">
            <p:oleObj spid="_x0000_s22533" name="Equation" r:id="rId3" imgW="152280" imgH="39348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590800" y="3415146"/>
          <a:ext cx="279400" cy="730250"/>
        </p:xfrm>
        <a:graphic>
          <a:graphicData uri="http://schemas.openxmlformats.org/presentationml/2006/ole">
            <p:oleObj spid="_x0000_s22534" name="Equation" r:id="rId4" imgW="139680" imgH="39348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200400" y="3387436"/>
          <a:ext cx="279400" cy="730250"/>
        </p:xfrm>
        <a:graphic>
          <a:graphicData uri="http://schemas.openxmlformats.org/presentationml/2006/ole">
            <p:oleObj spid="_x0000_s22535" name="Equation" r:id="rId5" imgW="139680" imgH="39348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493818" y="4070350"/>
          <a:ext cx="279400" cy="730250"/>
        </p:xfrm>
        <a:graphic>
          <a:graphicData uri="http://schemas.openxmlformats.org/presentationml/2006/ole">
            <p:oleObj spid="_x0000_s22536" name="Equation" r:id="rId6" imgW="139680" imgH="39348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3124200" y="4094018"/>
          <a:ext cx="304800" cy="730250"/>
        </p:xfrm>
        <a:graphic>
          <a:graphicData uri="http://schemas.openxmlformats.org/presentationml/2006/ole">
            <p:oleObj spid="_x0000_s22537" name="Equation" r:id="rId7" imgW="152280" imgH="39348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3505200" y="4876800"/>
          <a:ext cx="279400" cy="533400"/>
        </p:xfrm>
        <a:graphic>
          <a:graphicData uri="http://schemas.openxmlformats.org/presentationml/2006/ole">
            <p:oleObj spid="_x0000_s22538" name="Equation" r:id="rId8" imgW="139680" imgH="39348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3865418" y="4876800"/>
          <a:ext cx="533400" cy="533400"/>
        </p:xfrm>
        <a:graphic>
          <a:graphicData uri="http://schemas.openxmlformats.org/presentationml/2006/ole">
            <p:oleObj spid="_x0000_s22539" name="Equation" r:id="rId9" imgW="266400" imgH="393480" progId="Equation.3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4114800" y="5507182"/>
          <a:ext cx="279400" cy="533400"/>
        </p:xfrm>
        <a:graphic>
          <a:graphicData uri="http://schemas.openxmlformats.org/presentationml/2006/ole">
            <p:oleObj spid="_x0000_s22540" name="Equation" r:id="rId10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Sketch Graphs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Sketch the graph of  y = 3x</a:t>
            </a:r>
            <a:r>
              <a:rPr lang="en-US" baseline="30000" smtClean="0"/>
              <a:t>2</a:t>
            </a:r>
            <a:r>
              <a:rPr lang="en-US" smtClean="0"/>
              <a:t> – 2x – 1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 </a:t>
            </a:r>
          </a:p>
          <a:p>
            <a:pPr>
              <a:buNone/>
            </a:pPr>
            <a:r>
              <a:rPr lang="en-US" smtClean="0"/>
              <a:t>y = 3x</a:t>
            </a:r>
            <a:r>
              <a:rPr lang="en-US" baseline="30000" smtClean="0"/>
              <a:t>2</a:t>
            </a:r>
            <a:r>
              <a:rPr lang="en-US" smtClean="0"/>
              <a:t> – 2x – 1 = 3(x +     ) (x –1)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The points of intersection of the x-axis is </a:t>
            </a:r>
            <a:r>
              <a:rPr lang="en-US" smtClean="0"/>
              <a:t>(       ,0)</a:t>
            </a:r>
          </a:p>
          <a:p>
            <a:pPr>
              <a:buNone/>
            </a:pPr>
            <a:r>
              <a:rPr lang="en-US" smtClean="0"/>
              <a:t>and (1,0)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The points of intersection of the y-axis is </a:t>
            </a:r>
            <a:r>
              <a:rPr lang="en-US" smtClean="0"/>
              <a:t>(0,-1)</a:t>
            </a:r>
          </a:p>
          <a:p>
            <a:pPr>
              <a:buNone/>
            </a:pPr>
            <a:endParaRPr lang="en-US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267200" y="3276600"/>
          <a:ext cx="381000" cy="762000"/>
        </p:xfrm>
        <a:graphic>
          <a:graphicData uri="http://schemas.openxmlformats.org/presentationml/2006/ole">
            <p:oleObj spid="_x0000_s23562" name="Equation" r:id="rId3" imgW="139680" imgH="393480" progId="Equation.3">
              <p:embed/>
            </p:oleObj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7385050" y="3886200"/>
          <a:ext cx="692150" cy="762000"/>
        </p:xfrm>
        <a:graphic>
          <a:graphicData uri="http://schemas.openxmlformats.org/presentationml/2006/ole">
            <p:oleObj spid="_x0000_s23563" name="Equation" r:id="rId4" imgW="253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Sketch Graphs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Sketch the graph of  y = 3x</a:t>
            </a:r>
            <a:r>
              <a:rPr lang="en-US" baseline="30000" smtClean="0"/>
              <a:t>2</a:t>
            </a:r>
            <a:r>
              <a:rPr lang="en-US" smtClean="0"/>
              <a:t> – 2x – 1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 </a:t>
            </a:r>
          </a:p>
          <a:p>
            <a:pPr>
              <a:buNone/>
            </a:pPr>
            <a:endParaRPr lang="en-US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 l="71875" t="19333" r="782" b="26000"/>
          <a:stretch>
            <a:fillRect/>
          </a:stretch>
        </p:blipFill>
        <p:spPr bwMode="auto">
          <a:xfrm>
            <a:off x="2667000" y="3048000"/>
            <a:ext cx="457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(Page </a:t>
            </a:r>
            <a:r>
              <a:rPr lang="en-US" b="1" smtClean="0"/>
              <a:t>48 </a:t>
            </a:r>
            <a:r>
              <a:rPr lang="en-US" b="1" smtClean="0"/>
              <a:t>Exercise 3E number </a:t>
            </a:r>
            <a:r>
              <a:rPr lang="en-US" b="1" smtClean="0"/>
              <a:t>3</a:t>
            </a:r>
            <a:r>
              <a:rPr lang="en-US" b="1" smtClean="0"/>
              <a:t>)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Sketch Graphs</a:t>
            </a:r>
            <a:endParaRPr lang="en-US" b="1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Quadratic Formula</a:t>
            </a:r>
            <a:endParaRPr lang="en-US" b="1" baseline="3000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smtClean="0"/>
              <a:t>  The solution of ax</a:t>
            </a:r>
            <a:r>
              <a:rPr lang="en-US" sz="2800" baseline="30000" smtClean="0"/>
              <a:t>2</a:t>
            </a:r>
            <a:r>
              <a:rPr lang="en-US" sz="2800" smtClean="0"/>
              <a:t> +bx + c = 0, where a ≠ 0 , is                </a:t>
            </a:r>
          </a:p>
          <a:p>
            <a:pPr>
              <a:buNone/>
            </a:pPr>
            <a:r>
              <a:rPr lang="en-US" sz="2800" smtClean="0"/>
              <a:t>                                            </a:t>
            </a:r>
            <a:endParaRPr lang="en-US" sz="2800" b="1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2743200"/>
          <a:ext cx="5356407" cy="1752600"/>
        </p:xfrm>
        <a:graphic>
          <a:graphicData uri="http://schemas.openxmlformats.org/presentationml/2006/ole">
            <p:oleObj spid="_x0000_s24579" name="Equation" r:id="rId3" imgW="13586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Solving Quadratic Equations</a:t>
            </a:r>
            <a:endParaRPr lang="en-US" b="1" baseline="3000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smtClean="0"/>
              <a:t>Example:</a:t>
            </a:r>
          </a:p>
          <a:p>
            <a:pPr>
              <a:buNone/>
            </a:pPr>
            <a:r>
              <a:rPr lang="en-US" sz="2800" smtClean="0"/>
              <a:t>Use the quadratic formula to solve the equations:</a:t>
            </a:r>
          </a:p>
          <a:p>
            <a:pPr marL="514350" indent="-514350">
              <a:buAutoNum type="alphaLcPeriod"/>
            </a:pPr>
            <a:r>
              <a:rPr lang="en-US" sz="2800" smtClean="0"/>
              <a:t>2x</a:t>
            </a:r>
            <a:r>
              <a:rPr lang="en-US" sz="2800" baseline="30000" smtClean="0"/>
              <a:t>2</a:t>
            </a:r>
            <a:r>
              <a:rPr lang="en-US" sz="2800" smtClean="0"/>
              <a:t> – 3x – 4 = 0 </a:t>
            </a:r>
            <a:r>
              <a:rPr lang="en-US" sz="2800" smtClean="0">
                <a:sym typeface="Wingdings" pitchFamily="2" charset="2"/>
              </a:rPr>
              <a:t> </a:t>
            </a:r>
            <a:r>
              <a:rPr lang="en-US" sz="2800" b="1" smtClean="0">
                <a:solidFill>
                  <a:srgbClr val="FF0000"/>
                </a:solidFill>
                <a:sym typeface="Wingdings" pitchFamily="2" charset="2"/>
              </a:rPr>
              <a:t>a = 2, b = -3, c = -4</a:t>
            </a:r>
            <a:endParaRPr lang="en-US" sz="2800" b="1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sz="2800" smtClean="0"/>
          </a:p>
          <a:p>
            <a:pPr marL="514350" indent="-514350">
              <a:buNone/>
            </a:pPr>
            <a:endParaRPr lang="en-US" sz="2800" smtClean="0"/>
          </a:p>
          <a:p>
            <a:pPr marL="514350" indent="-514350">
              <a:buNone/>
            </a:pPr>
            <a:endParaRPr lang="en-US" sz="2800" smtClean="0"/>
          </a:p>
          <a:p>
            <a:pPr marL="514350" indent="-514350">
              <a:buNone/>
            </a:pPr>
            <a:r>
              <a:rPr lang="en-US" sz="2800" smtClean="0"/>
              <a:t>	</a:t>
            </a:r>
            <a:r>
              <a:rPr lang="en-US" sz="2800" b="1" smtClean="0">
                <a:solidFill>
                  <a:srgbClr val="00B050"/>
                </a:solidFill>
              </a:rPr>
              <a:t>The equation 2x</a:t>
            </a:r>
            <a:r>
              <a:rPr lang="en-US" sz="2800" b="1" baseline="30000" smtClean="0">
                <a:solidFill>
                  <a:srgbClr val="00B050"/>
                </a:solidFill>
              </a:rPr>
              <a:t>2</a:t>
            </a:r>
            <a:r>
              <a:rPr lang="en-US" sz="2800" b="1" smtClean="0">
                <a:solidFill>
                  <a:srgbClr val="00B050"/>
                </a:solidFill>
              </a:rPr>
              <a:t> – 3x – 4 = 0 has two roots.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27642" y="3352800"/>
          <a:ext cx="6439958" cy="1143000"/>
        </p:xfrm>
        <a:graphic>
          <a:graphicData uri="http://schemas.openxmlformats.org/presentationml/2006/ole">
            <p:oleObj spid="_x0000_s27650" name="Equation" r:id="rId3" imgW="19684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Solving Quadratic Equations</a:t>
            </a:r>
            <a:endParaRPr lang="en-US" b="1" baseline="3000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smtClean="0"/>
              <a:t>Example:</a:t>
            </a:r>
          </a:p>
          <a:p>
            <a:pPr>
              <a:buNone/>
            </a:pPr>
            <a:r>
              <a:rPr lang="en-US" sz="2800" smtClean="0"/>
              <a:t>Use the quadratic formula to solve the equations:</a:t>
            </a:r>
          </a:p>
          <a:p>
            <a:pPr marL="514350" indent="-514350">
              <a:buNone/>
            </a:pPr>
            <a:r>
              <a:rPr lang="en-US" sz="2800" smtClean="0"/>
              <a:t>b.	2x</a:t>
            </a:r>
            <a:r>
              <a:rPr lang="en-US" sz="2800" baseline="30000" smtClean="0"/>
              <a:t>2</a:t>
            </a:r>
            <a:r>
              <a:rPr lang="en-US" sz="2800" smtClean="0"/>
              <a:t> – 3x + 4 = 0 </a:t>
            </a:r>
            <a:r>
              <a:rPr lang="en-US" sz="2800" smtClean="0">
                <a:sym typeface="Wingdings" pitchFamily="2" charset="2"/>
              </a:rPr>
              <a:t> </a:t>
            </a:r>
            <a:r>
              <a:rPr lang="en-US" sz="2800" b="1" smtClean="0">
                <a:solidFill>
                  <a:srgbClr val="FF0000"/>
                </a:solidFill>
                <a:sym typeface="Wingdings" pitchFamily="2" charset="2"/>
              </a:rPr>
              <a:t>a = 2, b = -3, c = 4</a:t>
            </a:r>
            <a:endParaRPr lang="en-US" sz="2800" b="1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sz="2800" smtClean="0"/>
          </a:p>
          <a:p>
            <a:pPr marL="514350" indent="-514350">
              <a:buNone/>
            </a:pPr>
            <a:endParaRPr lang="en-US" sz="2800" smtClean="0"/>
          </a:p>
          <a:p>
            <a:pPr marL="514350" indent="-514350">
              <a:buNone/>
            </a:pPr>
            <a:endParaRPr lang="en-US" sz="2800" smtClean="0"/>
          </a:p>
          <a:p>
            <a:pPr marL="514350" indent="-514350">
              <a:buNone/>
            </a:pPr>
            <a:r>
              <a:rPr lang="en-US" sz="2800" smtClean="0"/>
              <a:t>	</a:t>
            </a:r>
            <a:r>
              <a:rPr lang="en-US" sz="2800" b="1" smtClean="0">
                <a:solidFill>
                  <a:srgbClr val="00B050"/>
                </a:solidFill>
              </a:rPr>
              <a:t>The equation 2x</a:t>
            </a:r>
            <a:r>
              <a:rPr lang="en-US" sz="2800" b="1" baseline="30000" smtClean="0">
                <a:solidFill>
                  <a:srgbClr val="00B050"/>
                </a:solidFill>
              </a:rPr>
              <a:t>2</a:t>
            </a:r>
            <a:r>
              <a:rPr lang="en-US" sz="2800" b="1" smtClean="0">
                <a:solidFill>
                  <a:srgbClr val="00B050"/>
                </a:solidFill>
              </a:rPr>
              <a:t> – 3x + 4 = 0  has no roots.</a:t>
            </a:r>
          </a:p>
        </p:txBody>
      </p:sp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1001713" y="3276600"/>
          <a:ext cx="6618287" cy="1123860"/>
        </p:xfrm>
        <a:graphic>
          <a:graphicData uri="http://schemas.openxmlformats.org/presentationml/2006/ole">
            <p:oleObj spid="_x0000_s28675" name="Equation" r:id="rId3" imgW="20574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Solving Quadratic Equations</a:t>
            </a:r>
            <a:endParaRPr lang="en-US" b="1" baseline="3000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smtClean="0"/>
              <a:t>Example:</a:t>
            </a:r>
          </a:p>
          <a:p>
            <a:pPr>
              <a:buNone/>
            </a:pPr>
            <a:r>
              <a:rPr lang="en-US" sz="2800" smtClean="0"/>
              <a:t>Use the quadratic formula to solve the equations:</a:t>
            </a:r>
          </a:p>
          <a:p>
            <a:pPr marL="514350" indent="-514350">
              <a:buNone/>
            </a:pPr>
            <a:r>
              <a:rPr lang="en-US" sz="2800" smtClean="0"/>
              <a:t>c.	30x</a:t>
            </a:r>
            <a:r>
              <a:rPr lang="en-US" sz="2800" baseline="30000" smtClean="0"/>
              <a:t>2</a:t>
            </a:r>
            <a:r>
              <a:rPr lang="en-US" sz="2800" smtClean="0"/>
              <a:t> – 11x – 30 = 0 </a:t>
            </a:r>
            <a:r>
              <a:rPr lang="en-US" sz="2800" smtClean="0">
                <a:sym typeface="Wingdings" pitchFamily="2" charset="2"/>
              </a:rPr>
              <a:t> </a:t>
            </a:r>
            <a:r>
              <a:rPr lang="en-US" sz="2800" b="1" smtClean="0">
                <a:solidFill>
                  <a:srgbClr val="FF0000"/>
                </a:solidFill>
                <a:sym typeface="Wingdings" pitchFamily="2" charset="2"/>
              </a:rPr>
              <a:t>a = 30, b = -11, c = -30</a:t>
            </a:r>
            <a:endParaRPr lang="en-US" sz="2800" b="1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sz="2800" smtClean="0"/>
          </a:p>
          <a:p>
            <a:pPr marL="514350" indent="-514350">
              <a:buNone/>
            </a:pPr>
            <a:endParaRPr lang="en-US" sz="2800" smtClean="0"/>
          </a:p>
          <a:p>
            <a:pPr marL="514350" indent="-514350">
              <a:buNone/>
            </a:pPr>
            <a:endParaRPr lang="en-US" sz="2800" smtClean="0"/>
          </a:p>
          <a:p>
            <a:pPr>
              <a:buNone/>
            </a:pPr>
            <a:r>
              <a:rPr lang="en-US" sz="2800" smtClean="0"/>
              <a:t>       </a:t>
            </a:r>
            <a:r>
              <a:rPr lang="en-US" sz="2800" b="1" smtClean="0">
                <a:solidFill>
                  <a:srgbClr val="00B050"/>
                </a:solidFill>
              </a:rPr>
              <a:t>The equation 30x</a:t>
            </a:r>
            <a:r>
              <a:rPr lang="en-US" sz="2800" b="1" baseline="30000" smtClean="0">
                <a:solidFill>
                  <a:srgbClr val="00B050"/>
                </a:solidFill>
              </a:rPr>
              <a:t>2</a:t>
            </a:r>
            <a:r>
              <a:rPr lang="en-US" sz="2800" b="1" smtClean="0">
                <a:solidFill>
                  <a:srgbClr val="00B050"/>
                </a:solidFill>
              </a:rPr>
              <a:t> – 11x – 30 = 0  has two roots.</a:t>
            </a:r>
            <a:r>
              <a:rPr lang="en-US" sz="2800" smtClean="0"/>
              <a:t>                                </a:t>
            </a:r>
            <a:endParaRPr lang="en-US" sz="2800" b="1" smtClean="0"/>
          </a:p>
        </p:txBody>
      </p:sp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1066799" y="3276600"/>
          <a:ext cx="7247467" cy="1143000"/>
        </p:xfrm>
        <a:graphic>
          <a:graphicData uri="http://schemas.openxmlformats.org/presentationml/2006/ole">
            <p:oleObj spid="_x0000_s29700" name="Equation" r:id="rId3" imgW="27684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 l="2344" t="31333" r="37500" b="7790"/>
          <a:stretch>
            <a:fillRect/>
          </a:stretch>
        </p:blipFill>
        <p:spPr bwMode="auto">
          <a:xfrm>
            <a:off x="228600" y="762000"/>
            <a:ext cx="8738681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Solving Quadratic Equations</a:t>
            </a:r>
            <a:endParaRPr lang="en-US" b="1" baseline="3000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smtClean="0"/>
              <a:t>(Page </a:t>
            </a:r>
            <a:r>
              <a:rPr lang="en-US" sz="2800" b="1" smtClean="0"/>
              <a:t>61</a:t>
            </a:r>
            <a:r>
              <a:rPr lang="en-US" sz="2800" b="1" smtClean="0"/>
              <a:t> </a:t>
            </a:r>
            <a:r>
              <a:rPr lang="en-US" sz="2800" b="1" smtClean="0"/>
              <a:t>Exercise 4B number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The Discriminant  b</a:t>
            </a:r>
            <a:r>
              <a:rPr lang="en-US" b="1" baseline="30000" smtClean="0">
                <a:solidFill>
                  <a:srgbClr val="00B0F0"/>
                </a:solidFill>
              </a:rPr>
              <a:t>2 </a:t>
            </a:r>
            <a:r>
              <a:rPr lang="en-US" smtClean="0">
                <a:solidFill>
                  <a:srgbClr val="00B0F0"/>
                </a:solidFill>
              </a:rPr>
              <a:t>– </a:t>
            </a:r>
            <a:r>
              <a:rPr lang="en-US" b="1" smtClean="0">
                <a:solidFill>
                  <a:srgbClr val="00B0F0"/>
                </a:solidFill>
              </a:rPr>
              <a:t>4ac</a:t>
            </a:r>
            <a:endParaRPr lang="en-US" b="1" baseline="3000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smtClean="0"/>
              <a:t>If </a:t>
            </a:r>
            <a:r>
              <a:rPr lang="en-US" sz="2400" b="1" smtClean="0">
                <a:solidFill>
                  <a:srgbClr val="00B0F0"/>
                </a:solidFill>
              </a:rPr>
              <a:t>b</a:t>
            </a:r>
            <a:r>
              <a:rPr lang="en-US" sz="2400" b="1" baseline="30000" smtClean="0">
                <a:solidFill>
                  <a:srgbClr val="00B0F0"/>
                </a:solidFill>
              </a:rPr>
              <a:t>2 </a:t>
            </a:r>
            <a:r>
              <a:rPr lang="en-US" sz="2400" b="1" smtClean="0">
                <a:solidFill>
                  <a:srgbClr val="00B0F0"/>
                </a:solidFill>
              </a:rPr>
              <a:t>– 4ac</a:t>
            </a:r>
            <a:r>
              <a:rPr lang="en-US" sz="2400" smtClean="0">
                <a:solidFill>
                  <a:srgbClr val="00B0F0"/>
                </a:solidFill>
              </a:rPr>
              <a:t> </a:t>
            </a:r>
            <a:r>
              <a:rPr lang="en-US" sz="2400" smtClean="0"/>
              <a:t>is a perfect square, the roots will be integers or fractions.</a:t>
            </a:r>
          </a:p>
          <a:p>
            <a:pPr>
              <a:buFont typeface="Wingdings" pitchFamily="2" charset="2"/>
              <a:buChar char="q"/>
            </a:pPr>
            <a:r>
              <a:rPr lang="en-US" sz="2400" smtClean="0"/>
              <a:t>If </a:t>
            </a:r>
            <a:r>
              <a:rPr lang="en-US" sz="2400" b="1" smtClean="0">
                <a:solidFill>
                  <a:srgbClr val="00B0F0"/>
                </a:solidFill>
              </a:rPr>
              <a:t>b</a:t>
            </a:r>
            <a:r>
              <a:rPr lang="en-US" sz="2400" b="1" baseline="30000" smtClean="0">
                <a:solidFill>
                  <a:srgbClr val="00B0F0"/>
                </a:solidFill>
              </a:rPr>
              <a:t>2 </a:t>
            </a:r>
            <a:r>
              <a:rPr lang="en-US" sz="2400" b="1" smtClean="0">
                <a:solidFill>
                  <a:srgbClr val="00B0F0"/>
                </a:solidFill>
              </a:rPr>
              <a:t>– 4ac &gt; 0</a:t>
            </a:r>
            <a:r>
              <a:rPr lang="en-US" sz="2400" smtClean="0">
                <a:solidFill>
                  <a:srgbClr val="00B0F0"/>
                </a:solidFill>
              </a:rPr>
              <a:t>, </a:t>
            </a:r>
            <a:r>
              <a:rPr lang="en-US" sz="2400" smtClean="0"/>
              <a:t>the equation ax</a:t>
            </a:r>
            <a:r>
              <a:rPr lang="en-US" sz="2400" baseline="30000" smtClean="0"/>
              <a:t>2</a:t>
            </a:r>
            <a:r>
              <a:rPr lang="en-US" sz="2400" smtClean="0"/>
              <a:t> + bx + c = 0 will have two roots.</a:t>
            </a:r>
          </a:p>
          <a:p>
            <a:pPr>
              <a:buFont typeface="Wingdings" pitchFamily="2" charset="2"/>
              <a:buChar char="q"/>
            </a:pPr>
            <a:r>
              <a:rPr lang="en-US" sz="2400" smtClean="0"/>
              <a:t>If </a:t>
            </a:r>
            <a:r>
              <a:rPr lang="en-US" sz="2400" b="1" smtClean="0">
                <a:solidFill>
                  <a:srgbClr val="00B0F0"/>
                </a:solidFill>
              </a:rPr>
              <a:t>b</a:t>
            </a:r>
            <a:r>
              <a:rPr lang="en-US" sz="2400" b="1" baseline="30000" smtClean="0">
                <a:solidFill>
                  <a:srgbClr val="00B0F0"/>
                </a:solidFill>
              </a:rPr>
              <a:t>2 </a:t>
            </a:r>
            <a:r>
              <a:rPr lang="en-US" sz="2400" b="1" smtClean="0">
                <a:solidFill>
                  <a:srgbClr val="00B0F0"/>
                </a:solidFill>
              </a:rPr>
              <a:t>– 4ac &lt; 0</a:t>
            </a:r>
            <a:r>
              <a:rPr lang="en-US" sz="2400" smtClean="0">
                <a:solidFill>
                  <a:srgbClr val="00B0F0"/>
                </a:solidFill>
              </a:rPr>
              <a:t>, </a:t>
            </a:r>
            <a:r>
              <a:rPr lang="en-US" sz="2400" smtClean="0"/>
              <a:t>there will be no roots.</a:t>
            </a:r>
          </a:p>
          <a:p>
            <a:pPr>
              <a:buFont typeface="Wingdings" pitchFamily="2" charset="2"/>
              <a:buChar char="q"/>
            </a:pPr>
            <a:r>
              <a:rPr lang="en-US" sz="2400" smtClean="0"/>
              <a:t>If </a:t>
            </a:r>
            <a:r>
              <a:rPr lang="en-US" sz="2400" b="1" smtClean="0">
                <a:solidFill>
                  <a:srgbClr val="00B0F0"/>
                </a:solidFill>
              </a:rPr>
              <a:t>b</a:t>
            </a:r>
            <a:r>
              <a:rPr lang="en-US" sz="2400" b="1" baseline="30000" smtClean="0">
                <a:solidFill>
                  <a:srgbClr val="00B0F0"/>
                </a:solidFill>
              </a:rPr>
              <a:t>2 </a:t>
            </a:r>
            <a:r>
              <a:rPr lang="en-US" sz="2400" b="1" smtClean="0">
                <a:solidFill>
                  <a:srgbClr val="00B0F0"/>
                </a:solidFill>
              </a:rPr>
              <a:t>– 4ac = 0</a:t>
            </a:r>
            <a:r>
              <a:rPr lang="en-US" sz="2400" smtClean="0">
                <a:solidFill>
                  <a:srgbClr val="00B0F0"/>
                </a:solidFill>
              </a:rPr>
              <a:t>, </a:t>
            </a:r>
            <a:r>
              <a:rPr lang="en-US" sz="2400" smtClean="0"/>
              <a:t>the roots are given by                   , and there is </a:t>
            </a:r>
          </a:p>
          <a:p>
            <a:pPr>
              <a:buNone/>
            </a:pPr>
            <a:r>
              <a:rPr lang="en-US" sz="2400" smtClean="0"/>
              <a:t>	</a:t>
            </a:r>
          </a:p>
          <a:p>
            <a:pPr>
              <a:buNone/>
            </a:pPr>
            <a:r>
              <a:rPr lang="en-US" sz="2400" smtClean="0"/>
              <a:t>	one root only. Sometimes it is said that there are two coincident roots, or a repeated root, because the values </a:t>
            </a:r>
          </a:p>
          <a:p>
            <a:pPr>
              <a:buNone/>
            </a:pPr>
            <a:r>
              <a:rPr lang="en-US" sz="2400" smtClean="0"/>
              <a:t>	                                         </a:t>
            </a:r>
          </a:p>
          <a:p>
            <a:pPr>
              <a:buNone/>
            </a:pPr>
            <a:r>
              <a:rPr lang="en-US" sz="2400" smtClean="0"/>
              <a:t>                                                are equal.</a:t>
            </a:r>
          </a:p>
          <a:p>
            <a:pPr>
              <a:buNone/>
            </a:pPr>
            <a:endParaRPr lang="en-US" sz="2400" b="1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51764" y="3484418"/>
          <a:ext cx="1123951" cy="806449"/>
        </p:xfrm>
        <a:graphic>
          <a:graphicData uri="http://schemas.openxmlformats.org/presentationml/2006/ole">
            <p:oleObj spid="_x0000_s26626" name="Equation" r:id="rId3" imgW="57132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399" y="5397500"/>
          <a:ext cx="2574003" cy="774700"/>
        </p:xfrm>
        <a:graphic>
          <a:graphicData uri="http://schemas.openxmlformats.org/presentationml/2006/ole">
            <p:oleObj spid="_x0000_s26627" name="Equation" r:id="rId4" imgW="1307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The Discriminant  b</a:t>
            </a:r>
            <a:r>
              <a:rPr lang="en-US" b="1" baseline="30000" smtClean="0">
                <a:solidFill>
                  <a:srgbClr val="00B0F0"/>
                </a:solidFill>
              </a:rPr>
              <a:t>2 </a:t>
            </a:r>
            <a:r>
              <a:rPr lang="en-US" smtClean="0">
                <a:solidFill>
                  <a:srgbClr val="00B0F0"/>
                </a:solidFill>
              </a:rPr>
              <a:t>– </a:t>
            </a:r>
            <a:r>
              <a:rPr lang="en-US" b="1" smtClean="0">
                <a:solidFill>
                  <a:srgbClr val="00B0F0"/>
                </a:solidFill>
              </a:rPr>
              <a:t>4ac</a:t>
            </a:r>
            <a:endParaRPr lang="en-US" b="1" baseline="3000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/>
              <a:t>Example:</a:t>
            </a:r>
          </a:p>
          <a:p>
            <a:pPr marL="0" indent="0">
              <a:buNone/>
            </a:pPr>
            <a:r>
              <a:rPr lang="en-US" sz="2400" smtClean="0"/>
              <a:t>Use the value of the discriminant </a:t>
            </a:r>
            <a:r>
              <a:rPr lang="en-US" sz="2400" b="1" smtClean="0">
                <a:solidFill>
                  <a:srgbClr val="00B0F0"/>
                </a:solidFill>
              </a:rPr>
              <a:t>b</a:t>
            </a:r>
            <a:r>
              <a:rPr lang="en-US" sz="2400" b="1" baseline="30000" smtClean="0">
                <a:solidFill>
                  <a:srgbClr val="00B0F0"/>
                </a:solidFill>
              </a:rPr>
              <a:t>2 </a:t>
            </a:r>
            <a:r>
              <a:rPr lang="en-US" sz="2400" b="1" smtClean="0">
                <a:solidFill>
                  <a:srgbClr val="00B0F0"/>
                </a:solidFill>
              </a:rPr>
              <a:t>– 4ac </a:t>
            </a:r>
            <a:r>
              <a:rPr lang="en-US" sz="2400" smtClean="0"/>
              <a:t>to determine  whether the following equations have two roots, one root or no roots.</a:t>
            </a:r>
          </a:p>
          <a:p>
            <a:pPr marL="457200" indent="-457200">
              <a:buAutoNum type="alphaLcParenR"/>
            </a:pPr>
            <a:r>
              <a:rPr lang="en-US" sz="2400" smtClean="0"/>
              <a:t>2x</a:t>
            </a:r>
            <a:r>
              <a:rPr lang="en-US" sz="2400" baseline="30000" smtClean="0"/>
              <a:t>2</a:t>
            </a:r>
            <a:r>
              <a:rPr lang="en-US" sz="2400" smtClean="0"/>
              <a:t> – 3x – 4 = 0</a:t>
            </a:r>
          </a:p>
          <a:p>
            <a:pPr marL="457200" indent="-457200">
              <a:buNone/>
            </a:pPr>
            <a:r>
              <a:rPr lang="en-US" sz="2400" smtClean="0"/>
              <a:t>	</a:t>
            </a:r>
            <a:r>
              <a:rPr lang="en-US" sz="2400" b="1" smtClean="0">
                <a:solidFill>
                  <a:srgbClr val="00B0F0"/>
                </a:solidFill>
              </a:rPr>
              <a:t> b</a:t>
            </a:r>
            <a:r>
              <a:rPr lang="en-US" sz="2400" b="1" baseline="30000" smtClean="0">
                <a:solidFill>
                  <a:srgbClr val="00B0F0"/>
                </a:solidFill>
              </a:rPr>
              <a:t>2 </a:t>
            </a:r>
            <a:r>
              <a:rPr lang="en-US" sz="2400" b="1" smtClean="0">
                <a:solidFill>
                  <a:srgbClr val="00B0F0"/>
                </a:solidFill>
              </a:rPr>
              <a:t>– 4ac = 41. </a:t>
            </a:r>
            <a:r>
              <a:rPr lang="en-US" sz="2400" smtClean="0"/>
              <a:t>The discriminant is positive, so the equation 2x</a:t>
            </a:r>
            <a:r>
              <a:rPr lang="en-US" sz="2400" baseline="30000" smtClean="0"/>
              <a:t>2</a:t>
            </a:r>
            <a:r>
              <a:rPr lang="en-US" sz="2400" smtClean="0"/>
              <a:t> – 3x – 4 = 0 has two roots. Also, as 41 is not a perfect square, the roots are irrational.</a:t>
            </a:r>
          </a:p>
          <a:p>
            <a:pPr marL="457200" indent="-457200">
              <a:buNone/>
            </a:pPr>
            <a:r>
              <a:rPr lang="en-US" sz="2400" smtClean="0"/>
              <a:t>b) 	2x</a:t>
            </a:r>
            <a:r>
              <a:rPr lang="en-US" sz="2400" baseline="30000" smtClean="0"/>
              <a:t>2</a:t>
            </a:r>
            <a:r>
              <a:rPr lang="en-US" sz="2400" smtClean="0"/>
              <a:t> – 3x – 5 = 0</a:t>
            </a:r>
          </a:p>
          <a:p>
            <a:pPr marL="457200" indent="-457200">
              <a:buNone/>
            </a:pPr>
            <a:r>
              <a:rPr lang="en-US" sz="2400" b="1" smtClean="0">
                <a:solidFill>
                  <a:srgbClr val="00B0F0"/>
                </a:solidFill>
              </a:rPr>
              <a:t>	b</a:t>
            </a:r>
            <a:r>
              <a:rPr lang="en-US" sz="2400" b="1" baseline="30000" smtClean="0">
                <a:solidFill>
                  <a:srgbClr val="00B0F0"/>
                </a:solidFill>
              </a:rPr>
              <a:t>2 </a:t>
            </a:r>
            <a:r>
              <a:rPr lang="en-US" sz="2400" b="1" smtClean="0">
                <a:solidFill>
                  <a:srgbClr val="00B0F0"/>
                </a:solidFill>
              </a:rPr>
              <a:t>– 4ac = 49. </a:t>
            </a:r>
            <a:r>
              <a:rPr lang="en-US" sz="2400" smtClean="0"/>
              <a:t>The discriminant is positive, so the equation 2x</a:t>
            </a:r>
            <a:r>
              <a:rPr lang="en-US" sz="2400" baseline="30000" smtClean="0"/>
              <a:t>2</a:t>
            </a:r>
            <a:r>
              <a:rPr lang="en-US" sz="2400" smtClean="0"/>
              <a:t> – 3x – 5 = 0 has two roots. Also, as 49 is a perfect square, the roots are rational.</a:t>
            </a:r>
          </a:p>
          <a:p>
            <a:pPr>
              <a:buNone/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The Discriminant  b</a:t>
            </a:r>
            <a:r>
              <a:rPr lang="en-US" b="1" baseline="30000" smtClean="0">
                <a:solidFill>
                  <a:srgbClr val="00B0F0"/>
                </a:solidFill>
              </a:rPr>
              <a:t>2 </a:t>
            </a:r>
            <a:r>
              <a:rPr lang="en-US" smtClean="0">
                <a:solidFill>
                  <a:srgbClr val="00B0F0"/>
                </a:solidFill>
              </a:rPr>
              <a:t>– </a:t>
            </a:r>
            <a:r>
              <a:rPr lang="en-US" b="1" smtClean="0">
                <a:solidFill>
                  <a:srgbClr val="00B0F0"/>
                </a:solidFill>
              </a:rPr>
              <a:t>4ac</a:t>
            </a:r>
            <a:endParaRPr lang="en-US" b="1" baseline="3000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/>
              <a:t>Example:</a:t>
            </a:r>
          </a:p>
          <a:p>
            <a:pPr marL="0" indent="0">
              <a:buNone/>
            </a:pPr>
            <a:r>
              <a:rPr lang="en-US" sz="2400" smtClean="0"/>
              <a:t>Use the value of the discriminant </a:t>
            </a:r>
            <a:r>
              <a:rPr lang="en-US" sz="2400" b="1" smtClean="0">
                <a:solidFill>
                  <a:srgbClr val="00B0F0"/>
                </a:solidFill>
              </a:rPr>
              <a:t>b</a:t>
            </a:r>
            <a:r>
              <a:rPr lang="en-US" sz="2400" b="1" baseline="30000" smtClean="0">
                <a:solidFill>
                  <a:srgbClr val="00B0F0"/>
                </a:solidFill>
              </a:rPr>
              <a:t>2 </a:t>
            </a:r>
            <a:r>
              <a:rPr lang="en-US" sz="2400" b="1" smtClean="0">
                <a:solidFill>
                  <a:srgbClr val="00B0F0"/>
                </a:solidFill>
              </a:rPr>
              <a:t>– 4ac </a:t>
            </a:r>
            <a:r>
              <a:rPr lang="en-US" sz="2400" smtClean="0"/>
              <a:t>to determine  whether the following equations have two roots, one root or no roots.</a:t>
            </a:r>
          </a:p>
          <a:p>
            <a:pPr marL="0" indent="0">
              <a:buNone/>
            </a:pPr>
            <a:r>
              <a:rPr lang="en-US" sz="2400" smtClean="0"/>
              <a:t>c)    2x</a:t>
            </a:r>
            <a:r>
              <a:rPr lang="en-US" sz="2400" baseline="30000" smtClean="0"/>
              <a:t>2</a:t>
            </a:r>
            <a:r>
              <a:rPr lang="en-US" sz="2400" smtClean="0"/>
              <a:t> – 4x + 5 = 0</a:t>
            </a:r>
          </a:p>
          <a:p>
            <a:pPr marL="457200" indent="-457200">
              <a:buNone/>
            </a:pPr>
            <a:r>
              <a:rPr lang="en-US" sz="2400" smtClean="0"/>
              <a:t>	</a:t>
            </a:r>
            <a:r>
              <a:rPr lang="en-US" sz="2400" b="1" smtClean="0">
                <a:solidFill>
                  <a:srgbClr val="00B0F0"/>
                </a:solidFill>
              </a:rPr>
              <a:t> b</a:t>
            </a:r>
            <a:r>
              <a:rPr lang="en-US" sz="2400" b="1" baseline="30000" smtClean="0">
                <a:solidFill>
                  <a:srgbClr val="00B0F0"/>
                </a:solidFill>
              </a:rPr>
              <a:t>2 </a:t>
            </a:r>
            <a:r>
              <a:rPr lang="en-US" sz="2400" b="1" smtClean="0">
                <a:solidFill>
                  <a:srgbClr val="00B0F0"/>
                </a:solidFill>
              </a:rPr>
              <a:t>– 4ac = – 24. </a:t>
            </a:r>
            <a:r>
              <a:rPr lang="en-US" sz="2400" smtClean="0"/>
              <a:t>The discriminant is negative, so the equation 2x</a:t>
            </a:r>
            <a:r>
              <a:rPr lang="en-US" sz="2400" baseline="30000" smtClean="0"/>
              <a:t>2</a:t>
            </a:r>
            <a:r>
              <a:rPr lang="en-US" sz="2400" smtClean="0"/>
              <a:t> – 4x + 5 = 0 has no roots. </a:t>
            </a:r>
          </a:p>
          <a:p>
            <a:pPr marL="457200" indent="-457200">
              <a:buNone/>
            </a:pPr>
            <a:r>
              <a:rPr lang="en-US" sz="2400" smtClean="0"/>
              <a:t>d)	2x</a:t>
            </a:r>
            <a:r>
              <a:rPr lang="en-US" sz="2400" baseline="30000" smtClean="0"/>
              <a:t>2</a:t>
            </a:r>
            <a:r>
              <a:rPr lang="en-US" sz="2400" smtClean="0"/>
              <a:t> – 4x + 2 = 0</a:t>
            </a:r>
          </a:p>
          <a:p>
            <a:pPr marL="457200" indent="-457200">
              <a:buNone/>
            </a:pPr>
            <a:r>
              <a:rPr lang="en-US" sz="2400" b="1" smtClean="0">
                <a:solidFill>
                  <a:srgbClr val="00B0F0"/>
                </a:solidFill>
              </a:rPr>
              <a:t>	b</a:t>
            </a:r>
            <a:r>
              <a:rPr lang="en-US" sz="2400" b="1" baseline="30000" smtClean="0">
                <a:solidFill>
                  <a:srgbClr val="00B0F0"/>
                </a:solidFill>
              </a:rPr>
              <a:t>2 </a:t>
            </a:r>
            <a:r>
              <a:rPr lang="en-US" sz="2400" b="1" smtClean="0">
                <a:solidFill>
                  <a:srgbClr val="00B0F0"/>
                </a:solidFill>
              </a:rPr>
              <a:t>– 4ac = 0. </a:t>
            </a:r>
            <a:r>
              <a:rPr lang="en-US" sz="2400" smtClean="0"/>
              <a:t>The discriminant is zero, so the equation           2x</a:t>
            </a:r>
            <a:r>
              <a:rPr lang="en-US" sz="2400" baseline="30000" smtClean="0"/>
              <a:t>2</a:t>
            </a:r>
            <a:r>
              <a:rPr lang="en-US" sz="2400" smtClean="0"/>
              <a:t> – 4x + 2 = 0 has only one (repeated) root.</a:t>
            </a:r>
          </a:p>
          <a:p>
            <a:pPr>
              <a:buNone/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The Discriminant  b</a:t>
            </a:r>
            <a:r>
              <a:rPr lang="en-US" b="1" baseline="30000" smtClean="0">
                <a:solidFill>
                  <a:srgbClr val="00B0F0"/>
                </a:solidFill>
              </a:rPr>
              <a:t>2 </a:t>
            </a:r>
            <a:r>
              <a:rPr lang="en-US" smtClean="0">
                <a:solidFill>
                  <a:srgbClr val="00B0F0"/>
                </a:solidFill>
              </a:rPr>
              <a:t>– </a:t>
            </a:r>
            <a:r>
              <a:rPr lang="en-US" b="1" smtClean="0">
                <a:solidFill>
                  <a:srgbClr val="00B0F0"/>
                </a:solidFill>
              </a:rPr>
              <a:t>4ac</a:t>
            </a:r>
            <a:endParaRPr lang="en-US" b="1" baseline="3000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smtClean="0"/>
              <a:t>Example:</a:t>
            </a:r>
          </a:p>
          <a:p>
            <a:pPr marL="0" indent="0">
              <a:buNone/>
            </a:pPr>
            <a:r>
              <a:rPr lang="en-US" sz="2800" smtClean="0"/>
              <a:t>The equation kx</a:t>
            </a:r>
            <a:r>
              <a:rPr lang="en-US" sz="2800" baseline="30000" smtClean="0"/>
              <a:t>2</a:t>
            </a:r>
            <a:r>
              <a:rPr lang="en-US" sz="2800" smtClean="0"/>
              <a:t> – 2x –7 = 0 has two real roots. What can you deduce about the value of the contant k?</a:t>
            </a:r>
          </a:p>
          <a:p>
            <a:pPr marL="0" indent="0">
              <a:buNone/>
            </a:pPr>
            <a:r>
              <a:rPr lang="en-US" sz="2800" b="1" smtClean="0">
                <a:solidFill>
                  <a:srgbClr val="00B050"/>
                </a:solidFill>
              </a:rPr>
              <a:t>Answer:</a:t>
            </a:r>
          </a:p>
          <a:p>
            <a:pPr marL="0" indent="0">
              <a:buNone/>
            </a:pPr>
            <a:r>
              <a:rPr lang="en-US" sz="2800" b="1" smtClean="0">
                <a:solidFill>
                  <a:srgbClr val="00B0F0"/>
                </a:solidFill>
              </a:rPr>
              <a:t> b</a:t>
            </a:r>
            <a:r>
              <a:rPr lang="en-US" sz="2800" b="1" baseline="30000" smtClean="0">
                <a:solidFill>
                  <a:srgbClr val="00B0F0"/>
                </a:solidFill>
              </a:rPr>
              <a:t>2 </a:t>
            </a:r>
            <a:r>
              <a:rPr lang="en-US" sz="2800" b="1" smtClean="0">
                <a:solidFill>
                  <a:srgbClr val="00B0F0"/>
                </a:solidFill>
              </a:rPr>
              <a:t>– 4ac = 4 + 28k.</a:t>
            </a:r>
          </a:p>
          <a:p>
            <a:pPr marL="0" indent="0">
              <a:buNone/>
            </a:pPr>
            <a:r>
              <a:rPr lang="en-US" sz="2800" smtClean="0"/>
              <a:t>As the equation has two real roots, the value of the discriminant is positive, so </a:t>
            </a:r>
          </a:p>
          <a:p>
            <a:pPr marL="0" indent="0">
              <a:buNone/>
            </a:pPr>
            <a:r>
              <a:rPr lang="en-US" sz="2800" smtClean="0"/>
              <a:t>4 + 28k &gt; 0</a:t>
            </a:r>
          </a:p>
          <a:p>
            <a:pPr marL="0" indent="0">
              <a:buNone/>
            </a:pPr>
            <a:r>
              <a:rPr lang="en-US" sz="2800" smtClean="0"/>
              <a:t>k &gt; -1</a:t>
            </a: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The Discriminant  b</a:t>
            </a:r>
            <a:r>
              <a:rPr lang="en-US" b="1" baseline="30000" smtClean="0">
                <a:solidFill>
                  <a:srgbClr val="00B0F0"/>
                </a:solidFill>
              </a:rPr>
              <a:t>2 </a:t>
            </a:r>
            <a:r>
              <a:rPr lang="en-US" smtClean="0">
                <a:solidFill>
                  <a:srgbClr val="00B0F0"/>
                </a:solidFill>
              </a:rPr>
              <a:t>– </a:t>
            </a:r>
            <a:r>
              <a:rPr lang="en-US" b="1" smtClean="0">
                <a:solidFill>
                  <a:srgbClr val="00B0F0"/>
                </a:solidFill>
              </a:rPr>
              <a:t>4ac</a:t>
            </a:r>
            <a:endParaRPr lang="en-US" b="1" baseline="3000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smtClean="0"/>
              <a:t>Example:</a:t>
            </a:r>
          </a:p>
          <a:p>
            <a:pPr marL="0" indent="0">
              <a:buNone/>
            </a:pPr>
            <a:r>
              <a:rPr lang="en-US" sz="2800" smtClean="0"/>
              <a:t>The equation 3x</a:t>
            </a:r>
            <a:r>
              <a:rPr lang="en-US" sz="2800" baseline="30000" smtClean="0"/>
              <a:t>2</a:t>
            </a:r>
            <a:r>
              <a:rPr lang="en-US" sz="2800" smtClean="0"/>
              <a:t> + 2x + k = 0 has a repeated  roots. Find the value of k.</a:t>
            </a:r>
          </a:p>
          <a:p>
            <a:pPr marL="0" indent="0">
              <a:buNone/>
            </a:pPr>
            <a:r>
              <a:rPr lang="en-US" sz="2800" b="1" smtClean="0">
                <a:solidFill>
                  <a:srgbClr val="00B050"/>
                </a:solidFill>
              </a:rPr>
              <a:t>Answer:</a:t>
            </a:r>
          </a:p>
          <a:p>
            <a:pPr marL="0" indent="0">
              <a:buNone/>
            </a:pPr>
            <a:r>
              <a:rPr lang="en-US" sz="2800" b="1" smtClean="0">
                <a:solidFill>
                  <a:srgbClr val="00B0F0"/>
                </a:solidFill>
              </a:rPr>
              <a:t> </a:t>
            </a:r>
            <a:r>
              <a:rPr lang="en-US" sz="2800" smtClean="0"/>
              <a:t>The equation  has repeated roots if  </a:t>
            </a:r>
            <a:r>
              <a:rPr lang="en-US" sz="2800" b="1" smtClean="0">
                <a:solidFill>
                  <a:srgbClr val="00B0F0"/>
                </a:solidFill>
              </a:rPr>
              <a:t>b</a:t>
            </a:r>
            <a:r>
              <a:rPr lang="en-US" sz="2800" b="1" baseline="30000" smtClean="0">
                <a:solidFill>
                  <a:srgbClr val="00B0F0"/>
                </a:solidFill>
              </a:rPr>
              <a:t>2 </a:t>
            </a:r>
            <a:r>
              <a:rPr lang="en-US" sz="2800" b="1" smtClean="0">
                <a:solidFill>
                  <a:srgbClr val="00B0F0"/>
                </a:solidFill>
              </a:rPr>
              <a:t>– 4ac = 0</a:t>
            </a:r>
          </a:p>
          <a:p>
            <a:pPr marL="0" indent="0">
              <a:buNone/>
            </a:pPr>
            <a:r>
              <a:rPr lang="en-US" sz="2800" smtClean="0"/>
              <a:t>4 – 12k = 0</a:t>
            </a:r>
          </a:p>
          <a:p>
            <a:pPr marL="0" indent="0">
              <a:buNone/>
            </a:pPr>
            <a:r>
              <a:rPr lang="en-US" sz="2800" smtClean="0"/>
              <a:t>k = 1/3</a:t>
            </a: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/>
              <a:t>Source: Book “Advanced Level Mathematics Pure Mathematics 1”, Hugh Neil and Douglas Quadling.</a:t>
            </a:r>
          </a:p>
          <a:p>
            <a:pPr marL="0" indent="0">
              <a:buNone/>
            </a:pPr>
            <a:endParaRPr lang="en-US" b="1" smtClean="0"/>
          </a:p>
          <a:p>
            <a:pPr marL="0" indent="0">
              <a:buNone/>
            </a:pPr>
            <a:r>
              <a:rPr lang="en-US" b="1" smtClean="0">
                <a:solidFill>
                  <a:srgbClr val="00B0F0"/>
                </a:solidFill>
              </a:rPr>
              <a:t>The Discriminant  b</a:t>
            </a:r>
            <a:r>
              <a:rPr lang="en-US" b="1" baseline="30000" smtClean="0">
                <a:solidFill>
                  <a:srgbClr val="00B0F0"/>
                </a:solidFill>
              </a:rPr>
              <a:t>2 </a:t>
            </a:r>
            <a:r>
              <a:rPr lang="en-US" smtClean="0">
                <a:solidFill>
                  <a:srgbClr val="00B0F0"/>
                </a:solidFill>
              </a:rPr>
              <a:t>– </a:t>
            </a:r>
            <a:r>
              <a:rPr lang="en-US" b="1" smtClean="0">
                <a:solidFill>
                  <a:srgbClr val="00B0F0"/>
                </a:solidFill>
              </a:rPr>
              <a:t>4ac </a:t>
            </a:r>
            <a:r>
              <a:rPr lang="en-US" b="1" smtClean="0"/>
              <a:t>(Page </a:t>
            </a:r>
            <a:r>
              <a:rPr lang="en-US" b="1" smtClean="0"/>
              <a:t>61</a:t>
            </a:r>
            <a:r>
              <a:rPr lang="en-US" b="1" smtClean="0"/>
              <a:t> </a:t>
            </a:r>
            <a:r>
              <a:rPr lang="en-US" b="1" smtClean="0"/>
              <a:t>Exercise 4B number 2, 3, 4)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Solving Linear Inequalities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Solve the inequality -3x &lt; 21</a:t>
            </a:r>
          </a:p>
          <a:p>
            <a:pPr>
              <a:buNone/>
            </a:pPr>
            <a:r>
              <a:rPr lang="en-US" smtClean="0"/>
              <a:t>    </a:t>
            </a:r>
            <a:r>
              <a:rPr lang="en-US" smtClean="0">
                <a:solidFill>
                  <a:srgbClr val="00B050"/>
                </a:solidFill>
              </a:rPr>
              <a:t>Answer:</a:t>
            </a:r>
            <a:r>
              <a:rPr lang="en-US" smtClean="0"/>
              <a:t> -3x &lt; 21</a:t>
            </a:r>
          </a:p>
          <a:p>
            <a:pPr>
              <a:buNone/>
            </a:pPr>
            <a:r>
              <a:rPr lang="en-US" smtClean="0"/>
              <a:t>                      x &gt; -7   ……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Divide both sides by 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Solving Linear Inequalities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Solve the inequality</a:t>
            </a:r>
          </a:p>
          <a:p>
            <a:pPr>
              <a:buNone/>
            </a:pPr>
            <a:r>
              <a:rPr lang="en-US" smtClean="0"/>
              <a:t> </a:t>
            </a:r>
            <a:r>
              <a:rPr lang="en-US" smtClean="0">
                <a:solidFill>
                  <a:srgbClr val="00B050"/>
                </a:solidFill>
              </a:rPr>
              <a:t>Answer:</a:t>
            </a:r>
            <a:r>
              <a:rPr lang="en-US" smtClean="0"/>
              <a:t> </a:t>
            </a:r>
          </a:p>
          <a:p>
            <a:pPr>
              <a:buNone/>
            </a:pPr>
            <a:r>
              <a:rPr lang="en-US" smtClean="0"/>
              <a:t>                     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38600" y="2133600"/>
          <a:ext cx="3730523" cy="685800"/>
        </p:xfrm>
        <a:graphic>
          <a:graphicData uri="http://schemas.openxmlformats.org/presentationml/2006/ole">
            <p:oleObj spid="_x0000_s31746" name="Equation" r:id="rId3" imgW="1625400" imgH="393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09600" y="3276600"/>
          <a:ext cx="8153400" cy="3276600"/>
        </p:xfrm>
        <a:graphic>
          <a:graphicData uri="http://schemas.openxmlformats.org/presentationml/2006/ole">
            <p:oleObj spid="_x0000_s31747" name="Equation" r:id="rId4" imgW="4076640" imgH="1726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>
                <a:solidFill>
                  <a:srgbClr val="00B0F0"/>
                </a:solidFill>
              </a:rPr>
              <a:t>Solving Linear Inequalities </a:t>
            </a:r>
            <a:r>
              <a:rPr lang="en-US" b="1" smtClean="0"/>
              <a:t>(Page </a:t>
            </a:r>
            <a:r>
              <a:rPr lang="en-US" b="1" smtClean="0"/>
              <a:t>74</a:t>
            </a:r>
            <a:r>
              <a:rPr lang="en-US" b="1" smtClean="0"/>
              <a:t> </a:t>
            </a:r>
            <a:r>
              <a:rPr lang="en-US" b="1" smtClean="0"/>
              <a:t>Exercise 5A number </a:t>
            </a:r>
            <a:r>
              <a:rPr lang="en-US" b="1" smtClean="0"/>
              <a:t>5</a:t>
            </a:r>
            <a:r>
              <a:rPr lang="en-US" b="1" smtClean="0"/>
              <a:t>, 6)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EXERCISE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Quadratic Expressions</a:t>
            </a:r>
            <a:endParaRPr lang="en-US" b="1">
              <a:solidFill>
                <a:srgbClr val="00B0F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1828800"/>
          <a:ext cx="4822825" cy="1244600"/>
        </p:xfrm>
        <a:graphic>
          <a:graphicData uri="http://schemas.openxmlformats.org/presentationml/2006/ole">
            <p:oleObj spid="_x0000_s1026" name="Equation" r:id="rId3" imgW="787320" imgH="203040" progId="Equation.3">
              <p:embed/>
            </p:oleObj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62200" y="3657600"/>
            <a:ext cx="4343400" cy="838200"/>
          </a:xfrm>
        </p:spPr>
        <p:txBody>
          <a:bodyPr/>
          <a:lstStyle/>
          <a:p>
            <a:pPr>
              <a:buNone/>
            </a:pP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 smtClean="0">
                <a:solidFill>
                  <a:srgbClr val="FF0000"/>
                </a:solidFill>
              </a:rPr>
              <a:t>, b, and c are constants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Quadratic Inequalities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Solve the inequality (x – 2)(x – 4) &lt; 0</a:t>
            </a:r>
          </a:p>
          <a:p>
            <a:pPr>
              <a:buNone/>
            </a:pPr>
            <a:r>
              <a:rPr lang="en-US" smtClean="0"/>
              <a:t> </a:t>
            </a:r>
            <a:r>
              <a:rPr lang="en-US" b="1" smtClean="0">
                <a:solidFill>
                  <a:srgbClr val="00B050"/>
                </a:solidFill>
              </a:rPr>
              <a:t>Answer:</a:t>
            </a:r>
            <a:r>
              <a:rPr lang="en-US" smtClean="0"/>
              <a:t> </a:t>
            </a:r>
          </a:p>
          <a:p>
            <a:pPr marL="0" indent="0">
              <a:buNone/>
            </a:pPr>
            <a:r>
              <a:rPr lang="en-US" smtClean="0"/>
              <a:t>Find the values of x for which (x – 2)(x – 4) = 0. These values, x = 2 and x = 4, are called the critical values for the inequality.</a:t>
            </a:r>
          </a:p>
          <a:p>
            <a:pPr marL="0" indent="0">
              <a:buNone/>
            </a:pPr>
            <a:r>
              <a:rPr lang="en-US" smtClean="0"/>
              <a:t>Make a table showing the signs of the factors in the product (x – 2)(x – 4)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               </a:t>
            </a:r>
          </a:p>
          <a:p>
            <a:pPr marL="0" indent="0">
              <a:buNone/>
            </a:pPr>
            <a:r>
              <a:rPr lang="en-US" smtClean="0"/>
              <a:t> </a:t>
            </a:r>
          </a:p>
          <a:p>
            <a:pPr marL="0" indent="0"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 </a:t>
            </a:r>
          </a:p>
          <a:p>
            <a:pPr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From table, you can see that </a:t>
            </a:r>
            <a:r>
              <a:rPr lang="en-US" b="1" smtClean="0"/>
              <a:t>(x – 2)(x – 4) &lt; 0 when 2 &lt; x &lt; 4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581400"/>
          <a:ext cx="7772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066800"/>
                <a:gridCol w="1066800"/>
                <a:gridCol w="1295400"/>
                <a:gridCol w="1295400"/>
                <a:gridCol w="1295400"/>
              </a:tblGrid>
              <a:tr h="419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</a:t>
                      </a:r>
                      <a:r>
                        <a:rPr lang="en-US" sz="2400" b="1" baseline="0" smtClean="0"/>
                        <a:t> &lt; 2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= 2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2 &lt; x &lt; 4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= 4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&gt; 4</a:t>
                      </a:r>
                      <a:endParaRPr lang="en-US" sz="2400" b="1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– 2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– 4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(x – 2)(x – 4)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Quadratic Inequalities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Solve the inequality (x + 1)(5 – x) ≤ 0</a:t>
            </a:r>
          </a:p>
          <a:p>
            <a:pPr>
              <a:buNone/>
            </a:pPr>
            <a:r>
              <a:rPr lang="en-US" smtClean="0"/>
              <a:t> </a:t>
            </a:r>
            <a:r>
              <a:rPr lang="en-US" b="1" smtClean="0">
                <a:solidFill>
                  <a:srgbClr val="00B050"/>
                </a:solidFill>
              </a:rPr>
              <a:t>Answer:</a:t>
            </a:r>
            <a:r>
              <a:rPr lang="en-US" smtClean="0"/>
              <a:t> </a:t>
            </a:r>
          </a:p>
          <a:p>
            <a:pPr marL="0" indent="0">
              <a:buNone/>
            </a:pPr>
            <a:r>
              <a:rPr lang="en-US" smtClean="0"/>
              <a:t>Find the values of x for which (x + 1)(5 – x) = 0. These values, x = -1 and x = 5., are called the </a:t>
            </a:r>
            <a:r>
              <a:rPr lang="en-US" b="1" smtClean="0"/>
              <a:t>critical values</a:t>
            </a:r>
            <a:r>
              <a:rPr lang="en-US" smtClean="0"/>
              <a:t> for the inequality.</a:t>
            </a:r>
          </a:p>
          <a:p>
            <a:pPr marL="0" indent="0">
              <a:buNone/>
            </a:pPr>
            <a:r>
              <a:rPr lang="en-US" smtClean="0"/>
              <a:t>Make a table showing the signs of the factors in the product (x + 1)(5 – x)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               </a:t>
            </a:r>
          </a:p>
          <a:p>
            <a:pPr marL="0" indent="0">
              <a:buNone/>
            </a:pPr>
            <a:r>
              <a:rPr lang="en-US" smtClean="0"/>
              <a:t> </a:t>
            </a:r>
          </a:p>
          <a:p>
            <a:pPr marL="0" indent="0"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 </a:t>
            </a:r>
          </a:p>
          <a:p>
            <a:pPr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From table, you can see that (x + 1)(5 – x) ≤ 0 when x ≤ -1 or  x ≥ 5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581400"/>
          <a:ext cx="7772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219200"/>
                <a:gridCol w="990600"/>
                <a:gridCol w="1371600"/>
                <a:gridCol w="1143000"/>
                <a:gridCol w="1295400"/>
              </a:tblGrid>
              <a:tr h="419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x</a:t>
                      </a:r>
                      <a:r>
                        <a:rPr lang="en-US" sz="2400" b="1" baseline="0" smtClean="0"/>
                        <a:t> &lt; -1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= -1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-1 &lt; x &lt; 5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= 5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&gt; 5</a:t>
                      </a:r>
                      <a:endParaRPr lang="en-US" sz="2400" b="1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+ 1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5 – x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(x + 1)(5 - x)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–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Quadratic Inequalities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Solve the inequality x</a:t>
            </a:r>
            <a:r>
              <a:rPr lang="en-US" baseline="30000" smtClean="0"/>
              <a:t>2</a:t>
            </a:r>
            <a:r>
              <a:rPr lang="en-US" smtClean="0"/>
              <a:t> ≤ a</a:t>
            </a:r>
            <a:r>
              <a:rPr lang="en-US" baseline="30000" smtClean="0"/>
              <a:t>2</a:t>
            </a:r>
            <a:r>
              <a:rPr lang="en-US" smtClean="0"/>
              <a:t> , where a &gt; 0</a:t>
            </a:r>
          </a:p>
          <a:p>
            <a:pPr>
              <a:buNone/>
            </a:pPr>
            <a:r>
              <a:rPr lang="en-US" smtClean="0"/>
              <a:t> </a:t>
            </a:r>
            <a:r>
              <a:rPr lang="en-US" b="1" smtClean="0">
                <a:solidFill>
                  <a:srgbClr val="00B050"/>
                </a:solidFill>
              </a:rPr>
              <a:t>Answer:</a:t>
            </a:r>
            <a:r>
              <a:rPr lang="en-US" smtClean="0"/>
              <a:t> x</a:t>
            </a:r>
            <a:r>
              <a:rPr lang="en-US" baseline="30000" smtClean="0"/>
              <a:t>2</a:t>
            </a:r>
            <a:r>
              <a:rPr lang="en-US" smtClean="0"/>
              <a:t> ≤ a</a:t>
            </a:r>
            <a:r>
              <a:rPr lang="en-US" baseline="30000" smtClean="0"/>
              <a:t>2</a:t>
            </a:r>
          </a:p>
          <a:p>
            <a:pPr>
              <a:buNone/>
            </a:pPr>
            <a:r>
              <a:rPr lang="en-US" smtClean="0"/>
              <a:t>                 x</a:t>
            </a:r>
            <a:r>
              <a:rPr lang="en-US" baseline="30000" smtClean="0"/>
              <a:t>2</a:t>
            </a:r>
            <a:r>
              <a:rPr lang="en-US" smtClean="0"/>
              <a:t> - a</a:t>
            </a:r>
            <a:r>
              <a:rPr lang="en-US" baseline="30000" smtClean="0"/>
              <a:t>2 </a:t>
            </a:r>
            <a:r>
              <a:rPr lang="en-US" smtClean="0"/>
              <a:t>≤ 0</a:t>
            </a:r>
          </a:p>
          <a:p>
            <a:pPr>
              <a:buNone/>
            </a:pPr>
            <a:r>
              <a:rPr lang="en-US" smtClean="0"/>
              <a:t>                 (x – a)(x + a) ≤ 0</a:t>
            </a:r>
          </a:p>
          <a:p>
            <a:pPr marL="0" indent="0">
              <a:buNone/>
            </a:pPr>
            <a:r>
              <a:rPr lang="en-US" b="1" smtClean="0"/>
              <a:t>critical values : </a:t>
            </a:r>
            <a:r>
              <a:rPr lang="en-US" smtClean="0"/>
              <a:t>x = -a and x = a, 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               </a:t>
            </a:r>
          </a:p>
          <a:p>
            <a:pPr marL="0" indent="0">
              <a:buNone/>
            </a:pPr>
            <a:r>
              <a:rPr lang="en-US" smtClean="0"/>
              <a:t> </a:t>
            </a:r>
          </a:p>
          <a:p>
            <a:pPr marL="0" indent="0"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 </a:t>
            </a:r>
          </a:p>
          <a:p>
            <a:pPr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From table, you can see that (x - a)(x + a) ≤ 0 when -a ≤ x ≤ a  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581400"/>
          <a:ext cx="7772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219200"/>
                <a:gridCol w="990600"/>
                <a:gridCol w="1371600"/>
                <a:gridCol w="1143000"/>
                <a:gridCol w="1295400"/>
              </a:tblGrid>
              <a:tr h="419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x</a:t>
                      </a:r>
                      <a:r>
                        <a:rPr lang="en-US" sz="2400" b="1" baseline="0" smtClean="0"/>
                        <a:t> &lt; -a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= -a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-a &lt; x &lt; a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= a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&gt; a</a:t>
                      </a:r>
                      <a:endParaRPr lang="en-US" sz="2400" b="1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– a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x + a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+</a:t>
                      </a:r>
                      <a:endParaRPr lang="en-US" sz="2400" b="1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(x – a)(x + a)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–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+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Callout 4"/>
          <p:cNvSpPr/>
          <p:nvPr/>
        </p:nvSpPr>
        <p:spPr>
          <a:xfrm>
            <a:off x="5029200" y="1676400"/>
            <a:ext cx="3810000" cy="1524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 ≤ a</a:t>
            </a:r>
            <a:r>
              <a:rPr lang="en-US" sz="2400" b="1" baseline="30000" smtClean="0">
                <a:latin typeface="Arial" pitchFamily="34" charset="0"/>
                <a:cs typeface="Arial" pitchFamily="34" charset="0"/>
              </a:rPr>
              <a:t>2 </a:t>
            </a:r>
          </a:p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-a ≤ x ≤ a</a:t>
            </a:r>
            <a:endParaRPr lang="en-US" sz="2400" b="1" baseline="30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Quadratic Inequalities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Solve algebraically the inequality 2x</a:t>
            </a:r>
            <a:r>
              <a:rPr lang="en-US" baseline="30000" smtClean="0"/>
              <a:t>2</a:t>
            </a:r>
            <a:r>
              <a:rPr lang="en-US" smtClean="0"/>
              <a:t> – 8x + 5 ≤ 0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</a:t>
            </a:r>
            <a:r>
              <a:rPr lang="en-US" smtClean="0"/>
              <a:t> </a:t>
            </a:r>
          </a:p>
          <a:p>
            <a:pPr>
              <a:buNone/>
            </a:pPr>
            <a:r>
              <a:rPr lang="en-US" smtClean="0"/>
              <a:t>2x</a:t>
            </a:r>
            <a:r>
              <a:rPr lang="en-US" baseline="30000" smtClean="0"/>
              <a:t>2</a:t>
            </a:r>
            <a:r>
              <a:rPr lang="en-US" smtClean="0"/>
              <a:t> – 8x + 5 = 2(x</a:t>
            </a:r>
            <a:r>
              <a:rPr lang="en-US" baseline="30000" smtClean="0"/>
              <a:t>2</a:t>
            </a:r>
            <a:r>
              <a:rPr lang="en-US" smtClean="0"/>
              <a:t> – 4x) + 5 = 2(x</a:t>
            </a:r>
            <a:r>
              <a:rPr lang="en-US" baseline="30000" smtClean="0"/>
              <a:t> </a:t>
            </a:r>
            <a:r>
              <a:rPr lang="en-US" smtClean="0"/>
              <a:t>– 2)</a:t>
            </a:r>
            <a:r>
              <a:rPr lang="en-US" baseline="30000" smtClean="0"/>
              <a:t>2</a:t>
            </a:r>
            <a:r>
              <a:rPr lang="en-US" smtClean="0"/>
              <a:t> – 3.</a:t>
            </a:r>
          </a:p>
          <a:p>
            <a:pPr>
              <a:buNone/>
            </a:pPr>
            <a:r>
              <a:rPr lang="en-US" smtClean="0"/>
              <a:t> So,         2(x</a:t>
            </a:r>
            <a:r>
              <a:rPr lang="en-US" baseline="30000" smtClean="0"/>
              <a:t> </a:t>
            </a:r>
            <a:r>
              <a:rPr lang="en-US" smtClean="0"/>
              <a:t>– 2)</a:t>
            </a:r>
            <a:r>
              <a:rPr lang="en-US" baseline="30000" smtClean="0"/>
              <a:t>2</a:t>
            </a:r>
            <a:r>
              <a:rPr lang="en-US" smtClean="0"/>
              <a:t> – 3</a:t>
            </a:r>
            <a:r>
              <a:rPr lang="en-US" baseline="30000" smtClean="0"/>
              <a:t> </a:t>
            </a:r>
            <a:r>
              <a:rPr lang="en-US" smtClean="0"/>
              <a:t>≤ 0</a:t>
            </a:r>
          </a:p>
          <a:p>
            <a:pPr>
              <a:buNone/>
            </a:pPr>
            <a:r>
              <a:rPr lang="en-US" smtClean="0"/>
              <a:t>                (x</a:t>
            </a:r>
            <a:r>
              <a:rPr lang="en-US" baseline="30000" smtClean="0"/>
              <a:t> </a:t>
            </a:r>
            <a:r>
              <a:rPr lang="en-US" smtClean="0"/>
              <a:t>– 2)</a:t>
            </a:r>
            <a:r>
              <a:rPr lang="en-US" baseline="30000" smtClean="0"/>
              <a:t>2</a:t>
            </a:r>
            <a:r>
              <a:rPr lang="en-US" smtClean="0"/>
              <a:t> –     </a:t>
            </a:r>
            <a:r>
              <a:rPr lang="en-US" baseline="30000" smtClean="0"/>
              <a:t> </a:t>
            </a:r>
            <a:r>
              <a:rPr lang="en-US" smtClean="0"/>
              <a:t>≤ 0</a:t>
            </a:r>
          </a:p>
          <a:p>
            <a:pPr>
              <a:buNone/>
            </a:pPr>
            <a:r>
              <a:rPr lang="en-US" smtClean="0"/>
              <a:t>                        (x</a:t>
            </a:r>
            <a:r>
              <a:rPr lang="en-US" baseline="30000" smtClean="0"/>
              <a:t> </a:t>
            </a:r>
            <a:r>
              <a:rPr lang="en-US" smtClean="0"/>
              <a:t>– 2)</a:t>
            </a:r>
            <a:r>
              <a:rPr lang="en-US" baseline="30000" smtClean="0"/>
              <a:t>2</a:t>
            </a:r>
            <a:r>
              <a:rPr lang="en-US" smtClean="0"/>
              <a:t> ≤ </a:t>
            </a:r>
          </a:p>
          <a:p>
            <a:pPr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76600" y="3787321"/>
          <a:ext cx="381000" cy="654050"/>
        </p:xfrm>
        <a:graphic>
          <a:graphicData uri="http://schemas.openxmlformats.org/presentationml/2006/ole">
            <p:oleObj spid="_x0000_s33794" name="Equation" r:id="rId3" imgW="152280" imgH="39348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962400" y="4267200"/>
          <a:ext cx="381000" cy="654050"/>
        </p:xfrm>
        <a:graphic>
          <a:graphicData uri="http://schemas.openxmlformats.org/presentationml/2006/ole">
            <p:oleObj spid="_x0000_s33795" name="Equation" r:id="rId4" imgW="152280" imgH="39348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609600" y="5029200"/>
          <a:ext cx="7467600" cy="1371600"/>
        </p:xfrm>
        <a:graphic>
          <a:graphicData uri="http://schemas.openxmlformats.org/presentationml/2006/ole">
            <p:oleObj spid="_x0000_s33796" name="Equation" r:id="rId5" imgW="365760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smtClean="0">
                <a:solidFill>
                  <a:srgbClr val="00B0F0"/>
                </a:solidFill>
              </a:rPr>
              <a:t>Quadratic Inequalities </a:t>
            </a:r>
            <a:r>
              <a:rPr lang="en-US" b="1" smtClean="0"/>
              <a:t>(Page </a:t>
            </a:r>
            <a:r>
              <a:rPr lang="en-US" b="1" smtClean="0"/>
              <a:t>77 </a:t>
            </a:r>
            <a:r>
              <a:rPr lang="en-US" b="1" smtClean="0"/>
              <a:t>Exercise 5B number 2, 3)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EXERCISE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Simultaneous Equations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Solve the simultaneous equations y = x</a:t>
            </a:r>
            <a:r>
              <a:rPr lang="en-US" baseline="30000" smtClean="0"/>
              <a:t>2</a:t>
            </a:r>
            <a:r>
              <a:rPr lang="en-US" smtClean="0"/>
              <a:t> , x + y = 6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</a:t>
            </a:r>
            <a:r>
              <a:rPr lang="en-US" smtClean="0"/>
              <a:t> </a:t>
            </a:r>
          </a:p>
          <a:p>
            <a:pPr>
              <a:buNone/>
            </a:pPr>
            <a:r>
              <a:rPr lang="en-US" smtClean="0"/>
              <a:t>From x + y = 6, y = -x + 6. Substituting for x in y = x</a:t>
            </a:r>
            <a:r>
              <a:rPr lang="en-US" baseline="30000" smtClean="0"/>
              <a:t>2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            -x + 6 = x</a:t>
            </a:r>
            <a:r>
              <a:rPr lang="en-US" baseline="30000" smtClean="0"/>
              <a:t>2</a:t>
            </a:r>
            <a:endParaRPr lang="en-US" smtClean="0"/>
          </a:p>
          <a:p>
            <a:pPr>
              <a:buNone/>
            </a:pPr>
            <a:r>
              <a:rPr lang="en-US" smtClean="0"/>
              <a:t>      x</a:t>
            </a:r>
            <a:r>
              <a:rPr lang="en-US" baseline="30000" smtClean="0"/>
              <a:t>2</a:t>
            </a:r>
            <a:r>
              <a:rPr lang="en-US" smtClean="0"/>
              <a:t> + x – 6 = 0</a:t>
            </a:r>
          </a:p>
          <a:p>
            <a:pPr>
              <a:buNone/>
            </a:pPr>
            <a:r>
              <a:rPr lang="en-US" smtClean="0"/>
              <a:t>(x + 3)(x – 2) = 0</a:t>
            </a:r>
          </a:p>
          <a:p>
            <a:pPr marL="0" indent="0">
              <a:buNone/>
            </a:pPr>
            <a:r>
              <a:rPr lang="en-US" smtClean="0"/>
              <a:t>x = 2 or x = -3</a:t>
            </a:r>
          </a:p>
          <a:p>
            <a:pPr marL="0" indent="0">
              <a:buNone/>
            </a:pPr>
            <a:r>
              <a:rPr lang="en-US" b="1" smtClean="0"/>
              <a:t>The solution is therefore x = 2, y = 4 or x = -3, y = 9</a:t>
            </a:r>
          </a:p>
          <a:p>
            <a:pPr marL="0" indent="0"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Simultaneous Equations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 marL="0" indent="0">
              <a:buNone/>
            </a:pPr>
            <a:r>
              <a:rPr lang="en-US" smtClean="0"/>
              <a:t>Solve the simultaneous equations x</a:t>
            </a:r>
            <a:r>
              <a:rPr lang="en-US" baseline="30000" smtClean="0"/>
              <a:t>2</a:t>
            </a:r>
            <a:r>
              <a:rPr lang="en-US" smtClean="0"/>
              <a:t> – 2xy + 3y</a:t>
            </a:r>
            <a:r>
              <a:rPr lang="en-US" baseline="30000" smtClean="0"/>
              <a:t>2 </a:t>
            </a:r>
            <a:r>
              <a:rPr lang="en-US" smtClean="0"/>
              <a:t>= 6 and 2x – 3y = 3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</a:t>
            </a:r>
            <a:r>
              <a:rPr lang="en-US" smtClean="0"/>
              <a:t> </a:t>
            </a:r>
          </a:p>
          <a:p>
            <a:pPr>
              <a:buNone/>
            </a:pPr>
            <a:r>
              <a:rPr lang="en-US" smtClean="0"/>
              <a:t>From 2x – 3y = 3</a:t>
            </a:r>
          </a:p>
          <a:p>
            <a:pPr>
              <a:buNone/>
            </a:pPr>
            <a:r>
              <a:rPr lang="en-US" smtClean="0"/>
              <a:t>                   </a:t>
            </a:r>
            <a:r>
              <a:rPr lang="en-US" b="1" smtClean="0">
                <a:solidFill>
                  <a:srgbClr val="00B050"/>
                </a:solidFill>
              </a:rPr>
              <a:t>2x = 3 + 3y</a:t>
            </a:r>
          </a:p>
          <a:p>
            <a:pPr>
              <a:buNone/>
            </a:pPr>
            <a:r>
              <a:rPr lang="en-US" smtClean="0"/>
              <a:t>                  </a:t>
            </a:r>
            <a:r>
              <a:rPr lang="en-US" b="1" smtClean="0">
                <a:solidFill>
                  <a:srgbClr val="0070C0"/>
                </a:solidFill>
              </a:rPr>
              <a:t>4x</a:t>
            </a:r>
            <a:r>
              <a:rPr lang="en-US" b="1" baseline="30000" smtClean="0">
                <a:solidFill>
                  <a:srgbClr val="0070C0"/>
                </a:solidFill>
              </a:rPr>
              <a:t>2</a:t>
            </a:r>
            <a:r>
              <a:rPr lang="en-US" b="1" smtClean="0">
                <a:solidFill>
                  <a:srgbClr val="0070C0"/>
                </a:solidFill>
              </a:rPr>
              <a:t> = (3 + 3y)</a:t>
            </a:r>
            <a:r>
              <a:rPr lang="en-US" b="1" baseline="30000" smtClean="0">
                <a:solidFill>
                  <a:srgbClr val="0070C0"/>
                </a:solidFill>
              </a:rPr>
              <a:t>2</a:t>
            </a:r>
            <a:r>
              <a:rPr lang="en-US" smtClean="0"/>
              <a:t> </a:t>
            </a:r>
          </a:p>
          <a:p>
            <a:pPr>
              <a:buNone/>
            </a:pPr>
            <a:r>
              <a:rPr lang="en-US" smtClean="0"/>
              <a:t>From                       x</a:t>
            </a:r>
            <a:r>
              <a:rPr lang="en-US" baseline="30000" smtClean="0"/>
              <a:t>2</a:t>
            </a:r>
            <a:r>
              <a:rPr lang="en-US" smtClean="0"/>
              <a:t> – 2xy + 3y</a:t>
            </a:r>
            <a:r>
              <a:rPr lang="en-US" baseline="30000" smtClean="0"/>
              <a:t>2 </a:t>
            </a:r>
            <a:r>
              <a:rPr lang="en-US" smtClean="0"/>
              <a:t>= 6</a:t>
            </a:r>
          </a:p>
          <a:p>
            <a:pPr>
              <a:buNone/>
            </a:pPr>
            <a:r>
              <a:rPr lang="en-US" smtClean="0"/>
              <a:t>                            4x</a:t>
            </a:r>
            <a:r>
              <a:rPr lang="en-US" baseline="30000" smtClean="0"/>
              <a:t>2</a:t>
            </a:r>
            <a:r>
              <a:rPr lang="en-US" smtClean="0"/>
              <a:t> – 8xy + 12y</a:t>
            </a:r>
            <a:r>
              <a:rPr lang="en-US" baseline="30000" smtClean="0"/>
              <a:t>2 </a:t>
            </a:r>
            <a:r>
              <a:rPr lang="en-US" smtClean="0"/>
              <a:t>= 24</a:t>
            </a:r>
          </a:p>
          <a:p>
            <a:pPr>
              <a:buNone/>
            </a:pPr>
            <a:r>
              <a:rPr lang="en-US" smtClean="0"/>
              <a:t>                      </a:t>
            </a:r>
            <a:r>
              <a:rPr lang="en-US" b="1" smtClean="0">
                <a:solidFill>
                  <a:srgbClr val="0070C0"/>
                </a:solidFill>
              </a:rPr>
              <a:t>4x</a:t>
            </a:r>
            <a:r>
              <a:rPr lang="en-US" b="1" baseline="30000" smtClean="0">
                <a:solidFill>
                  <a:srgbClr val="0070C0"/>
                </a:solidFill>
              </a:rPr>
              <a:t>2</a:t>
            </a:r>
            <a:r>
              <a:rPr lang="en-US" smtClean="0"/>
              <a:t> – 4y (</a:t>
            </a:r>
            <a:r>
              <a:rPr lang="en-US" b="1" smtClean="0">
                <a:solidFill>
                  <a:srgbClr val="00B050"/>
                </a:solidFill>
              </a:rPr>
              <a:t>2x</a:t>
            </a:r>
            <a:r>
              <a:rPr lang="en-US" smtClean="0"/>
              <a:t>) + 12y</a:t>
            </a:r>
            <a:r>
              <a:rPr lang="en-US" baseline="30000" smtClean="0"/>
              <a:t>2 </a:t>
            </a:r>
            <a:r>
              <a:rPr lang="en-US" smtClean="0"/>
              <a:t>= 24</a:t>
            </a:r>
          </a:p>
          <a:p>
            <a:pPr>
              <a:buNone/>
            </a:pPr>
            <a:r>
              <a:rPr lang="en-US" b="1" smtClean="0">
                <a:solidFill>
                  <a:srgbClr val="0070C0"/>
                </a:solidFill>
              </a:rPr>
              <a:t>      (3 + 3y)</a:t>
            </a:r>
            <a:r>
              <a:rPr lang="en-US" b="1" baseline="30000" smtClean="0">
                <a:solidFill>
                  <a:srgbClr val="0070C0"/>
                </a:solidFill>
              </a:rPr>
              <a:t>2</a:t>
            </a:r>
            <a:r>
              <a:rPr lang="en-US" smtClean="0"/>
              <a:t> – 4y (</a:t>
            </a:r>
            <a:r>
              <a:rPr lang="en-US" b="1" smtClean="0">
                <a:solidFill>
                  <a:srgbClr val="00B050"/>
                </a:solidFill>
              </a:rPr>
              <a:t>3 + 3y</a:t>
            </a:r>
            <a:r>
              <a:rPr lang="en-US" smtClean="0"/>
              <a:t>) + 12y</a:t>
            </a:r>
            <a:r>
              <a:rPr lang="en-US" baseline="30000" smtClean="0"/>
              <a:t>2 </a:t>
            </a:r>
            <a:r>
              <a:rPr lang="en-US" smtClean="0"/>
              <a:t>= 24</a:t>
            </a:r>
          </a:p>
          <a:p>
            <a:pPr marL="0" indent="0">
              <a:buNone/>
            </a:pPr>
            <a:r>
              <a:rPr lang="en-US" b="1" smtClean="0">
                <a:solidFill>
                  <a:srgbClr val="0070C0"/>
                </a:solidFill>
              </a:rPr>
              <a:t>9y</a:t>
            </a:r>
            <a:r>
              <a:rPr lang="en-US" b="1" baseline="30000" smtClean="0">
                <a:solidFill>
                  <a:srgbClr val="0070C0"/>
                </a:solidFill>
              </a:rPr>
              <a:t>2</a:t>
            </a:r>
            <a:r>
              <a:rPr lang="en-US" b="1" smtClean="0">
                <a:solidFill>
                  <a:srgbClr val="0070C0"/>
                </a:solidFill>
              </a:rPr>
              <a:t> + 18y + 9</a:t>
            </a:r>
            <a:r>
              <a:rPr lang="en-US" smtClean="0"/>
              <a:t> </a:t>
            </a:r>
            <a:r>
              <a:rPr lang="en-US" b="1" smtClean="0">
                <a:solidFill>
                  <a:srgbClr val="00B050"/>
                </a:solidFill>
              </a:rPr>
              <a:t>– 12y -12y</a:t>
            </a:r>
            <a:r>
              <a:rPr lang="en-US" b="1" baseline="30000" smtClean="0">
                <a:solidFill>
                  <a:srgbClr val="00B050"/>
                </a:solidFill>
              </a:rPr>
              <a:t>2</a:t>
            </a:r>
            <a:r>
              <a:rPr lang="en-US" smtClean="0"/>
              <a:t> + 12y</a:t>
            </a:r>
            <a:r>
              <a:rPr lang="en-US" baseline="30000" smtClean="0"/>
              <a:t>2 </a:t>
            </a:r>
            <a:r>
              <a:rPr lang="en-US" smtClean="0"/>
              <a:t>= 24</a:t>
            </a:r>
          </a:p>
          <a:p>
            <a:pPr marL="0" indent="0">
              <a:buNone/>
            </a:pPr>
            <a:r>
              <a:rPr lang="en-US" smtClean="0"/>
              <a:t>                                   9y</a:t>
            </a:r>
            <a:r>
              <a:rPr lang="en-US" baseline="30000" smtClean="0"/>
              <a:t>2</a:t>
            </a:r>
            <a:r>
              <a:rPr lang="en-US" smtClean="0"/>
              <a:t> + 6y -15</a:t>
            </a:r>
            <a:r>
              <a:rPr lang="en-US" baseline="30000" smtClean="0"/>
              <a:t> </a:t>
            </a:r>
            <a:r>
              <a:rPr lang="en-US" smtClean="0"/>
              <a:t>= 0</a:t>
            </a:r>
          </a:p>
          <a:p>
            <a:pPr marL="0" indent="0">
              <a:buNone/>
            </a:pPr>
            <a:r>
              <a:rPr lang="en-US" smtClean="0"/>
              <a:t>                                     3y</a:t>
            </a:r>
            <a:r>
              <a:rPr lang="en-US" baseline="30000" smtClean="0"/>
              <a:t>2</a:t>
            </a:r>
            <a:r>
              <a:rPr lang="en-US" smtClean="0"/>
              <a:t> + 2y -5</a:t>
            </a:r>
            <a:r>
              <a:rPr lang="en-US" baseline="30000" smtClean="0"/>
              <a:t> </a:t>
            </a:r>
            <a:r>
              <a:rPr lang="en-US" smtClean="0"/>
              <a:t>= 0</a:t>
            </a:r>
          </a:p>
          <a:p>
            <a:pPr marL="0" indent="0">
              <a:buNone/>
            </a:pPr>
            <a:r>
              <a:rPr lang="en-US" smtClean="0"/>
              <a:t>                               (y – 1)(3y + 5) = 0</a:t>
            </a:r>
          </a:p>
          <a:p>
            <a:pPr marL="0" indent="0">
              <a:buNone/>
            </a:pPr>
            <a:r>
              <a:rPr lang="en-US" b="1" smtClean="0"/>
              <a:t>The solution is therefore x = 3, y = 1 or x = -1, y = -5/3</a:t>
            </a:r>
          </a:p>
          <a:p>
            <a:pPr marL="0" indent="0"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smtClean="0">
                <a:solidFill>
                  <a:srgbClr val="00B0F0"/>
                </a:solidFill>
              </a:rPr>
              <a:t>Simultaneous Equations </a:t>
            </a:r>
            <a:r>
              <a:rPr lang="en-US" b="1" smtClean="0"/>
              <a:t>(Page </a:t>
            </a:r>
            <a:r>
              <a:rPr lang="en-US" b="1" smtClean="0"/>
              <a:t>65 </a:t>
            </a:r>
            <a:r>
              <a:rPr lang="en-US" b="1" smtClean="0"/>
              <a:t>Exercise 4C number 1, </a:t>
            </a:r>
            <a:r>
              <a:rPr lang="en-US" b="1" smtClean="0"/>
              <a:t>2)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EXERCISE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B0F0"/>
                </a:solidFill>
              </a:rPr>
              <a:t>Equations Which Reduce to Quadratic Equations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 marL="0" indent="0">
              <a:buNone/>
            </a:pPr>
            <a:r>
              <a:rPr lang="en-US" smtClean="0"/>
              <a:t>Solve the equation t</a:t>
            </a:r>
            <a:r>
              <a:rPr lang="en-US" baseline="30000" smtClean="0"/>
              <a:t>4</a:t>
            </a:r>
            <a:r>
              <a:rPr lang="en-US" smtClean="0"/>
              <a:t> – 13t</a:t>
            </a:r>
            <a:r>
              <a:rPr lang="en-US" baseline="30000" smtClean="0"/>
              <a:t>2 </a:t>
            </a:r>
            <a:r>
              <a:rPr lang="en-US" smtClean="0"/>
              <a:t>+ 36 = 0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</a:t>
            </a:r>
            <a:r>
              <a:rPr lang="en-US" smtClean="0"/>
              <a:t> </a:t>
            </a:r>
          </a:p>
          <a:p>
            <a:pPr>
              <a:buNone/>
            </a:pPr>
            <a:r>
              <a:rPr lang="en-US" smtClean="0"/>
              <a:t>Let x stand for t</a:t>
            </a:r>
            <a:r>
              <a:rPr lang="en-US" baseline="30000" smtClean="0"/>
              <a:t>2</a:t>
            </a:r>
            <a:r>
              <a:rPr lang="en-US" smtClean="0"/>
              <a:t>, the equation becomes:</a:t>
            </a:r>
          </a:p>
          <a:p>
            <a:pPr>
              <a:buNone/>
            </a:pPr>
            <a:r>
              <a:rPr lang="en-US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– 13x</a:t>
            </a:r>
            <a:r>
              <a:rPr lang="en-US" baseline="30000" smtClean="0"/>
              <a:t> </a:t>
            </a:r>
            <a:r>
              <a:rPr lang="en-US" smtClean="0"/>
              <a:t>+ 36 = 0</a:t>
            </a:r>
          </a:p>
          <a:p>
            <a:pPr>
              <a:buNone/>
            </a:pPr>
            <a:r>
              <a:rPr lang="en-US" smtClean="0"/>
              <a:t>(x – 4)(x – 9) = 0</a:t>
            </a:r>
          </a:p>
          <a:p>
            <a:pPr>
              <a:buNone/>
            </a:pPr>
            <a:r>
              <a:rPr lang="en-US" smtClean="0"/>
              <a:t>x = 4 or x = 9</a:t>
            </a:r>
          </a:p>
          <a:p>
            <a:pPr>
              <a:buNone/>
            </a:pPr>
            <a:r>
              <a:rPr lang="en-US" smtClean="0"/>
              <a:t>t = ± 2   or t = ± 3</a:t>
            </a:r>
          </a:p>
          <a:p>
            <a:pPr>
              <a:buNone/>
            </a:pP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B0F0"/>
                </a:solidFill>
              </a:rPr>
              <a:t>Equations Which Reduce to Quadratic Equations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 marL="0" indent="0">
              <a:buNone/>
            </a:pPr>
            <a:r>
              <a:rPr lang="en-US" smtClean="0"/>
              <a:t>Solve the equation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</a:t>
            </a:r>
            <a:r>
              <a:rPr lang="en-US" smtClean="0"/>
              <a:t> </a:t>
            </a:r>
          </a:p>
          <a:p>
            <a:pPr>
              <a:buNone/>
            </a:pPr>
            <a:r>
              <a:rPr lang="en-US" smtClean="0"/>
              <a:t>Letting               , the equation becomes:</a:t>
            </a:r>
          </a:p>
          <a:p>
            <a:pPr>
              <a:buNone/>
            </a:pPr>
            <a:r>
              <a:rPr lang="en-US" smtClean="0"/>
              <a:t>y = 6 – y</a:t>
            </a:r>
            <a:r>
              <a:rPr lang="en-US" baseline="30000" smtClean="0"/>
              <a:t>2</a:t>
            </a:r>
            <a:endParaRPr lang="en-US" smtClean="0"/>
          </a:p>
          <a:p>
            <a:pPr>
              <a:buNone/>
            </a:pPr>
            <a:r>
              <a:rPr lang="en-US" smtClean="0"/>
              <a:t>y</a:t>
            </a:r>
            <a:r>
              <a:rPr lang="en-US" baseline="30000" smtClean="0"/>
              <a:t>2 </a:t>
            </a:r>
            <a:r>
              <a:rPr lang="en-US" smtClean="0"/>
              <a:t>+ y – 6 = 0</a:t>
            </a:r>
          </a:p>
          <a:p>
            <a:pPr>
              <a:buNone/>
            </a:pPr>
            <a:r>
              <a:rPr lang="en-US" smtClean="0"/>
              <a:t>(y + 3)(y – 2) = 0</a:t>
            </a:r>
          </a:p>
          <a:p>
            <a:pPr>
              <a:buNone/>
            </a:pPr>
            <a:r>
              <a:rPr lang="en-US" smtClean="0"/>
              <a:t>y = -3 or y = 2</a:t>
            </a:r>
          </a:p>
          <a:p>
            <a:pPr marL="0" indent="0">
              <a:buNone/>
            </a:pPr>
            <a:r>
              <a:rPr lang="en-US" smtClean="0"/>
              <a:t>But, as               , and        is never negative, the only solution  is y = 2, giving  x = 4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49782" y="1918854"/>
          <a:ext cx="1752600" cy="532038"/>
        </p:xfrm>
        <a:graphic>
          <a:graphicData uri="http://schemas.openxmlformats.org/presentationml/2006/ole">
            <p:oleObj spid="_x0000_s39938" name="Equation" r:id="rId3" imgW="711000" imgH="21564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671637" y="2840182"/>
          <a:ext cx="1223963" cy="593725"/>
        </p:xfrm>
        <a:graphic>
          <a:graphicData uri="http://schemas.openxmlformats.org/presentationml/2006/ole">
            <p:oleObj spid="_x0000_s39939" name="Equation" r:id="rId4" imgW="495000" imgH="24120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595438" y="5146964"/>
          <a:ext cx="1223962" cy="593725"/>
        </p:xfrm>
        <a:graphic>
          <a:graphicData uri="http://schemas.openxmlformats.org/presentationml/2006/ole">
            <p:oleObj spid="_x0000_s39940" name="Equation" r:id="rId5" imgW="495000" imgH="24120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650672" y="5127770"/>
          <a:ext cx="627062" cy="531812"/>
        </p:xfrm>
        <a:graphic>
          <a:graphicData uri="http://schemas.openxmlformats.org/presentationml/2006/ole">
            <p:oleObj spid="_x0000_s39942" name="Equation" r:id="rId6" imgW="2538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Completed Square Form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 marL="0" indent="0">
              <a:buNone/>
            </a:pPr>
            <a:r>
              <a:rPr lang="en-US" smtClean="0"/>
              <a:t>Locate the vertex and the axis of symmetry of the quadratic graph y = x</a:t>
            </a:r>
            <a:r>
              <a:rPr lang="en-US" baseline="30000" smtClean="0"/>
              <a:t>2</a:t>
            </a:r>
            <a:r>
              <a:rPr lang="en-US" smtClean="0"/>
              <a:t> – 6x + 8</a:t>
            </a:r>
          </a:p>
          <a:p>
            <a:pPr marL="0" indent="0">
              <a:buNone/>
            </a:pPr>
            <a:r>
              <a:rPr lang="en-US" b="1" smtClean="0">
                <a:solidFill>
                  <a:srgbClr val="00B050"/>
                </a:solidFill>
              </a:rPr>
              <a:t>Answer</a:t>
            </a:r>
            <a:r>
              <a:rPr lang="en-US" smtClean="0"/>
              <a:t>: y = x</a:t>
            </a:r>
            <a:r>
              <a:rPr lang="en-US" baseline="30000" smtClean="0"/>
              <a:t>2</a:t>
            </a:r>
            <a:r>
              <a:rPr lang="en-US" smtClean="0"/>
              <a:t> – 6x + 8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          </a:t>
            </a:r>
            <a:r>
              <a:rPr lang="en-US" b="1" smtClean="0">
                <a:solidFill>
                  <a:srgbClr val="FF0000"/>
                </a:solidFill>
              </a:rPr>
              <a:t>y = (x-3)</a:t>
            </a:r>
            <a:r>
              <a:rPr lang="en-US" b="1" baseline="30000" smtClean="0">
                <a:solidFill>
                  <a:srgbClr val="FF0000"/>
                </a:solidFill>
              </a:rPr>
              <a:t>2 </a:t>
            </a:r>
            <a:r>
              <a:rPr lang="en-US" b="1" smtClean="0">
                <a:solidFill>
                  <a:srgbClr val="FF0000"/>
                </a:solidFill>
              </a:rPr>
              <a:t>-1</a:t>
            </a:r>
          </a:p>
          <a:p>
            <a:pPr marL="0" indent="0">
              <a:buNone/>
            </a:pPr>
            <a:r>
              <a:rPr lang="en-US" smtClean="0"/>
              <a:t>The vertex is at the point (3, -1)</a:t>
            </a:r>
          </a:p>
          <a:p>
            <a:pPr marL="0" indent="0">
              <a:buNone/>
            </a:pPr>
            <a:r>
              <a:rPr lang="en-US" smtClean="0"/>
              <a:t>Axis of symmetry is the line x = 3</a:t>
            </a:r>
          </a:p>
        </p:txBody>
      </p:sp>
      <p:sp>
        <p:nvSpPr>
          <p:cNvPr id="4" name="Line Callout 1 3"/>
          <p:cNvSpPr/>
          <p:nvPr/>
        </p:nvSpPr>
        <p:spPr>
          <a:xfrm>
            <a:off x="5334000" y="3276600"/>
            <a:ext cx="3200400" cy="914400"/>
          </a:xfrm>
          <a:prstGeom prst="borderCallout1">
            <a:avLst>
              <a:gd name="adj1" fmla="val 18750"/>
              <a:gd name="adj2" fmla="val -8333"/>
              <a:gd name="adj3" fmla="val 94318"/>
              <a:gd name="adj4" fmla="val -38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c</a:t>
            </a:r>
            <a:r>
              <a:rPr lang="en-US" sz="3200" smtClean="0"/>
              <a:t>ompleted  square form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smtClean="0">
                <a:solidFill>
                  <a:srgbClr val="00B0F0"/>
                </a:solidFill>
              </a:rPr>
              <a:t>Equations Which Reduce to Quadratic Equations </a:t>
            </a:r>
            <a:r>
              <a:rPr lang="en-US" b="1" smtClean="0"/>
              <a:t>(Page </a:t>
            </a:r>
            <a:r>
              <a:rPr lang="en-US" b="1" smtClean="0"/>
              <a:t>65 </a:t>
            </a:r>
            <a:r>
              <a:rPr lang="en-US" b="1" smtClean="0"/>
              <a:t>Exercise 4C number 4, 5)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EXERCISE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Completing the square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Write x</a:t>
            </a:r>
            <a:r>
              <a:rPr lang="en-US" baseline="30000" smtClean="0"/>
              <a:t>2</a:t>
            </a:r>
            <a:r>
              <a:rPr lang="en-US" smtClean="0"/>
              <a:t> + 10x + 32 in completed square form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</a:t>
            </a:r>
          </a:p>
          <a:p>
            <a:pPr>
              <a:buNone/>
              <a:tabLst>
                <a:tab pos="2286000" algn="l"/>
              </a:tabLst>
            </a:pPr>
            <a:r>
              <a:rPr lang="en-US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+ 10x + 32	= (x</a:t>
            </a:r>
            <a:r>
              <a:rPr lang="en-US" baseline="30000" smtClean="0"/>
              <a:t>2</a:t>
            </a:r>
            <a:r>
              <a:rPr lang="en-US" smtClean="0"/>
              <a:t> + 10x) + 32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/>
              <a:t>	</a:t>
            </a:r>
            <a:r>
              <a:rPr lang="en-US" smtClean="0"/>
              <a:t>= {(x+5)</a:t>
            </a:r>
            <a:r>
              <a:rPr lang="en-US" baseline="30000" smtClean="0"/>
              <a:t>2</a:t>
            </a:r>
            <a:r>
              <a:rPr lang="en-US" smtClean="0"/>
              <a:t> – 25} + 32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/>
              <a:t>	</a:t>
            </a:r>
            <a:r>
              <a:rPr lang="en-US" smtClean="0"/>
              <a:t>= (x+5)</a:t>
            </a:r>
            <a:r>
              <a:rPr lang="en-US" baseline="30000" smtClean="0"/>
              <a:t>2</a:t>
            </a:r>
            <a:r>
              <a:rPr lang="en-US" smtClean="0"/>
              <a:t> + 7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Completing the square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Write 2x</a:t>
            </a:r>
            <a:r>
              <a:rPr lang="en-US" baseline="30000" smtClean="0"/>
              <a:t>2</a:t>
            </a:r>
            <a:r>
              <a:rPr lang="en-US" smtClean="0"/>
              <a:t> + 10x + 7 in completed square form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</a:t>
            </a:r>
          </a:p>
          <a:p>
            <a:pPr>
              <a:buNone/>
              <a:tabLst>
                <a:tab pos="2576513" algn="l"/>
              </a:tabLst>
            </a:pPr>
            <a:r>
              <a:rPr lang="en-US" smtClean="0"/>
              <a:t>2x</a:t>
            </a:r>
            <a:r>
              <a:rPr lang="en-US" baseline="30000" smtClean="0"/>
              <a:t>2</a:t>
            </a:r>
            <a:r>
              <a:rPr lang="en-US" smtClean="0"/>
              <a:t> + 10x + 7	= 2 (x</a:t>
            </a:r>
            <a:r>
              <a:rPr lang="en-US" baseline="30000" smtClean="0"/>
              <a:t>2</a:t>
            </a:r>
            <a:r>
              <a:rPr lang="en-US" smtClean="0"/>
              <a:t>  +   5x)  + 7</a:t>
            </a:r>
          </a:p>
          <a:p>
            <a:pPr>
              <a:buNone/>
              <a:tabLst>
                <a:tab pos="2576513" algn="l"/>
              </a:tabLst>
            </a:pPr>
            <a:endParaRPr lang="en-US" smtClean="0"/>
          </a:p>
          <a:p>
            <a:pPr>
              <a:buNone/>
              <a:tabLst>
                <a:tab pos="2576513" algn="l"/>
              </a:tabLst>
            </a:pPr>
            <a:r>
              <a:rPr lang="en-US"/>
              <a:t>	</a:t>
            </a:r>
            <a:r>
              <a:rPr lang="en-US" smtClean="0"/>
              <a:t>	= 2 {(x+    )</a:t>
            </a:r>
            <a:r>
              <a:rPr lang="en-US" baseline="30000" smtClean="0"/>
              <a:t>2</a:t>
            </a:r>
            <a:r>
              <a:rPr lang="en-US" smtClean="0"/>
              <a:t> –       } + 7</a:t>
            </a:r>
          </a:p>
          <a:p>
            <a:pPr>
              <a:buNone/>
              <a:tabLst>
                <a:tab pos="2576513" algn="l"/>
              </a:tabLst>
            </a:pPr>
            <a:endParaRPr lang="en-US" smtClean="0"/>
          </a:p>
          <a:p>
            <a:pPr>
              <a:buNone/>
              <a:tabLst>
                <a:tab pos="2576513" algn="l"/>
              </a:tabLst>
            </a:pPr>
            <a:r>
              <a:rPr lang="en-US"/>
              <a:t>	</a:t>
            </a:r>
            <a:r>
              <a:rPr lang="en-US" smtClean="0"/>
              <a:t>	= 2 (x+    )</a:t>
            </a:r>
            <a:r>
              <a:rPr lang="en-US" baseline="30000" smtClean="0"/>
              <a:t>2</a:t>
            </a:r>
            <a:r>
              <a:rPr lang="en-US" smtClean="0"/>
              <a:t> –   </a:t>
            </a:r>
          </a:p>
          <a:p>
            <a:pPr>
              <a:buNone/>
              <a:tabLst>
                <a:tab pos="2576513" algn="l"/>
              </a:tabLst>
            </a:pPr>
            <a:endParaRPr lang="en-US" smtClean="0"/>
          </a:p>
          <a:p>
            <a:pPr>
              <a:buNone/>
            </a:pP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3400" y="4184072"/>
          <a:ext cx="304800" cy="651164"/>
        </p:xfrm>
        <a:graphic>
          <a:graphicData uri="http://schemas.openxmlformats.org/presentationml/2006/ole">
            <p:oleObj spid="_x0000_s2050" name="Equation" r:id="rId3" imgW="1522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334000" y="4191289"/>
          <a:ext cx="457200" cy="650875"/>
        </p:xfrm>
        <a:graphic>
          <a:graphicData uri="http://schemas.openxmlformats.org/presentationml/2006/ole">
            <p:oleObj spid="_x0000_s2051" name="Equation" r:id="rId4" imgW="228600" imgH="393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343400" y="5292725"/>
          <a:ext cx="304800" cy="650875"/>
        </p:xfrm>
        <a:graphic>
          <a:graphicData uri="http://schemas.openxmlformats.org/presentationml/2006/ole">
            <p:oleObj spid="_x0000_s2053" name="Equation" r:id="rId5" imgW="152280" imgH="393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257800" y="5271943"/>
          <a:ext cx="381000" cy="650875"/>
        </p:xfrm>
        <a:graphic>
          <a:graphicData uri="http://schemas.openxmlformats.org/presentationml/2006/ole">
            <p:oleObj spid="_x0000_s2054" name="Equation" r:id="rId6" imgW="190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Completing the square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>
              <a:buNone/>
            </a:pPr>
            <a:r>
              <a:rPr lang="en-US" smtClean="0"/>
              <a:t>Write 3 – 4x – 2x</a:t>
            </a:r>
            <a:r>
              <a:rPr lang="en-US" baseline="30000" smtClean="0"/>
              <a:t>2</a:t>
            </a:r>
            <a:r>
              <a:rPr lang="en-US" smtClean="0"/>
              <a:t>  in completed square form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</a:t>
            </a:r>
          </a:p>
          <a:p>
            <a:pPr>
              <a:buNone/>
              <a:tabLst>
                <a:tab pos="2576513" algn="l"/>
              </a:tabLst>
            </a:pPr>
            <a:r>
              <a:rPr lang="en-US" smtClean="0"/>
              <a:t>3 – 4x – 2x</a:t>
            </a:r>
            <a:r>
              <a:rPr lang="en-US" baseline="30000" smtClean="0"/>
              <a:t>2 </a:t>
            </a:r>
            <a:r>
              <a:rPr lang="en-US" smtClean="0"/>
              <a:t>	= 3 – 2(x</a:t>
            </a:r>
            <a:r>
              <a:rPr lang="en-US" baseline="30000" smtClean="0"/>
              <a:t>2</a:t>
            </a:r>
            <a:r>
              <a:rPr lang="en-US" smtClean="0"/>
              <a:t> + 2x)</a:t>
            </a:r>
          </a:p>
          <a:p>
            <a:pPr>
              <a:buNone/>
              <a:tabLst>
                <a:tab pos="2576513" algn="l"/>
              </a:tabLst>
            </a:pPr>
            <a:r>
              <a:rPr lang="en-US"/>
              <a:t>	</a:t>
            </a:r>
            <a:r>
              <a:rPr lang="en-US" smtClean="0"/>
              <a:t>	= 3 – 2{(x+ 1)</a:t>
            </a:r>
            <a:r>
              <a:rPr lang="en-US" baseline="30000" smtClean="0"/>
              <a:t>2</a:t>
            </a:r>
            <a:r>
              <a:rPr lang="en-US" smtClean="0"/>
              <a:t> – 1} </a:t>
            </a:r>
          </a:p>
          <a:p>
            <a:pPr>
              <a:buNone/>
              <a:tabLst>
                <a:tab pos="2576513" algn="l"/>
              </a:tabLst>
            </a:pPr>
            <a:r>
              <a:rPr lang="en-US" smtClean="0"/>
              <a:t>		= 3 – 2(x+ 1)</a:t>
            </a:r>
            <a:r>
              <a:rPr lang="en-US" baseline="30000" smtClean="0"/>
              <a:t>2</a:t>
            </a:r>
            <a:r>
              <a:rPr lang="en-US" smtClean="0"/>
              <a:t> + 2</a:t>
            </a:r>
          </a:p>
          <a:p>
            <a:pPr>
              <a:buNone/>
              <a:tabLst>
                <a:tab pos="2576513" algn="l"/>
              </a:tabLst>
            </a:pPr>
            <a:r>
              <a:rPr lang="en-US"/>
              <a:t>	</a:t>
            </a:r>
            <a:r>
              <a:rPr lang="en-US" smtClean="0"/>
              <a:t>	= 5 – 2(x+ 1)</a:t>
            </a:r>
            <a:r>
              <a:rPr lang="en-US" baseline="30000" smtClean="0"/>
              <a:t>2</a:t>
            </a:r>
            <a:r>
              <a:rPr lang="en-US" smtClean="0"/>
              <a:t>  </a:t>
            </a:r>
          </a:p>
          <a:p>
            <a:pPr>
              <a:buNone/>
              <a:tabLst>
                <a:tab pos="2576513" algn="l"/>
              </a:tabLst>
            </a:pPr>
            <a:endParaRPr lang="en-US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Completing the square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 marL="0" indent="0">
              <a:buNone/>
            </a:pPr>
            <a:r>
              <a:rPr lang="en-US" smtClean="0"/>
              <a:t>Write 12x</a:t>
            </a:r>
            <a:r>
              <a:rPr lang="en-US" baseline="30000" smtClean="0"/>
              <a:t>2</a:t>
            </a:r>
            <a:r>
              <a:rPr lang="en-US" smtClean="0"/>
              <a:t> – 7x – 12 in completed square form and find the factors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</a:t>
            </a:r>
          </a:p>
          <a:p>
            <a:pPr>
              <a:buNone/>
              <a:tabLst>
                <a:tab pos="2576513" algn="l"/>
              </a:tabLst>
            </a:pPr>
            <a:r>
              <a:rPr lang="en-US" smtClean="0"/>
              <a:t>12x</a:t>
            </a:r>
            <a:r>
              <a:rPr lang="en-US" baseline="30000" smtClean="0"/>
              <a:t>2</a:t>
            </a:r>
            <a:r>
              <a:rPr lang="en-US" smtClean="0"/>
              <a:t> – 7x – 12</a:t>
            </a:r>
            <a:r>
              <a:rPr lang="en-US" baseline="30000" smtClean="0"/>
              <a:t> </a:t>
            </a:r>
            <a:r>
              <a:rPr lang="en-US" smtClean="0"/>
              <a:t>	=  12(x</a:t>
            </a:r>
            <a:r>
              <a:rPr lang="en-US" baseline="30000" smtClean="0"/>
              <a:t>2</a:t>
            </a:r>
            <a:r>
              <a:rPr lang="en-US" smtClean="0"/>
              <a:t> –    x) – 12</a:t>
            </a:r>
          </a:p>
          <a:p>
            <a:pPr>
              <a:buNone/>
              <a:tabLst>
                <a:tab pos="2576513" algn="l"/>
              </a:tabLst>
            </a:pPr>
            <a:endParaRPr lang="en-US" smtClean="0"/>
          </a:p>
          <a:p>
            <a:pPr>
              <a:buNone/>
              <a:tabLst>
                <a:tab pos="2576513" algn="l"/>
              </a:tabLst>
            </a:pPr>
            <a:r>
              <a:rPr lang="en-US"/>
              <a:t>	</a:t>
            </a:r>
            <a:r>
              <a:rPr lang="en-US" smtClean="0"/>
              <a:t>	= 12{(x –     )</a:t>
            </a:r>
            <a:r>
              <a:rPr lang="en-US" baseline="30000" smtClean="0"/>
              <a:t>2</a:t>
            </a:r>
            <a:r>
              <a:rPr lang="en-US" smtClean="0"/>
              <a:t> –       } – 12   </a:t>
            </a:r>
          </a:p>
          <a:p>
            <a:pPr>
              <a:buNone/>
              <a:tabLst>
                <a:tab pos="2576513" algn="l"/>
              </a:tabLst>
            </a:pPr>
            <a:r>
              <a:rPr lang="en-US" smtClean="0"/>
              <a:t> </a:t>
            </a:r>
          </a:p>
          <a:p>
            <a:pPr>
              <a:buNone/>
              <a:tabLst>
                <a:tab pos="2576513" algn="l"/>
              </a:tabLst>
            </a:pPr>
            <a:r>
              <a:rPr lang="en-US" smtClean="0"/>
              <a:t>		= 12{(x –     )</a:t>
            </a:r>
            <a:r>
              <a:rPr lang="en-US" baseline="30000" smtClean="0"/>
              <a:t>2</a:t>
            </a:r>
            <a:r>
              <a:rPr lang="en-US" smtClean="0"/>
              <a:t> –       }</a:t>
            </a:r>
          </a:p>
          <a:p>
            <a:pPr>
              <a:buNone/>
              <a:tabLst>
                <a:tab pos="2576513" algn="l"/>
              </a:tabLst>
            </a:pPr>
            <a:endParaRPr lang="en-US" smtClean="0"/>
          </a:p>
          <a:p>
            <a:pPr>
              <a:buNone/>
              <a:tabLst>
                <a:tab pos="2576513" algn="l"/>
              </a:tabLst>
            </a:pPr>
            <a:r>
              <a:rPr lang="en-US"/>
              <a:t>	</a:t>
            </a:r>
            <a:r>
              <a:rPr lang="en-US" smtClean="0"/>
              <a:t>	= 12{(x –     )</a:t>
            </a:r>
            <a:r>
              <a:rPr lang="en-US" baseline="30000" smtClean="0"/>
              <a:t>2</a:t>
            </a:r>
            <a:r>
              <a:rPr lang="en-US" smtClean="0"/>
              <a:t> –         }  </a:t>
            </a:r>
          </a:p>
          <a:p>
            <a:pPr>
              <a:buNone/>
              <a:tabLst>
                <a:tab pos="2576513" algn="l"/>
              </a:tabLst>
            </a:pPr>
            <a:r>
              <a:rPr lang="en-US" smtClean="0"/>
              <a:t>		</a:t>
            </a:r>
          </a:p>
          <a:p>
            <a:pPr>
              <a:buNone/>
              <a:tabLst>
                <a:tab pos="2576513" algn="l"/>
              </a:tabLst>
            </a:pPr>
            <a:r>
              <a:rPr lang="en-US" smtClean="0"/>
              <a:t>		= (3x – 4)(4x – 3)    </a:t>
            </a:r>
          </a:p>
          <a:p>
            <a:pPr>
              <a:buNone/>
              <a:tabLst>
                <a:tab pos="2576513" algn="l"/>
              </a:tabLst>
            </a:pPr>
            <a:endParaRPr lang="en-US" smtClean="0"/>
          </a:p>
          <a:p>
            <a:pPr>
              <a:buNone/>
            </a:pP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91238" y="2916382"/>
          <a:ext cx="280762" cy="606424"/>
        </p:xfrm>
        <a:graphic>
          <a:graphicData uri="http://schemas.openxmlformats.org/presentationml/2006/ole">
            <p:oleObj spid="_x0000_s18434" name="Equation" r:id="rId3" imgW="20304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232564" y="3660775"/>
          <a:ext cx="315912" cy="606425"/>
        </p:xfrm>
        <a:graphic>
          <a:graphicData uri="http://schemas.openxmlformats.org/presentationml/2006/ole">
            <p:oleObj spid="_x0000_s18436" name="Equation" r:id="rId4" imgW="22860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029200" y="3660775"/>
          <a:ext cx="404812" cy="606425"/>
        </p:xfrm>
        <a:graphic>
          <a:graphicData uri="http://schemas.openxmlformats.org/presentationml/2006/ole">
            <p:oleObj spid="_x0000_s18437" name="Equation" r:id="rId5" imgW="29196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260272" y="4422775"/>
          <a:ext cx="315913" cy="606425"/>
        </p:xfrm>
        <a:graphic>
          <a:graphicData uri="http://schemas.openxmlformats.org/presentationml/2006/ole">
            <p:oleObj spid="_x0000_s18438" name="Equation" r:id="rId6" imgW="228600" imgH="39348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029200" y="4422775"/>
          <a:ext cx="404813" cy="606425"/>
        </p:xfrm>
        <a:graphic>
          <a:graphicData uri="http://schemas.openxmlformats.org/presentationml/2006/ole">
            <p:oleObj spid="_x0000_s18439" name="Equation" r:id="rId7" imgW="291960" imgH="393480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4274126" y="5198629"/>
          <a:ext cx="315913" cy="606425"/>
        </p:xfrm>
        <a:graphic>
          <a:graphicData uri="http://schemas.openxmlformats.org/presentationml/2006/ole">
            <p:oleObj spid="_x0000_s18440" name="Equation" r:id="rId8" imgW="228600" imgH="393480" progId="Equation.3">
              <p:embed/>
            </p:oleObj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056910" y="5140036"/>
          <a:ext cx="598487" cy="723900"/>
        </p:xfrm>
        <a:graphic>
          <a:graphicData uri="http://schemas.openxmlformats.org/presentationml/2006/ole">
            <p:oleObj spid="_x0000_s18441" name="Equation" r:id="rId9" imgW="431640" imgH="469800" progId="Equation.3">
              <p:embed/>
            </p:oleObj>
          </a:graphicData>
        </a:graphic>
      </p:graphicFrame>
      <p:sp>
        <p:nvSpPr>
          <p:cNvPr id="12" name="Line Callout 1 11"/>
          <p:cNvSpPr/>
          <p:nvPr/>
        </p:nvSpPr>
        <p:spPr>
          <a:xfrm>
            <a:off x="6629400" y="3886200"/>
            <a:ext cx="2209800" cy="914400"/>
          </a:xfrm>
          <a:prstGeom prst="borderCallout1">
            <a:avLst>
              <a:gd name="adj1" fmla="val 18750"/>
              <a:gd name="adj2" fmla="val -8333"/>
              <a:gd name="adj3" fmla="val 94318"/>
              <a:gd name="adj4" fmla="val -38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/>
              <a:t>c</a:t>
            </a:r>
            <a:r>
              <a:rPr lang="en-US" sz="2600" smtClean="0"/>
              <a:t>ompleted  square form</a:t>
            </a:r>
            <a:endParaRPr lang="en-US" sz="2600"/>
          </a:p>
        </p:txBody>
      </p:sp>
      <p:sp>
        <p:nvSpPr>
          <p:cNvPr id="13" name="Line Callout 1 12"/>
          <p:cNvSpPr/>
          <p:nvPr/>
        </p:nvSpPr>
        <p:spPr>
          <a:xfrm>
            <a:off x="6477000" y="5410200"/>
            <a:ext cx="2209800" cy="914400"/>
          </a:xfrm>
          <a:prstGeom prst="borderCallout1">
            <a:avLst>
              <a:gd name="adj1" fmla="val 18750"/>
              <a:gd name="adj2" fmla="val -8333"/>
              <a:gd name="adj3" fmla="val 94318"/>
              <a:gd name="adj4" fmla="val -38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smtClean="0"/>
              <a:t>factors</a:t>
            </a: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Completing the square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smtClean="0"/>
              <a:t>Example:</a:t>
            </a:r>
          </a:p>
          <a:p>
            <a:pPr marL="0" indent="0">
              <a:buNone/>
            </a:pPr>
            <a:r>
              <a:rPr lang="en-US" smtClean="0"/>
              <a:t>Write x</a:t>
            </a:r>
            <a:r>
              <a:rPr lang="en-US" baseline="30000" smtClean="0"/>
              <a:t>2</a:t>
            </a:r>
            <a:r>
              <a:rPr lang="en-US" smtClean="0"/>
              <a:t> – 8x + 12 in completed square form and find the range of the function f(x) =  x</a:t>
            </a:r>
            <a:r>
              <a:rPr lang="en-US" baseline="30000" smtClean="0"/>
              <a:t>2</a:t>
            </a:r>
            <a:r>
              <a:rPr lang="en-US" smtClean="0"/>
              <a:t> – 8x + 12, which is defined for all real values of x</a:t>
            </a:r>
          </a:p>
          <a:p>
            <a:pPr>
              <a:buNone/>
            </a:pPr>
            <a:r>
              <a:rPr lang="en-US" b="1" smtClean="0">
                <a:solidFill>
                  <a:srgbClr val="00B050"/>
                </a:solidFill>
              </a:rPr>
              <a:t>Answer:</a:t>
            </a:r>
          </a:p>
          <a:p>
            <a:pPr>
              <a:buNone/>
              <a:tabLst>
                <a:tab pos="1497013" algn="l"/>
              </a:tabLst>
            </a:pPr>
            <a:r>
              <a:rPr lang="en-US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– 8x + 12	= (x – 4)</a:t>
            </a:r>
            <a:r>
              <a:rPr lang="en-US" baseline="30000" smtClean="0"/>
              <a:t>2</a:t>
            </a:r>
            <a:r>
              <a:rPr lang="en-US" smtClean="0"/>
              <a:t> – 4</a:t>
            </a:r>
          </a:p>
          <a:p>
            <a:pPr>
              <a:buNone/>
              <a:tabLst>
                <a:tab pos="1497013" algn="l"/>
              </a:tabLst>
            </a:pPr>
            <a:r>
              <a:rPr lang="en-US" smtClean="0">
                <a:solidFill>
                  <a:srgbClr val="FF0000"/>
                </a:solidFill>
              </a:rPr>
              <a:t>As (x – 4)</a:t>
            </a:r>
            <a:r>
              <a:rPr lang="en-US" baseline="30000" smtClean="0">
                <a:solidFill>
                  <a:srgbClr val="FF0000"/>
                </a:solidFill>
              </a:rPr>
              <a:t>2 </a:t>
            </a:r>
            <a:r>
              <a:rPr lang="en-US" smtClean="0">
                <a:solidFill>
                  <a:srgbClr val="FF0000"/>
                </a:solidFill>
              </a:rPr>
              <a:t>≥ 0 for all values of x</a:t>
            </a:r>
          </a:p>
          <a:p>
            <a:pPr marL="914400" indent="0">
              <a:buNone/>
            </a:pPr>
            <a:r>
              <a:rPr lang="en-US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– 8x + 12 = (x – 4)</a:t>
            </a:r>
            <a:r>
              <a:rPr lang="en-US" baseline="30000" smtClean="0"/>
              <a:t>2</a:t>
            </a:r>
            <a:r>
              <a:rPr lang="en-US" smtClean="0"/>
              <a:t> – 4 </a:t>
            </a:r>
            <a:r>
              <a:rPr lang="en-US" b="1" smtClean="0">
                <a:solidFill>
                  <a:srgbClr val="FF0000"/>
                </a:solidFill>
              </a:rPr>
              <a:t>≥ – 4</a:t>
            </a:r>
            <a:r>
              <a:rPr lang="en-US" smtClean="0"/>
              <a:t>, so </a:t>
            </a:r>
            <a:r>
              <a:rPr lang="en-US" b="1" smtClean="0">
                <a:solidFill>
                  <a:srgbClr val="FF0000"/>
                </a:solidFill>
              </a:rPr>
              <a:t>f(x) ≥ – 4</a:t>
            </a:r>
          </a:p>
          <a:p>
            <a:pPr marL="0" indent="0">
              <a:buNone/>
            </a:pPr>
            <a:r>
              <a:rPr lang="en-US" smtClean="0"/>
              <a:t>Writing f(x) as y, the range is y ≥ – 4</a:t>
            </a:r>
          </a:p>
          <a:p>
            <a:pPr>
              <a:buNone/>
              <a:tabLst>
                <a:tab pos="1497013" algn="l"/>
              </a:tabLst>
            </a:pPr>
            <a:r>
              <a:rPr lang="en-US" smtClean="0"/>
              <a:t> </a:t>
            </a:r>
          </a:p>
          <a:p>
            <a:pPr>
              <a:buNone/>
              <a:tabLst>
                <a:tab pos="2576513" algn="l"/>
              </a:tabLst>
            </a:pPr>
            <a:endParaRPr lang="en-US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530</TotalTime>
  <Words>1854</Words>
  <Application>Microsoft Office PowerPoint</Application>
  <PresentationFormat>On-screen Show (4:3)</PresentationFormat>
  <Paragraphs>366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Equation</vt:lpstr>
      <vt:lpstr>Quadratic</vt:lpstr>
      <vt:lpstr>Slide 2</vt:lpstr>
      <vt:lpstr>Quadratic Expressions</vt:lpstr>
      <vt:lpstr>Completed Square Form</vt:lpstr>
      <vt:lpstr>Completing the square</vt:lpstr>
      <vt:lpstr>Completing the square</vt:lpstr>
      <vt:lpstr>Completing the square</vt:lpstr>
      <vt:lpstr>Completing the square</vt:lpstr>
      <vt:lpstr>Completing the square</vt:lpstr>
      <vt:lpstr>EXERCISE</vt:lpstr>
      <vt:lpstr>Sketch Graphs</vt:lpstr>
      <vt:lpstr>Sketch Graphs</vt:lpstr>
      <vt:lpstr>Sketch Graphs</vt:lpstr>
      <vt:lpstr>Sketch Graphs</vt:lpstr>
      <vt:lpstr>Sketch Graphs</vt:lpstr>
      <vt:lpstr>Quadratic Formula</vt:lpstr>
      <vt:lpstr>Solving Quadratic Equations</vt:lpstr>
      <vt:lpstr>Solving Quadratic Equations</vt:lpstr>
      <vt:lpstr>Solving Quadratic Equations</vt:lpstr>
      <vt:lpstr>Solving Quadratic Equations</vt:lpstr>
      <vt:lpstr>The Discriminant  b2 – 4ac</vt:lpstr>
      <vt:lpstr>The Discriminant  b2 – 4ac</vt:lpstr>
      <vt:lpstr>The Discriminant  b2 – 4ac</vt:lpstr>
      <vt:lpstr>The Discriminant  b2 – 4ac</vt:lpstr>
      <vt:lpstr>The Discriminant  b2 – 4ac</vt:lpstr>
      <vt:lpstr>EXERCISE</vt:lpstr>
      <vt:lpstr>Solving Linear Inequalities</vt:lpstr>
      <vt:lpstr>Solving Linear Inequalities</vt:lpstr>
      <vt:lpstr>EXERCISE</vt:lpstr>
      <vt:lpstr>Quadratic Inequalities</vt:lpstr>
      <vt:lpstr>Quadratic Inequalities</vt:lpstr>
      <vt:lpstr>Quadratic Inequalities</vt:lpstr>
      <vt:lpstr>Quadratic Inequalities</vt:lpstr>
      <vt:lpstr>EXERCISE</vt:lpstr>
      <vt:lpstr>Simultaneous Equations</vt:lpstr>
      <vt:lpstr>Simultaneous Equations</vt:lpstr>
      <vt:lpstr>EXERCISE</vt:lpstr>
      <vt:lpstr>Equations Which Reduce to Quadratic Equations</vt:lpstr>
      <vt:lpstr>Equations Which Reduce to Quadratic Equations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</dc:title>
  <dc:creator>yuliningsih</dc:creator>
  <cp:lastModifiedBy>yuliningsih</cp:lastModifiedBy>
  <cp:revision>54</cp:revision>
  <dcterms:created xsi:type="dcterms:W3CDTF">2017-07-13T01:01:28Z</dcterms:created>
  <dcterms:modified xsi:type="dcterms:W3CDTF">2018-07-24T07:28:02Z</dcterms:modified>
</cp:coreProperties>
</file>