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2" r:id="rId4"/>
    <p:sldId id="263" r:id="rId5"/>
    <p:sldId id="268" r:id="rId6"/>
    <p:sldId id="269" r:id="rId7"/>
    <p:sldId id="267" r:id="rId8"/>
    <p:sldId id="271" r:id="rId9"/>
    <p:sldId id="272" r:id="rId10"/>
    <p:sldId id="256" r:id="rId11"/>
    <p:sldId id="257" r:id="rId12"/>
    <p:sldId id="258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1DFB29-7890-419D-A723-E2D81C11063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CAB8B0-6A89-4C5E-8A5F-24DC3C52A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Matematika Wajib Kelas X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Semester 1 Tahun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Soal Cerita PLSV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Matematika Wajib  Kelas 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/>
              <a:t>Keliling persegi panjang adalah 130 cm. Jika panjang</a:t>
            </a:r>
            <a:r>
              <a:rPr lang="en-US"/>
              <a:t>nya</a:t>
            </a:r>
            <a:r>
              <a:rPr lang="id-ID"/>
              <a:t> 15 cm lebih panjang dari lebar, tentukan luas persegi </a:t>
            </a:r>
            <a:r>
              <a:rPr lang="id-ID" smtClean="0"/>
              <a:t>panjang</a:t>
            </a:r>
            <a:r>
              <a:rPr lang="en-US"/>
              <a:t>!</a:t>
            </a:r>
            <a:r>
              <a:rPr lang="id-ID"/>
              <a:t>							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Empat bilangan asli kelipatan 7 yang berurutan berjumlah 1050. Tentukan bilangan-bilangan itu</a:t>
            </a:r>
            <a:r>
              <a:rPr 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</a:t>
            </a:r>
            <a:r>
              <a:rPr lang="en-US" smtClean="0"/>
              <a:t>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</a:t>
            </a:r>
            <a:r>
              <a:rPr lang="id-ID" smtClean="0"/>
              <a:t>Seorang ayah umurnya 24 tahun lebih tua dari umur anaknya. Delapan tahun kemudian umur ayah menjadi dua kali umur anaknya. Tentukan umur mereka 5 tahun yang lalu</a:t>
            </a:r>
            <a:r>
              <a:rPr 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Dengan kecepatan berapakah pengendara motor P dapat melampaui pengendara </a:t>
            </a:r>
            <a:r>
              <a:rPr lang="en-US" smtClean="0"/>
              <a:t>m</a:t>
            </a:r>
            <a:r>
              <a:rPr lang="id-ID" smtClean="0"/>
              <a:t>otor Q yang berjalan dengan kecepatan 20 km/ jam lebih lamban. P berangkat dua jam setelah Q dan ingin dapat melampaui Q dalam waktu 4 jam</a:t>
            </a:r>
            <a:r>
              <a:rPr lang="en-US" smtClean="0"/>
              <a:t>!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594" t="42000" r="13281" b="19333"/>
          <a:stretch>
            <a:fillRect/>
          </a:stretch>
        </p:blipFill>
        <p:spPr bwMode="auto">
          <a:xfrm>
            <a:off x="228600" y="2209800"/>
            <a:ext cx="861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i="1" smtClean="0">
                <a:latin typeface="Arial" pitchFamily="34" charset="0"/>
                <a:ea typeface="+mj-ea"/>
                <a:cs typeface="Arial" pitchFamily="34" charset="0"/>
              </a:rPr>
              <a:t>SAP 6 Pertemuan ke Depan</a:t>
            </a:r>
            <a:endParaRPr kumimoji="0" lang="en-US" sz="4100" b="1" i="1" u="none" strike="noStrike" kern="1200" cap="none" spc="0" normalizeH="0" noProof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Persamaan Linear Satu Variabel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Matematika Wajib Kelas 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mtClean="0"/>
              <a:t>Persamaan Linear </a:t>
            </a:r>
            <a:r>
              <a:rPr lang="en-US" smtClean="0"/>
              <a:t>S</a:t>
            </a:r>
            <a:r>
              <a:rPr lang="id-ID" smtClean="0"/>
              <a:t>atu </a:t>
            </a:r>
            <a:r>
              <a:rPr lang="en-US" smtClean="0"/>
              <a:t>V</a:t>
            </a:r>
            <a:r>
              <a:rPr lang="id-ID" smtClean="0"/>
              <a:t>ariabel</a:t>
            </a:r>
            <a:r>
              <a:rPr lang="en-US" smtClean="0"/>
              <a:t> (PLSV)</a:t>
            </a:r>
            <a:r>
              <a:rPr lang="id-ID" smtClean="0"/>
              <a:t> adalah </a:t>
            </a:r>
            <a:r>
              <a:rPr lang="en-US" smtClean="0"/>
              <a:t>persamaan  yang variabelnya berpangkat paling tinggi 1 (satu) dan hanya mengandung satu </a:t>
            </a:r>
            <a:r>
              <a:rPr lang="id-ID" smtClean="0"/>
              <a:t>variabel</a:t>
            </a:r>
            <a:r>
              <a:rPr lang="en-US" smtClean="0"/>
              <a:t>. Ketika digambar, grafiknya berbentuk garis lurus.</a:t>
            </a:r>
            <a:endParaRPr lang="en-US" smtClean="0"/>
          </a:p>
          <a:p>
            <a:r>
              <a:rPr lang="en-US" smtClean="0"/>
              <a:t>Bentuk umum:   ax  + b = </a:t>
            </a:r>
            <a:r>
              <a:rPr lang="en-US" smtClean="0"/>
              <a:t>0, </a:t>
            </a:r>
            <a:r>
              <a:rPr lang="en-US" smtClean="0"/>
              <a:t>dimana </a:t>
            </a:r>
            <a:r>
              <a:rPr lang="en-US" smtClean="0"/>
              <a:t>a</a:t>
            </a:r>
            <a:r>
              <a:rPr lang="en-US" smtClean="0"/>
              <a:t>,</a:t>
            </a:r>
            <a:r>
              <a:rPr lang="en-US" smtClean="0"/>
              <a:t> b</a:t>
            </a:r>
            <a:r>
              <a:rPr lang="en-US" smtClean="0"/>
              <a:t> </a:t>
            </a:r>
            <a:r>
              <a:rPr lang="el-GR" smtClean="0">
                <a:latin typeface="Calibri"/>
                <a:cs typeface="Calibri"/>
              </a:rPr>
              <a:t>ϵ</a:t>
            </a:r>
            <a:r>
              <a:rPr lang="en-US" smtClean="0">
                <a:latin typeface="Calibri"/>
                <a:cs typeface="Calibri"/>
              </a:rPr>
              <a:t> R</a:t>
            </a:r>
            <a:r>
              <a:rPr lang="en-US" smtClean="0"/>
              <a:t>eal, x variabel</a:t>
            </a:r>
            <a:endParaRPr lang="en-US" smtClean="0"/>
          </a:p>
          <a:p>
            <a:r>
              <a:rPr lang="id-ID" smtClean="0"/>
              <a:t>Misalnya :</a:t>
            </a:r>
            <a:endParaRPr lang="en-US" smtClean="0"/>
          </a:p>
          <a:p>
            <a:pPr>
              <a:buNone/>
            </a:pPr>
            <a:r>
              <a:rPr lang="en-US" smtClean="0"/>
              <a:t>    </a:t>
            </a:r>
            <a:r>
              <a:rPr lang="id-ID" smtClean="0"/>
              <a:t>a.</a:t>
            </a:r>
            <a:r>
              <a:rPr lang="en-US" smtClean="0"/>
              <a:t>  </a:t>
            </a:r>
            <a:r>
              <a:rPr lang="id-ID" smtClean="0"/>
              <a:t> 3x + 7 = 13		</a:t>
            </a:r>
            <a:r>
              <a:rPr lang="en-US" smtClean="0"/>
              <a:t>  </a:t>
            </a:r>
            <a:r>
              <a:rPr lang="id-ID" smtClean="0"/>
              <a:t>c. </a:t>
            </a:r>
            <a:r>
              <a:rPr lang="en-US" smtClean="0"/>
              <a:t> </a:t>
            </a:r>
            <a:r>
              <a:rPr lang="id-ID" smtClean="0"/>
              <a:t>2x + 6 = 2 (x+3)</a:t>
            </a:r>
            <a:endParaRPr lang="en-US" smtClean="0"/>
          </a:p>
          <a:p>
            <a:pPr>
              <a:buNone/>
            </a:pPr>
            <a:r>
              <a:rPr lang="en-US" smtClean="0"/>
              <a:t>    </a:t>
            </a:r>
            <a:r>
              <a:rPr lang="id-ID" smtClean="0"/>
              <a:t>b.   5 – 3a = 4 + 3a	</a:t>
            </a:r>
            <a:r>
              <a:rPr lang="en-US" smtClean="0"/>
              <a:t>  </a:t>
            </a:r>
            <a:r>
              <a:rPr lang="id-ID" smtClean="0"/>
              <a:t>d.</a:t>
            </a:r>
            <a:r>
              <a:rPr lang="en-US" smtClean="0"/>
              <a:t> </a:t>
            </a:r>
            <a:r>
              <a:rPr lang="id-ID" smtClean="0"/>
              <a:t> 3x – 2 = x – 6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7031" t="30000" r="66270" b="64184"/>
          <a:stretch>
            <a:fillRect/>
          </a:stretch>
        </p:blipFill>
        <p:spPr bwMode="auto">
          <a:xfrm>
            <a:off x="1612604" y="1066800"/>
            <a:ext cx="417859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7031" t="35816" r="70165" b="45904"/>
          <a:stretch>
            <a:fillRect/>
          </a:stretch>
        </p:blipFill>
        <p:spPr bwMode="auto">
          <a:xfrm>
            <a:off x="1612604" y="1600200"/>
            <a:ext cx="356899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7031" t="56589" r="66757" b="36764"/>
          <a:stretch>
            <a:fillRect/>
          </a:stretch>
        </p:blipFill>
        <p:spPr bwMode="auto">
          <a:xfrm>
            <a:off x="1612604" y="3505200"/>
            <a:ext cx="410239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7031" t="62406" r="70165" b="12667"/>
          <a:stretch>
            <a:fillRect/>
          </a:stretch>
        </p:blipFill>
        <p:spPr bwMode="auto">
          <a:xfrm>
            <a:off x="1612604" y="4114800"/>
            <a:ext cx="356899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Persamaan yang Ekuivalen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Persamaan yang ekuivalen adalah suatu</a:t>
            </a:r>
            <a:r>
              <a:rPr lang="en-US" smtClean="0"/>
              <a:t> </a:t>
            </a:r>
            <a:r>
              <a:rPr lang="id-ID" smtClean="0"/>
              <a:t>persamaan yang mempunyai himpunan penyelesaian yang sama, apabila pada persamaan itu dikenakan suatu operasi tertentu</a:t>
            </a:r>
            <a:r>
              <a:rPr lang="en-US" smtClean="0"/>
              <a:t> misal  penjumlahan, pengurangan, perkalian, pembagian, pengkuadratan, serta penarikan akar.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 Aljabar Penyelesaian PLSV</a:t>
            </a:r>
            <a:endParaRPr lang="en-US" sz="3600" b="1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36776"/>
          </a:xfrm>
        </p:spPr>
        <p:txBody>
          <a:bodyPr/>
          <a:lstStyle/>
          <a:p>
            <a:r>
              <a:rPr lang="id-ID" smtClean="0">
                <a:solidFill>
                  <a:srgbClr val="FF0000"/>
                </a:solidFill>
              </a:rPr>
              <a:t>Kedua ruas dikurangi</a:t>
            </a:r>
            <a:r>
              <a:rPr lang="en-US" smtClean="0">
                <a:solidFill>
                  <a:srgbClr val="FF0000"/>
                </a:solidFill>
              </a:rPr>
              <a:t> atau ditambah</a:t>
            </a:r>
            <a:r>
              <a:rPr lang="id-ID" smtClean="0">
                <a:solidFill>
                  <a:srgbClr val="FF0000"/>
                </a:solidFill>
              </a:rPr>
              <a:t> dengan bilangan yang sama untuk mendapatkan persamaan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id-ID" smtClean="0">
                <a:solidFill>
                  <a:srgbClr val="FF0000"/>
                </a:solidFill>
              </a:rPr>
              <a:t>yang ekuivalen.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l="21094" t="64667" r="28906" b="11333"/>
          <a:stretch>
            <a:fillRect/>
          </a:stretch>
        </p:blipFill>
        <p:spPr bwMode="auto">
          <a:xfrm>
            <a:off x="457200" y="3962400"/>
            <a:ext cx="839893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255776"/>
          </a:xfrm>
        </p:spPr>
        <p:txBody>
          <a:bodyPr>
            <a:normAutofit lnSpcReduction="10000"/>
          </a:bodyPr>
          <a:lstStyle/>
          <a:p>
            <a:r>
              <a:rPr lang="id-ID" smtClean="0">
                <a:solidFill>
                  <a:srgbClr val="FF0000"/>
                </a:solidFill>
              </a:rPr>
              <a:t>Kedua ruas dikali</a:t>
            </a:r>
            <a:r>
              <a:rPr lang="en-US" smtClean="0">
                <a:solidFill>
                  <a:srgbClr val="FF0000"/>
                </a:solidFill>
              </a:rPr>
              <a:t>/dibagi</a:t>
            </a:r>
            <a:r>
              <a:rPr lang="id-ID" smtClean="0">
                <a:solidFill>
                  <a:srgbClr val="FF0000"/>
                </a:solidFill>
              </a:rPr>
              <a:t> dengan bilangan yang sama untuk mendapatkan persamaan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id-ID" smtClean="0">
                <a:solidFill>
                  <a:srgbClr val="FF0000"/>
                </a:solidFill>
              </a:rPr>
              <a:t>yang ekuivalen.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b="1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 Aljabar Penyelesaian PLSV</a:t>
            </a:r>
            <a:endParaRPr lang="en-US" sz="3600" b="1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3281" t="42000" r="24219" b="32667"/>
          <a:stretch>
            <a:fillRect/>
          </a:stretch>
        </p:blipFill>
        <p:spPr bwMode="auto">
          <a:xfrm>
            <a:off x="228600" y="3962400"/>
            <a:ext cx="866273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b="1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 Aljabar Penyelesaian PLSV</a:t>
            </a:r>
            <a:endParaRPr lang="en-US" sz="3600" b="1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7187" t="30000" r="8594" b="14000"/>
          <a:stretch>
            <a:fillRect/>
          </a:stretch>
        </p:blipFill>
        <p:spPr bwMode="auto">
          <a:xfrm>
            <a:off x="304800" y="2286000"/>
            <a:ext cx="827314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343</TotalTime>
  <Words>285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Matematika Wajib Kelas X</vt:lpstr>
      <vt:lpstr>Slide 2</vt:lpstr>
      <vt:lpstr>Persamaan Linear Satu Variabel</vt:lpstr>
      <vt:lpstr>Pengertian</vt:lpstr>
      <vt:lpstr>Slide 5</vt:lpstr>
      <vt:lpstr>Persamaan yang Ekuivalen</vt:lpstr>
      <vt:lpstr>Operasi Aljabar Penyelesaian PLSV</vt:lpstr>
      <vt:lpstr>Operasi Aljabar Penyelesaian PLSV</vt:lpstr>
      <vt:lpstr>Operasi Aljabar Penyelesaian PLSV</vt:lpstr>
      <vt:lpstr>Soal Cerita PLSV</vt:lpstr>
      <vt:lpstr>Contoh 1</vt:lpstr>
      <vt:lpstr>Contoh 2</vt:lpstr>
      <vt:lpstr>Contoh 3</vt:lpstr>
      <vt:lpstr>Contoh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Cerita PLSV</dc:title>
  <dc:creator>yuliningsih</dc:creator>
  <cp:lastModifiedBy>yuliningsih</cp:lastModifiedBy>
  <cp:revision>22</cp:revision>
  <dcterms:created xsi:type="dcterms:W3CDTF">2018-07-22T07:58:36Z</dcterms:created>
  <dcterms:modified xsi:type="dcterms:W3CDTF">2018-07-24T08:28:39Z</dcterms:modified>
</cp:coreProperties>
</file>