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sldIdLst>
    <p:sldId id="256" r:id="rId2"/>
    <p:sldId id="260" r:id="rId3"/>
    <p:sldId id="265" r:id="rId4"/>
    <p:sldId id="284" r:id="rId5"/>
    <p:sldId id="290" r:id="rId6"/>
    <p:sldId id="285" r:id="rId7"/>
    <p:sldId id="286" r:id="rId8"/>
    <p:sldId id="288" r:id="rId9"/>
    <p:sldId id="287" r:id="rId10"/>
    <p:sldId id="276" r:id="rId11"/>
    <p:sldId id="282" r:id="rId12"/>
    <p:sldId id="273" r:id="rId13"/>
    <p:sldId id="274" r:id="rId14"/>
    <p:sldId id="275" r:id="rId15"/>
    <p:sldId id="281" r:id="rId16"/>
    <p:sldId id="283" r:id="rId17"/>
    <p:sldId id="280" r:id="rId18"/>
    <p:sldId id="279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40731C-69BC-414B-B7E5-ED200DDF576D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C46D65-0358-4CC5-BA37-BE8AE52A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35EF-67FB-4F85-9EAF-087B25DA0DF9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D6F5-030D-408D-A052-A1D23563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33E6-A1A6-49B7-9F61-17782C10700A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C0A5-7D54-43A7-AB7C-8415E3526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8B0-9040-4A22-8104-9D9529BBE7FD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915A-2948-4269-BA64-3A9F702FC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A7FE-35C6-4ED2-88FC-9A22B5459FA0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523271-19A5-4945-A97A-FE3B8D346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AE95B7-843F-472A-87C9-34AD2F3FB2A5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06E61-A928-46C5-8665-A923ED816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9861FB-CCE1-484A-B9FB-518802C1E73F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1F8DB-0FF1-4A84-B5B4-FDE9AA74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ACFE2-B2DE-44CF-87EB-8A9714CEC1FE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66486-E1C1-4222-9222-B3246103C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864A-2A73-40C2-A0C4-B22AF4672EA8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9483-F249-4CE3-A67E-9944B2AA4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535E8-BA7F-4CC4-8B0A-0FA59DEC23A6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9689AD-DC4F-4C8B-818A-6AEA9EE5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AD9D23-4B20-432A-A07F-5DF28CF89898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1FF8E1-6261-4D17-BBE1-84DE6FF7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4A1D3E4-F837-45D7-8BE2-4696568DF527}" type="datetimeFigureOut">
              <a:rPr lang="en-US"/>
              <a:pPr>
                <a:defRPr/>
              </a:pPr>
              <a:t>7/22/2018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78BEE4-C722-43F1-AB84-54CFDD97D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9" r:id="rId2"/>
    <p:sldLayoutId id="2147483994" r:id="rId3"/>
    <p:sldLayoutId id="2147483995" r:id="rId4"/>
    <p:sldLayoutId id="2147483996" r:id="rId5"/>
    <p:sldLayoutId id="2147483997" r:id="rId6"/>
    <p:sldLayoutId id="2147483990" r:id="rId7"/>
    <p:sldLayoutId id="2147483998" r:id="rId8"/>
    <p:sldLayoutId id="2147483999" r:id="rId9"/>
    <p:sldLayoutId id="2147483991" r:id="rId10"/>
    <p:sldLayoutId id="21474839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 BIMBEL XII ips </a:t>
            </a:r>
            <a:br>
              <a:rPr lang="en-US" sz="4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Semester 1 Part 1</a:t>
            </a:r>
            <a:br>
              <a:rPr lang="en-US" sz="4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>
              <a:buFont typeface="Wingdings 2" pitchFamily="18" charset="2"/>
              <a:buNone/>
            </a:pPr>
            <a:r>
              <a:rPr lang="en-US" smtClean="0"/>
              <a:t>Bentuk Pangkat, Akar, Logaritma</a:t>
            </a:r>
          </a:p>
        </p:txBody>
      </p:sp>
      <p:sp>
        <p:nvSpPr>
          <p:cNvPr id="4" name="Explosion 1 3"/>
          <p:cNvSpPr/>
          <p:nvPr/>
        </p:nvSpPr>
        <p:spPr>
          <a:xfrm>
            <a:off x="-76200" y="0"/>
            <a:ext cx="4876800" cy="1600200"/>
          </a:xfrm>
          <a:prstGeom prst="irregularSeal1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10 poin UHM untuk pengerjaan 1 - 40</a:t>
            </a:r>
            <a:endParaRPr lang="en-US" sz="2000" b="1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1</a:t>
            </a:r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14063" t="31332" r="40625" b="10773"/>
          <a:stretch>
            <a:fillRect/>
          </a:stretch>
        </p:blipFill>
        <p:spPr bwMode="auto">
          <a:xfrm>
            <a:off x="304800" y="12954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2</a:t>
            </a: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l="10156" t="28667" r="40625" b="10001"/>
          <a:stretch>
            <a:fillRect/>
          </a:stretch>
        </p:blipFill>
        <p:spPr bwMode="auto">
          <a:xfrm>
            <a:off x="381000" y="12954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3</a:t>
            </a:r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l="7031" t="36000" r="42188" b="12000"/>
          <a:stretch>
            <a:fillRect/>
          </a:stretch>
        </p:blipFill>
        <p:spPr bwMode="auto">
          <a:xfrm>
            <a:off x="228600" y="1219200"/>
            <a:ext cx="749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4</a:t>
            </a:r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 l="23438" t="23334" r="6250" b="32668"/>
          <a:stretch>
            <a:fillRect/>
          </a:stretch>
        </p:blipFill>
        <p:spPr bwMode="auto">
          <a:xfrm>
            <a:off x="304800" y="1295400"/>
            <a:ext cx="85201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5</a:t>
            </a:r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11719" t="30667" r="40625" b="13333"/>
          <a:stretch>
            <a:fillRect/>
          </a:stretch>
        </p:blipFill>
        <p:spPr bwMode="auto">
          <a:xfrm>
            <a:off x="381000" y="1143000"/>
            <a:ext cx="67516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6</a:t>
            </a:r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7813" t="32668" r="42188" b="20667"/>
          <a:stretch>
            <a:fillRect/>
          </a:stretch>
        </p:blipFill>
        <p:spPr bwMode="auto">
          <a:xfrm>
            <a:off x="304800" y="1295400"/>
            <a:ext cx="76628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7</a:t>
            </a:r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10156" t="39333" r="58594" b="8667"/>
          <a:stretch>
            <a:fillRect/>
          </a:stretch>
        </p:blipFill>
        <p:spPr bwMode="auto">
          <a:xfrm>
            <a:off x="401638" y="1295400"/>
            <a:ext cx="72183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8</a:t>
            </a:r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11719" t="30000" r="39063" b="20667"/>
          <a:stretch>
            <a:fillRect/>
          </a:stretch>
        </p:blipFill>
        <p:spPr bwMode="auto">
          <a:xfrm>
            <a:off x="331788" y="1143000"/>
            <a:ext cx="7135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9</a:t>
            </a:r>
            <a:endParaRPr lang="en-US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7813" t="34000" r="49219" b="12666"/>
          <a:stretch>
            <a:fillRect/>
          </a:stretch>
        </p:blipFill>
        <p:spPr bwMode="auto">
          <a:xfrm>
            <a:off x="381000" y="1295400"/>
            <a:ext cx="66563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Nomor 10</a:t>
            </a:r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7031" t="39333" r="45313" b="14954"/>
          <a:stretch>
            <a:fillRect/>
          </a:stretch>
        </p:blipFill>
        <p:spPr bwMode="auto">
          <a:xfrm>
            <a:off x="152400" y="1219200"/>
            <a:ext cx="8134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24400" y="5791200"/>
            <a:ext cx="3810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Nomor 11 – 40 menyusul ya…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l="21889" t="57060" r="54524" b="8333"/>
          <a:stretch>
            <a:fillRect/>
          </a:stretch>
        </p:blipFill>
        <p:spPr bwMode="auto">
          <a:xfrm>
            <a:off x="1447800" y="1660525"/>
            <a:ext cx="617018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>
                <a:latin typeface="Arial" pitchFamily="34" charset="0"/>
                <a:ea typeface="+mj-ea"/>
                <a:cs typeface="Arial" pitchFamily="34" charset="0"/>
              </a:rPr>
              <a:t>SIFAT-SIFAT </a:t>
            </a:r>
            <a:r>
              <a:rPr lang="en-US" sz="4100" b="1" i="1" smtClean="0">
                <a:latin typeface="Arial" pitchFamily="34" charset="0"/>
                <a:ea typeface="+mj-ea"/>
                <a:cs typeface="Arial" pitchFamily="34" charset="0"/>
              </a:rPr>
              <a:t>BILANGAN BERPANGKAT</a:t>
            </a:r>
            <a:endParaRPr lang="en-US" sz="41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60075" t="38310" r="16252" b="49641"/>
          <a:stretch>
            <a:fillRect/>
          </a:stretch>
        </p:blipFill>
        <p:spPr bwMode="auto">
          <a:xfrm>
            <a:off x="1219200" y="2362200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>
                <a:latin typeface="Arial" pitchFamily="34" charset="0"/>
                <a:ea typeface="+mj-ea"/>
                <a:cs typeface="Arial" pitchFamily="34" charset="0"/>
              </a:rPr>
              <a:t>SIFAT-SIFAT </a:t>
            </a:r>
            <a:r>
              <a:rPr lang="en-US" sz="4100" b="1" i="1" smtClean="0">
                <a:latin typeface="Arial" pitchFamily="34" charset="0"/>
                <a:ea typeface="+mj-ea"/>
                <a:cs typeface="Arial" pitchFamily="34" charset="0"/>
              </a:rPr>
              <a:t>BILANGAN BERPANGKAT</a:t>
            </a:r>
            <a:endParaRPr lang="en-US" sz="41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205" t="47786" r="58449" b="13155"/>
          <a:stretch>
            <a:fillRect/>
          </a:stretch>
        </p:blipFill>
        <p:spPr bwMode="auto">
          <a:xfrm>
            <a:off x="1789113" y="1981200"/>
            <a:ext cx="560228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 smtClean="0">
                <a:latin typeface="Arial" pitchFamily="34" charset="0"/>
                <a:ea typeface="+mj-ea"/>
                <a:cs typeface="Arial" pitchFamily="34" charset="0"/>
              </a:rPr>
              <a:t>OPERASI ALJABAR PADA BENTUK AKAR</a:t>
            </a:r>
            <a:endParaRPr lang="en-US" sz="41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i="1"/>
              <a:t>MERASIONALKAN PENYEBUT BENTUK AKAR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3810000"/>
          </a:xfrm>
          <a:prstGeom prst="rect">
            <a:avLst/>
          </a:prstGeom>
        </p:spPr>
        <p:txBody>
          <a:bodyPr/>
          <a:lstStyle/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Pecahan yang penyebutnya berbentuk akar dapat disederhanakan dengan merasionalkan penyebut. Untuk merasionalkan penyebut, pembilang dan penyebut dari pecahan itu dikalikan dengan bentuk </a:t>
            </a:r>
            <a:r>
              <a:rPr kumimoji="0" lang="en-US" sz="27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sekawan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dari penyebut yang berbentuk akar.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613" t="45833" r="34407" b="9375"/>
          <a:stretch>
            <a:fillRect/>
          </a:stretch>
        </p:blipFill>
        <p:spPr bwMode="auto">
          <a:xfrm>
            <a:off x="609600" y="1981200"/>
            <a:ext cx="8070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 smtClean="0">
                <a:latin typeface="Arial" pitchFamily="34" charset="0"/>
                <a:ea typeface="+mj-ea"/>
                <a:cs typeface="Arial" pitchFamily="34" charset="0"/>
              </a:rPr>
              <a:t>BENTUK SEKAWAN</a:t>
            </a:r>
            <a:endParaRPr lang="en-US" sz="4100" b="1" i="1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 smtClean="0">
                <a:latin typeface="Arial" pitchFamily="34" charset="0"/>
                <a:ea typeface="+mj-ea"/>
                <a:cs typeface="Arial" pitchFamily="34" charset="0"/>
              </a:rPr>
              <a:t>MENARIK AKAR KUADRAT</a:t>
            </a:r>
            <a:endParaRPr lang="en-US" sz="4100" b="1" i="1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2338" y="1651000"/>
          <a:ext cx="5580062" cy="1701800"/>
        </p:xfrm>
        <a:graphic>
          <a:graphicData uri="http://schemas.openxmlformats.org/presentationml/2006/ole">
            <p:oleObj spid="_x0000_s1026" name="Equation" r:id="rId3" imgW="1917360" imgH="58392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0563" y="4343400"/>
          <a:ext cx="7767637" cy="1651000"/>
        </p:xfrm>
        <a:graphic>
          <a:graphicData uri="http://schemas.openxmlformats.org/presentationml/2006/ole">
            <p:oleObj spid="_x0000_s1027" name="Equation" r:id="rId4" imgW="2628720" imgH="55872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00200"/>
            <a:ext cx="1524000" cy="76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>
                <a:latin typeface="+mn-lt"/>
                <a:cs typeface="+mn-cs"/>
              </a:rPr>
              <a:t>Rumus: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657600"/>
            <a:ext cx="1828800" cy="762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/>
              <a:t>Contoh </a:t>
            </a:r>
            <a:r>
              <a:rPr lang="en-US" sz="3200" b="1">
                <a:latin typeface="+mn-lt"/>
                <a:cs typeface="+mn-cs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0872" t="28125" r="69807" b="62500"/>
          <a:stretch>
            <a:fillRect/>
          </a:stretch>
        </p:blipFill>
        <p:spPr bwMode="auto">
          <a:xfrm>
            <a:off x="547688" y="1087438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1188" t="37784" r="71669" b="53125"/>
          <a:stretch>
            <a:fillRect/>
          </a:stretch>
        </p:blipFill>
        <p:spPr bwMode="auto">
          <a:xfrm>
            <a:off x="547688" y="1808163"/>
            <a:ext cx="223043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1346" t="46875" r="72253" b="44792"/>
          <a:stretch>
            <a:fillRect/>
          </a:stretch>
        </p:blipFill>
        <p:spPr bwMode="auto">
          <a:xfrm>
            <a:off x="568325" y="2535238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1346" t="56250" r="47656" b="35417"/>
          <a:stretch>
            <a:fillRect/>
          </a:stretch>
        </p:blipFill>
        <p:spPr bwMode="auto">
          <a:xfrm>
            <a:off x="533400" y="32004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11346" t="65625" r="51170" b="18750"/>
          <a:stretch>
            <a:fillRect/>
          </a:stretch>
        </p:blipFill>
        <p:spPr bwMode="auto">
          <a:xfrm>
            <a:off x="533400" y="38862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11346" t="81250" r="59370" b="8333"/>
          <a:stretch>
            <a:fillRect/>
          </a:stretch>
        </p:blipFill>
        <p:spPr bwMode="auto">
          <a:xfrm>
            <a:off x="533400" y="51054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>
                <a:latin typeface="Arial" pitchFamily="34" charset="0"/>
                <a:ea typeface="+mj-ea"/>
                <a:cs typeface="Arial" pitchFamily="34" charset="0"/>
              </a:rPr>
              <a:t>SIFAT-SIFAT LOGARITMA</a:t>
            </a:r>
            <a:endParaRPr lang="en-US" sz="41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57200" y="1371600"/>
            <a:ext cx="8015288" cy="990600"/>
            <a:chOff x="381000" y="2209800"/>
            <a:chExt cx="8014648" cy="990600"/>
          </a:xfrm>
        </p:grpSpPr>
        <p:pic>
          <p:nvPicPr>
            <p:cNvPr id="16392" name="Picture 2"/>
            <p:cNvPicPr>
              <a:picLocks noChangeAspect="1" noChangeArrowheads="1"/>
            </p:cNvPicPr>
            <p:nvPr/>
          </p:nvPicPr>
          <p:blipFill>
            <a:blip r:embed="rId2"/>
            <a:srcRect l="45682" t="27083" r="11568" b="59375"/>
            <a:stretch>
              <a:fillRect/>
            </a:stretch>
          </p:blipFill>
          <p:spPr bwMode="auto">
            <a:xfrm>
              <a:off x="381000" y="2209800"/>
              <a:ext cx="5562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2"/>
            <a:srcRect l="49194" t="40625" r="32063" b="46875"/>
            <a:stretch>
              <a:fillRect/>
            </a:stretch>
          </p:blipFill>
          <p:spPr bwMode="auto">
            <a:xfrm>
              <a:off x="5957248" y="2237096"/>
              <a:ext cx="2438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45682" t="53125" r="21523" b="38542"/>
          <a:stretch>
            <a:fillRect/>
          </a:stretch>
        </p:blipFill>
        <p:spPr bwMode="auto">
          <a:xfrm>
            <a:off x="457200" y="2514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268" t="61458" r="10982" b="26042"/>
          <a:stretch>
            <a:fillRect/>
          </a:stretch>
        </p:blipFill>
        <p:spPr bwMode="auto">
          <a:xfrm>
            <a:off x="457200" y="32766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3148" t="35417" r="70499" b="55208"/>
          <a:stretch>
            <a:fillRect/>
          </a:stretch>
        </p:blipFill>
        <p:spPr bwMode="auto">
          <a:xfrm>
            <a:off x="457200" y="4364038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3148" t="44792" r="78404" b="45833"/>
          <a:stretch>
            <a:fillRect/>
          </a:stretch>
        </p:blipFill>
        <p:spPr bwMode="auto">
          <a:xfrm>
            <a:off x="457200" y="51816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i="1">
                <a:latin typeface="Arial" pitchFamily="34" charset="0"/>
                <a:ea typeface="+mj-ea"/>
                <a:cs typeface="Arial" pitchFamily="34" charset="0"/>
              </a:rPr>
              <a:t>SIFAT-SIFAT LOGARITMA</a:t>
            </a:r>
            <a:endParaRPr lang="en-US" sz="41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507</TotalTime>
  <Words>104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Equation</vt:lpstr>
      <vt:lpstr>MATERI BIMBEL XII ips  Semester 1 Part 1 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Nomor 1</vt:lpstr>
      <vt:lpstr>Nomor 2</vt:lpstr>
      <vt:lpstr>Nomor 3</vt:lpstr>
      <vt:lpstr>Nomor 4</vt:lpstr>
      <vt:lpstr>Nomor 5</vt:lpstr>
      <vt:lpstr>Nomor 6</vt:lpstr>
      <vt:lpstr>Nomor 7</vt:lpstr>
      <vt:lpstr>Nomor 8</vt:lpstr>
      <vt:lpstr>Nomor 9</vt:lpstr>
      <vt:lpstr>Nomor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 Akar, Pangkat, dan Logaritma</dc:title>
  <dc:creator>YulianaNova Love</dc:creator>
  <cp:lastModifiedBy>yuliningsih</cp:lastModifiedBy>
  <cp:revision>45</cp:revision>
  <dcterms:created xsi:type="dcterms:W3CDTF">2013-03-24T22:38:04Z</dcterms:created>
  <dcterms:modified xsi:type="dcterms:W3CDTF">2018-07-22T05:32:35Z</dcterms:modified>
</cp:coreProperties>
</file>